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318" r:id="rId3"/>
    <p:sldId id="319" r:id="rId4"/>
    <p:sldId id="320" r:id="rId5"/>
    <p:sldId id="321" r:id="rId6"/>
    <p:sldId id="322" r:id="rId7"/>
    <p:sldId id="323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25" r:id="rId21"/>
    <p:sldId id="326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7" r:id="rId30"/>
    <p:sldId id="348" r:id="rId3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90" d="100"/>
          <a:sy n="90" d="100"/>
        </p:scale>
        <p:origin x="-10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802.11-13/0449r0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Extended Block </a:t>
            </a:r>
            <a:r>
              <a:rPr lang="en-US" dirty="0" err="1" smtClean="0"/>
              <a:t>Ack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736109"/>
              </p:ext>
            </p:extLst>
          </p:nvPr>
        </p:nvGraphicFramePr>
        <p:xfrm>
          <a:off x="838200" y="2819400"/>
          <a:ext cx="71247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5" imgW="9042290" imgH="4191529" progId="Word.Document.8">
                  <p:embed/>
                </p:oleObj>
              </mc:Choice>
              <mc:Fallback>
                <p:oleObj name="Document" r:id="rId5" imgW="9042290" imgH="419152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124700" cy="330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UDP Throughput (1.0 dB/</a:t>
            </a:r>
            <a:r>
              <a:rPr lang="en-US" dirty="0" err="1" smtClean="0"/>
              <a:t>dec</a:t>
            </a:r>
            <a:r>
              <a:rPr lang="en-US" dirty="0" smtClean="0"/>
              <a:t> AWGN)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7772400" y="64770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200" smtClean="0">
                <a:solidFill>
                  <a:srgbClr val="000000"/>
                </a:solidFill>
              </a:rPr>
              <a:t>Broadcom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693920"/>
              </p:ext>
            </p:extLst>
          </p:nvPr>
        </p:nvGraphicFramePr>
        <p:xfrm>
          <a:off x="762000" y="2057400"/>
          <a:ext cx="7619997" cy="3886200"/>
        </p:xfrm>
        <a:graphic>
          <a:graphicData uri="http://schemas.openxmlformats.org/drawingml/2006/table">
            <a:tbl>
              <a:tblPr/>
              <a:tblGrid>
                <a:gridCol w="789551"/>
                <a:gridCol w="789551"/>
                <a:gridCol w="904695"/>
                <a:gridCol w="888246"/>
                <a:gridCol w="826563"/>
                <a:gridCol w="904695"/>
                <a:gridCol w="789551"/>
                <a:gridCol w="871797"/>
                <a:gridCol w="855348"/>
              </a:tblGrid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145.2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156.6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296.9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312.9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319.6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620.9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652.5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666.8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1168.2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1219.0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1248.6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1.115E-07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1.119E-06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1.119E-06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51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(AWGN)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2133600"/>
          <a:ext cx="7543799" cy="3886200"/>
        </p:xfrm>
        <a:graphic>
          <a:graphicData uri="http://schemas.openxmlformats.org/drawingml/2006/table">
            <a:tbl>
              <a:tblPr/>
              <a:tblGrid>
                <a:gridCol w="781656"/>
                <a:gridCol w="781656"/>
                <a:gridCol w="895648"/>
                <a:gridCol w="879364"/>
                <a:gridCol w="818297"/>
                <a:gridCol w="895648"/>
                <a:gridCol w="781656"/>
                <a:gridCol w="863079"/>
                <a:gridCol w="846795"/>
              </a:tblGrid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141.4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153.3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289.0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288.2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604.5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601.0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653.0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1137.4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1122.9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1222.7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6.558E-07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2.789E-06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2.789E-06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0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286000"/>
          <a:ext cx="7848598" cy="3962400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302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145.4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246.4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234.0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515.3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488.1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969.6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911.9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1159.5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3.901E-06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7.024E-06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7.024E-06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17.5%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0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286000"/>
          <a:ext cx="7848598" cy="4114800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28.5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135.9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142.5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153.7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277.9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291.0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313.8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581.3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606.8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654.6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1093.7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1133.8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1225.7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1.452E-06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2.594E-06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2.594E-06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37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828800"/>
          <a:ext cx="7848598" cy="4330697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144.6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159.2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158.0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295.7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325.0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322.5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618.4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677.8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672.9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1163.6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1266.5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1259.9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1.93E-07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3.43E-07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3.43E-07</a:t>
                      </a:r>
                      <a:endParaRPr lang="en-US" sz="18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3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828800"/>
          <a:ext cx="7848598" cy="4545088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4287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MCS7_64x4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MCS7_256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MCS7_256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MCS7_256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MAX7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MAX7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MCS6_64x4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MCS7_64x4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130.0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109.3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121.4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93.3%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119.0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91.5%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108.8%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98.0%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270.0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224.4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248.7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92.1%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243.9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90.3%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108.7%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98.1%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585.0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473.6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523.3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89.4%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513.5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87.8%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108.4%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98.1%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2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1170.0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903.3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993.9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84.9%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975.6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83.4%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108.0%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98.2%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2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6.087E-09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1.083E-08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1.083E-08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87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0.5%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851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981200"/>
          <a:ext cx="7772399" cy="4330697"/>
        </p:xfrm>
        <a:graphic>
          <a:graphicData uri="http://schemas.openxmlformats.org/drawingml/2006/table">
            <a:tbl>
              <a:tblPr/>
              <a:tblGrid>
                <a:gridCol w="805343"/>
                <a:gridCol w="805343"/>
                <a:gridCol w="922789"/>
                <a:gridCol w="906010"/>
                <a:gridCol w="843093"/>
                <a:gridCol w="922789"/>
                <a:gridCol w="805343"/>
                <a:gridCol w="889233"/>
                <a:gridCol w="872456"/>
              </a:tblGrid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MCS4_64x4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69.1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46.0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79.1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142.5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94.5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162.7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303.1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200.1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344.3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936.0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586.9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383.7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660.9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1.26E-06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1.53E-05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1.53E-05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53.0%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17.5%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92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057400"/>
          <a:ext cx="7848598" cy="4330697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MCS4_64x4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72.1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77.8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90.5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148.6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159.9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186.0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316.2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338.4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393.7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936.0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612.3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649.0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69.3%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755.6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3.96E-07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20.4%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044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993900"/>
          <a:ext cx="7848598" cy="4330697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MCS6_64x4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77.8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63.0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93.5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159.9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129.3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192.0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526.5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338.4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272.8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405.3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148.6%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1053.0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649.0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520.3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773.7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148.7%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5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20.4%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42.7%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13.2%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234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905000"/>
          <a:ext cx="7848598" cy="4386289"/>
        </p:xfrm>
        <a:graphic>
          <a:graphicData uri="http://schemas.openxmlformats.org/drawingml/2006/table">
            <a:tbl>
              <a:tblPr/>
              <a:tblGrid>
                <a:gridCol w="813238"/>
                <a:gridCol w="813238"/>
                <a:gridCol w="931836"/>
                <a:gridCol w="914893"/>
                <a:gridCol w="851359"/>
                <a:gridCol w="931836"/>
                <a:gridCol w="813238"/>
                <a:gridCol w="897951"/>
                <a:gridCol w="881009"/>
              </a:tblGrid>
              <a:tr h="33317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42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MCS4_64x6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71.8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69.9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90.5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148.4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144.2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186.0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317.7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307.5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393.7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4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936.0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621.5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597.4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755.6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3.96E-07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317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7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to extend the maximum BA window from 64 to 256 to support greater efficiency of operation at high PHY rates – see LB193 CID 278:</a:t>
            </a:r>
          </a:p>
          <a:p>
            <a:pPr lvl="1"/>
            <a:r>
              <a:rPr lang="en-US" dirty="0"/>
              <a:t>The highest indicated modulation and stream combinations for some PHYs result in </a:t>
            </a:r>
            <a:r>
              <a:rPr lang="en-US" dirty="0" smtClean="0"/>
              <a:t>PHY rates </a:t>
            </a:r>
            <a:r>
              <a:rPr lang="en-US" dirty="0"/>
              <a:t>that will reduce throughput efficiency to exceedingly low levels if the maximum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r>
              <a:rPr lang="en-US" dirty="0"/>
              <a:t>window size is not allowed to increase beyond the existing </a:t>
            </a:r>
            <a:r>
              <a:rPr lang="en-US" dirty="0" smtClean="0"/>
              <a:t>64.</a:t>
            </a:r>
          </a:p>
          <a:p>
            <a:pPr lvl="1"/>
            <a:r>
              <a:rPr lang="en-US" dirty="0" smtClean="0"/>
              <a:t>Increase </a:t>
            </a:r>
            <a:r>
              <a:rPr lang="en-US" dirty="0"/>
              <a:t>the maximum allowed MPDUs in the Block </a:t>
            </a:r>
            <a:r>
              <a:rPr lang="en-US" dirty="0" err="1"/>
              <a:t>Ack</a:t>
            </a:r>
            <a:r>
              <a:rPr lang="en-US" dirty="0"/>
              <a:t> frame to 256 by creating a new form of Block </a:t>
            </a:r>
            <a:r>
              <a:rPr lang="en-US" dirty="0" err="1"/>
              <a:t>Ack</a:t>
            </a:r>
            <a:r>
              <a:rPr lang="en-US" dirty="0"/>
              <a:t> that supports a longer BA window and a longer BA bitmap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(Channel 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2133600"/>
          <a:ext cx="7772399" cy="4176715"/>
        </p:xfrm>
        <a:graphic>
          <a:graphicData uri="http://schemas.openxmlformats.org/drawingml/2006/table">
            <a:tbl>
              <a:tblPr/>
              <a:tblGrid>
                <a:gridCol w="805343"/>
                <a:gridCol w="805343"/>
                <a:gridCol w="922789"/>
                <a:gridCol w="906010"/>
                <a:gridCol w="843093"/>
                <a:gridCol w="922789"/>
                <a:gridCol w="805343"/>
                <a:gridCol w="889233"/>
                <a:gridCol w="872456"/>
              </a:tblGrid>
              <a:tr h="31492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Slope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dB per decade PER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9236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MCS6_64x3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MCS5_64x3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MCS6_64x3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81.9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71.8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93.5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167.6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146.9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192.0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130.7%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526.5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352.2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307.2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58.4%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405.3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77.0%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2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1053.0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666.4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577.7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773.7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73.5%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116.1%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133.9%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4.65E-06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1.13E-05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24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15.8%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34.2%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13.2%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47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concept of allowing a longer BA window than the current value of 64 consecutive MAC </a:t>
            </a:r>
            <a:r>
              <a:rPr lang="en-US" dirty="0" err="1"/>
              <a:t>Seq</a:t>
            </a:r>
            <a:r>
              <a:rPr lang="en-US" dirty="0"/>
              <a:t> numbers?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Block </a:t>
            </a:r>
            <a:r>
              <a:rPr lang="en-US" dirty="0" err="1"/>
              <a:t>Ack</a:t>
            </a:r>
            <a:r>
              <a:rPr lang="en-US" dirty="0"/>
              <a:t>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slides describe a proposal for increasing the BA window by creating a new variant of the BA frame = </a:t>
            </a:r>
            <a:r>
              <a:rPr lang="en-US" dirty="0" err="1" smtClean="0"/>
              <a:t>ExtendedBA</a:t>
            </a:r>
            <a:r>
              <a:rPr lang="en-US" dirty="0" smtClean="0"/>
              <a:t> (EBA)which </a:t>
            </a:r>
            <a:r>
              <a:rPr lang="en-US" dirty="0"/>
              <a:t>supports a BA window of 256 MPDUs</a:t>
            </a:r>
          </a:p>
          <a:p>
            <a:r>
              <a:rPr lang="en-US" dirty="0" smtClean="0"/>
              <a:t>LB193 </a:t>
            </a:r>
            <a:r>
              <a:rPr lang="en-US" dirty="0"/>
              <a:t>CID </a:t>
            </a:r>
            <a:r>
              <a:rPr lang="en-US" dirty="0" smtClean="0"/>
              <a:t>278 </a:t>
            </a:r>
            <a:r>
              <a:rPr lang="en-US" dirty="0"/>
              <a:t>[1]</a:t>
            </a:r>
          </a:p>
          <a:p>
            <a:pPr lvl="1"/>
            <a:r>
              <a:rPr lang="en-US" dirty="0"/>
              <a:t>Increase the maximum allowed MPDUs in the Block </a:t>
            </a:r>
            <a:r>
              <a:rPr lang="en-US" dirty="0" err="1"/>
              <a:t>Ack</a:t>
            </a:r>
            <a:r>
              <a:rPr lang="en-US" dirty="0"/>
              <a:t> frame to 256 by creating a new form of Block Ack.</a:t>
            </a:r>
          </a:p>
          <a:p>
            <a:pPr lvl="1"/>
            <a:r>
              <a:rPr lang="en-US" dirty="0"/>
              <a:t>Rationale: need to enable greater throughput and efficiency at the higher rates that are created by the 11ac amendment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58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Control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/>
              <a:t>New bit in the BAR Control field</a:t>
            </a:r>
          </a:p>
          <a:p>
            <a:r>
              <a:rPr lang="en-US" dirty="0"/>
              <a:t>E</a:t>
            </a:r>
            <a:r>
              <a:rPr lang="en-US" dirty="0" smtClean="0"/>
              <a:t>B </a:t>
            </a:r>
            <a:r>
              <a:rPr lang="en-US" dirty="0"/>
              <a:t>= </a:t>
            </a:r>
            <a:r>
              <a:rPr lang="en-US" dirty="0" smtClean="0"/>
              <a:t>Extended Bitmap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914400" y="2693988"/>
            <a:ext cx="57943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sz="1400">
                <a:solidFill>
                  <a:schemeClr val="tx1"/>
                </a:solidFill>
                <a:latin typeface="Calibri" pitchFamily="34" charset="0"/>
              </a:rPr>
              <a:t>Bits</a:t>
            </a:r>
            <a:r>
              <a:rPr lang="en-US" sz="1400">
                <a:latin typeface="Calibri" pitchFamily="34" charset="0"/>
              </a:rPr>
              <a:t>:</a:t>
            </a:r>
            <a:endParaRPr lang="en-US" sz="140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8" name="Group 61"/>
          <p:cNvGrpSpPr>
            <a:grpSpLocks/>
          </p:cNvGrpSpPr>
          <p:nvPr/>
        </p:nvGrpSpPr>
        <p:grpSpPr bwMode="auto">
          <a:xfrm>
            <a:off x="1447800" y="1524000"/>
            <a:ext cx="6370638" cy="434975"/>
            <a:chOff x="1143000" y="2286000"/>
            <a:chExt cx="6705600" cy="457200"/>
          </a:xfrm>
        </p:grpSpPr>
        <p:sp>
          <p:nvSpPr>
            <p:cNvPr id="9" name="Rectangle 19"/>
            <p:cNvSpPr>
              <a:spLocks noChangeArrowheads="1"/>
            </p:cNvSpPr>
            <p:nvPr/>
          </p:nvSpPr>
          <p:spPr bwMode="auto">
            <a:xfrm>
              <a:off x="1143000" y="2286000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2209800" y="2286000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2895600" y="2286000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12" name="Rectangle 22"/>
            <p:cNvSpPr>
              <a:spLocks noChangeArrowheads="1"/>
            </p:cNvSpPr>
            <p:nvPr/>
          </p:nvSpPr>
          <p:spPr bwMode="auto">
            <a:xfrm>
              <a:off x="4038600" y="2286000"/>
              <a:ext cx="609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13" name="Rectangle 23"/>
            <p:cNvSpPr>
              <a:spLocks noChangeArrowheads="1"/>
            </p:cNvSpPr>
            <p:nvPr/>
          </p:nvSpPr>
          <p:spPr bwMode="auto">
            <a:xfrm>
              <a:off x="4648200" y="2286000"/>
              <a:ext cx="61762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B4</a:t>
              </a:r>
            </a:p>
          </p:txBody>
        </p:sp>
        <p:sp>
          <p:nvSpPr>
            <p:cNvPr id="14" name="Rectangle 24"/>
            <p:cNvSpPr>
              <a:spLocks noChangeArrowheads="1"/>
            </p:cNvSpPr>
            <p:nvPr/>
          </p:nvSpPr>
          <p:spPr bwMode="auto">
            <a:xfrm>
              <a:off x="5715000" y="2286000"/>
              <a:ext cx="641684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B10</a:t>
              </a:r>
            </a:p>
          </p:txBody>
        </p:sp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6781800" y="2286000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B12     B15</a:t>
              </a:r>
            </a:p>
          </p:txBody>
        </p:sp>
      </p:grpSp>
      <p:grpSp>
        <p:nvGrpSpPr>
          <p:cNvPr id="16" name="Group 62"/>
          <p:cNvGrpSpPr>
            <a:grpSpLocks/>
          </p:cNvGrpSpPr>
          <p:nvPr/>
        </p:nvGrpSpPr>
        <p:grpSpPr bwMode="auto">
          <a:xfrm>
            <a:off x="1493838" y="2693988"/>
            <a:ext cx="6370637" cy="433387"/>
            <a:chOff x="1143000" y="2286000"/>
            <a:chExt cx="6705600" cy="457200"/>
          </a:xfrm>
        </p:grpSpPr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1143000" y="2286000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209800" y="2286000"/>
              <a:ext cx="685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2895600" y="2286000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4038600" y="2286000"/>
              <a:ext cx="609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4648200" y="2286000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6308558" y="2286000"/>
              <a:ext cx="59355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6781800" y="2286000"/>
              <a:ext cx="1066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r>
                <a:rPr lang="en-US" sz="1400">
                  <a:solidFill>
                    <a:schemeClr val="tx1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6354763" y="1524000"/>
            <a:ext cx="579437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sz="1400">
                <a:solidFill>
                  <a:schemeClr val="tx1"/>
                </a:solidFill>
                <a:latin typeface="Calibri" pitchFamily="34" charset="0"/>
              </a:rPr>
              <a:t>B11</a:t>
            </a:r>
          </a:p>
        </p:txBody>
      </p:sp>
      <p:grpSp>
        <p:nvGrpSpPr>
          <p:cNvPr id="25" name="Group 51"/>
          <p:cNvGrpSpPr>
            <a:grpSpLocks/>
          </p:cNvGrpSpPr>
          <p:nvPr/>
        </p:nvGrpSpPr>
        <p:grpSpPr bwMode="auto">
          <a:xfrm>
            <a:off x="1447800" y="2133600"/>
            <a:ext cx="5410200" cy="457200"/>
            <a:chOff x="1524000" y="3429000"/>
            <a:chExt cx="5410200" cy="457200"/>
          </a:xfrm>
        </p:grpSpPr>
        <p:sp>
          <p:nvSpPr>
            <p:cNvPr id="26" name="Rectangle 44"/>
            <p:cNvSpPr>
              <a:spLocks noChangeArrowheads="1"/>
            </p:cNvSpPr>
            <p:nvPr/>
          </p:nvSpPr>
          <p:spPr bwMode="auto">
            <a:xfrm>
              <a:off x="1524000" y="3429000"/>
              <a:ext cx="838200" cy="4572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200">
                  <a:solidFill>
                    <a:schemeClr val="tx1"/>
                  </a:solidFill>
                </a:rPr>
                <a:t>BA Ack Policy</a:t>
              </a: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2362200" y="3429000"/>
              <a:ext cx="838200" cy="4572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200">
                  <a:solidFill>
                    <a:schemeClr val="tx1"/>
                  </a:solidFill>
                </a:rPr>
                <a:t>Multi-TID</a:t>
              </a:r>
            </a:p>
          </p:txBody>
        </p:sp>
        <p:sp>
          <p:nvSpPr>
            <p:cNvPr id="28" name="Rectangle 46"/>
            <p:cNvSpPr>
              <a:spLocks noChangeArrowheads="1"/>
            </p:cNvSpPr>
            <p:nvPr/>
          </p:nvSpPr>
          <p:spPr bwMode="auto">
            <a:xfrm>
              <a:off x="3200400" y="3429000"/>
              <a:ext cx="1066800" cy="4572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200">
                  <a:solidFill>
                    <a:schemeClr val="tx1"/>
                  </a:solidFill>
                </a:rPr>
                <a:t>Compressed Bitmap</a:t>
              </a: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4267200" y="3429000"/>
              <a:ext cx="533400" cy="4572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200">
                  <a:solidFill>
                    <a:schemeClr val="tx1"/>
                  </a:solidFill>
                </a:rPr>
                <a:t>GCR</a:t>
              </a: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4800600" y="3429000"/>
              <a:ext cx="1676400" cy="457200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sz="1200">
                  <a:solidFill>
                    <a:schemeClr val="tx1"/>
                  </a:solidFill>
                </a:rPr>
                <a:t>Reserved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477000" y="3429000"/>
              <a:ext cx="457200" cy="4572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defTabSz="914400">
                <a:buClrTx/>
                <a:buSzTx/>
                <a:buFontTx/>
                <a:buNone/>
                <a:defRPr/>
              </a:pPr>
              <a:r>
                <a:rPr lang="en-US" sz="1400" b="1" dirty="0">
                  <a:solidFill>
                    <a:srgbClr val="002060"/>
                  </a:solidFill>
                </a:rPr>
                <a:t>E</a:t>
              </a:r>
              <a:r>
                <a:rPr lang="en-US" sz="1400" b="1" dirty="0" smtClean="0">
                  <a:solidFill>
                    <a:srgbClr val="002060"/>
                  </a:solidFill>
                </a:rPr>
                <a:t>B</a:t>
              </a:r>
              <a:endParaRPr lang="en-US" sz="900" b="1" dirty="0">
                <a:solidFill>
                  <a:srgbClr val="002060"/>
                </a:solidFill>
              </a:endParaRPr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1488"/>
              </p:ext>
            </p:extLst>
          </p:nvPr>
        </p:nvGraphicFramePr>
        <p:xfrm>
          <a:off x="1600200" y="3200400"/>
          <a:ext cx="5715000" cy="1900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09600"/>
                <a:gridCol w="4191000"/>
              </a:tblGrid>
              <a:tr h="42679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Compressed Bitmap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  <a:p>
                      <a:pPr algn="ctr"/>
                      <a:r>
                        <a:rPr lang="en-US" sz="1000" dirty="0" smtClean="0"/>
                        <a:t>EB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pPr algn="ctr"/>
                      <a:r>
                        <a:rPr lang="en-US" sz="1200" dirty="0" smtClean="0"/>
                        <a:t>Interpretation</a:t>
                      </a:r>
                      <a:endParaRPr lang="en-US" sz="1200" dirty="0"/>
                    </a:p>
                  </a:txBody>
                  <a:tcPr marT="45728" marB="45728"/>
                </a:tc>
              </a:tr>
              <a:tr h="396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Uncompressed</a:t>
                      </a:r>
                      <a:r>
                        <a:rPr lang="en-US" sz="1000" baseline="0" dirty="0" smtClean="0"/>
                        <a:t> Bitmap = 128 Bytes, Max Window = 64, fragments are supported</a:t>
                      </a:r>
                      <a:endParaRPr lang="en-US" sz="1000" dirty="0"/>
                    </a:p>
                  </a:txBody>
                  <a:tcPr marT="45728" marB="45728"/>
                </a:tc>
              </a:tr>
              <a:tr h="39630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Extended Bitmap = 32 Bytes, Max Window = 256, no fragmentation  support</a:t>
                      </a:r>
                      <a:endParaRPr lang="en-US" sz="1000" dirty="0"/>
                    </a:p>
                  </a:txBody>
                  <a:tcPr marT="45728" marB="45728"/>
                </a:tc>
              </a:tr>
              <a:tr h="3404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Compressed Bitmap = 8 Bytes, Max Window = 64, no fragmentation support</a:t>
                      </a:r>
                      <a:endParaRPr lang="en-US" sz="1000" dirty="0"/>
                    </a:p>
                  </a:txBody>
                  <a:tcPr marT="45728" marB="45728"/>
                </a:tc>
              </a:tr>
              <a:tr h="34041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Reserved</a:t>
                      </a:r>
                      <a:endParaRPr lang="en-US" sz="1000" dirty="0"/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6858000" y="2133600"/>
            <a:ext cx="914400" cy="45720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defTabSz="914400">
              <a:buClrTx/>
              <a:buSzTx/>
              <a:buFontTx/>
              <a:buNone/>
            </a:pPr>
            <a:r>
              <a:rPr lang="en-US" sz="1200">
                <a:solidFill>
                  <a:schemeClr val="tx1"/>
                </a:solidFill>
              </a:rPr>
              <a:t>TID_INFO</a:t>
            </a:r>
          </a:p>
        </p:txBody>
      </p:sp>
    </p:spTree>
    <p:extLst>
      <p:ext uri="{BB962C8B-B14F-4D97-AF65-F5344CB8AC3E}">
        <p14:creationId xmlns:p14="http://schemas.microsoft.com/office/powerpoint/2010/main" val="218916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Response Type (option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a DATA frame</a:t>
            </a:r>
          </a:p>
          <a:p>
            <a:pPr lvl="1"/>
            <a:r>
              <a:rPr lang="en-US" dirty="0"/>
              <a:t>Redefine the meaning of </a:t>
            </a:r>
            <a:r>
              <a:rPr lang="en-US" dirty="0" err="1"/>
              <a:t>Ack</a:t>
            </a:r>
            <a:r>
              <a:rPr lang="en-US" dirty="0"/>
              <a:t> Policy=11b</a:t>
            </a:r>
          </a:p>
          <a:p>
            <a:endParaRPr lang="en-US" dirty="0"/>
          </a:p>
          <a:p>
            <a:r>
              <a:rPr lang="en-US" dirty="0"/>
              <a:t>ACK Policy = 00b indicates CBA within an AMPDU</a:t>
            </a:r>
          </a:p>
          <a:p>
            <a:pPr lvl="1"/>
            <a:r>
              <a:rPr lang="en-US" dirty="0"/>
              <a:t>Outside of an AMPDU, 00b means Normal ACK</a:t>
            </a:r>
          </a:p>
          <a:p>
            <a:r>
              <a:rPr lang="en-US" dirty="0"/>
              <a:t>ACK Policy = 11b indicates </a:t>
            </a:r>
            <a:r>
              <a:rPr lang="en-US" dirty="0" smtClean="0"/>
              <a:t>EBA </a:t>
            </a:r>
            <a:r>
              <a:rPr lang="en-US" dirty="0"/>
              <a:t>within an AMPDU</a:t>
            </a:r>
          </a:p>
          <a:p>
            <a:pPr lvl="1"/>
            <a:r>
              <a:rPr lang="en-US" dirty="0"/>
              <a:t>Outside of an AMPDU, 11b means Block </a:t>
            </a:r>
            <a:r>
              <a:rPr lang="en-US" dirty="0" err="1"/>
              <a:t>Ack</a:t>
            </a:r>
            <a:endParaRPr lang="en-US" dirty="0"/>
          </a:p>
          <a:p>
            <a:pPr lvl="1"/>
            <a:r>
              <a:rPr lang="en-US" dirty="0"/>
              <a:t>	Conflict with HT-Delayed BA?</a:t>
            </a:r>
          </a:p>
          <a:p>
            <a:pPr lvl="1"/>
            <a:r>
              <a:rPr lang="en-US" dirty="0"/>
              <a:t>	Does anyone care?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93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Response Type (option 2-7)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2: Set BSSID I/G bit = 1 in DATA frame</a:t>
            </a:r>
          </a:p>
          <a:p>
            <a:pPr lvl="1"/>
            <a:r>
              <a:rPr lang="en-US" dirty="0"/>
              <a:t>Requests </a:t>
            </a:r>
            <a:r>
              <a:rPr lang="en-US" dirty="0" smtClean="0"/>
              <a:t>an EBA </a:t>
            </a:r>
            <a:r>
              <a:rPr lang="en-US" dirty="0"/>
              <a:t>response</a:t>
            </a:r>
          </a:p>
          <a:p>
            <a:r>
              <a:rPr lang="en-US" dirty="0"/>
              <a:t>Option 3: Use reserved bit within MPDU delimiter</a:t>
            </a:r>
          </a:p>
          <a:p>
            <a:r>
              <a:rPr lang="en-US" dirty="0"/>
              <a:t>Option 4: Frag=1111b with </a:t>
            </a:r>
            <a:r>
              <a:rPr lang="en-US" dirty="0" err="1"/>
              <a:t>MoreFrag</a:t>
            </a:r>
            <a:r>
              <a:rPr lang="en-US" dirty="0"/>
              <a:t>=1</a:t>
            </a:r>
          </a:p>
          <a:p>
            <a:r>
              <a:rPr lang="en-US" dirty="0"/>
              <a:t>Option 5: Use NEW Data Subtype = 1101</a:t>
            </a:r>
          </a:p>
          <a:p>
            <a:pPr lvl="1"/>
            <a:r>
              <a:rPr lang="en-US" dirty="0"/>
              <a:t>Requires </a:t>
            </a:r>
            <a:r>
              <a:rPr lang="en-US" dirty="0" smtClean="0"/>
              <a:t>EBA </a:t>
            </a:r>
            <a:r>
              <a:rPr lang="en-US" dirty="0"/>
              <a:t>response when </a:t>
            </a:r>
            <a:r>
              <a:rPr lang="en-US" dirty="0" err="1"/>
              <a:t>Ack</a:t>
            </a:r>
            <a:r>
              <a:rPr lang="en-US" dirty="0"/>
              <a:t> Policy = 00b</a:t>
            </a:r>
          </a:p>
          <a:p>
            <a:r>
              <a:rPr lang="en-US" dirty="0"/>
              <a:t>Option 6: VHT Control field 1 reserved bit</a:t>
            </a:r>
          </a:p>
          <a:p>
            <a:pPr lvl="1"/>
            <a:r>
              <a:rPr lang="en-US" dirty="0"/>
              <a:t>Would prefer to align this bit with HTC field reserved bit</a:t>
            </a:r>
          </a:p>
          <a:p>
            <a:r>
              <a:rPr lang="en-US" dirty="0"/>
              <a:t>Option 7: Responder choice, NAV issue not serious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7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Request for </a:t>
            </a:r>
            <a:r>
              <a:rPr lang="en-US" dirty="0" smtClean="0"/>
              <a:t>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EBA </a:t>
            </a:r>
            <a:r>
              <a:rPr lang="en-US" dirty="0"/>
              <a:t>can also be transmitted</a:t>
            </a:r>
          </a:p>
          <a:p>
            <a:pPr lvl="1"/>
            <a:r>
              <a:rPr lang="en-US" dirty="0"/>
              <a:t>When explicitly requested within a BAR that has the value </a:t>
            </a:r>
            <a:r>
              <a:rPr lang="en-US" dirty="0" smtClean="0"/>
              <a:t>CB, EB </a:t>
            </a:r>
            <a:r>
              <a:rPr lang="en-US" dirty="0"/>
              <a:t>= 01b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68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Negotiating Use of </a:t>
            </a:r>
            <a:r>
              <a:rPr lang="en-US" dirty="0" smtClean="0"/>
              <a:t>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Extended Capability bit advertises support</a:t>
            </a:r>
          </a:p>
          <a:p>
            <a:r>
              <a:rPr lang="en-US" dirty="0"/>
              <a:t>Pair of supporting STAs can negotiate use of </a:t>
            </a:r>
            <a:r>
              <a:rPr lang="en-US" dirty="0" smtClean="0"/>
              <a:t>EBA</a:t>
            </a:r>
            <a:endParaRPr lang="en-US" dirty="0"/>
          </a:p>
          <a:p>
            <a:pPr lvl="1"/>
            <a:r>
              <a:rPr lang="en-US" dirty="0"/>
              <a:t>Use of </a:t>
            </a:r>
            <a:r>
              <a:rPr lang="en-US" dirty="0" smtClean="0"/>
              <a:t>EBA </a:t>
            </a:r>
            <a:r>
              <a:rPr lang="en-US" dirty="0"/>
              <a:t>is implied by 64 &lt; Buffer size value &lt; 257 within </a:t>
            </a:r>
            <a:r>
              <a:rPr lang="en-US" dirty="0" smtClean="0"/>
              <a:t>ADEBA</a:t>
            </a:r>
            <a:endParaRPr lang="en-US" dirty="0"/>
          </a:p>
          <a:p>
            <a:r>
              <a:rPr lang="en-US" dirty="0"/>
              <a:t>Actual use of </a:t>
            </a:r>
            <a:r>
              <a:rPr lang="en-US" dirty="0" smtClean="0"/>
              <a:t>EBA </a:t>
            </a:r>
            <a:r>
              <a:rPr lang="en-US" dirty="0"/>
              <a:t>is determined by </a:t>
            </a:r>
            <a:r>
              <a:rPr lang="en-US" dirty="0" err="1"/>
              <a:t>Ack</a:t>
            </a:r>
            <a:r>
              <a:rPr lang="en-US" dirty="0"/>
              <a:t> Policy settings in DATA frames of AMPDU and by </a:t>
            </a:r>
            <a:r>
              <a:rPr lang="en-US" dirty="0" smtClean="0"/>
              <a:t>CB, EB </a:t>
            </a:r>
            <a:r>
              <a:rPr lang="en-US" dirty="0"/>
              <a:t>bit settings in BAR frames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26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Related to CID </a:t>
            </a:r>
            <a:r>
              <a:rPr lang="en-US" dirty="0" smtClean="0"/>
              <a:t>278:</a:t>
            </a:r>
            <a:endParaRPr lang="en-US" dirty="0"/>
          </a:p>
          <a:p>
            <a:r>
              <a:rPr lang="en-US" dirty="0"/>
              <a:t>Do you support making changes to the BA protocol to support an increased maximum BA window size of 256?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9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support for signaling a request for </a:t>
            </a:r>
            <a:r>
              <a:rPr lang="en-US" dirty="0" smtClean="0"/>
              <a:t>an EBA </a:t>
            </a:r>
            <a:r>
              <a:rPr lang="en-US" dirty="0"/>
              <a:t>response in a DATA frame?</a:t>
            </a:r>
          </a:p>
          <a:p>
            <a:r>
              <a:rPr lang="en-US" dirty="0"/>
              <a:t>1:</a:t>
            </a:r>
          </a:p>
          <a:p>
            <a:r>
              <a:rPr lang="en-US" dirty="0"/>
              <a:t>2:</a:t>
            </a:r>
          </a:p>
          <a:p>
            <a:r>
              <a:rPr lang="en-US" dirty="0"/>
              <a:t>3:</a:t>
            </a:r>
          </a:p>
          <a:p>
            <a:r>
              <a:rPr lang="en-US" dirty="0"/>
              <a:t>4:</a:t>
            </a:r>
          </a:p>
          <a:p>
            <a:r>
              <a:rPr lang="en-US" dirty="0"/>
              <a:t>5:</a:t>
            </a:r>
          </a:p>
          <a:p>
            <a:r>
              <a:rPr lang="en-US" dirty="0"/>
              <a:t>6:</a:t>
            </a:r>
          </a:p>
          <a:p>
            <a:r>
              <a:rPr lang="en-US" dirty="0"/>
              <a:t>7: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AMPDU, max window = 64 MPDU</a:t>
            </a:r>
          </a:p>
          <a:p>
            <a:r>
              <a:rPr lang="en-US" dirty="0"/>
              <a:t>AMSDU, max size = 11454 B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28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11-13-0233-07-000m-revmc-wg-ballot-comments.xls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AMSDU has higher PER at same SNR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 Assume BER = 9e-6:</a:t>
            </a:r>
          </a:p>
          <a:p>
            <a:r>
              <a:rPr lang="en-US" dirty="0"/>
              <a:t>MPDU, No AMSDU:</a:t>
            </a:r>
          </a:p>
          <a:p>
            <a:pPr lvl="1"/>
            <a:r>
              <a:rPr lang="en-US" dirty="0"/>
              <a:t>UDP payload = 1460 B =&gt; MPDU payload = 1508 B</a:t>
            </a:r>
          </a:p>
          <a:p>
            <a:pPr lvl="1"/>
            <a:r>
              <a:rPr lang="en-US" dirty="0"/>
              <a:t>PPDU payload = 1566 B</a:t>
            </a:r>
          </a:p>
          <a:p>
            <a:pPr lvl="1"/>
            <a:r>
              <a:rPr lang="en-US" dirty="0"/>
              <a:t>PER = 1-(1-9e-6)^(1566*8) = 10.7% PER</a:t>
            </a:r>
          </a:p>
          <a:p>
            <a:r>
              <a:rPr lang="en-US" dirty="0"/>
              <a:t>MPDU, With AMSDU = 4xMSDU:</a:t>
            </a:r>
          </a:p>
          <a:p>
            <a:pPr lvl="1"/>
            <a:r>
              <a:rPr lang="en-US" dirty="0"/>
              <a:t>UDP payload = 1460 B MPDU payload = 6088 B</a:t>
            </a:r>
          </a:p>
          <a:p>
            <a:pPr lvl="1"/>
            <a:r>
              <a:rPr lang="en-US" dirty="0"/>
              <a:t>PPDU payload = 6146 B</a:t>
            </a:r>
          </a:p>
          <a:p>
            <a:pPr lvl="1"/>
            <a:r>
              <a:rPr lang="en-US" dirty="0"/>
              <a:t>PER = 1-(1-9e-6)^(6146*8) = 35.8% PER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AMSDU has fewer MPDUs per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term dominates?</a:t>
            </a:r>
          </a:p>
          <a:p>
            <a:r>
              <a:rPr lang="en-US" dirty="0"/>
              <a:t>	Increasing PER </a:t>
            </a:r>
            <a:r>
              <a:rPr lang="en-US" dirty="0" err="1"/>
              <a:t>vs</a:t>
            </a:r>
            <a:r>
              <a:rPr lang="en-US" dirty="0"/>
              <a:t> Decreasing MPDU count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4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PHY Rate Comparison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1905000"/>
          <a:ext cx="7391401" cy="4114800"/>
        </p:xfrm>
        <a:graphic>
          <a:graphicData uri="http://schemas.openxmlformats.org/drawingml/2006/table">
            <a:tbl>
              <a:tblPr/>
              <a:tblGrid>
                <a:gridCol w="765865"/>
                <a:gridCol w="765865"/>
                <a:gridCol w="877555"/>
                <a:gridCol w="861598"/>
                <a:gridCol w="801767"/>
                <a:gridCol w="877555"/>
                <a:gridCol w="765865"/>
                <a:gridCol w="845643"/>
                <a:gridCol w="829688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MCS9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MAX</a:t>
                      </a:r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MCS8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156.0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173.3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324.0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360.0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702.0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780.0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1404.0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9C6500"/>
                          </a:solidFill>
                          <a:latin typeface="Calibri"/>
                        </a:rPr>
                        <a:t>1560.0</a:t>
                      </a:r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111.1%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9C65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69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(1.0 dB/</a:t>
            </a:r>
            <a:r>
              <a:rPr lang="en-US" dirty="0" err="1"/>
              <a:t>dec</a:t>
            </a:r>
            <a:r>
              <a:rPr lang="en-US" dirty="0"/>
              <a:t> AWGN)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1905000"/>
          <a:ext cx="7391401" cy="4114800"/>
        </p:xfrm>
        <a:graphic>
          <a:graphicData uri="http://schemas.openxmlformats.org/drawingml/2006/table">
            <a:tbl>
              <a:tblPr/>
              <a:tblGrid>
                <a:gridCol w="765865"/>
                <a:gridCol w="765865"/>
                <a:gridCol w="877555"/>
                <a:gridCol w="861598"/>
                <a:gridCol w="801767"/>
                <a:gridCol w="877555"/>
                <a:gridCol w="765865"/>
                <a:gridCol w="845643"/>
                <a:gridCol w="829688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141.0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113.5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65.5%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145.0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83.7%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127.8%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288.3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231.6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64.3%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296.0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102.7%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127.8%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603.0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483.0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617.7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79.2%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102.4%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1134.6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902.5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1156.5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74.1%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128.1%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7.049E-07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7.235E-06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7.235E-06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3.4%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29.9%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8.7%</a:t>
                      </a: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0160" marR="10160" marT="101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045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Throughput (1.0 dB/</a:t>
            </a:r>
            <a:r>
              <a:rPr lang="en-US" dirty="0" err="1"/>
              <a:t>dec</a:t>
            </a:r>
            <a:r>
              <a:rPr lang="en-US" dirty="0"/>
              <a:t> AWGN)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1066800" y="1831975"/>
          <a:ext cx="6857999" cy="3921123"/>
        </p:xfrm>
        <a:graphic>
          <a:graphicData uri="http://schemas.openxmlformats.org/drawingml/2006/table">
            <a:tbl>
              <a:tblPr/>
              <a:tblGrid>
                <a:gridCol w="710596"/>
                <a:gridCol w="710596"/>
                <a:gridCol w="814226"/>
                <a:gridCol w="799421"/>
                <a:gridCol w="743907"/>
                <a:gridCol w="814226"/>
                <a:gridCol w="710596"/>
                <a:gridCol w="784618"/>
                <a:gridCol w="769813"/>
              </a:tblGrid>
              <a:tr h="3092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26.1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127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142.0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122.3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70.5%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147.8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85.3%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104.1%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120.9%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290.4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249.6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69.3%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301.7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83.8%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103.9%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120.9%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607.4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520.6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66.7%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629.6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80.7%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103.7%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120.9%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1142.8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972.6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62.3%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1178.7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75.6%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103.1%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121.2%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5.596E-07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5.712E-06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5.712E-06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36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2.7%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24.5%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6.9%</a:t>
                      </a: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38" marR="4438" marT="44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791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UDP Throughput (1.0 dB/</a:t>
            </a:r>
            <a:r>
              <a:rPr lang="en-US" dirty="0" err="1" smtClean="0"/>
              <a:t>dec</a:t>
            </a:r>
            <a:r>
              <a:rPr lang="en-US" dirty="0" smtClean="0"/>
              <a:t> AWGN)</a:t>
            </a:r>
          </a:p>
        </p:txBody>
      </p:sp>
      <p:sp>
        <p:nvSpPr>
          <p:cNvPr id="8" name="Footer Placeholder 3"/>
          <p:cNvSpPr txBox="1">
            <a:spLocks/>
          </p:cNvSpPr>
          <p:nvPr/>
        </p:nvSpPr>
        <p:spPr bwMode="auto">
          <a:xfrm>
            <a:off x="7772400" y="64770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 kern="120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449263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kern="1200">
                <a:solidFill>
                  <a:schemeClr val="bg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z="1200" smtClean="0">
                <a:solidFill>
                  <a:srgbClr val="000000"/>
                </a:solidFill>
              </a:rPr>
              <a:t>Broadcom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1828800"/>
          <a:ext cx="7239002" cy="3886200"/>
        </p:xfrm>
        <a:graphic>
          <a:graphicData uri="http://schemas.openxmlformats.org/drawingml/2006/table">
            <a:tbl>
              <a:tblPr/>
              <a:tblGrid>
                <a:gridCol w="750075"/>
                <a:gridCol w="750075"/>
                <a:gridCol w="859460"/>
                <a:gridCol w="843834"/>
                <a:gridCol w="785235"/>
                <a:gridCol w="859460"/>
                <a:gridCol w="750075"/>
                <a:gridCol w="828207"/>
                <a:gridCol w="812581"/>
              </a:tblGrid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26.5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UDP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SGI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9</a:t>
                      </a:r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256x0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MAX9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MCS8_64x4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MCS9_64x4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144.4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145.0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154.4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295.2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296.1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315.1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617.5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617.4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657.5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 MHz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1560.0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1161.9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1153.5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1231.1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2.225E-07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2.243E-06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2.243E-06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9C6500"/>
                          </a:solidFill>
                          <a:latin typeface="Calibri"/>
                        </a:rPr>
                        <a:t>10.4%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9C6500"/>
                          </a:solidFill>
                          <a:latin typeface="Calibri"/>
                        </a:rPr>
                        <a:t>2.8%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545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66566</TotalTime>
  <Words>2480</Words>
  <Application>Microsoft Office PowerPoint</Application>
  <PresentationFormat>On-screen Show (4:3)</PresentationFormat>
  <Paragraphs>1259</Paragraphs>
  <Slides>30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Document</vt:lpstr>
      <vt:lpstr>Extended Block Ack</vt:lpstr>
      <vt:lpstr>Abstract</vt:lpstr>
      <vt:lpstr>Existing Limitations</vt:lpstr>
      <vt:lpstr>AMSDU has higher PER at same SNR</vt:lpstr>
      <vt:lpstr>But AMSDU has fewer MPDUs per PPDU</vt:lpstr>
      <vt:lpstr>RAW PHY Rate Comparison</vt:lpstr>
      <vt:lpstr>UDP Throughput (1.0 dB/dec AWGN)</vt:lpstr>
      <vt:lpstr>UDP Throughput (1.0 dB/dec AWGN)</vt:lpstr>
      <vt:lpstr>PowerPoint Presentation</vt:lpstr>
      <vt:lpstr>PowerPoint Presentation</vt:lpstr>
      <vt:lpstr>UDP Throughput (AWGN)</vt:lpstr>
      <vt:lpstr>UDP Throughput (Channel D)</vt:lpstr>
      <vt:lpstr>UDP Throughput (Channel D)</vt:lpstr>
      <vt:lpstr>UDP Throughput (Channel D)</vt:lpstr>
      <vt:lpstr>UDP Throughput (Channel D)</vt:lpstr>
      <vt:lpstr>UDP Throughput (Channel D)</vt:lpstr>
      <vt:lpstr>UDP Throughput (Channel D)</vt:lpstr>
      <vt:lpstr>UDP Throughput (Channel D)</vt:lpstr>
      <vt:lpstr>UDP Throughput (Channel D)</vt:lpstr>
      <vt:lpstr>UDP Throughput (Channel D)</vt:lpstr>
      <vt:lpstr>Straw poll #1</vt:lpstr>
      <vt:lpstr>A New Block Ack Format</vt:lpstr>
      <vt:lpstr>BAR Control Field</vt:lpstr>
      <vt:lpstr>Determining Response Type (option 1)</vt:lpstr>
      <vt:lpstr>Determining Response Type (option 2-7)</vt:lpstr>
      <vt:lpstr>Additional Request for EBA</vt:lpstr>
      <vt:lpstr>Negotiating Use of EBA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mfischer</cp:lastModifiedBy>
  <cp:revision>805</cp:revision>
  <cp:lastPrinted>1998-02-10T13:28:06Z</cp:lastPrinted>
  <dcterms:created xsi:type="dcterms:W3CDTF">2007-05-21T21:00:37Z</dcterms:created>
  <dcterms:modified xsi:type="dcterms:W3CDTF">2013-04-29T23:02:23Z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1073190392</vt:i4>
  </property>
  <property fmtid="{D5CDD505-2E9C-101B-9397-08002B2CF9AE}" pid="3" name="_NewReviewCycle">
    <vt:lpwstr/>
  </property>
  <property fmtid="{D5CDD505-2E9C-101B-9397-08002B2CF9AE}" pid="4" name="_EmailSubject">
    <vt:lpwstr>Meeting with QCOM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696533451</vt:i4>
  </property>
</Properties>
</file>