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315" r:id="rId15"/>
    <p:sldId id="282" r:id="rId16"/>
    <p:sldId id="283" r:id="rId17"/>
    <p:sldId id="313" r:id="rId18"/>
    <p:sldId id="285" r:id="rId19"/>
    <p:sldId id="286" r:id="rId20"/>
    <p:sldId id="287" r:id="rId21"/>
    <p:sldId id="288" r:id="rId22"/>
    <p:sldId id="316"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9" r:id="rId42"/>
    <p:sldId id="310" r:id="rId43"/>
    <p:sldId id="311" r:id="rId44"/>
    <p:sldId id="312" r:id="rId45"/>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86380" autoAdjust="0"/>
  </p:normalViewPr>
  <p:slideViewPr>
    <p:cSldViewPr>
      <p:cViewPr>
        <p:scale>
          <a:sx n="80" d="100"/>
          <a:sy n="80" d="100"/>
        </p:scale>
        <p:origin x="-2646" y="-1008"/>
      </p:cViewPr>
      <p:guideLst>
        <p:guide orient="horz" pos="2160"/>
        <p:guide pos="2880"/>
      </p:guideLst>
    </p:cSldViewPr>
  </p:slideViewPr>
  <p:outlineViewPr>
    <p:cViewPr>
      <p:scale>
        <a:sx n="33" d="100"/>
        <a:sy n="33" d="100"/>
      </p:scale>
      <p:origin x="0" y="59580"/>
    </p:cViewPr>
  </p:outlineViewPr>
  <p:notesTextViewPr>
    <p:cViewPr>
      <p:scale>
        <a:sx n="100" d="100"/>
        <a:sy n="100" d="100"/>
      </p:scale>
      <p:origin x="0" y="0"/>
    </p:cViewPr>
  </p:notesTextViewPr>
  <p:sorterViewPr>
    <p:cViewPr>
      <p:scale>
        <a:sx n="90" d="100"/>
        <a:sy n="90" d="100"/>
      </p:scale>
      <p:origin x="0" y="3492"/>
    </p:cViewPr>
  </p:sorterViewPr>
  <p:notesViewPr>
    <p:cSldViewPr>
      <p:cViewPr>
        <p:scale>
          <a:sx n="100" d="100"/>
          <a:sy n="100" d="100"/>
        </p:scale>
        <p:origin x="-1728"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Graham Smith, DSP Group</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F771502A-6538-410D-9F92-7BE935D2C40F}" type="slidenum">
              <a:rPr lang="en-US"/>
              <a:pPr>
                <a:defRPr/>
              </a:pPr>
              <a:t>‹#›</a:t>
            </a:fld>
            <a:endParaRPr lang="en-US"/>
          </a:p>
        </p:txBody>
      </p:sp>
      <p:sp>
        <p:nvSpPr>
          <p:cNvPr id="819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819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820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7408077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512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Graham Smith, DSP Group</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51B966A9-53E8-431F-AD94-BCA61E341CFC}" type="slidenum">
              <a:rPr lang="en-US"/>
              <a:pPr>
                <a:defRPr/>
              </a:pPr>
              <a:t>‹#›</a:t>
            </a:fld>
            <a:endParaRPr lang="en-US"/>
          </a:p>
        </p:txBody>
      </p:sp>
      <p:sp>
        <p:nvSpPr>
          <p:cNvPr id="512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512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13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63285688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a:t>
            </a:r>
          </a:p>
        </p:txBody>
      </p:sp>
      <p:sp>
        <p:nvSpPr>
          <p:cNvPr id="6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April 2013</a:t>
            </a:r>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Graham Smith, DSP Group</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0B8B295-F92D-467A-B866-1ED57ECAAB6C}" type="slidenum">
              <a:rPr lang="en-US" sz="1200" b="0" smtClean="0"/>
              <a:pPr/>
              <a:t>1</a:t>
            </a:fld>
            <a:endParaRPr lang="en-US" sz="1200" b="0" smtClean="0"/>
          </a:p>
        </p:txBody>
      </p:sp>
      <p:sp>
        <p:nvSpPr>
          <p:cNvPr id="6150" name="Rectangle 2"/>
          <p:cNvSpPr>
            <a:spLocks noGrp="1" noRot="1" noChangeAspect="1" noChangeArrowheads="1" noTextEdit="1"/>
          </p:cNvSpPr>
          <p:nvPr>
            <p:ph type="sldImg"/>
          </p:nvPr>
        </p:nvSpPr>
        <p:spPr>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p:txBody>
          <a:bodyPr/>
          <a:lstStyle>
            <a:lvl1pPr>
              <a:defRPr/>
            </a:lvl1pPr>
          </a:lstStyle>
          <a:p>
            <a:pPr>
              <a:defRPr/>
            </a:pPr>
            <a:r>
              <a:rPr lang="en-US" smtClean="0"/>
              <a:t>Graham Smith, DSP Group</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Slide </a:t>
            </a:r>
            <a:fld id="{5E5CBE4F-402A-49FC-A06A-9C974296C46D}" type="slidenum">
              <a:rPr lang="en-US"/>
              <a:pPr>
                <a:defRPr/>
              </a:pPr>
              <a:t>‹#›</a:t>
            </a:fld>
            <a:endParaRPr lang="en-US"/>
          </a:p>
        </p:txBody>
      </p:sp>
    </p:spTree>
    <p:extLst>
      <p:ext uri="{BB962C8B-B14F-4D97-AF65-F5344CB8AC3E}">
        <p14:creationId xmlns:p14="http://schemas.microsoft.com/office/powerpoint/2010/main" val="209825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a:xfrm>
            <a:off x="696913" y="332601"/>
            <a:ext cx="1045158" cy="276999"/>
          </a:xfrm>
        </p:spPr>
        <p:txBody>
          <a:bodyPr/>
          <a:lstStyle/>
          <a:p>
            <a:pPr>
              <a:defRPr/>
            </a:pPr>
            <a:r>
              <a:rPr lang="en-US" smtClean="0"/>
              <a:t>April 2013</a:t>
            </a:r>
            <a:endParaRPr lang="en-US" dirty="0"/>
          </a:p>
        </p:txBody>
      </p:sp>
      <p:sp>
        <p:nvSpPr>
          <p:cNvPr id="9" name="Footer Placeholder 8"/>
          <p:cNvSpPr>
            <a:spLocks noGrp="1"/>
          </p:cNvSpPr>
          <p:nvPr>
            <p:ph type="ftr" sz="quarter" idx="11"/>
          </p:nvPr>
        </p:nvSpPr>
        <p:spPr/>
        <p:txBody>
          <a:bodyPr/>
          <a:lstStyle/>
          <a:p>
            <a:pPr>
              <a:defRPr/>
            </a:pPr>
            <a:r>
              <a:rPr lang="en-US" smtClean="0"/>
              <a:t>Graham Smith, DSP Group</a:t>
            </a:r>
            <a:endParaRPr lang="en-US"/>
          </a:p>
        </p:txBody>
      </p:sp>
      <p:sp>
        <p:nvSpPr>
          <p:cNvPr id="10" name="Slide Number Placeholder 9"/>
          <p:cNvSpPr>
            <a:spLocks noGrp="1"/>
          </p:cNvSpPr>
          <p:nvPr>
            <p:ph type="sldNum" sz="quarter" idx="12"/>
          </p:nvPr>
        </p:nvSpPr>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104836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8"/>
          <p:cNvSpPr>
            <a:spLocks noGrp="1"/>
          </p:cNvSpPr>
          <p:nvPr>
            <p:ph type="ftr" sz="quarter" idx="11"/>
          </p:nvPr>
        </p:nvSpPr>
        <p:spPr>
          <a:xfrm>
            <a:off x="8077200" y="6475413"/>
            <a:ext cx="466725" cy="182562"/>
          </a:xfrm>
        </p:spPr>
        <p:txBody>
          <a:bodyPr/>
          <a:lstStyle/>
          <a:p>
            <a:pPr>
              <a:defRPr/>
            </a:pPr>
            <a:r>
              <a:rPr lang="en-US" smtClean="0"/>
              <a:t>Graham Smith, DSP Group</a:t>
            </a:r>
            <a:endParaRPr lang="en-US"/>
          </a:p>
        </p:txBody>
      </p:sp>
      <p:sp>
        <p:nvSpPr>
          <p:cNvPr id="4" name="Slide Number Placeholder 9"/>
          <p:cNvSpPr>
            <a:spLocks noGrp="1"/>
          </p:cNvSpPr>
          <p:nvPr>
            <p:ph type="sldNum" sz="quarter" idx="12"/>
          </p:nvPr>
        </p:nvSpPr>
        <p:spPr>
          <a:xfrm>
            <a:off x="4344988" y="6475413"/>
            <a:ext cx="530225" cy="182562"/>
          </a:xfrm>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31512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8"/>
          <p:cNvSpPr>
            <a:spLocks noGrp="1"/>
          </p:cNvSpPr>
          <p:nvPr>
            <p:ph type="ftr" sz="quarter" idx="11"/>
          </p:nvPr>
        </p:nvSpPr>
        <p:spPr>
          <a:xfrm>
            <a:off x="8077200" y="6475413"/>
            <a:ext cx="466725" cy="182562"/>
          </a:xfrm>
        </p:spPr>
        <p:txBody>
          <a:bodyPr/>
          <a:lstStyle/>
          <a:p>
            <a:pPr>
              <a:defRPr/>
            </a:pPr>
            <a:r>
              <a:rPr lang="en-US" smtClean="0"/>
              <a:t>Graham Smith, DSP Group</a:t>
            </a:r>
            <a:endParaRPr lang="en-US"/>
          </a:p>
        </p:txBody>
      </p:sp>
      <p:sp>
        <p:nvSpPr>
          <p:cNvPr id="3" name="Slide Number Placeholder 9"/>
          <p:cNvSpPr>
            <a:spLocks noGrp="1"/>
          </p:cNvSpPr>
          <p:nvPr>
            <p:ph type="sldNum" sz="quarter" idx="12"/>
          </p:nvPr>
        </p:nvSpPr>
        <p:spPr>
          <a:xfrm>
            <a:off x="4344988" y="6475413"/>
            <a:ext cx="530225" cy="182562"/>
          </a:xfrm>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4136594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smtClean="0"/>
              <a:t>April 2013</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Graham Smith, DSP Group</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31D45EC1-4C6A-4C4C-A230-3BDF24B584F8}" type="slidenum">
              <a:rPr lang="en-US"/>
              <a:pPr>
                <a:defRPr/>
              </a:pPr>
              <a:t>‹#›</a:t>
            </a:fld>
            <a:endParaRPr lang="en-US"/>
          </a:p>
        </p:txBody>
      </p:sp>
      <p:sp>
        <p:nvSpPr>
          <p:cNvPr id="1031" name="Rectangle 7"/>
          <p:cNvSpPr>
            <a:spLocks noChangeArrowheads="1"/>
          </p:cNvSpPr>
          <p:nvPr/>
        </p:nvSpPr>
        <p:spPr bwMode="auto">
          <a:xfrm>
            <a:off x="5162486" y="332601"/>
            <a:ext cx="32830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802.11-13/0416r4</a:t>
            </a:r>
            <a:endParaRPr lang="en-US" sz="1800"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985" r:id="rId1"/>
    <p:sldLayoutId id="2147483974" r:id="rId2"/>
    <p:sldLayoutId id="2147483986" r:id="rId3"/>
    <p:sldLayoutId id="2147483987" r:id="rId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isl.columbia.edu/grads/ozgun/ProjectApplication.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xfrm>
            <a:off x="696913" y="332601"/>
            <a:ext cx="134011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April 2013</a:t>
            </a:r>
            <a:endParaRPr lang="en-US" sz="1800" dirty="0" smtClean="0"/>
          </a:p>
        </p:txBody>
      </p:sp>
      <p:sp>
        <p:nvSpPr>
          <p:cNvPr id="3077" name="Rectangle 2"/>
          <p:cNvSpPr>
            <a:spLocks noGrp="1" noChangeArrowheads="1"/>
          </p:cNvSpPr>
          <p:nvPr>
            <p:ph type="title"/>
          </p:nvPr>
        </p:nvSpPr>
        <p:spPr>
          <a:xfrm>
            <a:off x="685800" y="685800"/>
            <a:ext cx="7772400" cy="1066800"/>
          </a:xfrm>
          <a:noFill/>
        </p:spPr>
        <p:txBody>
          <a:bodyPr/>
          <a:lstStyle/>
          <a:p>
            <a:r>
              <a:rPr lang="en-US" dirty="0" smtClean="0"/>
              <a:t>802.11mc</a:t>
            </a:r>
            <a:br>
              <a:rPr lang="en-US" dirty="0" smtClean="0"/>
            </a:br>
            <a:r>
              <a:rPr lang="en-US" dirty="0" smtClean="0"/>
              <a:t> Investigation into CID 32 – “11b is Poison” </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2013-04</a:t>
            </a:r>
          </a:p>
          <a:p>
            <a:pPr algn="ctr">
              <a:lnSpc>
                <a:spcPct val="90000"/>
              </a:lnSpc>
              <a:buFontTx/>
              <a:buNone/>
            </a:pPr>
            <a:endParaRPr lang="en-US" sz="2000" b="0" dirty="0" smtClean="0"/>
          </a:p>
        </p:txBody>
      </p:sp>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graphicFrame>
        <p:nvGraphicFramePr>
          <p:cNvPr id="2" name="Object 1"/>
          <p:cNvGraphicFramePr>
            <a:graphicFrameLocks noChangeAspect="1"/>
          </p:cNvGraphicFramePr>
          <p:nvPr>
            <p:extLst>
              <p:ext uri="{D42A27DB-BD31-4B8C-83A1-F6EECF244321}">
                <p14:modId xmlns:p14="http://schemas.microsoft.com/office/powerpoint/2010/main" val="3760083302"/>
              </p:ext>
            </p:extLst>
          </p:nvPr>
        </p:nvGraphicFramePr>
        <p:xfrm>
          <a:off x="534988" y="2589213"/>
          <a:ext cx="7635875" cy="2552700"/>
        </p:xfrm>
        <a:graphic>
          <a:graphicData uri="http://schemas.openxmlformats.org/presentationml/2006/ole">
            <mc:AlternateContent xmlns:mc="http://schemas.openxmlformats.org/markup-compatibility/2006">
              <mc:Choice xmlns:v="urn:schemas-microsoft-com:vml" Requires="v">
                <p:oleObj spid="_x0000_s3275" name="Document" r:id="rId4" imgW="8277509" imgH="2784379" progId="Word.Document.8">
                  <p:embed/>
                </p:oleObj>
              </mc:Choice>
              <mc:Fallback>
                <p:oleObj name="Document" r:id="rId4" imgW="8277509" imgH="2784379" progId="Word.Document.8">
                  <p:embed/>
                  <p:pic>
                    <p:nvPicPr>
                      <p:cNvPr id="0" name="Object 1"/>
                      <p:cNvPicPr>
                        <a:picLocks noChangeAspect="1" noChangeArrowheads="1"/>
                      </p:cNvPicPr>
                      <p:nvPr/>
                    </p:nvPicPr>
                    <p:blipFill>
                      <a:blip r:embed="rId5"/>
                      <a:srcRect/>
                      <a:stretch>
                        <a:fillRect/>
                      </a:stretch>
                    </p:blipFill>
                    <p:spPr bwMode="auto">
                      <a:xfrm>
                        <a:off x="534988" y="2589213"/>
                        <a:ext cx="7635875"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dirty="0" smtClean="0"/>
              <a:t>Graham Smith, DSP Group</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838200"/>
          </a:xfrm>
        </p:spPr>
        <p:txBody>
          <a:bodyPr/>
          <a:lstStyle/>
          <a:p>
            <a:r>
              <a:rPr lang="en-US" dirty="0" smtClean="0"/>
              <a:t>Practical Channels</a:t>
            </a:r>
            <a:endParaRPr lang="en-US" dirty="0"/>
          </a:p>
        </p:txBody>
      </p:sp>
      <p:sp>
        <p:nvSpPr>
          <p:cNvPr id="6" name="Content Placeholder 5"/>
          <p:cNvSpPr>
            <a:spLocks noGrp="1"/>
          </p:cNvSpPr>
          <p:nvPr>
            <p:ph idx="1"/>
          </p:nvPr>
        </p:nvSpPr>
        <p:spPr>
          <a:xfrm>
            <a:off x="685800" y="1600200"/>
            <a:ext cx="7772400" cy="4419600"/>
          </a:xfrm>
        </p:spPr>
        <p:txBody>
          <a:bodyPr/>
          <a:lstStyle/>
          <a:p>
            <a:r>
              <a:rPr lang="en-US" sz="2800" dirty="0"/>
              <a:t>The </a:t>
            </a:r>
            <a:r>
              <a:rPr lang="en-US" sz="2800" dirty="0" smtClean="0"/>
              <a:t>4.9dB </a:t>
            </a:r>
            <a:r>
              <a:rPr lang="en-US" sz="2800" dirty="0"/>
              <a:t>sensitivity difference is </a:t>
            </a:r>
            <a:r>
              <a:rPr lang="en-US" sz="2800" dirty="0" smtClean="0"/>
              <a:t>theoretical for SNR with AWGN, </a:t>
            </a:r>
          </a:p>
          <a:p>
            <a:r>
              <a:rPr lang="en-US" sz="2800" dirty="0" smtClean="0"/>
              <a:t>What </a:t>
            </a:r>
            <a:r>
              <a:rPr lang="en-US" sz="2800" dirty="0"/>
              <a:t>is important is the actual performance over the air</a:t>
            </a:r>
            <a:r>
              <a:rPr lang="en-US" sz="2800" dirty="0" smtClean="0"/>
              <a:t>.</a:t>
            </a:r>
          </a:p>
          <a:p>
            <a:r>
              <a:rPr lang="en-US" sz="2800" dirty="0" smtClean="0"/>
              <a:t>In practice, the propagation will normally be subject to multipath, delay spread</a:t>
            </a:r>
          </a:p>
          <a:p>
            <a:r>
              <a:rPr lang="en-US" sz="2800" dirty="0" smtClean="0"/>
              <a:t>Fading channel models</a:t>
            </a:r>
          </a:p>
          <a:p>
            <a:pPr lvl="1"/>
            <a:r>
              <a:rPr lang="en-US" sz="2600" dirty="0" smtClean="0"/>
              <a:t>Rayleigh – no LOS </a:t>
            </a:r>
          </a:p>
          <a:p>
            <a:pPr lvl="1"/>
            <a:r>
              <a:rPr lang="en-US" sz="2600" dirty="0" err="1" smtClean="0"/>
              <a:t>Rician</a:t>
            </a:r>
            <a:r>
              <a:rPr lang="en-US" sz="2600" dirty="0" smtClean="0"/>
              <a:t> – some LOS</a:t>
            </a:r>
          </a:p>
          <a:p>
            <a:pPr lvl="1"/>
            <a:r>
              <a:rPr lang="en-US" sz="2600" dirty="0" smtClean="0"/>
              <a:t>Nagasaki – some LOS</a:t>
            </a: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10</a:t>
            </a:fld>
            <a:endParaRPr lang="en-US"/>
          </a:p>
        </p:txBody>
      </p:sp>
    </p:spTree>
    <p:extLst>
      <p:ext uri="{BB962C8B-B14F-4D97-AF65-F5344CB8AC3E}">
        <p14:creationId xmlns:p14="http://schemas.microsoft.com/office/powerpoint/2010/main" val="270851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NLOS channel - </a:t>
            </a:r>
            <a:r>
              <a:rPr lang="en-US" dirty="0" err="1" smtClean="0"/>
              <a:t>Rician</a:t>
            </a:r>
            <a:endParaRPr lang="en-US" dirty="0"/>
          </a:p>
        </p:txBody>
      </p:sp>
      <p:sp>
        <p:nvSpPr>
          <p:cNvPr id="5" name="Content Placeholder 4"/>
          <p:cNvSpPr>
            <a:spLocks noGrp="1"/>
          </p:cNvSpPr>
          <p:nvPr>
            <p:ph idx="1"/>
          </p:nvPr>
        </p:nvSpPr>
        <p:spPr>
          <a:xfrm>
            <a:off x="685800" y="1981200"/>
            <a:ext cx="8077200" cy="4114800"/>
          </a:xfrm>
        </p:spPr>
        <p:txBody>
          <a:bodyPr/>
          <a:lstStyle/>
          <a:p>
            <a:r>
              <a:rPr lang="en-US" dirty="0" smtClean="0"/>
              <a:t>It is common to use the </a:t>
            </a:r>
            <a:r>
              <a:rPr lang="en-US" dirty="0" err="1" smtClean="0"/>
              <a:t>Rician</a:t>
            </a:r>
            <a:r>
              <a:rPr lang="en-US" dirty="0" smtClean="0"/>
              <a:t> </a:t>
            </a:r>
            <a:r>
              <a:rPr lang="en-US" sz="1800" dirty="0" smtClean="0"/>
              <a:t>Distribution to model the channel </a:t>
            </a:r>
            <a:r>
              <a:rPr lang="en-US" dirty="0" smtClean="0"/>
              <a:t>channel.</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5" y="1975304"/>
            <a:ext cx="5017406" cy="372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06182" y="2495670"/>
            <a:ext cx="3145139" cy="1015663"/>
          </a:xfrm>
          <a:prstGeom prst="rect">
            <a:avLst/>
          </a:prstGeom>
          <a:noFill/>
        </p:spPr>
        <p:txBody>
          <a:bodyPr wrap="square" rtlCol="0">
            <a:spAutoFit/>
          </a:bodyPr>
          <a:lstStyle/>
          <a:p>
            <a:r>
              <a:rPr lang="en-US" sz="1200" dirty="0" smtClean="0">
                <a:solidFill>
                  <a:srgbClr val="FF0000"/>
                </a:solidFill>
                <a:latin typeface="+mn-lt"/>
              </a:rPr>
              <a:t>K = 0 , Rayleigh distribution, no LOS</a:t>
            </a:r>
          </a:p>
          <a:p>
            <a:r>
              <a:rPr lang="en-US" sz="1200" dirty="0" smtClean="0">
                <a:latin typeface="+mn-lt"/>
              </a:rPr>
              <a:t>K = 10, outdoor, suburban and</a:t>
            </a:r>
          </a:p>
          <a:p>
            <a:r>
              <a:rPr lang="en-US" sz="1200" dirty="0">
                <a:latin typeface="+mn-lt"/>
              </a:rPr>
              <a:t> </a:t>
            </a:r>
            <a:r>
              <a:rPr lang="en-US" sz="1200" dirty="0" smtClean="0">
                <a:latin typeface="+mn-lt"/>
              </a:rPr>
              <a:t>            indoor with some LOS</a:t>
            </a:r>
          </a:p>
          <a:p>
            <a:r>
              <a:rPr lang="en-US" sz="1200" dirty="0" smtClean="0">
                <a:latin typeface="+mn-lt"/>
              </a:rPr>
              <a:t>K = 20, outdoor urban </a:t>
            </a:r>
          </a:p>
          <a:p>
            <a:r>
              <a:rPr lang="en-US" sz="1200" dirty="0" smtClean="0">
                <a:latin typeface="+mn-lt"/>
              </a:rPr>
              <a:t>K = 1000, strong LOS (AWGN)</a:t>
            </a:r>
          </a:p>
        </p:txBody>
      </p:sp>
      <p:cxnSp>
        <p:nvCxnSpPr>
          <p:cNvPr id="8" name="Straight Arrow Connector 7"/>
          <p:cNvCxnSpPr/>
          <p:nvPr/>
        </p:nvCxnSpPr>
        <p:spPr bwMode="auto">
          <a:xfrm flipH="1">
            <a:off x="1719073" y="2601205"/>
            <a:ext cx="3487109" cy="19514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H="1">
            <a:off x="2060449" y="2796354"/>
            <a:ext cx="3145733" cy="57432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11</a:t>
            </a:fld>
            <a:endParaRPr lang="en-US"/>
          </a:p>
        </p:txBody>
      </p:sp>
    </p:spTree>
    <p:extLst>
      <p:ext uri="{BB962C8B-B14F-4D97-AF65-F5344CB8AC3E}">
        <p14:creationId xmlns:p14="http://schemas.microsoft.com/office/powerpoint/2010/main" val="390161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err="1" smtClean="0"/>
              <a:t>Nakagami</a:t>
            </a:r>
            <a:r>
              <a:rPr lang="en-US" dirty="0" smtClean="0"/>
              <a:t> - m</a:t>
            </a:r>
            <a:endParaRPr lang="en-US" dirty="0"/>
          </a:p>
        </p:txBody>
      </p:sp>
      <p:sp>
        <p:nvSpPr>
          <p:cNvPr id="6" name="Content Placeholder 5"/>
          <p:cNvSpPr>
            <a:spLocks noGrp="1"/>
          </p:cNvSpPr>
          <p:nvPr>
            <p:ph idx="1"/>
          </p:nvPr>
        </p:nvSpPr>
        <p:spPr>
          <a:xfrm>
            <a:off x="228600" y="1200150"/>
            <a:ext cx="8593138" cy="787146"/>
          </a:xfrm>
        </p:spPr>
        <p:txBody>
          <a:bodyPr/>
          <a:lstStyle/>
          <a:p>
            <a:r>
              <a:rPr lang="en-US" sz="1800" dirty="0"/>
              <a:t>The </a:t>
            </a:r>
            <a:r>
              <a:rPr lang="en-US" sz="1800" dirty="0" err="1" smtClean="0"/>
              <a:t>Nakagami</a:t>
            </a:r>
            <a:r>
              <a:rPr lang="en-US" sz="1800" dirty="0" smtClean="0"/>
              <a:t>-</a:t>
            </a:r>
            <a:r>
              <a:rPr lang="en-US" sz="1800" i="1" dirty="0" smtClean="0"/>
              <a:t>m </a:t>
            </a:r>
            <a:r>
              <a:rPr lang="en-US" sz="1800" dirty="0" smtClean="0"/>
              <a:t>distribution is used </a:t>
            </a:r>
            <a:r>
              <a:rPr lang="en-US" sz="1800" dirty="0"/>
              <a:t>to model fading channel conditions that are either more or </a:t>
            </a:r>
            <a:r>
              <a:rPr lang="en-US" sz="1800" dirty="0" smtClean="0"/>
              <a:t>less severe </a:t>
            </a:r>
            <a:r>
              <a:rPr lang="en-US" sz="1800" dirty="0"/>
              <a:t>than the </a:t>
            </a:r>
            <a:r>
              <a:rPr lang="en-US" sz="1800" dirty="0">
                <a:solidFill>
                  <a:srgbClr val="FF0000"/>
                </a:solidFill>
              </a:rPr>
              <a:t>Rayleigh </a:t>
            </a:r>
            <a:r>
              <a:rPr lang="en-US" sz="1800" dirty="0" smtClean="0">
                <a:solidFill>
                  <a:srgbClr val="FF0000"/>
                </a:solidFill>
              </a:rPr>
              <a:t>distribution (</a:t>
            </a:r>
            <a:r>
              <a:rPr lang="en-US" sz="1800" i="1" dirty="0" smtClean="0">
                <a:solidFill>
                  <a:srgbClr val="FF0000"/>
                </a:solidFill>
              </a:rPr>
              <a:t>m</a:t>
            </a:r>
            <a:r>
              <a:rPr lang="en-US" sz="1800" dirty="0" smtClean="0">
                <a:solidFill>
                  <a:srgbClr val="FF0000"/>
                </a:solidFill>
              </a:rPr>
              <a:t>=1</a:t>
            </a:r>
            <a:r>
              <a:rPr lang="en-US" sz="1800" dirty="0">
                <a:solidFill>
                  <a:srgbClr val="FF0000"/>
                </a:solidFill>
              </a:rPr>
              <a:t>). </a:t>
            </a:r>
            <a:r>
              <a:rPr lang="en-US" sz="1800" dirty="0"/>
              <a:t>For small values of </a:t>
            </a:r>
            <a:r>
              <a:rPr lang="en-US" sz="1800" i="1" dirty="0"/>
              <a:t>m </a:t>
            </a:r>
            <a:r>
              <a:rPr lang="en-US" sz="1800" dirty="0"/>
              <a:t>(i.e., 0.5 ≤ </a:t>
            </a:r>
            <a:r>
              <a:rPr lang="en-US" sz="1800" i="1" dirty="0"/>
              <a:t>m </a:t>
            </a:r>
            <a:r>
              <a:rPr lang="en-US" sz="1800" dirty="0"/>
              <a:t>≤1), the fading conditions are </a:t>
            </a:r>
            <a:r>
              <a:rPr lang="en-US" sz="1800" dirty="0" smtClean="0"/>
              <a:t>severe, while </a:t>
            </a:r>
            <a:r>
              <a:rPr lang="en-US" sz="1800" dirty="0"/>
              <a:t>for larger values of </a:t>
            </a:r>
            <a:r>
              <a:rPr lang="en-US" sz="1800" i="1" dirty="0"/>
              <a:t>m </a:t>
            </a:r>
            <a:r>
              <a:rPr lang="en-US" sz="1800" dirty="0"/>
              <a:t>the fading conditions are less severe. As </a:t>
            </a:r>
            <a:r>
              <a:rPr lang="en-US" sz="1800" i="1" dirty="0"/>
              <a:t>m </a:t>
            </a:r>
            <a:r>
              <a:rPr lang="en-US" sz="1800" dirty="0"/>
              <a:t>→ ∞ , no </a:t>
            </a:r>
            <a:r>
              <a:rPr lang="en-US" sz="1800" dirty="0" smtClean="0"/>
              <a:t>fading is </a:t>
            </a:r>
            <a:r>
              <a:rPr lang="en-US" sz="1800" dirty="0"/>
              <a:t>present.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2455178"/>
            <a:ext cx="4663821" cy="40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12</a:t>
            </a:fld>
            <a:endParaRPr lang="en-US"/>
          </a:p>
        </p:txBody>
      </p:sp>
    </p:spTree>
    <p:extLst>
      <p:ext uri="{BB962C8B-B14F-4D97-AF65-F5344CB8AC3E}">
        <p14:creationId xmlns:p14="http://schemas.microsoft.com/office/powerpoint/2010/main" val="275648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smtClean="0"/>
              <a:t>BPSK in Rayleigh fading channel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82" y="1219200"/>
            <a:ext cx="6006318" cy="444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9854" y="5493261"/>
            <a:ext cx="6207148" cy="707886"/>
          </a:xfrm>
          <a:prstGeom prst="rect">
            <a:avLst/>
          </a:prstGeom>
          <a:noFill/>
        </p:spPr>
        <p:txBody>
          <a:bodyPr wrap="none" rtlCol="0">
            <a:spAutoFit/>
          </a:bodyPr>
          <a:lstStyle/>
          <a:p>
            <a:r>
              <a:rPr lang="en-US" sz="2000" dirty="0" smtClean="0">
                <a:latin typeface="+mn-lt"/>
              </a:rPr>
              <a:t>Note </a:t>
            </a:r>
            <a:r>
              <a:rPr lang="en-US" sz="2000" dirty="0">
                <a:latin typeface="+mn-lt"/>
              </a:rPr>
              <a:t>3</a:t>
            </a:r>
            <a:r>
              <a:rPr lang="en-US" sz="2000" dirty="0" smtClean="0">
                <a:latin typeface="+mn-lt"/>
              </a:rPr>
              <a:t>5dB SNR at 1e-04, rising to over 42dB at 1e-05</a:t>
            </a:r>
          </a:p>
          <a:p>
            <a:r>
              <a:rPr lang="en-US" sz="2000" dirty="0" smtClean="0">
                <a:latin typeface="+mn-lt"/>
              </a:rPr>
              <a:t>So basic BPSK is not good in Rayleigh fading channels </a:t>
            </a:r>
          </a:p>
        </p:txBody>
      </p:sp>
      <p:sp>
        <p:nvSpPr>
          <p:cNvPr id="6" name="TextBox 5"/>
          <p:cNvSpPr txBox="1"/>
          <p:nvPr/>
        </p:nvSpPr>
        <p:spPr>
          <a:xfrm>
            <a:off x="6246254" y="2112135"/>
            <a:ext cx="2575641" cy="830997"/>
          </a:xfrm>
          <a:prstGeom prst="rect">
            <a:avLst/>
          </a:prstGeom>
          <a:noFill/>
        </p:spPr>
        <p:txBody>
          <a:bodyPr wrap="none" rtlCol="0">
            <a:spAutoFit/>
          </a:bodyPr>
          <a:lstStyle/>
          <a:p>
            <a:r>
              <a:rPr lang="en-US" sz="1200" dirty="0" smtClean="0">
                <a:latin typeface="+mn-lt"/>
              </a:rPr>
              <a:t>Ref:  </a:t>
            </a:r>
            <a:r>
              <a:rPr lang="en-US" sz="1200" dirty="0" err="1" smtClean="0">
                <a:latin typeface="+mn-lt"/>
              </a:rPr>
              <a:t>Kristna</a:t>
            </a:r>
            <a:r>
              <a:rPr lang="en-US" sz="1200" dirty="0" smtClean="0">
                <a:latin typeface="+mn-lt"/>
              </a:rPr>
              <a:t> </a:t>
            </a:r>
            <a:r>
              <a:rPr lang="en-US" sz="1200" dirty="0" err="1" smtClean="0">
                <a:latin typeface="+mn-lt"/>
              </a:rPr>
              <a:t>Sanka</a:t>
            </a:r>
            <a:r>
              <a:rPr lang="en-US" sz="1200" dirty="0" smtClean="0">
                <a:latin typeface="+mn-lt"/>
              </a:rPr>
              <a:t>, DSPLOG</a:t>
            </a:r>
          </a:p>
          <a:p>
            <a:r>
              <a:rPr lang="en-US" sz="1200" dirty="0" smtClean="0">
                <a:latin typeface="+mn-lt"/>
              </a:rPr>
              <a:t>2008</a:t>
            </a:r>
          </a:p>
          <a:p>
            <a:r>
              <a:rPr lang="en-US" sz="1200" dirty="0" smtClean="0">
                <a:latin typeface="+mn-lt"/>
              </a:rPr>
              <a:t>Reference: </a:t>
            </a:r>
            <a:r>
              <a:rPr lang="en-US" sz="1200" dirty="0" err="1" smtClean="0">
                <a:latin typeface="+mn-lt"/>
              </a:rPr>
              <a:t>Proakis</a:t>
            </a:r>
            <a:r>
              <a:rPr lang="en-US" sz="1200" dirty="0" smtClean="0">
                <a:latin typeface="+mn-lt"/>
              </a:rPr>
              <a:t> – Digital </a:t>
            </a:r>
            <a:r>
              <a:rPr lang="en-US" sz="1200" dirty="0" err="1" smtClean="0">
                <a:latin typeface="+mn-lt"/>
              </a:rPr>
              <a:t>Comms</a:t>
            </a:r>
            <a:endParaRPr lang="en-US" sz="1200" dirty="0" smtClean="0">
              <a:latin typeface="+mn-lt"/>
            </a:endParaRPr>
          </a:p>
          <a:p>
            <a:endParaRPr lang="en-US" sz="1200" dirty="0">
              <a:latin typeface="+mn-lt"/>
            </a:endParaRPr>
          </a:p>
        </p:txBody>
      </p:sp>
      <p:cxnSp>
        <p:nvCxnSpPr>
          <p:cNvPr id="4" name="Straight Connector 3"/>
          <p:cNvCxnSpPr/>
          <p:nvPr/>
        </p:nvCxnSpPr>
        <p:spPr bwMode="auto">
          <a:xfrm>
            <a:off x="5715000" y="4191000"/>
            <a:ext cx="1371600" cy="838200"/>
          </a:xfrm>
          <a:prstGeom prst="line">
            <a:avLst/>
          </a:prstGeom>
          <a:solidFill>
            <a:schemeClr val="accent1"/>
          </a:solidFill>
          <a:ln w="25400" cap="flat" cmpd="sng" algn="ctr">
            <a:solidFill>
              <a:srgbClr val="0070C0"/>
            </a:solidFill>
            <a:prstDash val="dash"/>
            <a:round/>
            <a:headEnd type="none" w="sm" len="sm"/>
            <a:tailEnd type="none" w="sm" len="sm"/>
          </a:ln>
          <a:effectLst/>
        </p:spPr>
      </p:cxnSp>
      <p:cxnSp>
        <p:nvCxnSpPr>
          <p:cNvPr id="12" name="Straight Arrow Connector 11"/>
          <p:cNvCxnSpPr/>
          <p:nvPr/>
        </p:nvCxnSpPr>
        <p:spPr bwMode="auto">
          <a:xfrm flipV="1">
            <a:off x="5715000" y="5105400"/>
            <a:ext cx="1252002" cy="55868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68880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dirty="0" smtClean="0"/>
              <a:t>DPSK in Rayleigh Fading</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14</a:t>
            </a:fld>
            <a:endParaRPr lang="en-US" dirty="0"/>
          </a:p>
        </p:txBody>
      </p:sp>
      <p:sp>
        <p:nvSpPr>
          <p:cNvPr id="6" name="TextBox 5"/>
          <p:cNvSpPr txBox="1"/>
          <p:nvPr/>
        </p:nvSpPr>
        <p:spPr>
          <a:xfrm>
            <a:off x="228600" y="5415148"/>
            <a:ext cx="8686800" cy="1384995"/>
          </a:xfrm>
          <a:prstGeom prst="rect">
            <a:avLst/>
          </a:prstGeom>
          <a:noFill/>
        </p:spPr>
        <p:txBody>
          <a:bodyPr wrap="square" rtlCol="0">
            <a:spAutoFit/>
          </a:bodyPr>
          <a:lstStyle/>
          <a:p>
            <a:r>
              <a:rPr lang="en-US" sz="2000" dirty="0" smtClean="0"/>
              <a:t>Ref: </a:t>
            </a:r>
            <a:r>
              <a:rPr lang="en-US" sz="2000" dirty="0"/>
              <a:t>Andrea Goldsmith, Wireless </a:t>
            </a:r>
            <a:r>
              <a:rPr lang="en-US" sz="2000" dirty="0" err="1" smtClean="0"/>
              <a:t>Comms</a:t>
            </a:r>
            <a:r>
              <a:rPr lang="en-US" sz="2000" dirty="0" smtClean="0"/>
              <a:t>, 2005 </a:t>
            </a:r>
          </a:p>
          <a:p>
            <a:r>
              <a:rPr lang="en-US" sz="2000" dirty="0" smtClean="0"/>
              <a:t>Ave </a:t>
            </a:r>
            <a:r>
              <a:rPr lang="en-US" sz="2000" dirty="0" err="1"/>
              <a:t>Pb</a:t>
            </a:r>
            <a:r>
              <a:rPr lang="en-US" sz="2000" dirty="0"/>
              <a:t> = 1/(2(1+Eb/No</a:t>
            </a:r>
            <a:r>
              <a:rPr lang="en-US" sz="2000" dirty="0" smtClean="0"/>
              <a:t>)) in Rayleigh fading </a:t>
            </a:r>
          </a:p>
          <a:p>
            <a:r>
              <a:rPr lang="en-US" sz="2000" dirty="0" smtClean="0"/>
              <a:t>Agrees generally with previous graph, DPSK is not good in Rayleigh fading</a:t>
            </a:r>
            <a:endParaRPr lang="en-US" sz="2000" dirty="0"/>
          </a:p>
          <a:p>
            <a:endParaRPr lang="en-US" dirty="0"/>
          </a:p>
        </p:txBody>
      </p:sp>
      <p:sp>
        <p:nvSpPr>
          <p:cNvPr id="7" name="TextBox 6"/>
          <p:cNvSpPr txBox="1"/>
          <p:nvPr/>
        </p:nvSpPr>
        <p:spPr>
          <a:xfrm>
            <a:off x="228600" y="2895600"/>
            <a:ext cx="1560107" cy="646331"/>
          </a:xfrm>
          <a:prstGeom prst="rect">
            <a:avLst/>
          </a:prstGeom>
          <a:noFill/>
        </p:spPr>
        <p:txBody>
          <a:bodyPr wrap="none" rtlCol="0">
            <a:spAutoFit/>
          </a:bodyPr>
          <a:lstStyle/>
          <a:p>
            <a:r>
              <a:rPr lang="en-US" sz="1800" dirty="0" err="1" smtClean="0"/>
              <a:t>Eb</a:t>
            </a:r>
            <a:r>
              <a:rPr lang="en-US" sz="1800" dirty="0" smtClean="0"/>
              <a:t>/No = 11dB</a:t>
            </a:r>
          </a:p>
          <a:p>
            <a:r>
              <a:rPr lang="en-US" sz="1800" dirty="0" smtClean="0"/>
              <a:t>For BER 10-5</a:t>
            </a:r>
            <a:endParaRPr lang="en-US"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33690"/>
            <a:ext cx="6303963"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bwMode="auto">
          <a:xfrm>
            <a:off x="1447800" y="3541931"/>
            <a:ext cx="2209800" cy="11824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18234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Fading – Coherence bandwidth</a:t>
            </a:r>
            <a:endParaRPr lang="en-US" dirty="0"/>
          </a:p>
        </p:txBody>
      </p:sp>
      <p:sp>
        <p:nvSpPr>
          <p:cNvPr id="3" name="Content Placeholder 2"/>
          <p:cNvSpPr>
            <a:spLocks noGrp="1"/>
          </p:cNvSpPr>
          <p:nvPr>
            <p:ph idx="1"/>
          </p:nvPr>
        </p:nvSpPr>
        <p:spPr>
          <a:xfrm>
            <a:off x="228600" y="1200149"/>
            <a:ext cx="8593138" cy="5033225"/>
          </a:xfrm>
        </p:spPr>
        <p:txBody>
          <a:bodyPr/>
          <a:lstStyle/>
          <a:p>
            <a:r>
              <a:rPr lang="en-US" sz="1800" dirty="0" smtClean="0"/>
              <a:t>Systems operating within the Coherence bandwidth* have </a:t>
            </a:r>
            <a:r>
              <a:rPr lang="en-US" sz="1800" b="1" dirty="0" smtClean="0"/>
              <a:t>flat fading</a:t>
            </a:r>
          </a:p>
          <a:p>
            <a:r>
              <a:rPr lang="en-US" sz="1800" dirty="0" smtClean="0"/>
              <a:t>Systems operating greater than the Coherence bandwidth have </a:t>
            </a:r>
            <a:r>
              <a:rPr lang="en-US" sz="1800" b="1" dirty="0" smtClean="0"/>
              <a:t>selective fading</a:t>
            </a:r>
          </a:p>
          <a:p>
            <a:r>
              <a:rPr lang="en-US" sz="1800" dirty="0" smtClean="0"/>
              <a:t>Coherence bandwidth is related to the delay time spread</a:t>
            </a:r>
          </a:p>
          <a:p>
            <a:r>
              <a:rPr lang="en-US" sz="1800" dirty="0" smtClean="0"/>
              <a:t>With 16.5MHz BW, selective fading will be experienced for delay spreads of about 30ns and more*.</a:t>
            </a:r>
          </a:p>
          <a:p>
            <a:r>
              <a:rPr lang="en-US" sz="1800" dirty="0" smtClean="0"/>
              <a:t>The 11n channel models (</a:t>
            </a:r>
            <a:r>
              <a:rPr lang="en-US" sz="1800" dirty="0" err="1" smtClean="0"/>
              <a:t>Erceg</a:t>
            </a:r>
            <a:r>
              <a:rPr lang="en-US" sz="1800" dirty="0" smtClean="0"/>
              <a:t> et al , 2004)</a:t>
            </a:r>
          </a:p>
          <a:p>
            <a:pPr lvl="1"/>
            <a:r>
              <a:rPr lang="en-US" sz="1800" dirty="0" smtClean="0"/>
              <a:t>15ns	Residential 		Intra-room, room-room</a:t>
            </a:r>
          </a:p>
          <a:p>
            <a:pPr lvl="1"/>
            <a:r>
              <a:rPr lang="en-US" sz="1800" dirty="0" smtClean="0"/>
              <a:t>30ns	Residential/Small Office	Conference room, classroom</a:t>
            </a:r>
          </a:p>
          <a:p>
            <a:pPr lvl="1"/>
            <a:r>
              <a:rPr lang="en-US" sz="1800" dirty="0" smtClean="0"/>
              <a:t>50ns	Typical Office		Sea of cubes, large conference room</a:t>
            </a:r>
          </a:p>
          <a:p>
            <a:pPr lvl="1"/>
            <a:r>
              <a:rPr lang="en-US" sz="1800" dirty="0" smtClean="0"/>
              <a:t>100ns	Large Office		</a:t>
            </a:r>
            <a:r>
              <a:rPr lang="en-US" sz="1800" dirty="0"/>
              <a:t>Multi-</a:t>
            </a:r>
            <a:r>
              <a:rPr lang="en-US" sz="1800" dirty="0" err="1"/>
              <a:t>storey</a:t>
            </a:r>
            <a:r>
              <a:rPr lang="en-US" sz="1800" dirty="0"/>
              <a:t>, </a:t>
            </a:r>
            <a:r>
              <a:rPr lang="en-US" sz="1800" dirty="0" smtClean="0"/>
              <a:t>campus </a:t>
            </a:r>
            <a:r>
              <a:rPr lang="en-US" sz="1800" dirty="0"/>
              <a:t>small </a:t>
            </a:r>
            <a:r>
              <a:rPr lang="en-US" sz="1800" dirty="0" smtClean="0"/>
              <a:t>hotspots</a:t>
            </a:r>
          </a:p>
          <a:p>
            <a:pPr lvl="1"/>
            <a:r>
              <a:rPr lang="en-US" sz="1800" dirty="0" smtClean="0"/>
              <a:t>150ns	Large Space 		Large hotspot, industrial, city square</a:t>
            </a:r>
          </a:p>
          <a:p>
            <a:endParaRPr lang="en-US" sz="1800" dirty="0"/>
          </a:p>
          <a:p>
            <a:pPr marL="0" indent="0">
              <a:buNone/>
            </a:pPr>
            <a:r>
              <a:rPr lang="en-US" sz="1800" dirty="0" smtClean="0"/>
              <a:t>Hence, both 1Mbps and 6Mbps will suffer from selective fading over most conditions.</a:t>
            </a:r>
          </a:p>
          <a:p>
            <a:pPr marL="0" indent="0">
              <a:buNone/>
            </a:pPr>
            <a:endParaRPr lang="en-US" sz="1800" dirty="0"/>
          </a:p>
          <a:p>
            <a:pPr marL="0" indent="0">
              <a:buNone/>
            </a:pPr>
            <a:r>
              <a:rPr lang="en-US" sz="1800" dirty="0" smtClean="0"/>
              <a:t>*Note: Coherence BW 	</a:t>
            </a:r>
            <a:r>
              <a:rPr lang="en-US" sz="1800" dirty="0" err="1" smtClean="0"/>
              <a:t>Bc</a:t>
            </a:r>
            <a:r>
              <a:rPr lang="en-US" sz="1800" dirty="0" smtClean="0"/>
              <a:t> = 1/(4</a:t>
            </a:r>
            <a:r>
              <a:rPr lang="el-GR" sz="1800" dirty="0" smtClean="0"/>
              <a:t>π</a:t>
            </a:r>
            <a:r>
              <a:rPr lang="en-US" sz="1800" dirty="0" smtClean="0"/>
              <a:t>T) where  T = Delay Spread  </a:t>
            </a:r>
          </a:p>
          <a:p>
            <a:pPr marL="0" indent="0">
              <a:buNone/>
            </a:pPr>
            <a:r>
              <a:rPr lang="en-US" sz="1800" dirty="0"/>
              <a:t>	</a:t>
            </a:r>
            <a:r>
              <a:rPr lang="en-US" sz="1800" dirty="0" smtClean="0"/>
              <a:t>		</a:t>
            </a:r>
            <a:r>
              <a:rPr lang="en-US" sz="1400" dirty="0" smtClean="0"/>
              <a:t>Ref:  Foundations of Mobile Radio Engineering, </a:t>
            </a:r>
            <a:r>
              <a:rPr lang="en-US" sz="1400" dirty="0" err="1" smtClean="0"/>
              <a:t>Yacoub</a:t>
            </a:r>
            <a:endParaRPr lang="en-US" sz="1400"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15</a:t>
            </a:fld>
            <a:endParaRPr lang="en-US"/>
          </a:p>
        </p:txBody>
      </p:sp>
    </p:spTree>
    <p:extLst>
      <p:ext uri="{BB962C8B-B14F-4D97-AF65-F5344CB8AC3E}">
        <p14:creationId xmlns:p14="http://schemas.microsoft.com/office/powerpoint/2010/main" val="2752057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11935"/>
          </a:xfrm>
        </p:spPr>
        <p:txBody>
          <a:bodyPr/>
          <a:lstStyle/>
          <a:p>
            <a:r>
              <a:rPr lang="en-US" dirty="0" smtClean="0"/>
              <a:t>Selective Fading - Examples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360193"/>
            <a:ext cx="3776729" cy="205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34330" y="1197735"/>
            <a:ext cx="3466013" cy="3477875"/>
          </a:xfrm>
          <a:prstGeom prst="rect">
            <a:avLst/>
          </a:prstGeom>
          <a:noFill/>
        </p:spPr>
        <p:txBody>
          <a:bodyPr wrap="none" rtlCol="0">
            <a:spAutoFit/>
          </a:bodyPr>
          <a:lstStyle/>
          <a:p>
            <a:r>
              <a:rPr lang="en-US" sz="1600" dirty="0" smtClean="0">
                <a:latin typeface="+mn-lt"/>
              </a:rPr>
              <a:t>Use ray tracing to produce delays</a:t>
            </a:r>
          </a:p>
          <a:p>
            <a:endParaRPr lang="en-US" sz="1600" dirty="0">
              <a:latin typeface="+mn-lt"/>
            </a:endParaRPr>
          </a:p>
          <a:p>
            <a:r>
              <a:rPr lang="en-US" sz="1600" dirty="0" smtClean="0">
                <a:solidFill>
                  <a:srgbClr val="FF0000"/>
                </a:solidFill>
                <a:latin typeface="+mn-lt"/>
              </a:rPr>
              <a:t>Room 100ft by 70 feet  (x, y)</a:t>
            </a:r>
          </a:p>
          <a:p>
            <a:r>
              <a:rPr lang="en-US" sz="1600" dirty="0" smtClean="0">
                <a:latin typeface="+mn-lt"/>
              </a:rPr>
              <a:t>Ceiling 20ft</a:t>
            </a:r>
          </a:p>
          <a:p>
            <a:r>
              <a:rPr lang="en-US" sz="1600" dirty="0" smtClean="0">
                <a:latin typeface="+mn-lt"/>
              </a:rPr>
              <a:t>RX position  65, 44 (3ft off ground)</a:t>
            </a:r>
          </a:p>
          <a:p>
            <a:endParaRPr lang="en-US" sz="1600" dirty="0">
              <a:latin typeface="+mn-lt"/>
            </a:endParaRPr>
          </a:p>
          <a:p>
            <a:r>
              <a:rPr lang="en-US" sz="1600" dirty="0" smtClean="0">
                <a:latin typeface="+mn-lt"/>
              </a:rPr>
              <a:t>10dB obstruction to direct </a:t>
            </a:r>
          </a:p>
          <a:p>
            <a:r>
              <a:rPr lang="en-US" sz="1600" dirty="0" smtClean="0">
                <a:latin typeface="+mn-lt"/>
              </a:rPr>
              <a:t>and floor rays </a:t>
            </a:r>
          </a:p>
          <a:p>
            <a:endParaRPr lang="en-US" sz="1600" dirty="0" smtClean="0">
              <a:latin typeface="+mn-lt"/>
            </a:endParaRPr>
          </a:p>
          <a:p>
            <a:endParaRPr lang="en-US" sz="1600" dirty="0" smtClean="0">
              <a:latin typeface="+mn-lt"/>
            </a:endParaRPr>
          </a:p>
          <a:p>
            <a:r>
              <a:rPr lang="en-US" sz="1600" dirty="0" smtClean="0">
                <a:latin typeface="+mn-lt"/>
              </a:rPr>
              <a:t>Position A  21, 45  (delays 23 -100ns)</a:t>
            </a:r>
          </a:p>
          <a:p>
            <a:r>
              <a:rPr lang="en-US" sz="1600" dirty="0" smtClean="0">
                <a:latin typeface="+mn-lt"/>
              </a:rPr>
              <a:t>Position B  30, 45 (delays 27 to 102ns)</a:t>
            </a:r>
          </a:p>
          <a:p>
            <a:r>
              <a:rPr lang="en-US" sz="1600" dirty="0" smtClean="0">
                <a:latin typeface="+mn-lt"/>
              </a:rPr>
              <a:t>Position C 13, 45 (delays 21 to 99ns)</a:t>
            </a:r>
          </a:p>
          <a:p>
            <a:endParaRPr lang="en-US" sz="1200" dirty="0" smtClean="0">
              <a:latin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564" y="3733799"/>
            <a:ext cx="4157684" cy="249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40946" y="4855067"/>
            <a:ext cx="1933991" cy="646331"/>
          </a:xfrm>
          <a:prstGeom prst="rect">
            <a:avLst/>
          </a:prstGeom>
          <a:noFill/>
        </p:spPr>
        <p:txBody>
          <a:bodyPr wrap="none" rtlCol="0">
            <a:spAutoFit/>
          </a:bodyPr>
          <a:lstStyle/>
          <a:p>
            <a:r>
              <a:rPr lang="en-US" sz="1200" dirty="0" smtClean="0">
                <a:latin typeface="+mn-lt"/>
              </a:rPr>
              <a:t>Fades up to 25dB </a:t>
            </a:r>
          </a:p>
          <a:p>
            <a:endParaRPr lang="en-US" sz="1200" dirty="0">
              <a:latin typeface="+mn-lt"/>
            </a:endParaRPr>
          </a:p>
          <a:p>
            <a:r>
              <a:rPr lang="en-US" sz="1200" dirty="0" smtClean="0">
                <a:solidFill>
                  <a:srgbClr val="FF0000"/>
                </a:solidFill>
                <a:latin typeface="+mn-lt"/>
              </a:rPr>
              <a:t>Show spread sheet  if  time</a:t>
            </a:r>
          </a:p>
        </p:txBody>
      </p:sp>
      <p:cxnSp>
        <p:nvCxnSpPr>
          <p:cNvPr id="11" name="Straight Arrow Connector 10"/>
          <p:cNvCxnSpPr/>
          <p:nvPr/>
        </p:nvCxnSpPr>
        <p:spPr bwMode="auto">
          <a:xfrm flipH="1">
            <a:off x="3812146" y="2369713"/>
            <a:ext cx="1622184" cy="4250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1764406" y="3078051"/>
            <a:ext cx="3669924" cy="9659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2362200" y="3422508"/>
            <a:ext cx="287258" cy="276999"/>
          </a:xfrm>
          <a:prstGeom prst="rect">
            <a:avLst/>
          </a:prstGeom>
          <a:noFill/>
        </p:spPr>
        <p:txBody>
          <a:bodyPr wrap="none" rtlCol="0">
            <a:spAutoFit/>
          </a:bodyPr>
          <a:lstStyle/>
          <a:p>
            <a:r>
              <a:rPr lang="en-US" sz="1200" dirty="0">
                <a:latin typeface="+mn-lt"/>
              </a:rPr>
              <a:t>X</a:t>
            </a:r>
            <a:endParaRPr lang="en-US" sz="1200" dirty="0" smtClean="0">
              <a:latin typeface="+mn-lt"/>
            </a:endParaRPr>
          </a:p>
        </p:txBody>
      </p:sp>
      <p:sp>
        <p:nvSpPr>
          <p:cNvPr id="15" name="TextBox 14"/>
          <p:cNvSpPr txBox="1"/>
          <p:nvPr/>
        </p:nvSpPr>
        <p:spPr>
          <a:xfrm>
            <a:off x="4335980" y="2951670"/>
            <a:ext cx="287258" cy="276999"/>
          </a:xfrm>
          <a:prstGeom prst="rect">
            <a:avLst/>
          </a:prstGeom>
          <a:noFill/>
        </p:spPr>
        <p:txBody>
          <a:bodyPr wrap="none" rtlCol="0">
            <a:spAutoFit/>
          </a:bodyPr>
          <a:lstStyle/>
          <a:p>
            <a:r>
              <a:rPr lang="en-US" sz="1200" dirty="0" smtClean="0">
                <a:latin typeface="+mn-lt"/>
              </a:rPr>
              <a:t>Y</a:t>
            </a: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16</a:t>
            </a:fld>
            <a:endParaRPr lang="en-US"/>
          </a:p>
        </p:txBody>
      </p:sp>
    </p:spTree>
    <p:extLst>
      <p:ext uri="{BB962C8B-B14F-4D97-AF65-F5344CB8AC3E}">
        <p14:creationId xmlns:p14="http://schemas.microsoft.com/office/powerpoint/2010/main" val="107974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685800"/>
            <a:ext cx="7772400" cy="1295400"/>
          </a:xfrm>
        </p:spPr>
        <p:txBody>
          <a:bodyPr/>
          <a:lstStyle/>
          <a:p>
            <a:r>
              <a:rPr lang="en-US" dirty="0" smtClean="0"/>
              <a:t>Selective Fading, Delay Spread</a:t>
            </a:r>
            <a:br>
              <a:rPr lang="en-US" dirty="0" smtClean="0"/>
            </a:br>
            <a:r>
              <a:rPr lang="en-US" sz="1800" dirty="0" smtClean="0"/>
              <a:t>TX Position 22, 45</a:t>
            </a:r>
            <a:br>
              <a:rPr lang="en-US" sz="1800" dirty="0" smtClean="0"/>
            </a:br>
            <a:r>
              <a:rPr lang="en-US" sz="1800" dirty="0" smtClean="0"/>
              <a:t>RX position 65, 44</a:t>
            </a:r>
            <a:br>
              <a:rPr lang="en-US" sz="1800" dirty="0" smtClean="0"/>
            </a:br>
            <a:r>
              <a:rPr lang="en-US" sz="1800" dirty="0" smtClean="0"/>
              <a:t>5dB attenuation to direct and floor rays </a:t>
            </a:r>
            <a:endParaRPr lang="en-US" sz="1800" dirty="0"/>
          </a:p>
        </p:txBody>
      </p:sp>
      <p:sp>
        <p:nvSpPr>
          <p:cNvPr id="4" name="Date Placeholder 3"/>
          <p:cNvSpPr>
            <a:spLocks noGrp="1"/>
          </p:cNvSpPr>
          <p:nvPr>
            <p:ph type="dt" sz="half" idx="4294967295"/>
          </p:nvPr>
        </p:nvSpPr>
        <p:spPr>
          <a:xfrm>
            <a:off x="0" y="333375"/>
            <a:ext cx="1044575" cy="276225"/>
          </a:xfrm>
        </p:spPr>
        <p:txBody>
          <a:bodyPr/>
          <a:lstStyle/>
          <a:p>
            <a:pPr>
              <a:defRPr/>
            </a:pPr>
            <a:r>
              <a:rPr lang="en-US" smtClean="0"/>
              <a:t>April 2013</a:t>
            </a:r>
            <a:endParaRPr lang="en-US" dirty="0"/>
          </a:p>
        </p:txBody>
      </p:sp>
      <p:sp>
        <p:nvSpPr>
          <p:cNvPr id="5" name="Footer Placeholder 4"/>
          <p:cNvSpPr>
            <a:spLocks noGrp="1"/>
          </p:cNvSpPr>
          <p:nvPr>
            <p:ph type="ftr" sz="quarter" idx="11"/>
          </p:nvPr>
        </p:nvSpPr>
        <p:spPr>
          <a:xfrm>
            <a:off x="8677275" y="6475413"/>
            <a:ext cx="466725" cy="182562"/>
          </a:xfrm>
        </p:spPr>
        <p:txBody>
          <a:bodyPr/>
          <a:lstStyle/>
          <a:p>
            <a:pPr>
              <a:defRPr/>
            </a:pPr>
            <a:r>
              <a:rPr lang="en-US" smtClean="0"/>
              <a:t>Graham Smith, DSP Group</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4" y="2362200"/>
            <a:ext cx="455670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41" y="2362200"/>
            <a:ext cx="4525426" cy="332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71165" y="5891542"/>
            <a:ext cx="1736373" cy="369332"/>
          </a:xfrm>
          <a:prstGeom prst="rect">
            <a:avLst/>
          </a:prstGeom>
          <a:noFill/>
        </p:spPr>
        <p:txBody>
          <a:bodyPr wrap="none" rtlCol="0">
            <a:spAutoFit/>
          </a:bodyPr>
          <a:lstStyle/>
          <a:p>
            <a:r>
              <a:rPr lang="en-US" sz="1800" b="0" dirty="0" smtClean="0"/>
              <a:t>25dB Deep Fade</a:t>
            </a:r>
            <a:endParaRPr lang="en-US" sz="1800" b="0" dirty="0"/>
          </a:p>
        </p:txBody>
      </p:sp>
      <p:cxnSp>
        <p:nvCxnSpPr>
          <p:cNvPr id="11" name="Straight Arrow Connector 10"/>
          <p:cNvCxnSpPr/>
          <p:nvPr/>
        </p:nvCxnSpPr>
        <p:spPr bwMode="auto">
          <a:xfrm flipH="1" flipV="1">
            <a:off x="838200" y="4648200"/>
            <a:ext cx="533400" cy="124334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 name="TextBox 1"/>
          <p:cNvSpPr txBox="1"/>
          <p:nvPr/>
        </p:nvSpPr>
        <p:spPr>
          <a:xfrm>
            <a:off x="5105400" y="5891542"/>
            <a:ext cx="2944076" cy="369332"/>
          </a:xfrm>
          <a:prstGeom prst="rect">
            <a:avLst/>
          </a:prstGeom>
          <a:noFill/>
        </p:spPr>
        <p:txBody>
          <a:bodyPr wrap="none" rtlCol="0">
            <a:spAutoFit/>
          </a:bodyPr>
          <a:lstStyle/>
          <a:p>
            <a:r>
              <a:rPr lang="en-US" sz="1800" dirty="0" smtClean="0"/>
              <a:t>Delay Spread about 30-40ns</a:t>
            </a:r>
            <a:endParaRPr lang="en-US" sz="1800" dirty="0"/>
          </a:p>
        </p:txBody>
      </p:sp>
    </p:spTree>
    <p:extLst>
      <p:ext uri="{BB962C8B-B14F-4D97-AF65-F5344CB8AC3E}">
        <p14:creationId xmlns:p14="http://schemas.microsoft.com/office/powerpoint/2010/main" val="3291616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Fading </a:t>
            </a:r>
            <a:r>
              <a:rPr lang="en-US" dirty="0"/>
              <a:t>- DSSS</a:t>
            </a:r>
          </a:p>
        </p:txBody>
      </p:sp>
      <p:sp>
        <p:nvSpPr>
          <p:cNvPr id="5" name="Content Placeholder 4"/>
          <p:cNvSpPr>
            <a:spLocks noGrp="1"/>
          </p:cNvSpPr>
          <p:nvPr>
            <p:ph idx="1"/>
          </p:nvPr>
        </p:nvSpPr>
        <p:spPr/>
        <p:txBody>
          <a:bodyPr/>
          <a:lstStyle/>
          <a:p>
            <a:r>
              <a:rPr lang="en-US" dirty="0" smtClean="0"/>
              <a:t>Selective Fading can </a:t>
            </a:r>
            <a:r>
              <a:rPr lang="en-US" dirty="0" smtClean="0"/>
              <a:t>cause problems with the correlation of the Barker code which is only 11 bits.  </a:t>
            </a:r>
            <a:endParaRPr lang="en-US" dirty="0" smtClean="0"/>
          </a:p>
          <a:p>
            <a:pPr marL="0" indent="0">
              <a:buNone/>
            </a:pPr>
            <a:r>
              <a:rPr lang="en-US" dirty="0" smtClean="0"/>
              <a:t>Chipping rate is 11Mbps, 90.9ns per bit, hence:</a:t>
            </a:r>
          </a:p>
          <a:p>
            <a:r>
              <a:rPr lang="en-US" dirty="0" smtClean="0"/>
              <a:t>Large Multipath delays can cause inter symbol distortion.  </a:t>
            </a:r>
          </a:p>
          <a:p>
            <a:pPr lvl="1"/>
            <a:r>
              <a:rPr lang="en-US" dirty="0" smtClean="0"/>
              <a:t>Delayed signal will interfere with the start of a signal that has less delay.</a:t>
            </a:r>
          </a:p>
          <a:p>
            <a:pPr lvl="1"/>
            <a:endParaRPr lang="en-US" dirty="0"/>
          </a:p>
          <a:p>
            <a:r>
              <a:rPr lang="en-US" dirty="0" smtClean="0"/>
              <a:t>Basically, DSSS does not have much protection to multipath fading.  </a:t>
            </a:r>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18</a:t>
            </a:fld>
            <a:endParaRPr lang="en-US"/>
          </a:p>
        </p:txBody>
      </p:sp>
    </p:spTree>
    <p:extLst>
      <p:ext uri="{BB962C8B-B14F-4D97-AF65-F5344CB8AC3E}">
        <p14:creationId xmlns:p14="http://schemas.microsoft.com/office/powerpoint/2010/main" val="250615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Fading </a:t>
            </a:r>
            <a:r>
              <a:rPr lang="en-US" dirty="0"/>
              <a:t>- </a:t>
            </a:r>
            <a:r>
              <a:rPr lang="en-US" dirty="0" smtClean="0"/>
              <a:t>OFDM</a:t>
            </a:r>
            <a:endParaRPr lang="en-US" dirty="0"/>
          </a:p>
        </p:txBody>
      </p:sp>
      <p:sp>
        <p:nvSpPr>
          <p:cNvPr id="5" name="Content Placeholder 4"/>
          <p:cNvSpPr>
            <a:spLocks noGrp="1"/>
          </p:cNvSpPr>
          <p:nvPr>
            <p:ph idx="1"/>
          </p:nvPr>
        </p:nvSpPr>
        <p:spPr>
          <a:xfrm>
            <a:off x="228600" y="1676400"/>
            <a:ext cx="8763000" cy="4114800"/>
          </a:xfrm>
        </p:spPr>
        <p:txBody>
          <a:bodyPr/>
          <a:lstStyle/>
          <a:p>
            <a:r>
              <a:rPr lang="en-US" dirty="0"/>
              <a:t>OFDM uses convolutional coding </a:t>
            </a:r>
            <a:endParaRPr lang="en-US" dirty="0" smtClean="0"/>
          </a:p>
          <a:p>
            <a:pPr lvl="2">
              <a:defRPr/>
            </a:pPr>
            <a:r>
              <a:rPr lang="en-US" sz="2400" dirty="0" smtClean="0">
                <a:solidFill>
                  <a:schemeClr val="tx1"/>
                </a:solidFill>
              </a:rPr>
              <a:t>Adds </a:t>
            </a:r>
            <a:r>
              <a:rPr lang="en-US" sz="2400" dirty="0">
                <a:solidFill>
                  <a:schemeClr val="tx1"/>
                </a:solidFill>
              </a:rPr>
              <a:t>redundancy bits (1/2 rate 1 code bit added to every data bit)</a:t>
            </a:r>
          </a:p>
          <a:p>
            <a:pPr lvl="2">
              <a:defRPr/>
            </a:pPr>
            <a:r>
              <a:rPr lang="en-US" sz="2400" dirty="0">
                <a:solidFill>
                  <a:schemeClr val="tx1"/>
                </a:solidFill>
              </a:rPr>
              <a:t>Encodes bits across several symbols (Constraint limit of 7</a:t>
            </a:r>
            <a:r>
              <a:rPr lang="en-US" sz="2400" dirty="0" smtClean="0">
                <a:solidFill>
                  <a:schemeClr val="tx1"/>
                </a:solidFill>
              </a:rPr>
              <a:t>)</a:t>
            </a:r>
          </a:p>
          <a:p>
            <a:pPr lvl="2">
              <a:defRPr/>
            </a:pPr>
            <a:r>
              <a:rPr lang="en-US" sz="2400" dirty="0" smtClean="0"/>
              <a:t>Can correct ~50% bit </a:t>
            </a:r>
            <a:r>
              <a:rPr lang="en-US" sz="2400" dirty="0"/>
              <a:t>errors </a:t>
            </a:r>
            <a:r>
              <a:rPr lang="en-US" sz="2400" dirty="0" smtClean="0"/>
              <a:t/>
            </a:r>
            <a:br>
              <a:rPr lang="en-US" sz="2400" dirty="0" smtClean="0"/>
            </a:br>
            <a:r>
              <a:rPr lang="en-US" sz="2000" dirty="0" smtClean="0"/>
              <a:t>Compare </a:t>
            </a:r>
            <a:r>
              <a:rPr lang="en-US" sz="2000" dirty="0"/>
              <a:t>to DSSS which only accepts 2 errors in 11 (&lt;20%)</a:t>
            </a:r>
          </a:p>
          <a:p>
            <a:pPr lvl="1">
              <a:defRPr/>
            </a:pPr>
            <a:r>
              <a:rPr lang="en-US" sz="2600" dirty="0" smtClean="0"/>
              <a:t>Uses scrambling to avoid selective fading</a:t>
            </a:r>
          </a:p>
          <a:p>
            <a:pPr lvl="1">
              <a:defRPr/>
            </a:pPr>
            <a:r>
              <a:rPr lang="en-US" sz="2600" dirty="0" smtClean="0"/>
              <a:t>Uses SNR weighting on Viterbi decoder</a:t>
            </a:r>
          </a:p>
          <a:p>
            <a:pPr marL="349250" indent="-342900">
              <a:defRPr/>
            </a:pPr>
            <a:r>
              <a:rPr lang="en-US" dirty="0" smtClean="0">
                <a:solidFill>
                  <a:schemeClr val="tx1"/>
                </a:solidFill>
              </a:rPr>
              <a:t>OFDM </a:t>
            </a:r>
            <a:r>
              <a:rPr lang="en-US" dirty="0">
                <a:solidFill>
                  <a:schemeClr val="tx1"/>
                </a:solidFill>
              </a:rPr>
              <a:t>uses Guard Interval </a:t>
            </a:r>
            <a:r>
              <a:rPr lang="en-US" dirty="0" smtClean="0">
                <a:solidFill>
                  <a:schemeClr val="tx1"/>
                </a:solidFill>
              </a:rPr>
              <a:t>to </a:t>
            </a:r>
            <a:r>
              <a:rPr lang="en-US" dirty="0">
                <a:solidFill>
                  <a:schemeClr val="tx1"/>
                </a:solidFill>
              </a:rPr>
              <a:t>protect against excessive delay spread</a:t>
            </a:r>
            <a:r>
              <a:rPr lang="en-US" dirty="0" smtClean="0">
                <a:solidFill>
                  <a:schemeClr val="tx1"/>
                </a:solidFill>
              </a:rPr>
              <a:t>. </a:t>
            </a:r>
          </a:p>
          <a:p>
            <a:pPr marL="6350" indent="0" algn="ctr">
              <a:buNone/>
              <a:defRPr/>
            </a:pPr>
            <a:r>
              <a:rPr lang="en-US" dirty="0" smtClean="0">
                <a:solidFill>
                  <a:srgbClr val="FF0000"/>
                </a:solidFill>
              </a:rPr>
              <a:t>OFDM is designed to counter multipath fading</a:t>
            </a:r>
            <a:r>
              <a:rPr lang="en-US" dirty="0" smtClean="0">
                <a:solidFill>
                  <a:schemeClr val="tx1"/>
                </a:solidFill>
              </a:rPr>
              <a:t>.</a:t>
            </a:r>
            <a:endParaRPr lang="en-US" dirty="0">
              <a:solidFill>
                <a:schemeClr val="tx1"/>
              </a:solidFill>
            </a:endParaRPr>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19</a:t>
            </a:fld>
            <a:endParaRPr lang="en-US"/>
          </a:p>
        </p:txBody>
      </p:sp>
    </p:spTree>
    <p:extLst>
      <p:ext uri="{BB962C8B-B14F-4D97-AF65-F5344CB8AC3E}">
        <p14:creationId xmlns:p14="http://schemas.microsoft.com/office/powerpoint/2010/main" val="183402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Background</a:t>
            </a:r>
          </a:p>
        </p:txBody>
      </p:sp>
      <p:sp>
        <p:nvSpPr>
          <p:cNvPr id="3075" name="Rectangle 3"/>
          <p:cNvSpPr>
            <a:spLocks noGrp="1" noChangeArrowheads="1"/>
          </p:cNvSpPr>
          <p:nvPr>
            <p:ph type="body" idx="1"/>
          </p:nvPr>
        </p:nvSpPr>
        <p:spPr/>
        <p:txBody>
          <a:bodyPr/>
          <a:lstStyle/>
          <a:p>
            <a:r>
              <a:rPr lang="en-US" dirty="0" smtClean="0"/>
              <a:t>It has been proposed, CID 32, that 11b be dropped </a:t>
            </a:r>
          </a:p>
          <a:p>
            <a:r>
              <a:rPr lang="en-US" dirty="0" smtClean="0">
                <a:solidFill>
                  <a:schemeClr val="tx1"/>
                </a:solidFill>
              </a:rPr>
              <a:t>This presentation investigates technical areas between using 1Mbps DSSS and 6Mbps OFDM.</a:t>
            </a:r>
          </a:p>
          <a:p>
            <a:endParaRPr lang="en-US" dirty="0" smtClean="0">
              <a:solidFill>
                <a:srgbClr val="FC3E18"/>
              </a:solidFill>
            </a:endParaRPr>
          </a:p>
          <a:p>
            <a:endParaRPr lang="en-US" dirty="0" smtClean="0"/>
          </a:p>
          <a:p>
            <a:pPr lvl="1"/>
            <a:endParaRPr lang="en-US" dirty="0" smtClean="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a:t>
            </a:fld>
            <a:endParaRPr lang="en-US"/>
          </a:p>
        </p:txBody>
      </p:sp>
    </p:spTree>
    <p:extLst>
      <p:ext uri="{BB962C8B-B14F-4D97-AF65-F5344CB8AC3E}">
        <p14:creationId xmlns:p14="http://schemas.microsoft.com/office/powerpoint/2010/main" val="317794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19913"/>
          </a:xfrm>
        </p:spPr>
        <p:txBody>
          <a:bodyPr/>
          <a:lstStyle/>
          <a:p>
            <a:r>
              <a:rPr lang="en-US" dirty="0" smtClean="0"/>
              <a:t>11b 1Mbps in fading </a:t>
            </a:r>
            <a:r>
              <a:rPr lang="en-US" dirty="0" err="1" smtClean="0"/>
              <a:t>Rician</a:t>
            </a:r>
            <a:r>
              <a:rPr lang="en-US" dirty="0" smtClean="0"/>
              <a:t> channel</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385" y="1205713"/>
            <a:ext cx="4547614" cy="372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2051"/>
            <a:ext cx="4992144" cy="393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bwMode="auto">
          <a:xfrm>
            <a:off x="743712" y="3070392"/>
            <a:ext cx="369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p:nvSpPr>
        <p:spPr>
          <a:xfrm>
            <a:off x="390144" y="5998464"/>
            <a:ext cx="8371074" cy="461665"/>
          </a:xfrm>
          <a:prstGeom prst="rect">
            <a:avLst/>
          </a:prstGeom>
          <a:noFill/>
        </p:spPr>
        <p:txBody>
          <a:bodyPr wrap="none" rtlCol="0">
            <a:spAutoFit/>
          </a:bodyPr>
          <a:lstStyle/>
          <a:p>
            <a:r>
              <a:rPr lang="en-US" sz="1200" dirty="0"/>
              <a:t>BER Analysis of 802.11b Networks under </a:t>
            </a:r>
            <a:r>
              <a:rPr lang="en-US" sz="1200" dirty="0" smtClean="0"/>
              <a:t>Mobility, </a:t>
            </a:r>
            <a:r>
              <a:rPr lang="en-US" sz="1200" dirty="0" err="1"/>
              <a:t>Puttipong</a:t>
            </a:r>
            <a:r>
              <a:rPr lang="en-US" sz="1200" dirty="0"/>
              <a:t> </a:t>
            </a:r>
            <a:r>
              <a:rPr lang="en-US" sz="1200" dirty="0" err="1"/>
              <a:t>Mahasukhon</a:t>
            </a:r>
            <a:r>
              <a:rPr lang="en-US" sz="1200" dirty="0"/>
              <a:t>, </a:t>
            </a:r>
            <a:r>
              <a:rPr lang="en-US" sz="1200" dirty="0" smtClean="0"/>
              <a:t>et al Computer </a:t>
            </a:r>
            <a:r>
              <a:rPr lang="en-US" sz="1200" dirty="0"/>
              <a:t>and Electronics Engineering Department</a:t>
            </a:r>
          </a:p>
          <a:p>
            <a:r>
              <a:rPr lang="en-US" sz="1200" dirty="0"/>
              <a:t>University of Nebraska-Lincoln</a:t>
            </a:r>
            <a:endParaRPr lang="en-US" sz="1200" dirty="0" smtClean="0">
              <a:latin typeface="+mn-lt"/>
            </a:endParaRPr>
          </a:p>
        </p:txBody>
      </p:sp>
      <p:sp>
        <p:nvSpPr>
          <p:cNvPr id="14" name="TextBox 13"/>
          <p:cNvSpPr txBox="1"/>
          <p:nvPr/>
        </p:nvSpPr>
        <p:spPr>
          <a:xfrm>
            <a:off x="1419442" y="5249466"/>
            <a:ext cx="5229317" cy="584775"/>
          </a:xfrm>
          <a:prstGeom prst="rect">
            <a:avLst/>
          </a:prstGeom>
          <a:noFill/>
        </p:spPr>
        <p:txBody>
          <a:bodyPr wrap="none" rtlCol="0">
            <a:spAutoFit/>
          </a:bodyPr>
          <a:lstStyle/>
          <a:p>
            <a:r>
              <a:rPr lang="en-US" sz="1600" dirty="0" smtClean="0">
                <a:latin typeface="+mn-lt"/>
              </a:rPr>
              <a:t>Rayleigh Faded channel requires </a:t>
            </a:r>
            <a:r>
              <a:rPr lang="en-US" sz="1600" dirty="0" err="1" smtClean="0">
                <a:latin typeface="+mn-lt"/>
              </a:rPr>
              <a:t>Eb</a:t>
            </a:r>
            <a:r>
              <a:rPr lang="en-US" sz="1600" dirty="0" smtClean="0">
                <a:latin typeface="+mn-lt"/>
              </a:rPr>
              <a:t>/No of 36dB (k=0), </a:t>
            </a:r>
          </a:p>
          <a:p>
            <a:r>
              <a:rPr lang="en-US" sz="1600" dirty="0" smtClean="0">
                <a:latin typeface="+mn-lt"/>
              </a:rPr>
              <a:t>and 9dB for outdoor urban channel (k = 20)</a:t>
            </a:r>
          </a:p>
        </p:txBody>
      </p:sp>
      <p:cxnSp>
        <p:nvCxnSpPr>
          <p:cNvPr id="3" name="Straight Arrow Connector 2"/>
          <p:cNvCxnSpPr/>
          <p:nvPr/>
        </p:nvCxnSpPr>
        <p:spPr bwMode="auto">
          <a:xfrm flipV="1">
            <a:off x="5640946" y="3657600"/>
            <a:ext cx="1880316" cy="15918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2279561" y="3070392"/>
            <a:ext cx="311239" cy="247146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55927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OFDM 6Mbps </a:t>
            </a:r>
            <a:r>
              <a:rPr lang="en-US" dirty="0"/>
              <a:t>in fading </a:t>
            </a:r>
            <a:r>
              <a:rPr lang="en-US" dirty="0" smtClean="0"/>
              <a:t>channel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67969"/>
            <a:ext cx="6001282" cy="479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720" y="6059424"/>
            <a:ext cx="7528471" cy="461665"/>
          </a:xfrm>
          <a:prstGeom prst="rect">
            <a:avLst/>
          </a:prstGeom>
          <a:noFill/>
        </p:spPr>
        <p:txBody>
          <a:bodyPr wrap="none" rtlCol="0">
            <a:spAutoFit/>
          </a:bodyPr>
          <a:lstStyle/>
          <a:p>
            <a:r>
              <a:rPr lang="en-US" sz="1200" dirty="0"/>
              <a:t>Performance Analysis of </a:t>
            </a:r>
            <a:r>
              <a:rPr lang="en-US" sz="1200" i="1" dirty="0"/>
              <a:t>IEEE </a:t>
            </a:r>
            <a:r>
              <a:rPr lang="en-US" sz="1200" i="1" dirty="0" smtClean="0"/>
              <a:t>802.11g </a:t>
            </a:r>
            <a:r>
              <a:rPr lang="en-US" sz="1200" dirty="0" smtClean="0"/>
              <a:t>Waveform </a:t>
            </a:r>
            <a:r>
              <a:rPr lang="en-US" sz="1200" dirty="0"/>
              <a:t>Transmitted Over A Fading Channel with Pulse-Noise </a:t>
            </a:r>
            <a:r>
              <a:rPr lang="en-US" sz="1200" dirty="0" smtClean="0"/>
              <a:t>Interference, </a:t>
            </a:r>
          </a:p>
          <a:p>
            <a:r>
              <a:rPr lang="en-US" sz="1200" dirty="0" err="1" smtClean="0"/>
              <a:t>Konstantinos</a:t>
            </a:r>
            <a:r>
              <a:rPr lang="en-US" sz="1200" dirty="0" smtClean="0"/>
              <a:t> </a:t>
            </a:r>
            <a:r>
              <a:rPr lang="en-US" sz="1200" dirty="0" err="1" smtClean="0"/>
              <a:t>Taxeidis</a:t>
            </a:r>
            <a:r>
              <a:rPr lang="en-US" sz="1200" b="1" dirty="0" smtClean="0"/>
              <a:t>, </a:t>
            </a:r>
            <a:r>
              <a:rPr lang="en-US" sz="1200" dirty="0"/>
              <a:t>Naval Postgraduate </a:t>
            </a:r>
            <a:r>
              <a:rPr lang="en-US" sz="1200" dirty="0" smtClean="0"/>
              <a:t>School, Monterey</a:t>
            </a:r>
            <a:r>
              <a:rPr lang="en-US" sz="1200" dirty="0"/>
              <a:t>, </a:t>
            </a:r>
            <a:r>
              <a:rPr lang="en-US" sz="1200" dirty="0" smtClean="0"/>
              <a:t>CA, 2006</a:t>
            </a:r>
            <a:endParaRPr lang="en-US" sz="1200" dirty="0" smtClean="0">
              <a:latin typeface="+mn-lt"/>
            </a:endParaRPr>
          </a:p>
        </p:txBody>
      </p:sp>
      <p:cxnSp>
        <p:nvCxnSpPr>
          <p:cNvPr id="5" name="Straight Connector 4"/>
          <p:cNvCxnSpPr/>
          <p:nvPr/>
        </p:nvCxnSpPr>
        <p:spPr bwMode="auto">
          <a:xfrm>
            <a:off x="1198552" y="2700634"/>
            <a:ext cx="4802730" cy="121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Box 6"/>
          <p:cNvSpPr txBox="1"/>
          <p:nvPr/>
        </p:nvSpPr>
        <p:spPr>
          <a:xfrm>
            <a:off x="5725072" y="3014562"/>
            <a:ext cx="3667992" cy="1323439"/>
          </a:xfrm>
          <a:prstGeom prst="rect">
            <a:avLst/>
          </a:prstGeom>
          <a:noFill/>
        </p:spPr>
        <p:txBody>
          <a:bodyPr wrap="none" rtlCol="0">
            <a:spAutoFit/>
          </a:bodyPr>
          <a:lstStyle/>
          <a:p>
            <a:r>
              <a:rPr lang="en-US" sz="1600" dirty="0" err="1" smtClean="0">
                <a:latin typeface="+mn-lt"/>
              </a:rPr>
              <a:t>Eb</a:t>
            </a:r>
            <a:r>
              <a:rPr lang="en-US" sz="1600" dirty="0" smtClean="0">
                <a:latin typeface="+mn-lt"/>
              </a:rPr>
              <a:t>/No for Rayleigh Channel = 8.5dB</a:t>
            </a:r>
          </a:p>
          <a:p>
            <a:endParaRPr lang="en-US" sz="1600" dirty="0">
              <a:latin typeface="+mn-lt"/>
            </a:endParaRPr>
          </a:p>
          <a:p>
            <a:r>
              <a:rPr lang="en-US" sz="1600" dirty="0" err="1" smtClean="0">
                <a:latin typeface="+mn-lt"/>
              </a:rPr>
              <a:t>Eb</a:t>
            </a:r>
            <a:r>
              <a:rPr lang="en-US" sz="1600" dirty="0" smtClean="0">
                <a:latin typeface="+mn-lt"/>
              </a:rPr>
              <a:t>/No for m = 4 is 5.5dB</a:t>
            </a:r>
          </a:p>
          <a:p>
            <a:r>
              <a:rPr lang="en-US" sz="1600" dirty="0" smtClean="0">
                <a:latin typeface="+mn-lt"/>
              </a:rPr>
              <a:t>(This is comparable with Rican k = 20)</a:t>
            </a:r>
          </a:p>
          <a:p>
            <a:endParaRPr lang="en-US" sz="1600" dirty="0" smtClean="0">
              <a:latin typeface="+mn-lt"/>
            </a:endParaRPr>
          </a:p>
        </p:txBody>
      </p:sp>
      <p:cxnSp>
        <p:nvCxnSpPr>
          <p:cNvPr id="9" name="Straight Arrow Connector 8"/>
          <p:cNvCxnSpPr/>
          <p:nvPr/>
        </p:nvCxnSpPr>
        <p:spPr bwMode="auto">
          <a:xfrm flipH="1" flipV="1">
            <a:off x="4038600" y="2706730"/>
            <a:ext cx="1752600" cy="417470"/>
          </a:xfrm>
          <a:prstGeom prst="straightConnector1">
            <a:avLst/>
          </a:prstGeom>
          <a:solidFill>
            <a:schemeClr val="accent1"/>
          </a:solidFill>
          <a:ln w="9525" cap="flat" cmpd="sng" algn="ctr">
            <a:solidFill>
              <a:srgbClr val="00B050"/>
            </a:solidFill>
            <a:prstDash val="solid"/>
            <a:round/>
            <a:headEnd type="none" w="med" len="med"/>
            <a:tailEnd type="arrow"/>
          </a:ln>
          <a:effectLst/>
        </p:spPr>
      </p:cxnSp>
      <p:cxnSp>
        <p:nvCxnSpPr>
          <p:cNvPr id="18" name="Straight Arrow Connector 17"/>
          <p:cNvCxnSpPr/>
          <p:nvPr/>
        </p:nvCxnSpPr>
        <p:spPr bwMode="auto">
          <a:xfrm flipH="1" flipV="1">
            <a:off x="2819400" y="2706730"/>
            <a:ext cx="2905672" cy="110327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678629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12Mbps BER and PER AWNG and fading </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22</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66793"/>
            <a:ext cx="3962400" cy="487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603" y="1371600"/>
            <a:ext cx="4095997" cy="4837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24400" y="5758934"/>
            <a:ext cx="4291559" cy="369332"/>
          </a:xfrm>
          <a:prstGeom prst="rect">
            <a:avLst/>
          </a:prstGeom>
          <a:noFill/>
        </p:spPr>
        <p:txBody>
          <a:bodyPr wrap="none" rtlCol="0">
            <a:spAutoFit/>
          </a:bodyPr>
          <a:lstStyle/>
          <a:p>
            <a:r>
              <a:rPr lang="en-US" sz="1800" dirty="0" smtClean="0"/>
              <a:t>Rayleigh Fading 10% PER </a:t>
            </a:r>
            <a:r>
              <a:rPr lang="en-US" sz="1800" dirty="0" err="1" smtClean="0"/>
              <a:t>Eb</a:t>
            </a:r>
            <a:r>
              <a:rPr lang="en-US" sz="1800" dirty="0" smtClean="0"/>
              <a:t>/No = 10dB</a:t>
            </a:r>
            <a:endParaRPr lang="en-US" sz="1800" dirty="0"/>
          </a:p>
        </p:txBody>
      </p:sp>
      <p:cxnSp>
        <p:nvCxnSpPr>
          <p:cNvPr id="7" name="Straight Arrow Connector 6"/>
          <p:cNvCxnSpPr/>
          <p:nvPr/>
        </p:nvCxnSpPr>
        <p:spPr bwMode="auto">
          <a:xfrm>
            <a:off x="6181601" y="5758934"/>
            <a:ext cx="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 name="Straight Arrow Connector 8"/>
          <p:cNvCxnSpPr/>
          <p:nvPr/>
        </p:nvCxnSpPr>
        <p:spPr bwMode="auto">
          <a:xfrm flipV="1">
            <a:off x="5486400" y="2971800"/>
            <a:ext cx="695202" cy="278713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2" name="TextBox 11"/>
          <p:cNvSpPr txBox="1"/>
          <p:nvPr/>
        </p:nvSpPr>
        <p:spPr>
          <a:xfrm>
            <a:off x="169223" y="5572887"/>
            <a:ext cx="3419590" cy="369332"/>
          </a:xfrm>
          <a:prstGeom prst="rect">
            <a:avLst/>
          </a:prstGeom>
          <a:noFill/>
        </p:spPr>
        <p:txBody>
          <a:bodyPr wrap="none" rtlCol="0">
            <a:spAutoFit/>
          </a:bodyPr>
          <a:lstStyle/>
          <a:p>
            <a:r>
              <a:rPr lang="en-US" sz="1800" dirty="0" smtClean="0"/>
              <a:t>AWGN BER 10-5 </a:t>
            </a:r>
            <a:r>
              <a:rPr lang="en-US" sz="1800" dirty="0" err="1" smtClean="0"/>
              <a:t>Eb</a:t>
            </a:r>
            <a:r>
              <a:rPr lang="en-US" sz="1800" dirty="0" smtClean="0"/>
              <a:t>/No = 5.5dB</a:t>
            </a:r>
            <a:endParaRPr lang="en-US" sz="1800" dirty="0"/>
          </a:p>
        </p:txBody>
      </p:sp>
      <p:sp>
        <p:nvSpPr>
          <p:cNvPr id="10" name="TextBox 9"/>
          <p:cNvSpPr txBox="1"/>
          <p:nvPr/>
        </p:nvSpPr>
        <p:spPr>
          <a:xfrm>
            <a:off x="304800" y="6208622"/>
            <a:ext cx="6135719" cy="369332"/>
          </a:xfrm>
          <a:prstGeom prst="rect">
            <a:avLst/>
          </a:prstGeom>
          <a:noFill/>
        </p:spPr>
        <p:txBody>
          <a:bodyPr wrap="none" rtlCol="0">
            <a:spAutoFit/>
          </a:bodyPr>
          <a:lstStyle/>
          <a:p>
            <a:r>
              <a:rPr lang="en-US" sz="1800" dirty="0" smtClean="0"/>
              <a:t>Ref: OFDM Wireless LANs, John </a:t>
            </a:r>
            <a:r>
              <a:rPr lang="en-US" sz="1800" dirty="0" err="1" smtClean="0"/>
              <a:t>Heiskala</a:t>
            </a:r>
            <a:r>
              <a:rPr lang="en-US" sz="1800" dirty="0" smtClean="0"/>
              <a:t>, John Terry, 2002</a:t>
            </a:r>
            <a:endParaRPr lang="en-US" sz="1800" dirty="0"/>
          </a:p>
        </p:txBody>
      </p:sp>
      <p:cxnSp>
        <p:nvCxnSpPr>
          <p:cNvPr id="13" name="Straight Arrow Connector 12"/>
          <p:cNvCxnSpPr/>
          <p:nvPr/>
        </p:nvCxnSpPr>
        <p:spPr bwMode="auto">
          <a:xfrm flipV="1">
            <a:off x="685800" y="4800600"/>
            <a:ext cx="1905000" cy="772287"/>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259799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Performance comparison</a:t>
            </a:r>
            <a:endParaRPr lang="en-US" dirty="0"/>
          </a:p>
        </p:txBody>
      </p:sp>
      <p:sp>
        <p:nvSpPr>
          <p:cNvPr id="3" name="Content Placeholder 2"/>
          <p:cNvSpPr>
            <a:spLocks noGrp="1"/>
          </p:cNvSpPr>
          <p:nvPr>
            <p:ph idx="1"/>
          </p:nvPr>
        </p:nvSpPr>
        <p:spPr/>
        <p:txBody>
          <a:bodyPr/>
          <a:lstStyle/>
          <a:p>
            <a:r>
              <a:rPr lang="en-US" dirty="0" smtClean="0"/>
              <a:t>Receive Sensitivity (AWGN)</a:t>
            </a:r>
          </a:p>
          <a:p>
            <a:pPr lvl="1"/>
            <a:r>
              <a:rPr lang="en-US" dirty="0" smtClean="0"/>
              <a:t>1Mbps DSSS is </a:t>
            </a:r>
            <a:r>
              <a:rPr lang="en-US" dirty="0" smtClean="0"/>
              <a:t>2 - 4.9dB </a:t>
            </a:r>
            <a:r>
              <a:rPr lang="en-US" dirty="0" smtClean="0"/>
              <a:t>more sensitive than 6Mbps OFDM </a:t>
            </a:r>
            <a:endParaRPr lang="en-US" dirty="0" smtClean="0"/>
          </a:p>
          <a:p>
            <a:r>
              <a:rPr lang="en-US" dirty="0" smtClean="0"/>
              <a:t>Performance in a fading channel (simulated)</a:t>
            </a:r>
          </a:p>
          <a:p>
            <a:pPr lvl="1"/>
            <a:r>
              <a:rPr lang="en-US" dirty="0" smtClean="0"/>
              <a:t>6Mbps </a:t>
            </a:r>
            <a:r>
              <a:rPr lang="en-US" dirty="0" smtClean="0"/>
              <a:t>is 27dB better performance than 1Mbps in Rayleigh fading</a:t>
            </a:r>
          </a:p>
          <a:p>
            <a:pPr lvl="1"/>
            <a:r>
              <a:rPr lang="en-US" dirty="0" smtClean="0"/>
              <a:t>6Mbps is 4.5dB better performance than 1Mbps in </a:t>
            </a:r>
            <a:r>
              <a:rPr lang="en-US" dirty="0" err="1" smtClean="0"/>
              <a:t>Rician</a:t>
            </a:r>
            <a:r>
              <a:rPr lang="en-US" dirty="0" smtClean="0"/>
              <a:t> (k=20) fading (outdoor urban with some LOS)</a:t>
            </a:r>
          </a:p>
          <a:p>
            <a:pPr lvl="1"/>
            <a:endParaRPr lang="en-US" dirty="0"/>
          </a:p>
          <a:p>
            <a:pPr marL="233362" lvl="1" indent="0">
              <a:buNone/>
            </a:pPr>
            <a:r>
              <a:rPr lang="en-US" b="1" i="1" dirty="0" smtClean="0">
                <a:solidFill>
                  <a:srgbClr val="FF0000"/>
                </a:solidFill>
              </a:rPr>
              <a:t>Based upon these results, in practice, unless the path is highly LOS, 6Mbps range will be comparable if not superior to 1Mbps.</a:t>
            </a:r>
          </a:p>
          <a:p>
            <a:pPr lvl="1"/>
            <a:endParaRPr lang="en-US" b="1"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23</a:t>
            </a:fld>
            <a:endParaRPr lang="en-US"/>
          </a:p>
        </p:txBody>
      </p:sp>
    </p:spTree>
    <p:extLst>
      <p:ext uri="{BB962C8B-B14F-4D97-AF65-F5344CB8AC3E}">
        <p14:creationId xmlns:p14="http://schemas.microsoft.com/office/powerpoint/2010/main" val="2862214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1Mbps </a:t>
            </a:r>
            <a:r>
              <a:rPr lang="en-US" dirty="0" err="1" smtClean="0"/>
              <a:t>vs</a:t>
            </a:r>
            <a:r>
              <a:rPr lang="en-US" dirty="0" smtClean="0"/>
              <a:t> 6Mbps Range</a:t>
            </a:r>
            <a:endParaRPr lang="en-US" dirty="0"/>
          </a:p>
        </p:txBody>
      </p:sp>
      <p:sp>
        <p:nvSpPr>
          <p:cNvPr id="5" name="Content Placeholder 4"/>
          <p:cNvSpPr>
            <a:spLocks noGrp="1"/>
          </p:cNvSpPr>
          <p:nvPr>
            <p:ph idx="1"/>
          </p:nvPr>
        </p:nvSpPr>
        <p:spPr>
          <a:xfrm>
            <a:off x="685800" y="1295400"/>
            <a:ext cx="7772400" cy="4114800"/>
          </a:xfrm>
        </p:spPr>
        <p:txBody>
          <a:bodyPr/>
          <a:lstStyle/>
          <a:p>
            <a:r>
              <a:rPr lang="en-US" sz="2000" dirty="0" smtClean="0"/>
              <a:t>If perfect LOS 1Mbps has a theoretical  12-32% improvement in range over 6Mbps</a:t>
            </a:r>
          </a:p>
          <a:p>
            <a:r>
              <a:rPr lang="en-US" sz="2000" dirty="0" smtClean="0"/>
              <a:t>In </a:t>
            </a:r>
            <a:r>
              <a:rPr lang="en-US" sz="2000" dirty="0" smtClean="0"/>
              <a:t>normal indoor environment, 6Mbps has a theoretical 12% advantage in range over 1Mbps</a:t>
            </a:r>
          </a:p>
          <a:p>
            <a:pPr lvl="1"/>
            <a:r>
              <a:rPr lang="en-US" dirty="0" smtClean="0"/>
              <a:t>Assumes </a:t>
            </a:r>
            <a:r>
              <a:rPr lang="en-US" dirty="0" err="1" smtClean="0"/>
              <a:t>Rician</a:t>
            </a:r>
            <a:r>
              <a:rPr lang="en-US" dirty="0" smtClean="0"/>
              <a:t> k=20 </a:t>
            </a:r>
          </a:p>
          <a:p>
            <a:pPr lvl="1"/>
            <a:r>
              <a:rPr lang="en-US" dirty="0" smtClean="0"/>
              <a:t>SNR 1Mbps = 9dB, 6Mbps = 7dB for 10% PER 1000B packets</a:t>
            </a:r>
          </a:p>
          <a:p>
            <a:r>
              <a:rPr lang="en-US" sz="2000" dirty="0" smtClean="0"/>
              <a:t>In no LOS conditions (Rayleigh fading)</a:t>
            </a:r>
            <a:br>
              <a:rPr lang="en-US" sz="2000" dirty="0" smtClean="0"/>
            </a:br>
            <a:r>
              <a:rPr lang="en-US" sz="2000" dirty="0" smtClean="0"/>
              <a:t>6Mbps has a 5x advantage in range over 1Mbps</a:t>
            </a:r>
          </a:p>
          <a:p>
            <a:pPr lvl="1"/>
            <a:r>
              <a:rPr lang="en-US" dirty="0" smtClean="0"/>
              <a:t>SNR 1Mbps = 36dB, 6Mbps = 11dB for 10% PER1000B packet</a:t>
            </a:r>
          </a:p>
          <a:p>
            <a:pPr marL="233362" lvl="1" indent="0">
              <a:buNone/>
            </a:pPr>
            <a:r>
              <a:rPr lang="en-US" b="1" dirty="0" smtClean="0">
                <a:solidFill>
                  <a:srgbClr val="7030A0"/>
                </a:solidFill>
              </a:rPr>
              <a:t>Conclusion:  </a:t>
            </a:r>
            <a:r>
              <a:rPr lang="en-US" b="1" dirty="0" smtClean="0">
                <a:solidFill>
                  <a:srgbClr val="7030A0"/>
                </a:solidFill>
              </a:rPr>
              <a:t>THERE IS </a:t>
            </a:r>
            <a:r>
              <a:rPr lang="en-US" b="1" dirty="0" smtClean="0">
                <a:solidFill>
                  <a:srgbClr val="7030A0"/>
                </a:solidFill>
              </a:rPr>
              <a:t>DOUBT </a:t>
            </a:r>
            <a:r>
              <a:rPr lang="en-US" b="1" dirty="0" smtClean="0">
                <a:solidFill>
                  <a:srgbClr val="7030A0"/>
                </a:solidFill>
              </a:rPr>
              <a:t>IF THERE IS </a:t>
            </a:r>
            <a:r>
              <a:rPr lang="en-US" b="1" dirty="0" smtClean="0">
                <a:solidFill>
                  <a:srgbClr val="7030A0"/>
                </a:solidFill>
              </a:rPr>
              <a:t>A REAL </a:t>
            </a:r>
            <a:r>
              <a:rPr lang="en-US" b="1" dirty="0" smtClean="0">
                <a:solidFill>
                  <a:srgbClr val="7030A0"/>
                </a:solidFill>
              </a:rPr>
              <a:t>OVERALL ADVANTAGE TO USE 1Mbps over 6Mbps  for RANGE REASONS </a:t>
            </a:r>
            <a:endParaRPr lang="en-US" b="1" dirty="0" smtClean="0">
              <a:solidFill>
                <a:srgbClr val="7030A0"/>
              </a:solidFill>
            </a:endParaRPr>
          </a:p>
          <a:p>
            <a:pPr marL="233362" lvl="1" indent="0">
              <a:buNone/>
            </a:pPr>
            <a:endParaRPr lang="en-US" b="1" dirty="0" smtClean="0">
              <a:solidFill>
                <a:srgbClr val="FF0000"/>
              </a:solidFill>
            </a:endParaRPr>
          </a:p>
          <a:p>
            <a:pPr marL="233362" lvl="1" indent="0">
              <a:buNone/>
            </a:pPr>
            <a:r>
              <a:rPr lang="en-US" b="1" dirty="0" smtClean="0">
                <a:solidFill>
                  <a:srgbClr val="FF0000"/>
                </a:solidFill>
              </a:rPr>
              <a:t>BUT definitely MORE WORK REQUIRED to definitively prove this </a:t>
            </a:r>
            <a:endParaRPr lang="en-US" b="1" dirty="0">
              <a:solidFill>
                <a:srgbClr val="FF0000"/>
              </a:solidFill>
            </a:endParaRP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24</a:t>
            </a:fld>
            <a:endParaRPr lang="en-US"/>
          </a:p>
        </p:txBody>
      </p:sp>
    </p:spTree>
    <p:extLst>
      <p:ext uri="{BB962C8B-B14F-4D97-AF65-F5344CB8AC3E}">
        <p14:creationId xmlns:p14="http://schemas.microsoft.com/office/powerpoint/2010/main" val="1316591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3908552" y="24160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25</a:t>
            </a:fld>
            <a:endParaRPr lang="en-US"/>
          </a:p>
        </p:txBody>
      </p:sp>
    </p:spTree>
    <p:extLst>
      <p:ext uri="{BB962C8B-B14F-4D97-AF65-F5344CB8AC3E}">
        <p14:creationId xmlns:p14="http://schemas.microsoft.com/office/powerpoint/2010/main" val="1752001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457200"/>
          </a:xfrm>
        </p:spPr>
        <p:txBody>
          <a:bodyPr/>
          <a:lstStyle/>
          <a:p>
            <a:r>
              <a:rPr lang="en-US" dirty="0" smtClean="0"/>
              <a:t>Throughputs – 11b Protection</a:t>
            </a:r>
            <a:endParaRPr lang="en-US" dirty="0"/>
          </a:p>
        </p:txBody>
      </p:sp>
      <p:sp>
        <p:nvSpPr>
          <p:cNvPr id="6" name="Content Placeholder 5"/>
          <p:cNvSpPr>
            <a:spLocks noGrp="1"/>
          </p:cNvSpPr>
          <p:nvPr>
            <p:ph idx="1"/>
          </p:nvPr>
        </p:nvSpPr>
        <p:spPr>
          <a:xfrm>
            <a:off x="228600" y="1200150"/>
            <a:ext cx="8593138" cy="2547602"/>
          </a:xfrm>
        </p:spPr>
        <p:txBody>
          <a:bodyPr/>
          <a:lstStyle/>
          <a:p>
            <a:r>
              <a:rPr lang="en-US" sz="1600" dirty="0" smtClean="0"/>
              <a:t>When 11b STA is in the network, ‘protection’ is used (CTS-to-Self)</a:t>
            </a:r>
          </a:p>
          <a:p>
            <a:pPr lvl="1"/>
            <a:r>
              <a:rPr lang="en-US" sz="1600" dirty="0" smtClean="0"/>
              <a:t>CTS-to-Self must be sent at 11b rate.  Theoretically safest is to send at 1Mbps </a:t>
            </a:r>
          </a:p>
          <a:p>
            <a:pPr marL="233362" lvl="1" indent="0">
              <a:buNone/>
            </a:pPr>
            <a:r>
              <a:rPr lang="en-US" sz="1600" dirty="0" smtClean="0"/>
              <a:t>BUT most </a:t>
            </a:r>
            <a:r>
              <a:rPr lang="en-US" sz="1600" dirty="0"/>
              <a:t>implementations use 11Mbps CTS-to-Self, (1Mbps is too harmful)</a:t>
            </a:r>
          </a:p>
          <a:p>
            <a:pPr lvl="1"/>
            <a:r>
              <a:rPr lang="en-US" sz="1600" dirty="0" smtClean="0"/>
              <a:t>11g, no protection, throughput @54Mbps = </a:t>
            </a:r>
            <a:r>
              <a:rPr lang="en-US" sz="1600" b="1" dirty="0" smtClean="0"/>
              <a:t>27</a:t>
            </a:r>
            <a:r>
              <a:rPr lang="en-US" sz="1600" dirty="0" smtClean="0"/>
              <a:t>Mbps</a:t>
            </a:r>
          </a:p>
          <a:p>
            <a:pPr lvl="1"/>
            <a:r>
              <a:rPr lang="en-US" sz="1600" dirty="0" smtClean="0"/>
              <a:t>11g, with protection, throughput @ 54Mbps = </a:t>
            </a:r>
            <a:r>
              <a:rPr lang="en-US" sz="1600" b="1" dirty="0" smtClean="0"/>
              <a:t>21</a:t>
            </a:r>
            <a:r>
              <a:rPr lang="en-US" sz="1600" dirty="0" smtClean="0"/>
              <a:t>Mbps, if 11Mbps CTS</a:t>
            </a:r>
          </a:p>
          <a:p>
            <a:pPr lvl="1"/>
            <a:r>
              <a:rPr lang="en-US" sz="1600" dirty="0" smtClean="0"/>
              <a:t>11n, no protection, throughput @130Mbps = </a:t>
            </a:r>
            <a:r>
              <a:rPr lang="en-US" sz="1600" b="1" dirty="0" smtClean="0"/>
              <a:t>36</a:t>
            </a:r>
            <a:r>
              <a:rPr lang="en-US" sz="1600" dirty="0" smtClean="0"/>
              <a:t>Mbps (no aggregation)</a:t>
            </a:r>
          </a:p>
          <a:p>
            <a:pPr lvl="1"/>
            <a:r>
              <a:rPr lang="en-US" sz="1600" dirty="0" smtClean="0"/>
              <a:t>11n, with protection, throughput @130Mbps = </a:t>
            </a:r>
            <a:r>
              <a:rPr lang="en-US" sz="1600" b="1" dirty="0" smtClean="0"/>
              <a:t>27</a:t>
            </a:r>
            <a:r>
              <a:rPr lang="en-US" sz="1600" dirty="0" smtClean="0"/>
              <a:t>Mbps, 11Mbps CTS</a:t>
            </a:r>
          </a:p>
          <a:p>
            <a:pPr marL="233362" lvl="1" indent="0">
              <a:buNone/>
            </a:pPr>
            <a:r>
              <a:rPr lang="en-US" sz="1600" b="1" dirty="0" smtClean="0">
                <a:solidFill>
                  <a:srgbClr val="FF0000"/>
                </a:solidFill>
              </a:rPr>
              <a:t>25% loss of capacity due to use of 11b protection alone</a:t>
            </a:r>
            <a:r>
              <a:rPr lang="en-US" sz="1600" dirty="0" smtClean="0"/>
              <a:t>.</a:t>
            </a:r>
          </a:p>
          <a:p>
            <a:pPr marL="233362" lvl="1" indent="0">
              <a:buNone/>
            </a:pPr>
            <a:endParaRPr lang="en-US" dirty="0"/>
          </a:p>
          <a:p>
            <a:pPr marL="233362" lvl="1" indent="0">
              <a:buNone/>
            </a:pPr>
            <a:endParaRPr lang="en-US" dirty="0" smtClean="0"/>
          </a:p>
          <a:p>
            <a:pPr lvl="1"/>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614" y="3678157"/>
            <a:ext cx="5244886" cy="273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26</a:t>
            </a:fld>
            <a:endParaRPr lang="en-US"/>
          </a:p>
        </p:txBody>
      </p:sp>
    </p:spTree>
    <p:extLst>
      <p:ext uri="{BB962C8B-B14F-4D97-AF65-F5344CB8AC3E}">
        <p14:creationId xmlns:p14="http://schemas.microsoft.com/office/powerpoint/2010/main" val="480052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smtClean="0"/>
              <a:t>Throughput – Mixed Mode, 11Mbps</a:t>
            </a:r>
            <a:endParaRPr lang="en-US" dirty="0"/>
          </a:p>
        </p:txBody>
      </p:sp>
      <p:sp>
        <p:nvSpPr>
          <p:cNvPr id="5" name="Content Placeholder 4"/>
          <p:cNvSpPr>
            <a:spLocks noGrp="1"/>
          </p:cNvSpPr>
          <p:nvPr>
            <p:ph idx="1"/>
          </p:nvPr>
        </p:nvSpPr>
        <p:spPr>
          <a:xfrm>
            <a:off x="235610" y="1100581"/>
            <a:ext cx="8593138" cy="1191857"/>
          </a:xfrm>
        </p:spPr>
        <p:txBody>
          <a:bodyPr/>
          <a:lstStyle/>
          <a:p>
            <a:r>
              <a:rPr lang="en-US" sz="1800" dirty="0" smtClean="0"/>
              <a:t>When one OFDM and one 11b are competing, the theoretical overall throughput is significantly reduced, even if 11Mbps (short preamble) used</a:t>
            </a:r>
          </a:p>
          <a:p>
            <a:pPr lvl="1"/>
            <a:r>
              <a:rPr lang="en-US" sz="1800" dirty="0" smtClean="0"/>
              <a:t>Theoretical analysis with no fallback, in practice will be worse than this.</a:t>
            </a:r>
          </a:p>
          <a:p>
            <a:endParaRPr lang="en-US" sz="1800" dirty="0"/>
          </a:p>
          <a:p>
            <a:endParaRPr lang="en-US" sz="1800" dirty="0" smtClean="0"/>
          </a:p>
          <a:p>
            <a:endParaRPr lang="en-US" dirty="0" smtClean="0"/>
          </a:p>
          <a:p>
            <a:endParaRPr lang="en-US" dirty="0"/>
          </a:p>
        </p:txBody>
      </p:sp>
      <p:sp>
        <p:nvSpPr>
          <p:cNvPr id="7" name="TextBox 6"/>
          <p:cNvSpPr txBox="1"/>
          <p:nvPr/>
        </p:nvSpPr>
        <p:spPr>
          <a:xfrm>
            <a:off x="45776" y="5500208"/>
            <a:ext cx="9181296" cy="923330"/>
          </a:xfrm>
          <a:prstGeom prst="rect">
            <a:avLst/>
          </a:prstGeom>
          <a:noFill/>
        </p:spPr>
        <p:txBody>
          <a:bodyPr wrap="none" rtlCol="0">
            <a:spAutoFit/>
          </a:bodyPr>
          <a:lstStyle/>
          <a:p>
            <a:r>
              <a:rPr lang="en-US" sz="1800" dirty="0" smtClean="0">
                <a:latin typeface="+mn-lt"/>
              </a:rPr>
              <a:t>If both compete then overall throughput is reduced to 15Mbps total</a:t>
            </a:r>
          </a:p>
          <a:p>
            <a:r>
              <a:rPr lang="en-US" sz="1800" dirty="0" smtClean="0">
                <a:latin typeface="+mn-lt"/>
              </a:rPr>
              <a:t>in theory, practice has shown even worse results (see WPA2 Test Plan very low pass marks)</a:t>
            </a:r>
          </a:p>
          <a:p>
            <a:r>
              <a:rPr lang="en-US" sz="1800" dirty="0" smtClean="0">
                <a:latin typeface="+mn-lt"/>
              </a:rPr>
              <a:t>Compare the mixed mode throughputs to 36Mbps for 11n and 27Mbps for 11g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 y="2423029"/>
            <a:ext cx="4503651"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041" y="2422902"/>
            <a:ext cx="4511363" cy="296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flipV="1">
            <a:off x="6488548" y="4748526"/>
            <a:ext cx="1243584" cy="8412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3282052" y="4748526"/>
            <a:ext cx="1938528" cy="8412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6" name="Footer Placeholder 5"/>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27</a:t>
            </a:fld>
            <a:endParaRPr lang="en-US"/>
          </a:p>
        </p:txBody>
      </p:sp>
    </p:spTree>
    <p:extLst>
      <p:ext uri="{BB962C8B-B14F-4D97-AF65-F5344CB8AC3E}">
        <p14:creationId xmlns:p14="http://schemas.microsoft.com/office/powerpoint/2010/main" val="247169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Mixed Mode Throughput – 1Mbps</a:t>
            </a:r>
            <a:endParaRPr lang="en-US" dirty="0"/>
          </a:p>
        </p:txBody>
      </p:sp>
      <p:sp>
        <p:nvSpPr>
          <p:cNvPr id="5" name="Content Placeholder 4"/>
          <p:cNvSpPr>
            <a:spLocks noGrp="1"/>
          </p:cNvSpPr>
          <p:nvPr>
            <p:ph idx="1"/>
          </p:nvPr>
        </p:nvSpPr>
        <p:spPr>
          <a:xfrm>
            <a:off x="228599" y="1547515"/>
            <a:ext cx="8593138" cy="1797050"/>
          </a:xfrm>
        </p:spPr>
        <p:txBody>
          <a:bodyPr/>
          <a:lstStyle/>
          <a:p>
            <a:r>
              <a:rPr lang="en-US" dirty="0" smtClean="0"/>
              <a:t>BUT if we look at mixed mode 1Mbps and OFDM </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08345307"/>
              </p:ext>
            </p:extLst>
          </p:nvPr>
        </p:nvGraphicFramePr>
        <p:xfrm>
          <a:off x="647699" y="2138065"/>
          <a:ext cx="6096000" cy="17526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11b at 1Mbps</a:t>
                      </a:r>
                      <a:endParaRPr lang="en-US" dirty="0"/>
                    </a:p>
                  </a:txBody>
                  <a:tcPr/>
                </a:tc>
                <a:tc>
                  <a:txBody>
                    <a:bodyPr/>
                    <a:lstStyle/>
                    <a:p>
                      <a:r>
                        <a:rPr lang="en-US" dirty="0" smtClean="0"/>
                        <a:t>54Mbps</a:t>
                      </a:r>
                      <a:endParaRPr lang="en-US" dirty="0"/>
                    </a:p>
                  </a:txBody>
                  <a:tcPr/>
                </a:tc>
                <a:tc>
                  <a:txBody>
                    <a:bodyPr/>
                    <a:lstStyle/>
                    <a:p>
                      <a:r>
                        <a:rPr lang="en-US" dirty="0" smtClean="0"/>
                        <a:t>130Mbps</a:t>
                      </a:r>
                      <a:endParaRPr lang="en-US" dirty="0"/>
                    </a:p>
                  </a:txBody>
                  <a:tcPr/>
                </a:tc>
                <a:tc>
                  <a:txBody>
                    <a:bodyPr/>
                    <a:lstStyle/>
                    <a:p>
                      <a:r>
                        <a:rPr lang="en-US" dirty="0" smtClean="0"/>
                        <a:t>130Mbps 65k </a:t>
                      </a:r>
                      <a:r>
                        <a:rPr lang="en-US" dirty="0" err="1" smtClean="0"/>
                        <a:t>Agg</a:t>
                      </a:r>
                      <a:endParaRPr lang="en-US" dirty="0"/>
                    </a:p>
                  </a:txBody>
                  <a:tcPr/>
                </a:tc>
              </a:tr>
              <a:tr h="370840">
                <a:tc>
                  <a:txBody>
                    <a:bodyPr/>
                    <a:lstStyle/>
                    <a:p>
                      <a:r>
                        <a:rPr lang="en-US" dirty="0" smtClean="0"/>
                        <a:t>0</a:t>
                      </a:r>
                      <a:endParaRPr lang="en-US" dirty="0"/>
                    </a:p>
                  </a:txBody>
                  <a:tcPr/>
                </a:tc>
                <a:tc>
                  <a:txBody>
                    <a:bodyPr/>
                    <a:lstStyle/>
                    <a:p>
                      <a:r>
                        <a:rPr lang="en-US" dirty="0" smtClean="0"/>
                        <a:t>26Mbps</a:t>
                      </a:r>
                      <a:endParaRPr lang="en-US" dirty="0"/>
                    </a:p>
                  </a:txBody>
                  <a:tcPr/>
                </a:tc>
                <a:tc>
                  <a:txBody>
                    <a:bodyPr/>
                    <a:lstStyle/>
                    <a:p>
                      <a:r>
                        <a:rPr lang="en-US" dirty="0" smtClean="0"/>
                        <a:t>36Mbps</a:t>
                      </a:r>
                      <a:endParaRPr lang="en-US" dirty="0"/>
                    </a:p>
                  </a:txBody>
                  <a:tcPr/>
                </a:tc>
                <a:tc>
                  <a:txBody>
                    <a:bodyPr/>
                    <a:lstStyle/>
                    <a:p>
                      <a:r>
                        <a:rPr lang="en-US" dirty="0" smtClean="0"/>
                        <a:t>115Mbps</a:t>
                      </a:r>
                      <a:endParaRPr lang="en-US" dirty="0"/>
                    </a:p>
                  </a:txBody>
                  <a:tcPr/>
                </a:tc>
              </a:tr>
              <a:tr h="370840">
                <a:tc>
                  <a:txBody>
                    <a:bodyPr/>
                    <a:lstStyle/>
                    <a:p>
                      <a:r>
                        <a:rPr lang="en-US" dirty="0" smtClean="0"/>
                        <a:t>Protection</a:t>
                      </a:r>
                      <a:endParaRPr lang="en-US" dirty="0"/>
                    </a:p>
                  </a:txBody>
                  <a:tcPr/>
                </a:tc>
                <a:tc>
                  <a:txBody>
                    <a:bodyPr/>
                    <a:lstStyle/>
                    <a:p>
                      <a:r>
                        <a:rPr lang="en-US" dirty="0" smtClean="0"/>
                        <a:t>21Mbps</a:t>
                      </a:r>
                      <a:endParaRPr lang="en-US" dirty="0"/>
                    </a:p>
                  </a:txBody>
                  <a:tcPr/>
                </a:tc>
                <a:tc>
                  <a:txBody>
                    <a:bodyPr/>
                    <a:lstStyle/>
                    <a:p>
                      <a:r>
                        <a:rPr lang="en-US" dirty="0" smtClean="0"/>
                        <a:t>27Mbps</a:t>
                      </a:r>
                      <a:endParaRPr lang="en-US" dirty="0"/>
                    </a:p>
                  </a:txBody>
                  <a:tcPr/>
                </a:tc>
                <a:tc>
                  <a:txBody>
                    <a:bodyPr/>
                    <a:lstStyle/>
                    <a:p>
                      <a:r>
                        <a:rPr lang="en-US" dirty="0" smtClean="0"/>
                        <a:t>113Mbps</a:t>
                      </a:r>
                      <a:endParaRPr lang="en-US" dirty="0"/>
                    </a:p>
                  </a:txBody>
                  <a:tcPr/>
                </a:tc>
              </a:tr>
              <a:tr h="370840">
                <a:tc>
                  <a:txBody>
                    <a:bodyPr/>
                    <a:lstStyle/>
                    <a:p>
                      <a:r>
                        <a:rPr lang="en-US" b="1" dirty="0" smtClean="0">
                          <a:solidFill>
                            <a:srgbClr val="FF0000"/>
                          </a:solidFill>
                        </a:rPr>
                        <a:t>0.8Mbps</a:t>
                      </a:r>
                      <a:endParaRPr lang="en-US" b="1" dirty="0">
                        <a:solidFill>
                          <a:srgbClr val="FF0000"/>
                        </a:solidFill>
                      </a:endParaRPr>
                    </a:p>
                  </a:txBody>
                  <a:tcPr/>
                </a:tc>
                <a:tc>
                  <a:txBody>
                    <a:bodyPr/>
                    <a:lstStyle/>
                    <a:p>
                      <a:r>
                        <a:rPr lang="en-US" b="1" dirty="0" smtClean="0">
                          <a:solidFill>
                            <a:srgbClr val="FF0000"/>
                          </a:solidFill>
                        </a:rPr>
                        <a:t>0.87Mbps</a:t>
                      </a:r>
                      <a:endParaRPr lang="en-US" b="1" dirty="0">
                        <a:solidFill>
                          <a:srgbClr val="FF0000"/>
                        </a:solidFill>
                      </a:endParaRPr>
                    </a:p>
                  </a:txBody>
                  <a:tcPr/>
                </a:tc>
                <a:tc>
                  <a:txBody>
                    <a:bodyPr/>
                    <a:lstStyle/>
                    <a:p>
                      <a:r>
                        <a:rPr lang="en-US" b="1" dirty="0" smtClean="0">
                          <a:solidFill>
                            <a:srgbClr val="FF0000"/>
                          </a:solidFill>
                        </a:rPr>
                        <a:t>1.7Mbps</a:t>
                      </a:r>
                      <a:endParaRPr lang="en-US" b="1" dirty="0">
                        <a:solidFill>
                          <a:srgbClr val="FF0000"/>
                        </a:solidFill>
                      </a:endParaRPr>
                    </a:p>
                  </a:txBody>
                  <a:tcPr/>
                </a:tc>
                <a:tc>
                  <a:txBody>
                    <a:bodyPr/>
                    <a:lstStyle/>
                    <a:p>
                      <a:r>
                        <a:rPr lang="en-US" b="1" dirty="0" smtClean="0">
                          <a:solidFill>
                            <a:srgbClr val="FF0000"/>
                          </a:solidFill>
                        </a:rPr>
                        <a:t>48Mbps</a:t>
                      </a:r>
                      <a:endParaRPr lang="en-US" b="1" dirty="0">
                        <a:solidFill>
                          <a:srgbClr val="FF0000"/>
                        </a:solidFill>
                      </a:endParaRPr>
                    </a:p>
                  </a:txBody>
                  <a:tcPr/>
                </a:tc>
              </a:tr>
            </a:tbl>
          </a:graphicData>
        </a:graphic>
      </p:graphicFrame>
      <p:sp>
        <p:nvSpPr>
          <p:cNvPr id="7" name="TextBox 6"/>
          <p:cNvSpPr txBox="1"/>
          <p:nvPr/>
        </p:nvSpPr>
        <p:spPr>
          <a:xfrm>
            <a:off x="309965" y="4038600"/>
            <a:ext cx="9141419" cy="1600438"/>
          </a:xfrm>
          <a:prstGeom prst="rect">
            <a:avLst/>
          </a:prstGeom>
          <a:noFill/>
        </p:spPr>
        <p:txBody>
          <a:bodyPr wrap="square" rtlCol="0">
            <a:spAutoFit/>
          </a:bodyPr>
          <a:lstStyle/>
          <a:p>
            <a:r>
              <a:rPr lang="en-US" sz="1800" dirty="0" smtClean="0">
                <a:latin typeface="+mn-lt"/>
              </a:rPr>
              <a:t>A 1Mbps stream almost kills any other traffic. Only heavy aggregation overcomes.  </a:t>
            </a:r>
          </a:p>
          <a:p>
            <a:endParaRPr lang="en-US" sz="1200" dirty="0">
              <a:latin typeface="+mn-lt"/>
            </a:endParaRPr>
          </a:p>
          <a:p>
            <a:r>
              <a:rPr lang="en-US" sz="1200" dirty="0" smtClean="0">
                <a:latin typeface="+mn-lt"/>
              </a:rPr>
              <a:t>Note: The same number of packets are transmitted as for no aggregation, but each packet is now 46 MPDUs.</a:t>
            </a:r>
          </a:p>
          <a:p>
            <a:endParaRPr lang="en-US" sz="1200" dirty="0">
              <a:latin typeface="+mn-lt"/>
            </a:endParaRPr>
          </a:p>
          <a:p>
            <a:pPr algn="ctr"/>
            <a:r>
              <a:rPr lang="en-US" sz="1600" b="1" i="1" dirty="0" smtClean="0">
                <a:solidFill>
                  <a:srgbClr val="FF0000"/>
                </a:solidFill>
                <a:latin typeface="+mn-lt"/>
              </a:rPr>
              <a:t>Just 1Mbps traffic at 1Mbps 11b PHY Rate, </a:t>
            </a:r>
          </a:p>
          <a:p>
            <a:pPr algn="ctr"/>
            <a:r>
              <a:rPr lang="en-US" sz="1600" b="1" i="1" dirty="0" smtClean="0">
                <a:solidFill>
                  <a:srgbClr val="FF0000"/>
                </a:solidFill>
                <a:latin typeface="+mn-lt"/>
              </a:rPr>
              <a:t>kills 11g or 11n no aggregation traffic - dead</a:t>
            </a:r>
          </a:p>
          <a:p>
            <a:r>
              <a:rPr lang="en-US" sz="1200" dirty="0" smtClean="0">
                <a:latin typeface="+mn-lt"/>
              </a:rPr>
              <a:t>  </a:t>
            </a: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28</a:t>
            </a:fld>
            <a:endParaRPr lang="en-US"/>
          </a:p>
        </p:txBody>
      </p:sp>
      <p:cxnSp>
        <p:nvCxnSpPr>
          <p:cNvPr id="10" name="Straight Arrow Connector 9"/>
          <p:cNvCxnSpPr/>
          <p:nvPr/>
        </p:nvCxnSpPr>
        <p:spPr bwMode="auto">
          <a:xfrm flipV="1">
            <a:off x="4648200" y="3810000"/>
            <a:ext cx="609600" cy="7620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3" name="Straight Arrow Connector 12"/>
          <p:cNvCxnSpPr/>
          <p:nvPr/>
        </p:nvCxnSpPr>
        <p:spPr bwMode="auto">
          <a:xfrm flipH="1" flipV="1">
            <a:off x="2819400" y="3810000"/>
            <a:ext cx="685800" cy="1028819"/>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5" name="Straight Arrow Connector 14"/>
          <p:cNvCxnSpPr/>
          <p:nvPr/>
        </p:nvCxnSpPr>
        <p:spPr bwMode="auto">
          <a:xfrm flipV="1">
            <a:off x="4038600" y="3810000"/>
            <a:ext cx="152400" cy="1028819"/>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2180547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3756152" y="27970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29</a:t>
            </a:fld>
            <a:endParaRPr lang="en-US"/>
          </a:p>
        </p:txBody>
      </p:sp>
    </p:spTree>
    <p:extLst>
      <p:ext uri="{BB962C8B-B14F-4D97-AF65-F5344CB8AC3E}">
        <p14:creationId xmlns:p14="http://schemas.microsoft.com/office/powerpoint/2010/main" val="344729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2613152" y="19588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a:t>
            </a:fld>
            <a:endParaRPr lang="en-US"/>
          </a:p>
        </p:txBody>
      </p:sp>
    </p:spTree>
    <p:extLst>
      <p:ext uri="{BB962C8B-B14F-4D97-AF65-F5344CB8AC3E}">
        <p14:creationId xmlns:p14="http://schemas.microsoft.com/office/powerpoint/2010/main" val="1071882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Association</a:t>
            </a:r>
            <a:endParaRPr lang="en-US" dirty="0"/>
          </a:p>
        </p:txBody>
      </p:sp>
      <p:sp>
        <p:nvSpPr>
          <p:cNvPr id="3" name="Content Placeholder 2"/>
          <p:cNvSpPr>
            <a:spLocks noGrp="1"/>
          </p:cNvSpPr>
          <p:nvPr>
            <p:ph idx="1"/>
          </p:nvPr>
        </p:nvSpPr>
        <p:spPr>
          <a:xfrm>
            <a:off x="304800" y="1066800"/>
            <a:ext cx="8593138" cy="5353050"/>
          </a:xfrm>
        </p:spPr>
        <p:txBody>
          <a:bodyPr/>
          <a:lstStyle/>
          <a:p>
            <a:r>
              <a:rPr lang="en-US" sz="1600" dirty="0" smtClean="0"/>
              <a:t>Association consists of:</a:t>
            </a:r>
          </a:p>
          <a:p>
            <a:pPr lvl="1"/>
            <a:r>
              <a:rPr lang="en-US" sz="1600" dirty="0" smtClean="0"/>
              <a:t>Probe Request and Response, </a:t>
            </a:r>
          </a:p>
          <a:p>
            <a:pPr lvl="1"/>
            <a:r>
              <a:rPr lang="en-US" sz="1600" dirty="0" smtClean="0"/>
              <a:t>Authentication Request and Response, </a:t>
            </a:r>
          </a:p>
          <a:p>
            <a:pPr lvl="1"/>
            <a:r>
              <a:rPr lang="en-US" sz="1600" dirty="0" smtClean="0"/>
              <a:t>Association Request and Response</a:t>
            </a:r>
          </a:p>
          <a:p>
            <a:pPr lvl="1"/>
            <a:r>
              <a:rPr lang="en-US" sz="1600" dirty="0" smtClean="0"/>
              <a:t>4 way handshake</a:t>
            </a:r>
          </a:p>
          <a:p>
            <a:pPr lvl="1"/>
            <a:endParaRPr lang="en-US" sz="1600" dirty="0"/>
          </a:p>
          <a:p>
            <a:pPr marL="233362" lvl="1" indent="0">
              <a:buNone/>
            </a:pPr>
            <a:r>
              <a:rPr lang="en-US" sz="1600" i="1" dirty="0" smtClean="0"/>
              <a:t>A simulation was written for 100 STAs as part of work for 11ai.  This was used</a:t>
            </a:r>
          </a:p>
          <a:p>
            <a:pPr marL="233362" lvl="1" indent="0">
              <a:buNone/>
            </a:pPr>
            <a:r>
              <a:rPr lang="en-US" sz="1600" i="1" dirty="0" smtClean="0"/>
              <a:t>to calculate the above times.  All 10 STAs start simultaneously and the variation is due to the random selection of </a:t>
            </a:r>
            <a:r>
              <a:rPr lang="en-US" sz="1600" i="1" dirty="0" err="1" smtClean="0"/>
              <a:t>backoff</a:t>
            </a:r>
            <a:r>
              <a:rPr lang="en-US" sz="1600" i="1" dirty="0" smtClean="0"/>
              <a:t> slots for the 10 packets</a:t>
            </a:r>
          </a:p>
          <a:p>
            <a:pPr marL="233362" lvl="1" indent="0">
              <a:buNone/>
            </a:pPr>
            <a:endParaRPr lang="en-US" sz="1600" i="1" dirty="0"/>
          </a:p>
          <a:p>
            <a:pPr marL="233362" lvl="1" indent="0">
              <a:buNone/>
            </a:pPr>
            <a:r>
              <a:rPr lang="en-US" sz="1600" dirty="0" smtClean="0"/>
              <a:t>Association using 11b only (Probes at 1Mbps, all other packets at 11Mbps)</a:t>
            </a:r>
          </a:p>
          <a:p>
            <a:pPr marL="233362" lvl="1" indent="0">
              <a:buNone/>
            </a:pPr>
            <a:r>
              <a:rPr lang="en-US" sz="1600" dirty="0" smtClean="0"/>
              <a:t>Time to complete per STA (zero processing time) = 8.3 to 11ms</a:t>
            </a:r>
          </a:p>
          <a:p>
            <a:pPr marL="233362" lvl="1" indent="0">
              <a:buNone/>
            </a:pPr>
            <a:r>
              <a:rPr lang="en-US" sz="1600" dirty="0"/>
              <a:t>Time to complete </a:t>
            </a:r>
            <a:r>
              <a:rPr lang="en-US" sz="1600" dirty="0" smtClean="0"/>
              <a:t>per STA (5ms </a:t>
            </a:r>
            <a:r>
              <a:rPr lang="en-US" sz="1600" dirty="0"/>
              <a:t>processing time</a:t>
            </a:r>
            <a:r>
              <a:rPr lang="en-US" sz="1600" dirty="0" smtClean="0"/>
              <a:t>)=  60ms</a:t>
            </a:r>
            <a:endParaRPr lang="en-US" sz="1600" dirty="0"/>
          </a:p>
          <a:p>
            <a:pPr marL="233362" lvl="1" indent="0">
              <a:buNone/>
            </a:pPr>
            <a:endParaRPr lang="en-US" sz="1600" dirty="0"/>
          </a:p>
          <a:p>
            <a:pPr marL="233362" lvl="1" indent="0">
              <a:buNone/>
            </a:pPr>
            <a:r>
              <a:rPr lang="en-US" sz="1600" dirty="0"/>
              <a:t>Association using </a:t>
            </a:r>
            <a:r>
              <a:rPr lang="en-US" sz="1600" dirty="0" smtClean="0"/>
              <a:t>OFDM </a:t>
            </a:r>
            <a:r>
              <a:rPr lang="en-US" sz="1600" dirty="0"/>
              <a:t>only (Probes at </a:t>
            </a:r>
            <a:r>
              <a:rPr lang="en-US" sz="1600" dirty="0" smtClean="0"/>
              <a:t>6Mbps</a:t>
            </a:r>
            <a:r>
              <a:rPr lang="en-US" sz="1600" dirty="0"/>
              <a:t>, all other packets at </a:t>
            </a:r>
            <a:r>
              <a:rPr lang="en-US" sz="1600" dirty="0" smtClean="0"/>
              <a:t>24Mbps</a:t>
            </a:r>
            <a:r>
              <a:rPr lang="en-US" sz="1600" dirty="0"/>
              <a:t>)</a:t>
            </a:r>
          </a:p>
          <a:p>
            <a:pPr marL="233362" lvl="1" indent="0">
              <a:buNone/>
            </a:pPr>
            <a:r>
              <a:rPr lang="en-US" sz="1600" dirty="0"/>
              <a:t>Time to complete </a:t>
            </a:r>
            <a:r>
              <a:rPr lang="en-US" sz="1600" dirty="0" smtClean="0"/>
              <a:t>per STA (zero </a:t>
            </a:r>
            <a:r>
              <a:rPr lang="en-US" sz="1600" dirty="0"/>
              <a:t>processing time) = </a:t>
            </a:r>
            <a:r>
              <a:rPr lang="en-US" sz="1600" dirty="0" smtClean="0"/>
              <a:t>3ms</a:t>
            </a:r>
            <a:endParaRPr lang="en-US" sz="1600" dirty="0"/>
          </a:p>
          <a:p>
            <a:pPr marL="233362" lvl="1" indent="0">
              <a:buNone/>
            </a:pPr>
            <a:r>
              <a:rPr lang="en-US" sz="1600" dirty="0"/>
              <a:t>Time to complete </a:t>
            </a:r>
            <a:r>
              <a:rPr lang="en-US" sz="1600" dirty="0" smtClean="0"/>
              <a:t>per STA (5ms </a:t>
            </a:r>
            <a:r>
              <a:rPr lang="en-US" sz="1600" dirty="0"/>
              <a:t>processing time) </a:t>
            </a:r>
            <a:r>
              <a:rPr lang="en-US" sz="1600" dirty="0" smtClean="0"/>
              <a:t>= 47ms (Dominated by Processing time)</a:t>
            </a:r>
            <a:endParaRPr lang="en-US" sz="1600" dirty="0"/>
          </a:p>
          <a:p>
            <a:pPr marL="233362" lvl="1" indent="0">
              <a:buNone/>
            </a:pPr>
            <a:endParaRPr lang="en-US" dirty="0" smtClean="0"/>
          </a:p>
          <a:p>
            <a:pPr lvl="1"/>
            <a:endParaRPr lang="en-US" dirty="0"/>
          </a:p>
          <a:p>
            <a:pPr lvl="1"/>
            <a:endParaRPr lang="en-US" dirty="0" smtClean="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30</a:t>
            </a:fld>
            <a:endParaRPr lang="en-US"/>
          </a:p>
        </p:txBody>
      </p:sp>
    </p:spTree>
    <p:extLst>
      <p:ext uri="{BB962C8B-B14F-4D97-AF65-F5344CB8AC3E}">
        <p14:creationId xmlns:p14="http://schemas.microsoft.com/office/powerpoint/2010/main" val="2297709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Association</a:t>
            </a:r>
            <a:endParaRPr lang="en-US" dirty="0"/>
          </a:p>
        </p:txBody>
      </p:sp>
      <p:sp>
        <p:nvSpPr>
          <p:cNvPr id="6" name="Content Placeholder 5"/>
          <p:cNvSpPr>
            <a:spLocks noGrp="1"/>
          </p:cNvSpPr>
          <p:nvPr>
            <p:ph idx="1"/>
          </p:nvPr>
        </p:nvSpPr>
        <p:spPr>
          <a:xfrm>
            <a:off x="304800" y="1676400"/>
            <a:ext cx="8610600" cy="4495800"/>
          </a:xfrm>
        </p:spPr>
        <p:txBody>
          <a:bodyPr/>
          <a:lstStyle/>
          <a:p>
            <a:pPr lvl="1"/>
            <a:r>
              <a:rPr lang="en-US" b="1" dirty="0"/>
              <a:t>If all packets sent at 1Mbps , total time for </a:t>
            </a:r>
            <a:r>
              <a:rPr lang="en-US" b="1" dirty="0" smtClean="0"/>
              <a:t>all 10 </a:t>
            </a:r>
            <a:r>
              <a:rPr lang="en-US" b="1" dirty="0"/>
              <a:t>STAs to complete = </a:t>
            </a:r>
            <a:r>
              <a:rPr lang="en-US" b="1" u="sng" dirty="0"/>
              <a:t>220-300ms</a:t>
            </a:r>
            <a:r>
              <a:rPr lang="en-US" dirty="0"/>
              <a:t/>
            </a:r>
            <a:br>
              <a:rPr lang="en-US" dirty="0"/>
            </a:br>
            <a:r>
              <a:rPr lang="en-US" i="1" dirty="0"/>
              <a:t>assuming zero processing time</a:t>
            </a:r>
          </a:p>
          <a:p>
            <a:pPr lvl="1"/>
            <a:r>
              <a:rPr lang="en-US" sz="1800" b="1" i="1" dirty="0">
                <a:solidFill>
                  <a:srgbClr val="FF0000"/>
                </a:solidFill>
              </a:rPr>
              <a:t>If Probes sent at 1Mbps, all other packets at 11Mbps, time = </a:t>
            </a:r>
            <a:r>
              <a:rPr lang="en-US" sz="1800" b="1" i="1" u="sng" dirty="0">
                <a:solidFill>
                  <a:srgbClr val="FF0000"/>
                </a:solidFill>
              </a:rPr>
              <a:t>83 – 109ms</a:t>
            </a:r>
            <a:br>
              <a:rPr lang="en-US" sz="1800" b="1" i="1" u="sng" dirty="0">
                <a:solidFill>
                  <a:srgbClr val="FF0000"/>
                </a:solidFill>
              </a:rPr>
            </a:br>
            <a:r>
              <a:rPr lang="en-US" sz="1800" b="1" i="1" dirty="0">
                <a:solidFill>
                  <a:srgbClr val="FF0000"/>
                </a:solidFill>
              </a:rPr>
              <a:t>This is minimum time using 11b</a:t>
            </a:r>
          </a:p>
          <a:p>
            <a:pPr lvl="1"/>
            <a:endParaRPr lang="en-US" b="1" dirty="0" smtClean="0">
              <a:solidFill>
                <a:srgbClr val="00B050"/>
              </a:solidFill>
            </a:endParaRPr>
          </a:p>
          <a:p>
            <a:pPr lvl="1"/>
            <a:r>
              <a:rPr lang="en-US" b="1" dirty="0" smtClean="0">
                <a:solidFill>
                  <a:srgbClr val="00B050"/>
                </a:solidFill>
              </a:rPr>
              <a:t>If </a:t>
            </a:r>
            <a:r>
              <a:rPr lang="en-US" b="1" dirty="0">
                <a:solidFill>
                  <a:srgbClr val="00B050"/>
                </a:solidFill>
              </a:rPr>
              <a:t>all at 6Mbps, then total time for 10 STAs is </a:t>
            </a:r>
            <a:r>
              <a:rPr lang="en-US" b="1" u="sng" dirty="0">
                <a:solidFill>
                  <a:srgbClr val="00B050"/>
                </a:solidFill>
              </a:rPr>
              <a:t>44–50ms</a:t>
            </a:r>
            <a:r>
              <a:rPr lang="en-US" b="1" dirty="0">
                <a:solidFill>
                  <a:srgbClr val="00B050"/>
                </a:solidFill>
              </a:rPr>
              <a:t/>
            </a:r>
            <a:br>
              <a:rPr lang="en-US" b="1" dirty="0">
                <a:solidFill>
                  <a:srgbClr val="00B050"/>
                </a:solidFill>
              </a:rPr>
            </a:br>
            <a:r>
              <a:rPr lang="en-US" b="1" dirty="0">
                <a:solidFill>
                  <a:srgbClr val="00B050"/>
                </a:solidFill>
              </a:rPr>
              <a:t>This would be the maximum time if OFDM only</a:t>
            </a:r>
            <a:r>
              <a:rPr lang="en-US" b="1" dirty="0">
                <a:solidFill>
                  <a:srgbClr val="FF0000"/>
                </a:solidFill>
              </a:rPr>
              <a:t>. </a:t>
            </a:r>
          </a:p>
          <a:p>
            <a:pPr lvl="1"/>
            <a:r>
              <a:rPr lang="en-US" dirty="0"/>
              <a:t> </a:t>
            </a:r>
            <a:r>
              <a:rPr lang="en-US" b="1" i="1" dirty="0">
                <a:solidFill>
                  <a:srgbClr val="00B050"/>
                </a:solidFill>
              </a:rPr>
              <a:t>If Probes sent at 6Mbps, all other packets at 24Mbps, time = </a:t>
            </a:r>
            <a:r>
              <a:rPr lang="en-US" b="1" i="1" u="sng" dirty="0">
                <a:solidFill>
                  <a:srgbClr val="00B050"/>
                </a:solidFill>
              </a:rPr>
              <a:t>26 – 36ms</a:t>
            </a:r>
            <a:r>
              <a:rPr lang="en-US" b="1" i="1" dirty="0">
                <a:solidFill>
                  <a:srgbClr val="00B050"/>
                </a:solidFill>
              </a:rPr>
              <a:t/>
            </a:r>
            <a:br>
              <a:rPr lang="en-US" b="1" i="1" dirty="0">
                <a:solidFill>
                  <a:srgbClr val="00B050"/>
                </a:solidFill>
              </a:rPr>
            </a:br>
            <a:r>
              <a:rPr lang="en-US" b="1" i="1" dirty="0">
                <a:solidFill>
                  <a:srgbClr val="00B050"/>
                </a:solidFill>
              </a:rPr>
              <a:t>This is average, minimum time using OFDM</a:t>
            </a:r>
            <a:br>
              <a:rPr lang="en-US" b="1" i="1" dirty="0">
                <a:solidFill>
                  <a:srgbClr val="00B050"/>
                </a:solidFill>
              </a:rPr>
            </a:br>
            <a:endParaRPr lang="en-US" b="1" i="1" dirty="0" smtClean="0">
              <a:solidFill>
                <a:srgbClr val="00B050"/>
              </a:solidFill>
            </a:endParaRPr>
          </a:p>
          <a:p>
            <a:pPr lvl="1"/>
            <a:r>
              <a:rPr lang="en-US" b="1" i="1" dirty="0" smtClean="0"/>
              <a:t>Compare 83 – 109ms with 26 – 36ms</a:t>
            </a:r>
            <a:endParaRPr lang="en-US" b="1" i="1" u="sng" dirty="0">
              <a:solidFill>
                <a:srgbClr val="00B050"/>
              </a:solidFill>
            </a:endParaRPr>
          </a:p>
          <a:p>
            <a:pPr lvl="1"/>
            <a:r>
              <a:rPr lang="en-US" b="1" u="sng" dirty="0" smtClean="0"/>
              <a:t>OFDM is at </a:t>
            </a:r>
            <a:r>
              <a:rPr lang="en-US" b="1" u="sng" dirty="0"/>
              <a:t>least 3x faster.</a:t>
            </a:r>
          </a:p>
          <a:p>
            <a:endParaRPr lang="en-US" dirty="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31</a:t>
            </a:fld>
            <a:endParaRPr lang="en-US"/>
          </a:p>
        </p:txBody>
      </p:sp>
    </p:spTree>
    <p:extLst>
      <p:ext uri="{BB962C8B-B14F-4D97-AF65-F5344CB8AC3E}">
        <p14:creationId xmlns:p14="http://schemas.microsoft.com/office/powerpoint/2010/main" val="727175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4975352" y="32542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32</a:t>
            </a:fld>
            <a:endParaRPr lang="en-US"/>
          </a:p>
        </p:txBody>
      </p:sp>
    </p:spTree>
    <p:extLst>
      <p:ext uri="{BB962C8B-B14F-4D97-AF65-F5344CB8AC3E}">
        <p14:creationId xmlns:p14="http://schemas.microsoft.com/office/powerpoint/2010/main" val="1665482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Power Consumption – Power Amplifier</a:t>
            </a:r>
            <a:endParaRPr lang="en-US" dirty="0"/>
          </a:p>
        </p:txBody>
      </p:sp>
      <p:sp>
        <p:nvSpPr>
          <p:cNvPr id="5" name="Content Placeholder 4"/>
          <p:cNvSpPr>
            <a:spLocks noGrp="1"/>
          </p:cNvSpPr>
          <p:nvPr>
            <p:ph idx="1"/>
          </p:nvPr>
        </p:nvSpPr>
        <p:spPr>
          <a:xfrm>
            <a:off x="533400" y="1295400"/>
            <a:ext cx="8305800" cy="4114800"/>
          </a:xfrm>
        </p:spPr>
        <p:txBody>
          <a:bodyPr/>
          <a:lstStyle/>
          <a:p>
            <a:r>
              <a:rPr lang="en-US" sz="1400" dirty="0" smtClean="0">
                <a:solidFill>
                  <a:schemeClr val="tx1"/>
                </a:solidFill>
              </a:rPr>
              <a:t>Power Amplifier</a:t>
            </a:r>
          </a:p>
          <a:p>
            <a:pPr lvl="1"/>
            <a:r>
              <a:rPr lang="en-US" sz="1400" dirty="0" smtClean="0">
                <a:solidFill>
                  <a:schemeClr val="tx1"/>
                </a:solidFill>
              </a:rPr>
              <a:t>6Mbps OFDM requires -5dB EVM </a:t>
            </a:r>
          </a:p>
          <a:p>
            <a:pPr lvl="1"/>
            <a:r>
              <a:rPr lang="en-US" sz="1400" dirty="0" smtClean="0">
                <a:solidFill>
                  <a:schemeClr val="tx1"/>
                </a:solidFill>
              </a:rPr>
              <a:t>1Mbps DSSS requires 4dB SNR, (or -4dB EVM)</a:t>
            </a:r>
          </a:p>
          <a:p>
            <a:pPr lvl="1"/>
            <a:r>
              <a:rPr lang="en-US" sz="1400" dirty="0" smtClean="0">
                <a:solidFill>
                  <a:schemeClr val="tx1"/>
                </a:solidFill>
              </a:rPr>
              <a:t>11Mbps CCK requires 12dB SNR (or -12dB EVM)</a:t>
            </a:r>
          </a:p>
          <a:p>
            <a:pPr lvl="1"/>
            <a:endParaRPr lang="en-US" sz="1400" dirty="0" smtClean="0">
              <a:solidFill>
                <a:schemeClr val="tx1"/>
              </a:solidFill>
            </a:endParaRPr>
          </a:p>
          <a:p>
            <a:pPr lvl="1"/>
            <a:r>
              <a:rPr lang="en-US" sz="1400" dirty="0" smtClean="0">
                <a:solidFill>
                  <a:schemeClr val="tx1"/>
                </a:solidFill>
              </a:rPr>
              <a:t>At -5dB EVM, the OFDM PA can be just as efficient as an 11b only PA.</a:t>
            </a:r>
          </a:p>
          <a:p>
            <a:pPr lvl="1"/>
            <a:r>
              <a:rPr lang="en-US" sz="1400" dirty="0" smtClean="0">
                <a:solidFill>
                  <a:schemeClr val="tx1"/>
                </a:solidFill>
              </a:rPr>
              <a:t>Note that</a:t>
            </a:r>
          </a:p>
          <a:p>
            <a:pPr lvl="2"/>
            <a:r>
              <a:rPr lang="en-US" sz="1400" dirty="0" smtClean="0">
                <a:solidFill>
                  <a:schemeClr val="tx1"/>
                </a:solidFill>
              </a:rPr>
              <a:t> 6Mbps = -5dB or 56.2% EVM</a:t>
            </a:r>
          </a:p>
          <a:p>
            <a:pPr lvl="2"/>
            <a:r>
              <a:rPr lang="en-US" sz="1400" dirty="0" smtClean="0">
                <a:solidFill>
                  <a:schemeClr val="tx1"/>
                </a:solidFill>
              </a:rPr>
              <a:t>12Mbps = -10dB or 31.6% EVM</a:t>
            </a:r>
          </a:p>
          <a:p>
            <a:pPr lvl="2"/>
            <a:r>
              <a:rPr lang="en-US" sz="1400" dirty="0" smtClean="0">
                <a:solidFill>
                  <a:schemeClr val="tx1"/>
                </a:solidFill>
              </a:rPr>
              <a:t>18Mbps = -13dB or  22.4% EVM (Note that 18Mbps is comparable to 11Mbps for EVM)</a:t>
            </a:r>
          </a:p>
          <a:p>
            <a:pPr lvl="2"/>
            <a:r>
              <a:rPr lang="en-US" sz="1400" dirty="0" smtClean="0">
                <a:solidFill>
                  <a:schemeClr val="tx1"/>
                </a:solidFill>
              </a:rPr>
              <a:t>24Mbps = -16dB or 15.8% EVM</a:t>
            </a:r>
          </a:p>
          <a:p>
            <a:pPr marL="233362" lvl="1" indent="0">
              <a:buNone/>
            </a:pPr>
            <a:r>
              <a:rPr lang="en-US" sz="1400" dirty="0" smtClean="0">
                <a:solidFill>
                  <a:schemeClr val="tx1"/>
                </a:solidFill>
              </a:rPr>
              <a:t>    At all these rates the PA can be at full gain and output (usually specifying 3-5% EVM)</a:t>
            </a:r>
          </a:p>
          <a:p>
            <a:pPr marL="233362" lvl="1" indent="0">
              <a:buNone/>
            </a:pPr>
            <a:endParaRPr lang="en-US" sz="1400" dirty="0"/>
          </a:p>
          <a:p>
            <a:pPr marL="233362" lvl="1" indent="0">
              <a:buNone/>
            </a:pPr>
            <a:r>
              <a:rPr lang="en-US" sz="1400" b="1" dirty="0" smtClean="0">
                <a:solidFill>
                  <a:srgbClr val="FF0000"/>
                </a:solidFill>
              </a:rPr>
              <a:t>As far as PA is concerned there is no practical power consumption penalty between 11b and the lower rates of OFDM (up to 24Mbps)</a:t>
            </a:r>
          </a:p>
          <a:p>
            <a:pPr marL="233362" lvl="1" indent="0">
              <a:buNone/>
            </a:pPr>
            <a:r>
              <a:rPr lang="en-US" sz="1400" b="1" dirty="0" smtClean="0">
                <a:solidFill>
                  <a:schemeClr val="tx1"/>
                </a:solidFill>
              </a:rPr>
              <a:t>It is true that the OFDM PAPR means that a </a:t>
            </a:r>
            <a:r>
              <a:rPr lang="en-US" sz="1400" b="1" dirty="0" err="1" smtClean="0">
                <a:solidFill>
                  <a:schemeClr val="tx1"/>
                </a:solidFill>
              </a:rPr>
              <a:t>backoff</a:t>
            </a:r>
            <a:r>
              <a:rPr lang="en-US" sz="1400" b="1" dirty="0" smtClean="0">
                <a:solidFill>
                  <a:schemeClr val="tx1"/>
                </a:solidFill>
              </a:rPr>
              <a:t> of about 4dB is required,  so a PA design solely for 11b may have some advantage, but  it would be negligible. </a:t>
            </a:r>
          </a:p>
          <a:p>
            <a:pPr marL="233362" lvl="1" indent="0">
              <a:buNone/>
            </a:pPr>
            <a:r>
              <a:rPr lang="en-US" sz="1400" b="1" dirty="0" smtClean="0">
                <a:solidFill>
                  <a:schemeClr val="tx1"/>
                </a:solidFill>
              </a:rPr>
              <a:t>New OFDM PA designs such as Doherty amplifiers are achieving 70% efficiencies for low EVM</a:t>
            </a:r>
            <a:r>
              <a:rPr lang="en-US" sz="1400" b="1" dirty="0"/>
              <a:t> </a:t>
            </a:r>
            <a:r>
              <a:rPr lang="en-US" sz="1400" b="1" dirty="0" smtClean="0"/>
              <a:t>&lt;5</a:t>
            </a:r>
            <a:r>
              <a:rPr lang="en-US" sz="1400" b="1" dirty="0" smtClean="0">
                <a:solidFill>
                  <a:schemeClr val="tx1"/>
                </a:solidFill>
              </a:rPr>
              <a:t>%</a:t>
            </a:r>
          </a:p>
          <a:p>
            <a:pPr marL="233362" lvl="1" indent="0">
              <a:buNone/>
            </a:pPr>
            <a:r>
              <a:rPr lang="en-US" sz="1400" b="1" dirty="0" smtClean="0">
                <a:solidFill>
                  <a:srgbClr val="FF0000"/>
                </a:solidFill>
              </a:rPr>
              <a:t/>
            </a:r>
            <a:br>
              <a:rPr lang="en-US" sz="1400" b="1" dirty="0" smtClean="0">
                <a:solidFill>
                  <a:srgbClr val="FF0000"/>
                </a:solidFill>
              </a:rPr>
            </a:br>
            <a:endParaRPr lang="en-US" sz="1400" b="1" dirty="0" smtClean="0">
              <a:solidFill>
                <a:srgbClr val="FF0000"/>
              </a:solidFill>
            </a:endParaRPr>
          </a:p>
          <a:p>
            <a:pPr lvl="2"/>
            <a:endParaRPr lang="en-US" sz="1400" dirty="0" smtClean="0"/>
          </a:p>
          <a:p>
            <a:pPr lvl="2"/>
            <a:endParaRPr lang="en-US" sz="1400" dirty="0" smtClean="0"/>
          </a:p>
          <a:p>
            <a:pPr lvl="2"/>
            <a:endParaRPr lang="en-US" sz="1400" dirty="0" smtClean="0"/>
          </a:p>
          <a:p>
            <a:pPr marL="233362" lvl="1" indent="0">
              <a:buNone/>
            </a:pPr>
            <a:endParaRPr lang="en-US" dirty="0" smtClean="0"/>
          </a:p>
          <a:p>
            <a:pPr marL="461962" lvl="2" indent="0">
              <a:buNone/>
            </a:pPr>
            <a:endParaRPr lang="en-US" dirty="0"/>
          </a:p>
          <a:p>
            <a:pPr marL="461962" lvl="2" indent="0">
              <a:buNone/>
            </a:pPr>
            <a:endParaRPr lang="en-US" dirty="0" smtClean="0"/>
          </a:p>
          <a:p>
            <a:pPr lvl="1"/>
            <a:endParaRPr lang="en-US" dirty="0" smtClean="0"/>
          </a:p>
          <a:p>
            <a:pPr marL="233362" lvl="1" indent="0">
              <a:buNone/>
            </a:pPr>
            <a:endParaRPr lang="en-US" dirty="0" smtClean="0"/>
          </a:p>
          <a:p>
            <a:pPr marL="233362" lvl="1" indent="0">
              <a:buNone/>
            </a:pPr>
            <a:endParaRPr lang="en-US" dirty="0" smtClean="0"/>
          </a:p>
          <a:p>
            <a:pPr lvl="1"/>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33</a:t>
            </a:fld>
            <a:endParaRPr lang="en-US"/>
          </a:p>
        </p:txBody>
      </p:sp>
    </p:spTree>
    <p:extLst>
      <p:ext uri="{BB962C8B-B14F-4D97-AF65-F5344CB8AC3E}">
        <p14:creationId xmlns:p14="http://schemas.microsoft.com/office/powerpoint/2010/main" val="3928598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381000"/>
          </a:xfrm>
        </p:spPr>
        <p:txBody>
          <a:bodyPr/>
          <a:lstStyle/>
          <a:p>
            <a:r>
              <a:rPr lang="en-US" dirty="0" smtClean="0"/>
              <a:t>Power Consumption – On Air Time</a:t>
            </a:r>
            <a:endParaRPr lang="en-US" dirty="0"/>
          </a:p>
        </p:txBody>
      </p:sp>
      <p:sp>
        <p:nvSpPr>
          <p:cNvPr id="5" name="Content Placeholder 4"/>
          <p:cNvSpPr>
            <a:spLocks noGrp="1"/>
          </p:cNvSpPr>
          <p:nvPr>
            <p:ph idx="1"/>
          </p:nvPr>
        </p:nvSpPr>
        <p:spPr>
          <a:xfrm>
            <a:off x="167944" y="1014170"/>
            <a:ext cx="8593138" cy="2419350"/>
          </a:xfrm>
        </p:spPr>
        <p:txBody>
          <a:bodyPr/>
          <a:lstStyle/>
          <a:p>
            <a:r>
              <a:rPr lang="en-US" sz="2000" dirty="0" smtClean="0"/>
              <a:t>For comparison purposes we look at the packet + ACK duration for various packet sizes.</a:t>
            </a:r>
          </a:p>
          <a:p>
            <a:pPr marL="0" indent="0">
              <a:buNone/>
            </a:pPr>
            <a:r>
              <a:rPr lang="en-US" sz="2000" dirty="0" smtClean="0"/>
              <a:t>We compare </a:t>
            </a:r>
          </a:p>
          <a:p>
            <a:r>
              <a:rPr lang="en-US" sz="2000" dirty="0" smtClean="0"/>
              <a:t>1Mbps time vs. or 6Mbps (minimum rate)</a:t>
            </a:r>
          </a:p>
          <a:p>
            <a:r>
              <a:rPr lang="en-US" sz="2000" dirty="0" smtClean="0"/>
              <a:t>11Mbps time vs. 12Mbps (comparable PHY rate)</a:t>
            </a:r>
          </a:p>
          <a:p>
            <a:r>
              <a:rPr lang="en-US" sz="2000" dirty="0" smtClean="0"/>
              <a:t>11Mbps time vs. 24Mbps (highest basic rate)</a:t>
            </a:r>
          </a:p>
          <a:p>
            <a:endParaRPr lang="en-US" sz="2000" dirty="0" smtClean="0"/>
          </a:p>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51" y="3344359"/>
            <a:ext cx="618933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8597" y="4825596"/>
            <a:ext cx="3148619" cy="307777"/>
          </a:xfrm>
          <a:prstGeom prst="rect">
            <a:avLst/>
          </a:prstGeom>
          <a:noFill/>
        </p:spPr>
        <p:txBody>
          <a:bodyPr wrap="none" rtlCol="0">
            <a:spAutoFit/>
          </a:bodyPr>
          <a:lstStyle/>
          <a:p>
            <a:r>
              <a:rPr lang="en-US" sz="1400" b="1" dirty="0" smtClean="0">
                <a:solidFill>
                  <a:srgbClr val="FF0000"/>
                </a:solidFill>
                <a:latin typeface="+mn-lt"/>
              </a:rPr>
              <a:t>1Mbps duration 6x that for 6Mbps</a:t>
            </a:r>
          </a:p>
        </p:txBody>
      </p:sp>
      <p:sp>
        <p:nvSpPr>
          <p:cNvPr id="9" name="Oval 8"/>
          <p:cNvSpPr/>
          <p:nvPr/>
        </p:nvSpPr>
        <p:spPr bwMode="auto">
          <a:xfrm>
            <a:off x="2151916" y="3301595"/>
            <a:ext cx="2019300" cy="152400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1" name="Oval 10"/>
          <p:cNvSpPr/>
          <p:nvPr/>
        </p:nvSpPr>
        <p:spPr bwMode="auto">
          <a:xfrm>
            <a:off x="4171216" y="3301594"/>
            <a:ext cx="2019300" cy="1524001"/>
          </a:xfrm>
          <a:prstGeom prst="ellipse">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2" name="TextBox 11"/>
          <p:cNvSpPr txBox="1"/>
          <p:nvPr/>
        </p:nvSpPr>
        <p:spPr>
          <a:xfrm>
            <a:off x="3606556" y="5172961"/>
            <a:ext cx="3953070" cy="307777"/>
          </a:xfrm>
          <a:prstGeom prst="rect">
            <a:avLst/>
          </a:prstGeom>
          <a:noFill/>
        </p:spPr>
        <p:txBody>
          <a:bodyPr wrap="none" rtlCol="0">
            <a:spAutoFit/>
          </a:bodyPr>
          <a:lstStyle/>
          <a:p>
            <a:r>
              <a:rPr lang="en-US" sz="1400" b="1" dirty="0" smtClean="0">
                <a:solidFill>
                  <a:srgbClr val="002060"/>
                </a:solidFill>
                <a:latin typeface="+mn-lt"/>
              </a:rPr>
              <a:t>11Mbps duration 1.2 to 1.7 x that for 12Mbps</a:t>
            </a:r>
          </a:p>
        </p:txBody>
      </p:sp>
      <p:cxnSp>
        <p:nvCxnSpPr>
          <p:cNvPr id="13" name="Straight Arrow Connector 12"/>
          <p:cNvCxnSpPr>
            <a:endCxn id="11" idx="4"/>
          </p:cNvCxnSpPr>
          <p:nvPr/>
        </p:nvCxnSpPr>
        <p:spPr bwMode="auto">
          <a:xfrm flipV="1">
            <a:off x="5180866" y="4825595"/>
            <a:ext cx="0" cy="3473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a:endCxn id="9" idx="3"/>
          </p:cNvCxnSpPr>
          <p:nvPr/>
        </p:nvCxnSpPr>
        <p:spPr bwMode="auto">
          <a:xfrm flipV="1">
            <a:off x="1889351" y="4602411"/>
            <a:ext cx="558285" cy="22318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873351" y="5480738"/>
            <a:ext cx="7391832" cy="369332"/>
          </a:xfrm>
          <a:prstGeom prst="rect">
            <a:avLst/>
          </a:prstGeom>
          <a:noFill/>
        </p:spPr>
        <p:txBody>
          <a:bodyPr wrap="none" rtlCol="0">
            <a:spAutoFit/>
          </a:bodyPr>
          <a:lstStyle/>
          <a:p>
            <a:r>
              <a:rPr lang="en-US" sz="1800" b="1" dirty="0" smtClean="0">
                <a:solidFill>
                  <a:srgbClr val="00B050"/>
                </a:solidFill>
                <a:latin typeface="+mn-lt"/>
              </a:rPr>
              <a:t>Packet durations are significantly less for OFDM compared to 11b</a:t>
            </a:r>
          </a:p>
        </p:txBody>
      </p:sp>
      <p:sp>
        <p:nvSpPr>
          <p:cNvPr id="3" name="TextBox 2"/>
          <p:cNvSpPr txBox="1"/>
          <p:nvPr/>
        </p:nvSpPr>
        <p:spPr>
          <a:xfrm>
            <a:off x="395206" y="5966847"/>
            <a:ext cx="3716595" cy="461665"/>
          </a:xfrm>
          <a:prstGeom prst="rect">
            <a:avLst/>
          </a:prstGeom>
          <a:noFill/>
        </p:spPr>
        <p:txBody>
          <a:bodyPr wrap="none" rtlCol="0">
            <a:spAutoFit/>
          </a:bodyPr>
          <a:lstStyle/>
          <a:p>
            <a:r>
              <a:rPr lang="en-US" sz="1200" i="1" dirty="0"/>
              <a:t>Note: In all calculations 11Mbps Short Preamble is used.</a:t>
            </a:r>
          </a:p>
          <a:p>
            <a:endParaRPr lang="en-US" sz="1200" dirty="0" smtClean="0">
              <a:latin typeface="+mn-lt"/>
            </a:endParaRPr>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7" name="Footer Placeholder 6"/>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34</a:t>
            </a:fld>
            <a:endParaRPr lang="en-US"/>
          </a:p>
        </p:txBody>
      </p:sp>
    </p:spTree>
    <p:extLst>
      <p:ext uri="{BB962C8B-B14F-4D97-AF65-F5344CB8AC3E}">
        <p14:creationId xmlns:p14="http://schemas.microsoft.com/office/powerpoint/2010/main" val="1231163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Consumption – Beacons</a:t>
            </a:r>
            <a:endParaRPr lang="en-US" dirty="0"/>
          </a:p>
        </p:txBody>
      </p:sp>
      <p:sp>
        <p:nvSpPr>
          <p:cNvPr id="5" name="Content Placeholder 4"/>
          <p:cNvSpPr>
            <a:spLocks noGrp="1"/>
          </p:cNvSpPr>
          <p:nvPr>
            <p:ph idx="1"/>
          </p:nvPr>
        </p:nvSpPr>
        <p:spPr/>
        <p:txBody>
          <a:bodyPr/>
          <a:lstStyle/>
          <a:p>
            <a:r>
              <a:rPr lang="en-US" dirty="0" smtClean="0"/>
              <a:t>Assuming a beacon of 160B, time on air is</a:t>
            </a:r>
          </a:p>
          <a:p>
            <a:pPr lvl="1"/>
            <a:r>
              <a:rPr lang="en-US" dirty="0" smtClean="0"/>
              <a:t>1472us for 1Mbps</a:t>
            </a:r>
          </a:p>
          <a:p>
            <a:pPr lvl="1"/>
            <a:r>
              <a:rPr lang="en-US" dirty="0" smtClean="0"/>
              <a:t>240us for 6Mbps</a:t>
            </a:r>
          </a:p>
          <a:p>
            <a:pPr lvl="1"/>
            <a:endParaRPr lang="en-US" dirty="0" smtClean="0"/>
          </a:p>
          <a:p>
            <a:pPr marL="0" indent="0">
              <a:buNone/>
            </a:pPr>
            <a:r>
              <a:rPr lang="en-US" dirty="0" smtClean="0"/>
              <a:t>Beacon is 1/6 duration at 6Mbps compared to 1Mbps.</a:t>
            </a: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35</a:t>
            </a:fld>
            <a:endParaRPr lang="en-US"/>
          </a:p>
        </p:txBody>
      </p:sp>
    </p:spTree>
    <p:extLst>
      <p:ext uri="{BB962C8B-B14F-4D97-AF65-F5344CB8AC3E}">
        <p14:creationId xmlns:p14="http://schemas.microsoft.com/office/powerpoint/2010/main" val="3697051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Power Consumption</a:t>
            </a:r>
            <a:endParaRPr lang="en-US" dirty="0"/>
          </a:p>
        </p:txBody>
      </p:sp>
      <p:sp>
        <p:nvSpPr>
          <p:cNvPr id="5" name="Content Placeholder 4"/>
          <p:cNvSpPr>
            <a:spLocks noGrp="1"/>
          </p:cNvSpPr>
          <p:nvPr>
            <p:ph idx="1"/>
          </p:nvPr>
        </p:nvSpPr>
        <p:spPr>
          <a:xfrm>
            <a:off x="685800" y="1295400"/>
            <a:ext cx="7772400" cy="4114800"/>
          </a:xfrm>
        </p:spPr>
        <p:txBody>
          <a:bodyPr/>
          <a:lstStyle/>
          <a:p>
            <a:pPr marL="0" indent="0">
              <a:buNone/>
            </a:pPr>
            <a:r>
              <a:rPr lang="en-US" sz="2000" dirty="0" smtClean="0">
                <a:solidFill>
                  <a:schemeClr val="tx1"/>
                </a:solidFill>
              </a:rPr>
              <a:t>Comparing an 11g OFDM Only device with 11b/g device</a:t>
            </a:r>
          </a:p>
          <a:p>
            <a:r>
              <a:rPr lang="en-US" sz="2000" dirty="0" smtClean="0">
                <a:solidFill>
                  <a:schemeClr val="tx1"/>
                </a:solidFill>
              </a:rPr>
              <a:t>Association time is 3-5 times quicker</a:t>
            </a:r>
          </a:p>
          <a:p>
            <a:r>
              <a:rPr lang="en-US" sz="2000" dirty="0" smtClean="0">
                <a:solidFill>
                  <a:schemeClr val="tx1"/>
                </a:solidFill>
              </a:rPr>
              <a:t>Beacons are1/6 the time at 6Mbps </a:t>
            </a:r>
            <a:r>
              <a:rPr lang="en-US" sz="2000" dirty="0" err="1" smtClean="0">
                <a:solidFill>
                  <a:schemeClr val="tx1"/>
                </a:solidFill>
              </a:rPr>
              <a:t>cf</a:t>
            </a:r>
            <a:r>
              <a:rPr lang="en-US" sz="2000" dirty="0" smtClean="0">
                <a:solidFill>
                  <a:schemeClr val="tx1"/>
                </a:solidFill>
              </a:rPr>
              <a:t> 1Mbps</a:t>
            </a:r>
          </a:p>
          <a:p>
            <a:r>
              <a:rPr lang="en-US" sz="2000" dirty="0" smtClean="0">
                <a:solidFill>
                  <a:schemeClr val="tx1"/>
                </a:solidFill>
              </a:rPr>
              <a:t>Packet durations are less than ½ at the higher rates (24Mbps vs. 11Mbps)</a:t>
            </a:r>
          </a:p>
          <a:p>
            <a:pPr lvl="1"/>
            <a:r>
              <a:rPr lang="en-US" dirty="0" smtClean="0">
                <a:solidFill>
                  <a:schemeClr val="tx1"/>
                </a:solidFill>
              </a:rPr>
              <a:t>Short packets are even more efficient up to 1/3 </a:t>
            </a:r>
          </a:p>
          <a:p>
            <a:pPr lvl="1"/>
            <a:endParaRPr lang="en-US" dirty="0">
              <a:solidFill>
                <a:schemeClr val="tx1"/>
              </a:solidFill>
            </a:endParaRPr>
          </a:p>
          <a:p>
            <a:r>
              <a:rPr lang="en-US" sz="2000" dirty="0" smtClean="0">
                <a:solidFill>
                  <a:schemeClr val="tx1"/>
                </a:solidFill>
              </a:rPr>
              <a:t>Hence, time on air to associate or transmit/receive packets is significantly less for OFDM compared to 11b</a:t>
            </a:r>
          </a:p>
          <a:p>
            <a:pPr lvl="1"/>
            <a:r>
              <a:rPr lang="en-US" dirty="0" smtClean="0">
                <a:solidFill>
                  <a:schemeClr val="tx1"/>
                </a:solidFill>
              </a:rPr>
              <a:t>Time to wake up, associate, send 100B packet using 11b is 443us (1 and11Mbps)</a:t>
            </a:r>
          </a:p>
          <a:p>
            <a:pPr lvl="1"/>
            <a:r>
              <a:rPr lang="en-US" dirty="0">
                <a:solidFill>
                  <a:schemeClr val="tx1"/>
                </a:solidFill>
              </a:rPr>
              <a:t>Time to wake up, associate, send 100B packet using </a:t>
            </a:r>
            <a:r>
              <a:rPr lang="en-US" dirty="0" smtClean="0">
                <a:solidFill>
                  <a:schemeClr val="tx1"/>
                </a:solidFill>
              </a:rPr>
              <a:t>OFDM </a:t>
            </a:r>
            <a:r>
              <a:rPr lang="en-US" dirty="0">
                <a:solidFill>
                  <a:schemeClr val="tx1"/>
                </a:solidFill>
              </a:rPr>
              <a:t>is </a:t>
            </a:r>
            <a:r>
              <a:rPr lang="en-US" dirty="0" smtClean="0">
                <a:solidFill>
                  <a:schemeClr val="tx1"/>
                </a:solidFill>
              </a:rPr>
              <a:t>158us (6 and 24Mbps)</a:t>
            </a:r>
          </a:p>
          <a:p>
            <a:pPr lvl="1"/>
            <a:r>
              <a:rPr lang="en-US" b="1" dirty="0" smtClean="0">
                <a:solidFill>
                  <a:srgbClr val="FF0000"/>
                </a:solidFill>
              </a:rPr>
              <a:t>11b is 3x longer on air. </a:t>
            </a:r>
          </a:p>
          <a:p>
            <a:pPr lvl="1"/>
            <a:endParaRPr lang="en-US" dirty="0"/>
          </a:p>
          <a:p>
            <a:pPr marL="233362" lvl="1" indent="0">
              <a:buNone/>
            </a:pPr>
            <a:r>
              <a:rPr lang="en-US" dirty="0" smtClean="0"/>
              <a:t>	</a:t>
            </a:r>
            <a:br>
              <a:rPr lang="en-US" dirty="0" smtClean="0"/>
            </a:br>
            <a:endParaRPr lang="en-US" dirty="0" smtClean="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36</a:t>
            </a:fld>
            <a:endParaRPr lang="en-US"/>
          </a:p>
        </p:txBody>
      </p:sp>
    </p:spTree>
    <p:extLst>
      <p:ext uri="{BB962C8B-B14F-4D97-AF65-F5344CB8AC3E}">
        <p14:creationId xmlns:p14="http://schemas.microsoft.com/office/powerpoint/2010/main" val="2617012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3" name="Content Placeholder 2"/>
          <p:cNvSpPr>
            <a:spLocks noGrp="1"/>
          </p:cNvSpPr>
          <p:nvPr>
            <p:ph idx="1"/>
          </p:nvPr>
        </p:nvSpPr>
        <p:spPr>
          <a:xfrm>
            <a:off x="685800" y="1219200"/>
            <a:ext cx="7772400" cy="5105400"/>
          </a:xfrm>
        </p:spPr>
        <p:txBody>
          <a:bodyPr/>
          <a:lstStyle/>
          <a:p>
            <a:r>
              <a:rPr lang="en-US" sz="1600" dirty="0" smtClean="0">
                <a:solidFill>
                  <a:schemeClr val="tx1"/>
                </a:solidFill>
              </a:rPr>
              <a:t>1Mbps has a 4.6dB theoretical receive sensitivity advantage over 6Mbps</a:t>
            </a:r>
          </a:p>
          <a:p>
            <a:pPr lvl="1"/>
            <a:r>
              <a:rPr lang="en-US" sz="1600" dirty="0" smtClean="0">
                <a:solidFill>
                  <a:schemeClr val="tx1"/>
                </a:solidFill>
              </a:rPr>
              <a:t>This is only true for pure LOS channel (AWGN)</a:t>
            </a:r>
          </a:p>
          <a:p>
            <a:pPr lvl="1"/>
            <a:r>
              <a:rPr lang="en-US" sz="1600" dirty="0" smtClean="0">
                <a:solidFill>
                  <a:schemeClr val="tx1"/>
                </a:solidFill>
              </a:rPr>
              <a:t>When considering fading channels, 6Mbps has range advantage over NLOS paths. </a:t>
            </a:r>
          </a:p>
          <a:p>
            <a:pPr lvl="1"/>
            <a:r>
              <a:rPr lang="en-US" sz="1600" dirty="0" smtClean="0">
                <a:solidFill>
                  <a:schemeClr val="tx1"/>
                </a:solidFill>
              </a:rPr>
              <a:t>For channels with some LOS (</a:t>
            </a:r>
            <a:r>
              <a:rPr lang="en-US" sz="1600" dirty="0" err="1" smtClean="0">
                <a:solidFill>
                  <a:schemeClr val="tx1"/>
                </a:solidFill>
              </a:rPr>
              <a:t>Rician</a:t>
            </a:r>
            <a:r>
              <a:rPr lang="en-US" sz="1600" dirty="0" smtClean="0">
                <a:solidFill>
                  <a:schemeClr val="tx1"/>
                </a:solidFill>
              </a:rPr>
              <a:t> k=20) then the range performance is comparable</a:t>
            </a:r>
          </a:p>
          <a:p>
            <a:pPr lvl="1"/>
            <a:r>
              <a:rPr lang="en-US" sz="1600" dirty="0" smtClean="0">
                <a:solidFill>
                  <a:schemeClr val="tx1"/>
                </a:solidFill>
              </a:rPr>
              <a:t>6Mbps may well be the better for range when taken over most practical conditions</a:t>
            </a:r>
          </a:p>
          <a:p>
            <a:pPr lvl="1"/>
            <a:r>
              <a:rPr lang="en-US" sz="1600" dirty="0" smtClean="0">
                <a:solidFill>
                  <a:schemeClr val="tx1"/>
                </a:solidFill>
              </a:rPr>
              <a:t>The statement that “1Mbps has better range than 6Mbps” is not true in many conditions</a:t>
            </a:r>
          </a:p>
          <a:p>
            <a:r>
              <a:rPr lang="en-US" sz="1600" dirty="0" smtClean="0">
                <a:solidFill>
                  <a:schemeClr val="tx1"/>
                </a:solidFill>
              </a:rPr>
              <a:t>Throughput is significantly (drastically if 11b is 1Mbps) reduced in a mixed mode network</a:t>
            </a:r>
          </a:p>
          <a:p>
            <a:pPr lvl="1"/>
            <a:r>
              <a:rPr lang="en-US" sz="1600" dirty="0" smtClean="0">
                <a:solidFill>
                  <a:schemeClr val="tx1"/>
                </a:solidFill>
              </a:rPr>
              <a:t>The need to use ‘protection’ (CTS-to-Self) reduces the capacity of the network by 25%</a:t>
            </a:r>
          </a:p>
          <a:p>
            <a:pPr lvl="1"/>
            <a:r>
              <a:rPr lang="en-US" sz="1600" dirty="0" smtClean="0">
                <a:solidFill>
                  <a:schemeClr val="tx1"/>
                </a:solidFill>
              </a:rPr>
              <a:t>Mixed mode total throughput is reduced by 58% for 11g and 70% for 11n (2SS, 20MHz, no </a:t>
            </a:r>
            <a:r>
              <a:rPr lang="en-US" sz="1600" dirty="0" err="1" smtClean="0">
                <a:solidFill>
                  <a:schemeClr val="tx1"/>
                </a:solidFill>
              </a:rPr>
              <a:t>agg</a:t>
            </a:r>
            <a:r>
              <a:rPr lang="en-US" sz="1600" dirty="0" smtClean="0">
                <a:solidFill>
                  <a:schemeClr val="tx1"/>
                </a:solidFill>
              </a:rPr>
              <a:t>) with 11Mbps 11b.</a:t>
            </a:r>
          </a:p>
          <a:p>
            <a:pPr lvl="1"/>
            <a:r>
              <a:rPr lang="en-US" sz="1600" dirty="0" smtClean="0">
                <a:solidFill>
                  <a:schemeClr val="tx1"/>
                </a:solidFill>
              </a:rPr>
              <a:t>1Mbps 11b traffic reduces total throughput to &lt;2Mbps unless aggregation is used, then still reduced by 76% even for 65k aggregation.</a:t>
            </a:r>
          </a:p>
          <a:p>
            <a:pPr lvl="1"/>
            <a:r>
              <a:rPr lang="en-US" sz="1600" dirty="0" smtClean="0">
                <a:solidFill>
                  <a:schemeClr val="tx1"/>
                </a:solidFill>
              </a:rPr>
              <a:t>Note that this is also true for overlapping networks</a:t>
            </a:r>
          </a:p>
          <a:p>
            <a:pPr marL="0" indent="0">
              <a:buNone/>
            </a:pPr>
            <a:endParaRPr lang="en-US" dirty="0"/>
          </a:p>
          <a:p>
            <a:r>
              <a:rPr lang="en-US" dirty="0" smtClean="0"/>
              <a:t> </a:t>
            </a:r>
          </a:p>
          <a:p>
            <a:pPr marL="233362" lvl="1" indent="0">
              <a:buNone/>
            </a:pPr>
            <a:endParaRPr lang="en-US" dirty="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37</a:t>
            </a:fld>
            <a:endParaRPr lang="en-US"/>
          </a:p>
        </p:txBody>
      </p:sp>
    </p:spTree>
    <p:extLst>
      <p:ext uri="{BB962C8B-B14F-4D97-AF65-F5344CB8AC3E}">
        <p14:creationId xmlns:p14="http://schemas.microsoft.com/office/powerpoint/2010/main" val="2136973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5" name="Content Placeholder 4"/>
          <p:cNvSpPr>
            <a:spLocks noGrp="1"/>
          </p:cNvSpPr>
          <p:nvPr>
            <p:ph idx="1"/>
          </p:nvPr>
        </p:nvSpPr>
        <p:spPr>
          <a:xfrm>
            <a:off x="762000" y="1447800"/>
            <a:ext cx="7772400" cy="4876800"/>
          </a:xfrm>
        </p:spPr>
        <p:txBody>
          <a:bodyPr/>
          <a:lstStyle/>
          <a:p>
            <a:r>
              <a:rPr lang="en-US" sz="1600" dirty="0" smtClean="0"/>
              <a:t>Beacon duration, Association time, packet durations are all significantly less at OFDM than with 11b.  Power Consumption would therefore benefit</a:t>
            </a:r>
          </a:p>
          <a:p>
            <a:pPr lvl="1"/>
            <a:r>
              <a:rPr lang="en-US" sz="1600" dirty="0" smtClean="0"/>
              <a:t>Beacon duration is reduced by 84% if sent at 6Mbps compared to 1Mbps </a:t>
            </a:r>
            <a:br>
              <a:rPr lang="en-US" sz="1600" dirty="0" smtClean="0"/>
            </a:br>
            <a:r>
              <a:rPr lang="en-US" sz="1600" dirty="0" smtClean="0"/>
              <a:t>(240us, </a:t>
            </a:r>
            <a:r>
              <a:rPr lang="en-US" sz="1600" dirty="0" err="1" smtClean="0"/>
              <a:t>cf</a:t>
            </a:r>
            <a:r>
              <a:rPr lang="en-US" sz="1600" dirty="0" smtClean="0"/>
              <a:t> 1472us for 160B beacon)</a:t>
            </a:r>
          </a:p>
          <a:p>
            <a:pPr lvl="1"/>
            <a:r>
              <a:rPr lang="en-US" sz="1600" dirty="0" smtClean="0"/>
              <a:t>Time for a STA to Associate is reduced by 70%, but packet processing time can reduce this. </a:t>
            </a:r>
          </a:p>
          <a:p>
            <a:pPr lvl="1"/>
            <a:r>
              <a:rPr lang="en-US" sz="1600" dirty="0" smtClean="0"/>
              <a:t>Packet duration for 11Mbps compared to 12Mbps (equivalent in receive sensitivity) are 1.2 to 1.7 longer for 1500B and 100B packets respectively.  </a:t>
            </a:r>
            <a:br>
              <a:rPr lang="en-US" sz="1600" dirty="0" smtClean="0"/>
            </a:br>
            <a:endParaRPr lang="en-US" sz="1600" dirty="0" smtClean="0"/>
          </a:p>
          <a:p>
            <a:r>
              <a:rPr lang="en-US" sz="1600" dirty="0" smtClean="0"/>
              <a:t>Power Consumption is better for 2.4GHz OFDM only solution than for 11b only or even mixed</a:t>
            </a:r>
          </a:p>
          <a:p>
            <a:pPr lvl="1"/>
            <a:r>
              <a:rPr lang="en-US" sz="1600" dirty="0" smtClean="0"/>
              <a:t>Without the need for ’protection’ (which takes up time), and with the significantly reduced association times and packet durations power consumption has to be less.  </a:t>
            </a:r>
          </a:p>
          <a:p>
            <a:pPr lvl="1"/>
            <a:r>
              <a:rPr lang="en-US" sz="1600" dirty="0" smtClean="0"/>
              <a:t>PA design for 11b only can be very efficient but present PAs are designed for 11b/g hence they are only about 40% efficient to cater for the low EVM.  Designing for only up to, say 24Mbps (covering all the Basic Rates) would allow much higher efficiency for sensor type applications.</a:t>
            </a:r>
          </a:p>
          <a:p>
            <a:pPr lvl="1"/>
            <a:endParaRPr lang="en-US" dirty="0" smtClean="0"/>
          </a:p>
          <a:p>
            <a:pPr lvl="1"/>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38</a:t>
            </a:fld>
            <a:endParaRPr lang="en-US"/>
          </a:p>
        </p:txBody>
      </p:sp>
    </p:spTree>
    <p:extLst>
      <p:ext uri="{BB962C8B-B14F-4D97-AF65-F5344CB8AC3E}">
        <p14:creationId xmlns:p14="http://schemas.microsoft.com/office/powerpoint/2010/main" val="2184242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6" name="Content Placeholder 5"/>
          <p:cNvSpPr>
            <a:spLocks noGrp="1"/>
          </p:cNvSpPr>
          <p:nvPr>
            <p:ph idx="1"/>
          </p:nvPr>
        </p:nvSpPr>
        <p:spPr>
          <a:xfrm>
            <a:off x="685800" y="1447800"/>
            <a:ext cx="7772400" cy="4572000"/>
          </a:xfrm>
        </p:spPr>
        <p:txBody>
          <a:bodyPr/>
          <a:lstStyle/>
          <a:p>
            <a:r>
              <a:rPr lang="en-US" sz="1600" dirty="0" smtClean="0"/>
              <a:t>Power Amplifier</a:t>
            </a:r>
          </a:p>
          <a:p>
            <a:pPr lvl="1"/>
            <a:r>
              <a:rPr lang="en-US" sz="1600" dirty="0" smtClean="0"/>
              <a:t>PA </a:t>
            </a:r>
            <a:r>
              <a:rPr lang="en-US" sz="1600" dirty="0"/>
              <a:t>design for 11b only can be very efficient but present PAs are designed for 11b/g hence they are only about 40% efficient to cater for the low EVM.  Designing for only up to, say 24Mbps </a:t>
            </a:r>
            <a:r>
              <a:rPr lang="en-US" sz="1600" dirty="0" smtClean="0"/>
              <a:t>(EVM 16%) (covering </a:t>
            </a:r>
            <a:r>
              <a:rPr lang="en-US" sz="1600" dirty="0"/>
              <a:t>all the Basic Rates) would allow much higher efficiency for </a:t>
            </a:r>
            <a:r>
              <a:rPr lang="en-US" sz="1600" dirty="0" err="1"/>
              <a:t>SensorNet</a:t>
            </a:r>
            <a:r>
              <a:rPr lang="en-US" sz="1600" dirty="0"/>
              <a:t> type applications</a:t>
            </a:r>
            <a:r>
              <a:rPr lang="en-US" sz="1600" dirty="0" smtClean="0"/>
              <a:t>.</a:t>
            </a:r>
          </a:p>
          <a:p>
            <a:pPr lvl="1"/>
            <a:r>
              <a:rPr lang="en-US" sz="1600" dirty="0" smtClean="0"/>
              <a:t>For applications that presently use 11b/g/n the PA is not optimized at all for the 11b rates, so dropping 11b makes no difference.  </a:t>
            </a:r>
          </a:p>
          <a:p>
            <a:pPr lvl="1"/>
            <a:r>
              <a:rPr lang="en-US" sz="1600" dirty="0" smtClean="0"/>
              <a:t>New designs using the Doherty amplifier and other similar techniques can raise the OFDM PA efficiently to 70% for EVM 5% or less (several papers recently presented at IEEE Radio Wireless Week, 2013)</a:t>
            </a:r>
          </a:p>
          <a:p>
            <a:r>
              <a:rPr lang="en-US" sz="1600" dirty="0"/>
              <a:t>Catering for 11b requires a separate Baseband for DSSS and CCK.  This is totally separate and an extra expense.  </a:t>
            </a:r>
          </a:p>
          <a:p>
            <a:r>
              <a:rPr lang="en-US" sz="1600" dirty="0"/>
              <a:t>11b uses different SIFS, Slot times, CW and TXOPs all these cause confusion in implementations.  Only one set of WMM parameters (including TXOP limits) is advertised so 11b is not correctly covered anyway.  Also devices will use 9us slot time not 20us even if using 11b in an 11g device. (Specification).</a:t>
            </a:r>
          </a:p>
          <a:p>
            <a:pPr lvl="1"/>
            <a:endParaRPr lang="en-US" dirty="0" smtClean="0"/>
          </a:p>
          <a:p>
            <a:pPr lvl="1"/>
            <a:endParaRPr lang="en-US" dirty="0"/>
          </a:p>
          <a:p>
            <a:endParaRPr lang="en-US" dirty="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39</a:t>
            </a:fld>
            <a:endParaRPr lang="en-US"/>
          </a:p>
        </p:txBody>
      </p:sp>
    </p:spTree>
    <p:extLst>
      <p:ext uri="{BB962C8B-B14F-4D97-AF65-F5344CB8AC3E}">
        <p14:creationId xmlns:p14="http://schemas.microsoft.com/office/powerpoint/2010/main" val="84798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smtClean="0"/>
              <a:t>Sensitivity</a:t>
            </a:r>
            <a:endParaRPr lang="en-US" dirty="0"/>
          </a:p>
        </p:txBody>
      </p:sp>
      <p:sp>
        <p:nvSpPr>
          <p:cNvPr id="5" name="Content Placeholder 4"/>
          <p:cNvSpPr>
            <a:spLocks noGrp="1"/>
          </p:cNvSpPr>
          <p:nvPr>
            <p:ph idx="1"/>
          </p:nvPr>
        </p:nvSpPr>
        <p:spPr>
          <a:xfrm>
            <a:off x="177084" y="1161514"/>
            <a:ext cx="8593138" cy="5139690"/>
          </a:xfrm>
        </p:spPr>
        <p:txBody>
          <a:bodyPr/>
          <a:lstStyle/>
          <a:p>
            <a:pPr marL="0" indent="0">
              <a:buNone/>
            </a:pPr>
            <a:r>
              <a:rPr lang="en-US" sz="2000" i="1" dirty="0" smtClean="0">
                <a:solidFill>
                  <a:srgbClr val="FF0000"/>
                </a:solidFill>
              </a:rPr>
              <a:t>Note:  I have considered the range question in some detail because this is the most common reason that is quoted for keeping 11b.</a:t>
            </a:r>
          </a:p>
          <a:p>
            <a:pPr marL="0" indent="0">
              <a:buNone/>
            </a:pPr>
            <a:r>
              <a:rPr lang="en-US" sz="2000" dirty="0" smtClean="0"/>
              <a:t>We must be careful when simply looking at data sheets.</a:t>
            </a:r>
          </a:p>
          <a:p>
            <a:r>
              <a:rPr lang="en-US" sz="2000" dirty="0" smtClean="0"/>
              <a:t>OFDM receive sensitivity is 10% PER for 1000B </a:t>
            </a:r>
            <a:r>
              <a:rPr lang="en-US" sz="2000" dirty="0"/>
              <a:t>packet </a:t>
            </a:r>
            <a:r>
              <a:rPr lang="en-US" sz="1400" dirty="0" smtClean="0"/>
              <a:t>(802.11 </a:t>
            </a:r>
            <a:r>
              <a:rPr lang="en-US" sz="1400" dirty="0"/>
              <a:t>2012 - </a:t>
            </a:r>
            <a:r>
              <a:rPr lang="en-US" sz="1400" dirty="0" smtClean="0"/>
              <a:t>18.3.10.2)</a:t>
            </a:r>
          </a:p>
          <a:p>
            <a:r>
              <a:rPr lang="en-US" sz="2000" dirty="0" smtClean="0"/>
              <a:t>DSSS receive sensitivity is 8% PER for 1024B packet </a:t>
            </a:r>
            <a:br>
              <a:rPr lang="en-US" sz="2000" dirty="0" smtClean="0"/>
            </a:br>
            <a:r>
              <a:rPr lang="en-US" sz="1600" dirty="0" smtClean="0"/>
              <a:t>(802.11 2012 – 16/17.4.8.2)</a:t>
            </a:r>
          </a:p>
          <a:p>
            <a:r>
              <a:rPr lang="en-US" sz="2000" dirty="0" smtClean="0"/>
              <a:t>We see varying differences of the sensitivity for 1Mbps and 6Mbps in data sheets of 1 – 10dB.  </a:t>
            </a:r>
          </a:p>
          <a:p>
            <a:pPr marL="0" indent="0">
              <a:buNone/>
            </a:pPr>
            <a:r>
              <a:rPr lang="en-US" sz="2000" b="1" i="1" dirty="0" smtClean="0"/>
              <a:t>Note:  It is not known whether all data sheets do measure sensitivity exactly to the specification or under equal conditions.</a:t>
            </a:r>
            <a:endParaRPr lang="en-US" sz="2000" b="1" i="1" dirty="0"/>
          </a:p>
          <a:p>
            <a:pPr marL="0" indent="0">
              <a:buNone/>
            </a:pPr>
            <a:r>
              <a:rPr lang="en-US" sz="2000" dirty="0" smtClean="0"/>
              <a:t>To avoid any misconceptions, let’s look at the required theoretical SNR:</a:t>
            </a:r>
          </a:p>
          <a:p>
            <a:r>
              <a:rPr lang="en-US" sz="2000" dirty="0" smtClean="0"/>
              <a:t> 1Mbps DSSS and 6Mbps OFDM both use DBPSK modulation</a:t>
            </a:r>
          </a:p>
          <a:p>
            <a:r>
              <a:rPr lang="en-US" sz="2000" dirty="0" smtClean="0"/>
              <a:t>We will use the same conditions, 10% PER, 1000B packet</a:t>
            </a:r>
          </a:p>
          <a:p>
            <a:endParaRPr lang="en-US" dirty="0"/>
          </a:p>
          <a:p>
            <a:endParaRPr lang="en-US" dirty="0" smtClean="0"/>
          </a:p>
          <a:p>
            <a:endParaRPr lang="en-US" dirty="0" smtClean="0"/>
          </a:p>
          <a:p>
            <a:pPr marL="0" indent="0">
              <a:buNone/>
            </a:pPr>
            <a:r>
              <a:rPr lang="en-US" dirty="0" smtClean="0"/>
              <a:t> </a:t>
            </a:r>
          </a:p>
          <a:p>
            <a:endParaRPr lang="en-US" dirty="0"/>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4</a:t>
            </a:fld>
            <a:endParaRPr lang="en-US"/>
          </a:p>
        </p:txBody>
      </p:sp>
    </p:spTree>
    <p:extLst>
      <p:ext uri="{BB962C8B-B14F-4D97-AF65-F5344CB8AC3E}">
        <p14:creationId xmlns:p14="http://schemas.microsoft.com/office/powerpoint/2010/main" val="3569985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Conclusions</a:t>
            </a:r>
            <a:endParaRPr lang="en-US" dirty="0"/>
          </a:p>
        </p:txBody>
      </p:sp>
      <p:sp>
        <p:nvSpPr>
          <p:cNvPr id="5" name="Content Placeholder 4"/>
          <p:cNvSpPr>
            <a:spLocks noGrp="1"/>
          </p:cNvSpPr>
          <p:nvPr>
            <p:ph idx="1"/>
          </p:nvPr>
        </p:nvSpPr>
        <p:spPr>
          <a:xfrm>
            <a:off x="762000" y="1524000"/>
            <a:ext cx="7772400" cy="4114800"/>
          </a:xfrm>
        </p:spPr>
        <p:txBody>
          <a:bodyPr/>
          <a:lstStyle/>
          <a:p>
            <a:r>
              <a:rPr lang="en-US" sz="2000" dirty="0" smtClean="0">
                <a:solidFill>
                  <a:schemeClr val="tx1"/>
                </a:solidFill>
              </a:rPr>
              <a:t>In all technical aspects other than the </a:t>
            </a:r>
            <a:r>
              <a:rPr lang="en-US" sz="2000" dirty="0" smtClean="0">
                <a:solidFill>
                  <a:schemeClr val="tx1"/>
                </a:solidFill>
              </a:rPr>
              <a:t>2-4.9dB </a:t>
            </a:r>
            <a:r>
              <a:rPr lang="en-US" sz="2000" dirty="0" smtClean="0">
                <a:solidFill>
                  <a:schemeClr val="tx1"/>
                </a:solidFill>
              </a:rPr>
              <a:t>theoretical advantage in AWGN sensitivity of 1Mbps over 6Mbps, there is no reason why 11b should be preferred in any scenario.  The real life performance over real channels starts to favor 6Mbps as the LOS conditions diminish.</a:t>
            </a:r>
          </a:p>
          <a:p>
            <a:r>
              <a:rPr lang="en-US" sz="2000" dirty="0" smtClean="0">
                <a:solidFill>
                  <a:schemeClr val="tx1"/>
                </a:solidFill>
              </a:rPr>
              <a:t>A major problem is the mixed mode throughput where the existence of a 1Mbps stream kills any overlapping or co-existing devices. If 11b were dropped the mixed mode throughput problem would be solved.  If nothing else this a major reason to drop 11b. </a:t>
            </a:r>
          </a:p>
          <a:p>
            <a:r>
              <a:rPr lang="en-US" sz="2000" dirty="0" smtClean="0">
                <a:solidFill>
                  <a:schemeClr val="tx1"/>
                </a:solidFill>
              </a:rPr>
              <a:t>Without any doubt the capacity of 2.4GHz networks is improved if ‘protection’ is not required.  Many APs send CTS-to-Self automatically because of possibility of overlapping networks.</a:t>
            </a: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40</a:t>
            </a:fld>
            <a:endParaRPr lang="en-US"/>
          </a:p>
        </p:txBody>
      </p:sp>
    </p:spTree>
    <p:extLst>
      <p:ext uri="{BB962C8B-B14F-4D97-AF65-F5344CB8AC3E}">
        <p14:creationId xmlns:p14="http://schemas.microsoft.com/office/powerpoint/2010/main" val="1911050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5" name="Content Placeholder 4"/>
          <p:cNvSpPr>
            <a:spLocks noGrp="1"/>
          </p:cNvSpPr>
          <p:nvPr>
            <p:ph idx="1"/>
          </p:nvPr>
        </p:nvSpPr>
        <p:spPr/>
        <p:txBody>
          <a:bodyPr/>
          <a:lstStyle/>
          <a:p>
            <a:r>
              <a:rPr lang="en-US" dirty="0" smtClean="0"/>
              <a:t>In view of the points presented, do you agree that it would be beneficial to 802.11 if if 11b was to be phased out?</a:t>
            </a:r>
          </a:p>
          <a:p>
            <a:r>
              <a:rPr lang="en-US" dirty="0" smtClean="0"/>
              <a:t>Yes, No,  </a:t>
            </a:r>
          </a:p>
          <a:p>
            <a:endParaRPr lang="en-US" dirty="0" smtClean="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41</a:t>
            </a:fld>
            <a:endParaRPr lang="en-US"/>
          </a:p>
        </p:txBody>
      </p:sp>
    </p:spTree>
    <p:extLst>
      <p:ext uri="{BB962C8B-B14F-4D97-AF65-F5344CB8AC3E}">
        <p14:creationId xmlns:p14="http://schemas.microsoft.com/office/powerpoint/2010/main" val="3553529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19708" y="2820473"/>
            <a:ext cx="6146234" cy="830997"/>
          </a:xfrm>
          <a:prstGeom prst="rect">
            <a:avLst/>
          </a:prstGeom>
          <a:noFill/>
        </p:spPr>
        <p:txBody>
          <a:bodyPr wrap="none" rtlCol="0">
            <a:spAutoFit/>
          </a:bodyPr>
          <a:lstStyle/>
          <a:p>
            <a:r>
              <a:rPr lang="en-US" sz="4800" dirty="0" smtClean="0">
                <a:latin typeface="+mn-lt"/>
              </a:rPr>
              <a:t>Additional Information</a:t>
            </a:r>
          </a:p>
        </p:txBody>
      </p:sp>
    </p:spTree>
    <p:extLst>
      <p:ext uri="{BB962C8B-B14F-4D97-AF65-F5344CB8AC3E}">
        <p14:creationId xmlns:p14="http://schemas.microsoft.com/office/powerpoint/2010/main" val="2554827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smtClean="0"/>
              <a:t>Range – Indoor Propagation</a:t>
            </a:r>
            <a:endParaRPr lang="en-US" dirty="0"/>
          </a:p>
        </p:txBody>
      </p:sp>
      <p:sp>
        <p:nvSpPr>
          <p:cNvPr id="6" name="Content Placeholder 5"/>
          <p:cNvSpPr>
            <a:spLocks noGrp="1"/>
          </p:cNvSpPr>
          <p:nvPr>
            <p:ph idx="1"/>
          </p:nvPr>
        </p:nvSpPr>
        <p:spPr>
          <a:xfrm>
            <a:off x="228600" y="1200150"/>
            <a:ext cx="8593138" cy="2381250"/>
          </a:xfrm>
        </p:spPr>
        <p:txBody>
          <a:bodyPr/>
          <a:lstStyle/>
          <a:p>
            <a:r>
              <a:rPr lang="en-US" sz="2000" dirty="0" smtClean="0"/>
              <a:t>INDOOR Propagation </a:t>
            </a:r>
          </a:p>
          <a:p>
            <a:pPr lvl="1"/>
            <a:r>
              <a:rPr lang="en-US" sz="1600" dirty="0" smtClean="0"/>
              <a:t>Distance factor is 40logD, or 12dB per octave</a:t>
            </a:r>
          </a:p>
          <a:p>
            <a:pPr lvl="1"/>
            <a:r>
              <a:rPr lang="en-US" sz="1600" b="1" dirty="0" smtClean="0"/>
              <a:t>2 dB difference </a:t>
            </a:r>
            <a:r>
              <a:rPr lang="en-US" sz="1600" dirty="0" smtClean="0"/>
              <a:t>relates to a 12% difference in range</a:t>
            </a:r>
          </a:p>
          <a:p>
            <a:pPr lvl="1"/>
            <a:r>
              <a:rPr lang="en-US" sz="1600" dirty="0" smtClean="0"/>
              <a:t>Also note that loss through a: </a:t>
            </a:r>
          </a:p>
          <a:p>
            <a:pPr lvl="2"/>
            <a:r>
              <a:rPr lang="en-US" sz="1600" dirty="0" smtClean="0"/>
              <a:t>drywall is 3dB, </a:t>
            </a:r>
          </a:p>
          <a:p>
            <a:pPr lvl="2"/>
            <a:r>
              <a:rPr lang="en-US" sz="1600" dirty="0" smtClean="0"/>
              <a:t>floor is 5dB </a:t>
            </a:r>
          </a:p>
          <a:p>
            <a:pPr lvl="2"/>
            <a:r>
              <a:rPr lang="en-US" sz="1600" dirty="0" smtClean="0"/>
              <a:t>wall is 10dB</a:t>
            </a:r>
          </a:p>
          <a:p>
            <a:pPr lvl="1"/>
            <a:r>
              <a:rPr lang="en-US" sz="1600" dirty="0" smtClean="0"/>
              <a:t>Indoor range, no obstructions ~ 442ft, sensitivity -91dBm</a:t>
            </a:r>
          </a:p>
          <a:p>
            <a:pPr lvl="1"/>
            <a:r>
              <a:rPr lang="en-US" sz="1600" dirty="0" smtClean="0"/>
              <a:t>Indoor range, no obstructions ~ 394ft, sensitivity -89dBm</a:t>
            </a:r>
            <a:endParaRPr lang="en-US" sz="1600" dirty="0"/>
          </a:p>
          <a:p>
            <a:pPr lvl="2"/>
            <a:endParaRPr lang="en-US" sz="1600" dirty="0" smtClean="0"/>
          </a:p>
          <a:p>
            <a:pPr lvl="2"/>
            <a:endParaRPr lang="en-US" dirty="0" smtClean="0"/>
          </a:p>
          <a:p>
            <a:pPr lvl="1"/>
            <a:endParaRPr lang="en-US" dirty="0"/>
          </a:p>
          <a:p>
            <a:pPr lvl="1"/>
            <a:endParaRPr lang="en-US" dirty="0"/>
          </a:p>
          <a:p>
            <a:pPr marL="233362" lvl="1" indent="0">
              <a:buNone/>
            </a:pPr>
            <a:endParaRPr lang="en-US" dirty="0" smtClean="0"/>
          </a:p>
          <a:p>
            <a:pPr lvl="1"/>
            <a:endParaRPr lang="en-US" dirty="0"/>
          </a:p>
        </p:txBody>
      </p:sp>
      <p:sp>
        <p:nvSpPr>
          <p:cNvPr id="7" name="TextBox 6"/>
          <p:cNvSpPr txBox="1"/>
          <p:nvPr/>
        </p:nvSpPr>
        <p:spPr>
          <a:xfrm>
            <a:off x="3271591" y="5769904"/>
            <a:ext cx="4862228" cy="461665"/>
          </a:xfrm>
          <a:prstGeom prst="rect">
            <a:avLst/>
          </a:prstGeom>
          <a:noFill/>
        </p:spPr>
        <p:txBody>
          <a:bodyPr wrap="none" rtlCol="0">
            <a:spAutoFit/>
          </a:bodyPr>
          <a:lstStyle/>
          <a:p>
            <a:r>
              <a:rPr lang="en-US" sz="1200" b="1" dirty="0" smtClean="0">
                <a:solidFill>
                  <a:srgbClr val="FF0000"/>
                </a:solidFill>
                <a:latin typeface="+mn-lt"/>
              </a:rPr>
              <a:t>Assuming a wall every 12 feet, -89dBm just makes the 9</a:t>
            </a:r>
            <a:r>
              <a:rPr lang="en-US" sz="1200" b="1" baseline="30000" dirty="0" smtClean="0">
                <a:solidFill>
                  <a:srgbClr val="FF0000"/>
                </a:solidFill>
                <a:latin typeface="+mn-lt"/>
              </a:rPr>
              <a:t>th</a:t>
            </a:r>
            <a:r>
              <a:rPr lang="en-US" sz="1200" b="1" dirty="0" smtClean="0">
                <a:solidFill>
                  <a:srgbClr val="FF0000"/>
                </a:solidFill>
                <a:latin typeface="+mn-lt"/>
              </a:rPr>
              <a:t> room, </a:t>
            </a:r>
          </a:p>
          <a:p>
            <a:r>
              <a:rPr lang="en-US" sz="1200" b="1" dirty="0" smtClean="0">
                <a:solidFill>
                  <a:srgbClr val="FF0000"/>
                </a:solidFill>
                <a:latin typeface="+mn-lt"/>
              </a:rPr>
              <a:t>-91dBm just covers the 9</a:t>
            </a:r>
            <a:r>
              <a:rPr lang="en-US" sz="1200" b="1" baseline="30000" dirty="0" smtClean="0">
                <a:solidFill>
                  <a:srgbClr val="FF0000"/>
                </a:solidFill>
                <a:latin typeface="+mn-lt"/>
              </a:rPr>
              <a:t>th</a:t>
            </a:r>
            <a:r>
              <a:rPr lang="en-US" sz="1200" b="1" dirty="0" smtClean="0">
                <a:solidFill>
                  <a:srgbClr val="FF0000"/>
                </a:solidFill>
                <a:latin typeface="+mn-lt"/>
              </a:rPr>
              <a:t> room</a:t>
            </a:r>
          </a:p>
        </p:txBody>
      </p:sp>
      <p:sp>
        <p:nvSpPr>
          <p:cNvPr id="3" name="TextBox 2"/>
          <p:cNvSpPr txBox="1"/>
          <p:nvPr/>
        </p:nvSpPr>
        <p:spPr>
          <a:xfrm>
            <a:off x="3632200" y="4225512"/>
            <a:ext cx="4301186" cy="1169551"/>
          </a:xfrm>
          <a:prstGeom prst="rect">
            <a:avLst/>
          </a:prstGeom>
          <a:noFill/>
        </p:spPr>
        <p:txBody>
          <a:bodyPr wrap="square" rtlCol="0">
            <a:spAutoFit/>
          </a:bodyPr>
          <a:lstStyle/>
          <a:p>
            <a:r>
              <a:rPr lang="en-US" sz="1400" dirty="0" smtClean="0">
                <a:latin typeface="+mn-lt"/>
              </a:rPr>
              <a:t>5dB Margin loss added (rule of thumb).  </a:t>
            </a:r>
          </a:p>
          <a:p>
            <a:pPr marL="285750" indent="-285750">
              <a:buFont typeface="Arial" pitchFamily="34" charset="0"/>
              <a:buChar char="•"/>
            </a:pPr>
            <a:r>
              <a:rPr lang="en-US" sz="1400" dirty="0" smtClean="0">
                <a:latin typeface="+mn-lt"/>
              </a:rPr>
              <a:t>For 11b this may need to be higher, ~9dB</a:t>
            </a:r>
          </a:p>
          <a:p>
            <a:pPr marL="285750" indent="-285750">
              <a:buFont typeface="Arial" pitchFamily="34" charset="0"/>
              <a:buChar char="•"/>
            </a:pPr>
            <a:r>
              <a:rPr lang="en-US" sz="1400" dirty="0" smtClean="0">
                <a:latin typeface="+mn-lt"/>
              </a:rPr>
              <a:t>For OFDM this is about right.</a:t>
            </a:r>
          </a:p>
          <a:p>
            <a:endParaRPr lang="en-US" sz="1400" b="1" dirty="0">
              <a:latin typeface="+mn-lt"/>
            </a:endParaRPr>
          </a:p>
          <a:p>
            <a:r>
              <a:rPr lang="en-US" sz="1400" b="1" dirty="0" smtClean="0">
                <a:latin typeface="+mn-lt"/>
              </a:rPr>
              <a:t>Good indoor coverage with either</a:t>
            </a:r>
          </a:p>
        </p:txBody>
      </p:sp>
      <p:sp>
        <p:nvSpPr>
          <p:cNvPr id="9" name="Oval 8"/>
          <p:cNvSpPr/>
          <p:nvPr/>
        </p:nvSpPr>
        <p:spPr bwMode="auto">
          <a:xfrm>
            <a:off x="579907" y="6116615"/>
            <a:ext cx="2949262" cy="33648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60" y="3964889"/>
            <a:ext cx="2209196" cy="24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43</a:t>
            </a:fld>
            <a:endParaRPr lang="en-US"/>
          </a:p>
        </p:txBody>
      </p:sp>
    </p:spTree>
    <p:extLst>
      <p:ext uri="{BB962C8B-B14F-4D97-AF65-F5344CB8AC3E}">
        <p14:creationId xmlns:p14="http://schemas.microsoft.com/office/powerpoint/2010/main" val="397739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85800"/>
          </a:xfrm>
        </p:spPr>
        <p:txBody>
          <a:bodyPr/>
          <a:lstStyle/>
          <a:p>
            <a:r>
              <a:rPr lang="en-US" dirty="0" smtClean="0"/>
              <a:t>Range – Outdoor Propagation</a:t>
            </a:r>
            <a:endParaRPr lang="en-US" dirty="0"/>
          </a:p>
        </p:txBody>
      </p:sp>
      <p:sp>
        <p:nvSpPr>
          <p:cNvPr id="6" name="Content Placeholder 5"/>
          <p:cNvSpPr>
            <a:spLocks noGrp="1"/>
          </p:cNvSpPr>
          <p:nvPr>
            <p:ph idx="1"/>
          </p:nvPr>
        </p:nvSpPr>
        <p:spPr>
          <a:xfrm>
            <a:off x="228601" y="1699344"/>
            <a:ext cx="8593138" cy="1174750"/>
          </a:xfrm>
        </p:spPr>
        <p:txBody>
          <a:bodyPr/>
          <a:lstStyle/>
          <a:p>
            <a:r>
              <a:rPr lang="en-US" dirty="0" smtClean="0"/>
              <a:t>OUTDOOR Propagation</a:t>
            </a:r>
          </a:p>
          <a:p>
            <a:pPr lvl="1"/>
            <a:r>
              <a:rPr lang="en-US" dirty="0" smtClean="0"/>
              <a:t>Distance factor is 35logD, or 10.5dB per octave </a:t>
            </a:r>
          </a:p>
          <a:p>
            <a:pPr lvl="1"/>
            <a:r>
              <a:rPr lang="en-US" dirty="0" smtClean="0"/>
              <a:t>2dB difference relates to a 14% difference in range</a:t>
            </a:r>
          </a:p>
          <a:p>
            <a:pPr lvl="1"/>
            <a:endParaRPr lang="en-US" dirty="0" smtClean="0"/>
          </a:p>
          <a:p>
            <a:endParaRPr lang="en-US" dirty="0"/>
          </a:p>
        </p:txBody>
      </p:sp>
      <p:sp>
        <p:nvSpPr>
          <p:cNvPr id="2" name="TextBox 1"/>
          <p:cNvSpPr txBox="1"/>
          <p:nvPr/>
        </p:nvSpPr>
        <p:spPr>
          <a:xfrm>
            <a:off x="816864" y="4114800"/>
            <a:ext cx="7244291" cy="1815882"/>
          </a:xfrm>
          <a:prstGeom prst="rect">
            <a:avLst/>
          </a:prstGeom>
          <a:noFill/>
        </p:spPr>
        <p:txBody>
          <a:bodyPr wrap="none" rtlCol="0">
            <a:spAutoFit/>
          </a:bodyPr>
          <a:lstStyle/>
          <a:p>
            <a:r>
              <a:rPr lang="en-US" sz="1600" dirty="0" smtClean="0">
                <a:latin typeface="+mn-lt"/>
              </a:rPr>
              <a:t>Using </a:t>
            </a:r>
            <a:r>
              <a:rPr lang="en-US" sz="1600" dirty="0" err="1" smtClean="0">
                <a:latin typeface="+mn-lt"/>
              </a:rPr>
              <a:t>Hata</a:t>
            </a:r>
            <a:r>
              <a:rPr lang="en-US" sz="1600" dirty="0" smtClean="0">
                <a:latin typeface="+mn-lt"/>
              </a:rPr>
              <a:t>, the range difference is 12%</a:t>
            </a:r>
          </a:p>
          <a:p>
            <a:r>
              <a:rPr lang="en-US" sz="1600" dirty="0" smtClean="0">
                <a:latin typeface="+mn-lt"/>
              </a:rPr>
              <a:t>Note about 20dB extra loss between suburban and large urban environments.</a:t>
            </a:r>
          </a:p>
          <a:p>
            <a:pPr marL="171450" indent="-171450">
              <a:buFont typeface="Arial" pitchFamily="34" charset="0"/>
              <a:buChar char="•"/>
            </a:pPr>
            <a:r>
              <a:rPr lang="en-US" sz="1600" dirty="0" smtClean="0">
                <a:latin typeface="+mn-lt"/>
              </a:rPr>
              <a:t>For 11b 1Mbps this may  be about right  (9dB </a:t>
            </a:r>
            <a:r>
              <a:rPr lang="en-US" sz="1600" dirty="0" err="1" smtClean="0">
                <a:latin typeface="+mn-lt"/>
              </a:rPr>
              <a:t>cf</a:t>
            </a:r>
            <a:r>
              <a:rPr lang="en-US" sz="1600" dirty="0" smtClean="0">
                <a:latin typeface="+mn-lt"/>
              </a:rPr>
              <a:t> 36dB)</a:t>
            </a:r>
          </a:p>
          <a:p>
            <a:pPr marL="171450" indent="-171450">
              <a:buFont typeface="Arial" pitchFamily="34" charset="0"/>
              <a:buChar char="•"/>
            </a:pPr>
            <a:r>
              <a:rPr lang="en-US" sz="1600" dirty="0" smtClean="0">
                <a:latin typeface="+mn-lt"/>
              </a:rPr>
              <a:t>For 6Mbps this is too much (7dB </a:t>
            </a:r>
            <a:r>
              <a:rPr lang="en-US" sz="1600" dirty="0" err="1" smtClean="0">
                <a:latin typeface="+mn-lt"/>
              </a:rPr>
              <a:t>cf</a:t>
            </a:r>
            <a:r>
              <a:rPr lang="en-US" sz="1600" dirty="0" smtClean="0">
                <a:latin typeface="+mn-lt"/>
              </a:rPr>
              <a:t> 11dB) </a:t>
            </a:r>
          </a:p>
          <a:p>
            <a:pPr marL="171450" indent="-171450">
              <a:buFont typeface="Arial" pitchFamily="34" charset="0"/>
              <a:buChar char="•"/>
            </a:pPr>
            <a:endParaRPr lang="en-US" sz="1600" dirty="0" smtClean="0">
              <a:latin typeface="+mn-lt"/>
            </a:endParaRPr>
          </a:p>
          <a:p>
            <a:pPr marL="171450" indent="-171450">
              <a:buFont typeface="Arial" pitchFamily="34" charset="0"/>
              <a:buChar char="•"/>
            </a:pPr>
            <a:endParaRPr lang="en-US" sz="1600" dirty="0">
              <a:latin typeface="+mn-lt"/>
            </a:endParaRPr>
          </a:p>
          <a:p>
            <a:endParaRPr lang="en-US" sz="1600" dirty="0" smtClean="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65" y="2945532"/>
            <a:ext cx="6211757" cy="101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44</a:t>
            </a:fld>
            <a:endParaRPr lang="en-US"/>
          </a:p>
        </p:txBody>
      </p:sp>
    </p:spTree>
    <p:extLst>
      <p:ext uri="{BB962C8B-B14F-4D97-AF65-F5344CB8AC3E}">
        <p14:creationId xmlns:p14="http://schemas.microsoft.com/office/powerpoint/2010/main" val="184258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BPSK</a:t>
            </a:r>
            <a:endParaRPr lang="en-US" dirty="0"/>
          </a:p>
        </p:txBody>
      </p:sp>
      <p:sp>
        <p:nvSpPr>
          <p:cNvPr id="6" name="Content Placeholder 5"/>
          <p:cNvSpPr>
            <a:spLocks noGrp="1"/>
          </p:cNvSpPr>
          <p:nvPr>
            <p:ph idx="1"/>
          </p:nvPr>
        </p:nvSpPr>
        <p:spPr>
          <a:xfrm>
            <a:off x="228600" y="1600200"/>
            <a:ext cx="8593138" cy="5019540"/>
          </a:xfrm>
        </p:spPr>
        <p:txBody>
          <a:bodyPr/>
          <a:lstStyle/>
          <a:p>
            <a:r>
              <a:rPr lang="en-US" sz="2000" dirty="0" smtClean="0"/>
              <a:t>The  probability of a bit error for DBPSK is</a:t>
            </a:r>
          </a:p>
          <a:p>
            <a:r>
              <a:rPr lang="en-US" sz="2000" dirty="0"/>
              <a:t> </a:t>
            </a:r>
            <a:r>
              <a:rPr lang="en-US" sz="2000" dirty="0" smtClean="0"/>
              <a:t>                  </a:t>
            </a:r>
            <a:r>
              <a:rPr lang="en-US" sz="2000" dirty="0" err="1" smtClean="0"/>
              <a:t>Pb</a:t>
            </a:r>
            <a:r>
              <a:rPr lang="en-US" sz="2000" dirty="0" smtClean="0"/>
              <a:t>=0.5 </a:t>
            </a:r>
            <a:r>
              <a:rPr lang="en-US" sz="2000" dirty="0" err="1" smtClean="0"/>
              <a:t>exp</a:t>
            </a:r>
            <a:r>
              <a:rPr lang="en-US" sz="2000" dirty="0" smtClean="0"/>
              <a:t> (-</a:t>
            </a:r>
            <a:r>
              <a:rPr lang="en-US" sz="2000" dirty="0" err="1" smtClean="0"/>
              <a:t>Eb</a:t>
            </a:r>
            <a:r>
              <a:rPr lang="en-US" sz="2000" dirty="0" smtClean="0"/>
              <a:t>/No)		(Many references)</a:t>
            </a:r>
            <a:endParaRPr lang="en-US" sz="2000" dirty="0"/>
          </a:p>
          <a:p>
            <a:r>
              <a:rPr lang="en-US" sz="2000" dirty="0" smtClean="0"/>
              <a:t>The Packet Error Rate, PER is</a:t>
            </a:r>
          </a:p>
          <a:p>
            <a:pPr marL="0" indent="0">
              <a:buNone/>
            </a:pPr>
            <a:r>
              <a:rPr lang="en-US" sz="2000" dirty="0" smtClean="0"/>
              <a:t>		PER = 1-(1-Pb)^n</a:t>
            </a:r>
          </a:p>
          <a:p>
            <a:r>
              <a:rPr lang="en-US" sz="2000" dirty="0" smtClean="0"/>
              <a:t>Where, n is the number of bits in the packet.</a:t>
            </a:r>
          </a:p>
          <a:p>
            <a:endParaRPr lang="en-US" dirty="0" smtClean="0"/>
          </a:p>
          <a:p>
            <a:r>
              <a:rPr lang="en-US" sz="2000" dirty="0" smtClean="0"/>
              <a:t>Hence, for PER = 10%,  Packet 1000B</a:t>
            </a:r>
          </a:p>
          <a:p>
            <a:pPr lvl="1"/>
            <a:r>
              <a:rPr lang="en-US" sz="2000" dirty="0" smtClean="0"/>
              <a:t> </a:t>
            </a:r>
            <a:r>
              <a:rPr lang="en-US" sz="2000" dirty="0" err="1" smtClean="0"/>
              <a:t>Pb</a:t>
            </a:r>
            <a:r>
              <a:rPr lang="en-US" sz="2000" dirty="0" smtClean="0"/>
              <a:t> = 1.32 E-05 </a:t>
            </a:r>
          </a:p>
          <a:p>
            <a:pPr lvl="1"/>
            <a:r>
              <a:rPr lang="en-US" sz="2000" dirty="0" smtClean="0"/>
              <a:t> </a:t>
            </a:r>
            <a:r>
              <a:rPr lang="en-US" sz="2000" dirty="0" err="1" smtClean="0"/>
              <a:t>Eb</a:t>
            </a:r>
            <a:r>
              <a:rPr lang="en-US" sz="2000" dirty="0" smtClean="0"/>
              <a:t>/No </a:t>
            </a:r>
            <a:r>
              <a:rPr lang="en-US" sz="2000" dirty="0"/>
              <a:t>= </a:t>
            </a:r>
            <a:r>
              <a:rPr lang="en-US" sz="2000" dirty="0" smtClean="0"/>
              <a:t>10.2dB</a:t>
            </a:r>
          </a:p>
          <a:p>
            <a:pPr lvl="1"/>
            <a:endParaRPr lang="en-US" dirty="0"/>
          </a:p>
          <a:p>
            <a:pPr marL="57150" indent="0">
              <a:buNone/>
            </a:pPr>
            <a:r>
              <a:rPr lang="en-US" sz="1800" b="0" i="1" dirty="0" smtClean="0"/>
              <a:t>Note: 	</a:t>
            </a:r>
            <a:r>
              <a:rPr lang="en-US" sz="1800" b="0" i="1" dirty="0" err="1" smtClean="0"/>
              <a:t>Eb</a:t>
            </a:r>
            <a:r>
              <a:rPr lang="en-US" sz="1800" b="0" i="1" dirty="0" smtClean="0"/>
              <a:t>/No is energy per bit/ Noise per Hertz</a:t>
            </a:r>
          </a:p>
          <a:p>
            <a:pPr marL="57150" indent="0">
              <a:buNone/>
            </a:pPr>
            <a:r>
              <a:rPr lang="en-US" sz="1800" b="0" i="1" dirty="0" smtClean="0"/>
              <a:t>	For BPSK, SNR = </a:t>
            </a:r>
            <a:r>
              <a:rPr lang="en-US" sz="1800" b="0" i="1" dirty="0" err="1" smtClean="0"/>
              <a:t>Eb</a:t>
            </a:r>
            <a:r>
              <a:rPr lang="en-US" sz="1800" b="0" i="1" dirty="0" smtClean="0"/>
              <a:t>/No.</a:t>
            </a:r>
          </a:p>
          <a:p>
            <a:pPr lvl="1"/>
            <a:endParaRPr lang="en-US" sz="2000" dirty="0"/>
          </a:p>
          <a:p>
            <a:pPr lvl="1"/>
            <a:endParaRPr lang="en-US" sz="2000" dirty="0" smtClean="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5</a:t>
            </a:fld>
            <a:endParaRPr lang="en-US"/>
          </a:p>
        </p:txBody>
      </p:sp>
    </p:spTree>
    <p:extLst>
      <p:ext uri="{BB962C8B-B14F-4D97-AF65-F5344CB8AC3E}">
        <p14:creationId xmlns:p14="http://schemas.microsoft.com/office/powerpoint/2010/main" val="66753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1Mbps DSSS</a:t>
            </a:r>
            <a:endParaRPr lang="en-US" dirty="0"/>
          </a:p>
        </p:txBody>
      </p:sp>
      <p:sp>
        <p:nvSpPr>
          <p:cNvPr id="5" name="Content Placeholder 4"/>
          <p:cNvSpPr>
            <a:spLocks noGrp="1"/>
          </p:cNvSpPr>
          <p:nvPr>
            <p:ph idx="1"/>
          </p:nvPr>
        </p:nvSpPr>
        <p:spPr/>
        <p:txBody>
          <a:bodyPr/>
          <a:lstStyle/>
          <a:p>
            <a:r>
              <a:rPr lang="en-US" dirty="0"/>
              <a:t>For BPSK  for PER 10% with 1000B </a:t>
            </a:r>
            <a:r>
              <a:rPr lang="en-US" dirty="0" smtClean="0"/>
              <a:t>packet</a:t>
            </a:r>
          </a:p>
          <a:p>
            <a:pPr lvl="1"/>
            <a:r>
              <a:rPr lang="en-US" sz="2400" dirty="0" err="1" smtClean="0"/>
              <a:t>Eb</a:t>
            </a:r>
            <a:r>
              <a:rPr lang="en-US" sz="2400" dirty="0" smtClean="0"/>
              <a:t>/No or SNR is </a:t>
            </a:r>
            <a:r>
              <a:rPr lang="en-US" sz="2400" b="1" dirty="0" smtClean="0"/>
              <a:t>10.2dB</a:t>
            </a:r>
            <a:r>
              <a:rPr lang="en-US" sz="2400" dirty="0" smtClean="0"/>
              <a:t> </a:t>
            </a:r>
          </a:p>
          <a:p>
            <a:pPr lvl="1"/>
            <a:r>
              <a:rPr lang="en-US" sz="2400" dirty="0" err="1"/>
              <a:t>Pb</a:t>
            </a:r>
            <a:r>
              <a:rPr lang="en-US" sz="2400" dirty="0"/>
              <a:t> = </a:t>
            </a:r>
            <a:r>
              <a:rPr lang="en-US" sz="2400" b="1" dirty="0"/>
              <a:t>BER = 1.32 E-05</a:t>
            </a:r>
          </a:p>
          <a:p>
            <a:pPr lvl="1"/>
            <a:endParaRPr lang="en-US" dirty="0"/>
          </a:p>
          <a:p>
            <a:r>
              <a:rPr lang="en-US" dirty="0"/>
              <a:t>The Processing gain for DSSS is from the 11 bit Barker spreading code </a:t>
            </a:r>
            <a:br>
              <a:rPr lang="en-US" dirty="0"/>
            </a:br>
            <a:r>
              <a:rPr lang="en-US" dirty="0"/>
              <a:t>10log(11)= 10.4dB</a:t>
            </a:r>
          </a:p>
          <a:p>
            <a:r>
              <a:rPr lang="en-US" b="1" dirty="0"/>
              <a:t>Hence, the theoretical </a:t>
            </a:r>
            <a:r>
              <a:rPr lang="en-US" b="1" u="sng" dirty="0"/>
              <a:t>best</a:t>
            </a:r>
            <a:r>
              <a:rPr lang="en-US" b="1" dirty="0"/>
              <a:t> SNR for 1Mbps = </a:t>
            </a:r>
            <a:r>
              <a:rPr lang="en-US" b="1" dirty="0" smtClean="0"/>
              <a:t>- 0.2dB</a:t>
            </a:r>
            <a:endParaRPr lang="en-US" b="1" dirty="0"/>
          </a:p>
          <a:p>
            <a:endParaRPr lang="en-US" dirty="0" smtClean="0"/>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6</a:t>
            </a:fld>
            <a:endParaRPr lang="en-US"/>
          </a:p>
        </p:txBody>
      </p:sp>
    </p:spTree>
    <p:extLst>
      <p:ext uri="{BB962C8B-B14F-4D97-AF65-F5344CB8AC3E}">
        <p14:creationId xmlns:p14="http://schemas.microsoft.com/office/powerpoint/2010/main" val="210037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381000"/>
          </a:xfrm>
        </p:spPr>
        <p:txBody>
          <a:bodyPr/>
          <a:lstStyle/>
          <a:p>
            <a:r>
              <a:rPr lang="en-US" dirty="0" smtClean="0"/>
              <a:t>Sensitivity – 6Mbps</a:t>
            </a:r>
            <a:endParaRPr lang="en-US" dirty="0"/>
          </a:p>
        </p:txBody>
      </p:sp>
      <p:sp>
        <p:nvSpPr>
          <p:cNvPr id="6" name="Content Placeholder 5"/>
          <p:cNvSpPr>
            <a:spLocks noGrp="1"/>
          </p:cNvSpPr>
          <p:nvPr>
            <p:ph idx="1"/>
          </p:nvPr>
        </p:nvSpPr>
        <p:spPr>
          <a:xfrm>
            <a:off x="228600" y="1066801"/>
            <a:ext cx="8915400" cy="936104"/>
          </a:xfrm>
        </p:spPr>
        <p:txBody>
          <a:bodyPr/>
          <a:lstStyle/>
          <a:p>
            <a:pPr marL="0" indent="0">
              <a:buNone/>
            </a:pPr>
            <a:r>
              <a:rPr lang="en-US" sz="1600" dirty="0" smtClean="0"/>
              <a:t>The coding gain is due to the convolutional coding, R=1/2, Constraint length 7.  </a:t>
            </a:r>
          </a:p>
          <a:p>
            <a:pPr marL="0" indent="0">
              <a:buNone/>
            </a:pPr>
            <a:r>
              <a:rPr lang="en-US" sz="1600" dirty="0" smtClean="0"/>
              <a:t>Note that theoretical Coding Gain = 10 log(rate x </a:t>
            </a:r>
            <a:r>
              <a:rPr lang="en-US" sz="1600" dirty="0" err="1" smtClean="0"/>
              <a:t>Dfree</a:t>
            </a:r>
            <a:r>
              <a:rPr lang="en-US" sz="1600" dirty="0" smtClean="0"/>
              <a:t>) = 10 log (1/2 . 10) = 7dB )</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9687"/>
            <a:ext cx="3378016" cy="459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3125" y="6191523"/>
            <a:ext cx="3951723" cy="261610"/>
          </a:xfrm>
          <a:prstGeom prst="rect">
            <a:avLst/>
          </a:prstGeom>
          <a:noFill/>
        </p:spPr>
        <p:txBody>
          <a:bodyPr wrap="none" rtlCol="0">
            <a:spAutoFit/>
          </a:bodyPr>
          <a:lstStyle/>
          <a:p>
            <a:r>
              <a:rPr lang="en-US" sz="1100" dirty="0"/>
              <a:t>ELEC 7073 Digital Communications III, Dept. of E.E.E., HKU</a:t>
            </a:r>
            <a:endParaRPr lang="en-US" sz="1100" dirty="0" smtClean="0">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743" y="1701978"/>
            <a:ext cx="5524243" cy="431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134849" y="5960690"/>
            <a:ext cx="5009152" cy="461665"/>
          </a:xfrm>
          <a:prstGeom prst="rect">
            <a:avLst/>
          </a:prstGeom>
          <a:noFill/>
        </p:spPr>
        <p:txBody>
          <a:bodyPr wrap="square" rtlCol="0">
            <a:spAutoFit/>
          </a:bodyPr>
          <a:lstStyle/>
          <a:p>
            <a:r>
              <a:rPr lang="en-US" sz="1200" dirty="0"/>
              <a:t>ECEN 5682 Theory and Practice of Error </a:t>
            </a:r>
            <a:r>
              <a:rPr lang="en-US" sz="1200" dirty="0" smtClean="0"/>
              <a:t>Control Codes Convolutional </a:t>
            </a:r>
            <a:r>
              <a:rPr lang="en-US" sz="1200" dirty="0"/>
              <a:t>Code </a:t>
            </a:r>
            <a:r>
              <a:rPr lang="en-US" sz="1200" dirty="0" smtClean="0"/>
              <a:t>Performance – Peter </a:t>
            </a:r>
            <a:r>
              <a:rPr lang="en-US" sz="1200" dirty="0" err="1" smtClean="0"/>
              <a:t>Mathys</a:t>
            </a:r>
            <a:r>
              <a:rPr lang="en-US" sz="1200" dirty="0" smtClean="0"/>
              <a:t>,  </a:t>
            </a:r>
            <a:r>
              <a:rPr lang="en-US" sz="1200" dirty="0" err="1" smtClean="0"/>
              <a:t>Univ</a:t>
            </a:r>
            <a:r>
              <a:rPr lang="en-US" sz="1200" dirty="0" smtClean="0"/>
              <a:t> of  Colorado 2007</a:t>
            </a:r>
            <a:endParaRPr lang="en-US" sz="1200" dirty="0" smtClean="0">
              <a:latin typeface="+mn-lt"/>
            </a:endParaRPr>
          </a:p>
        </p:txBody>
      </p:sp>
      <p:cxnSp>
        <p:nvCxnSpPr>
          <p:cNvPr id="15" name="Straight Arrow Connector 14"/>
          <p:cNvCxnSpPr/>
          <p:nvPr/>
        </p:nvCxnSpPr>
        <p:spPr bwMode="auto">
          <a:xfrm flipH="1">
            <a:off x="5765338" y="3505200"/>
            <a:ext cx="2021988"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6" name="Oval 15"/>
          <p:cNvSpPr/>
          <p:nvPr/>
        </p:nvSpPr>
        <p:spPr bwMode="auto">
          <a:xfrm>
            <a:off x="2068133" y="2592087"/>
            <a:ext cx="329184" cy="2438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9" name="TextBox 18"/>
          <p:cNvSpPr txBox="1"/>
          <p:nvPr/>
        </p:nvSpPr>
        <p:spPr>
          <a:xfrm>
            <a:off x="6776332" y="2002905"/>
            <a:ext cx="1612942" cy="276999"/>
          </a:xfrm>
          <a:prstGeom prst="rect">
            <a:avLst/>
          </a:prstGeom>
          <a:noFill/>
        </p:spPr>
        <p:txBody>
          <a:bodyPr wrap="none" rtlCol="0">
            <a:spAutoFit/>
          </a:bodyPr>
          <a:lstStyle/>
          <a:p>
            <a:r>
              <a:rPr lang="en-US" sz="1200" dirty="0" smtClean="0">
                <a:latin typeface="+mn-lt"/>
              </a:rPr>
              <a:t>Coding Gain = 5.5dB</a:t>
            </a:r>
          </a:p>
        </p:txBody>
      </p:sp>
      <p:cxnSp>
        <p:nvCxnSpPr>
          <p:cNvPr id="21" name="Straight Arrow Connector 20"/>
          <p:cNvCxnSpPr/>
          <p:nvPr/>
        </p:nvCxnSpPr>
        <p:spPr bwMode="auto">
          <a:xfrm flipH="1">
            <a:off x="6973824" y="2279904"/>
            <a:ext cx="316992" cy="11120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endCxn id="16" idx="7"/>
          </p:cNvCxnSpPr>
          <p:nvPr/>
        </p:nvCxnSpPr>
        <p:spPr bwMode="auto">
          <a:xfrm flipH="1">
            <a:off x="2349109" y="2279904"/>
            <a:ext cx="4740540" cy="34789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7</a:t>
            </a:fld>
            <a:endParaRPr lang="en-US"/>
          </a:p>
        </p:txBody>
      </p:sp>
    </p:spTree>
    <p:extLst>
      <p:ext uri="{BB962C8B-B14F-4D97-AF65-F5344CB8AC3E}">
        <p14:creationId xmlns:p14="http://schemas.microsoft.com/office/powerpoint/2010/main" val="6734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Sensitivity</a:t>
            </a:r>
            <a:endParaRPr lang="en-US" dirty="0"/>
          </a:p>
        </p:txBody>
      </p:sp>
      <p:sp>
        <p:nvSpPr>
          <p:cNvPr id="5" name="Content Placeholder 4"/>
          <p:cNvSpPr>
            <a:spLocks noGrp="1"/>
          </p:cNvSpPr>
          <p:nvPr>
            <p:ph idx="1"/>
          </p:nvPr>
        </p:nvSpPr>
        <p:spPr>
          <a:xfrm>
            <a:off x="228600" y="1200149"/>
            <a:ext cx="8593138" cy="5213529"/>
          </a:xfrm>
        </p:spPr>
        <p:txBody>
          <a:bodyPr/>
          <a:lstStyle/>
          <a:p>
            <a:pPr marL="0" indent="0">
              <a:buNone/>
            </a:pPr>
            <a:r>
              <a:rPr lang="en-US" sz="2000" dirty="0" smtClean="0"/>
              <a:t>Theoretically, required SNR for 1000B packet for 10%PER is:</a:t>
            </a:r>
          </a:p>
          <a:p>
            <a:r>
              <a:rPr lang="en-US" sz="2000" dirty="0" smtClean="0"/>
              <a:t>1 Mbps SNR = 10.2 – 10.4 = - 0.2dB </a:t>
            </a:r>
            <a:br>
              <a:rPr lang="en-US" sz="2000" dirty="0" smtClean="0"/>
            </a:br>
            <a:r>
              <a:rPr lang="en-US" sz="2000" dirty="0" smtClean="0"/>
              <a:t>		(Note: 4dB often quoted as SNR requirement)</a:t>
            </a:r>
          </a:p>
          <a:p>
            <a:pPr marL="0" indent="0">
              <a:buNone/>
            </a:pPr>
            <a:r>
              <a:rPr lang="en-US" sz="1000" dirty="0"/>
              <a:t>Minimum SNR*=10dB for 11Mbps, 8dB for 5.5Mbps, 6dB for 2Mbps, 4dB for 1Mbps  (IEEE 19.5.1 for a 8% BER) </a:t>
            </a:r>
            <a:r>
              <a:rPr lang="en-US" sz="1000" dirty="0" smtClean="0"/>
              <a:t> </a:t>
            </a:r>
            <a:r>
              <a:rPr lang="en-US" sz="1000" dirty="0"/>
              <a:t>		  </a:t>
            </a:r>
            <a:r>
              <a:rPr lang="en-US" sz="1000" dirty="0" smtClean="0"/>
              <a:t>    	=</a:t>
            </a:r>
            <a:r>
              <a:rPr lang="en-US" sz="1000" dirty="0"/>
              <a:t>16dB for 11Mbps, 11dB for 5.5Mbps, 7dB for 2Mbps, 4dB for 1Mbps (Industry products for a 10% BER) </a:t>
            </a:r>
            <a:r>
              <a:rPr lang="en-US" sz="1000" dirty="0" smtClean="0"/>
              <a:t> </a:t>
            </a:r>
            <a:r>
              <a:rPr lang="en-US" sz="1000" dirty="0" err="1" smtClean="0"/>
              <a:t>Columbis</a:t>
            </a:r>
            <a:r>
              <a:rPr lang="en-US" sz="1000" dirty="0" smtClean="0"/>
              <a:t> </a:t>
            </a:r>
            <a:r>
              <a:rPr lang="en-US" sz="1000" dirty="0" err="1" smtClean="0"/>
              <a:t>Univ</a:t>
            </a:r>
            <a:endParaRPr lang="en-US" sz="1000" dirty="0" smtClean="0"/>
          </a:p>
          <a:p>
            <a:pPr marL="0" indent="0">
              <a:buNone/>
            </a:pPr>
            <a:r>
              <a:rPr lang="en-US" sz="1000" dirty="0">
                <a:hlinkClick r:id="rId2"/>
              </a:rPr>
              <a:t>http://</a:t>
            </a:r>
            <a:r>
              <a:rPr lang="en-US" sz="1000" dirty="0" smtClean="0">
                <a:hlinkClick r:id="rId2"/>
              </a:rPr>
              <a:t>www.cisl.columbia.edu/grads/ozgun/ProjectApplication.html</a:t>
            </a:r>
            <a:endParaRPr lang="en-US" sz="1000" dirty="0" smtClean="0"/>
          </a:p>
          <a:p>
            <a:r>
              <a:rPr lang="en-US" sz="2000" dirty="0" smtClean="0"/>
              <a:t>6 Mbps SNR = 10.2– 5.5 = 4.7dB </a:t>
            </a:r>
            <a:br>
              <a:rPr lang="en-US" sz="2000" dirty="0" smtClean="0"/>
            </a:br>
            <a:r>
              <a:rPr lang="en-US" sz="2000" dirty="0" smtClean="0"/>
              <a:t>		(Note: EVM spec is -5dB	</a:t>
            </a:r>
            <a:r>
              <a:rPr lang="en-US" sz="1600" dirty="0" smtClean="0"/>
              <a:t>(802.11 - 2012 Table 18-13 )</a:t>
            </a:r>
          </a:p>
          <a:p>
            <a:pPr marL="0" indent="0">
              <a:buNone/>
            </a:pPr>
            <a:r>
              <a:rPr lang="en-US" sz="2000" dirty="0" smtClean="0"/>
              <a:t>Sensitivity</a:t>
            </a:r>
          </a:p>
          <a:p>
            <a:pPr marL="0" indent="0">
              <a:buNone/>
            </a:pPr>
            <a:r>
              <a:rPr lang="en-US" sz="2000" dirty="0" err="1" smtClean="0"/>
              <a:t>Pr</a:t>
            </a:r>
            <a:r>
              <a:rPr lang="en-US" sz="2000" dirty="0" smtClean="0"/>
              <a:t> = -174 + 10 log BW +NF + SNR dBs</a:t>
            </a:r>
          </a:p>
          <a:p>
            <a:pPr marL="0" indent="0">
              <a:buNone/>
            </a:pPr>
            <a:r>
              <a:rPr lang="en-US" sz="2000" dirty="0" smtClean="0"/>
              <a:t>For BW = 16.5MHz (see next slide), NF = 9dB, we get:</a:t>
            </a:r>
          </a:p>
          <a:p>
            <a:pPr marL="0" indent="0">
              <a:buNone/>
            </a:pPr>
            <a:r>
              <a:rPr lang="en-US" sz="2000" dirty="0" smtClean="0"/>
              <a:t>1Mbps 		</a:t>
            </a:r>
            <a:r>
              <a:rPr lang="en-US" sz="2000" dirty="0" err="1" smtClean="0"/>
              <a:t>Pr</a:t>
            </a:r>
            <a:r>
              <a:rPr lang="en-US" sz="2000" dirty="0" smtClean="0"/>
              <a:t> = -95.3 </a:t>
            </a:r>
            <a:r>
              <a:rPr lang="en-US" sz="2000" dirty="0" err="1" smtClean="0"/>
              <a:t>dBm</a:t>
            </a:r>
            <a:endParaRPr lang="en-US" sz="2000" dirty="0" smtClean="0"/>
          </a:p>
          <a:p>
            <a:pPr marL="0" indent="0">
              <a:buNone/>
            </a:pPr>
            <a:r>
              <a:rPr lang="en-US" sz="2000" dirty="0" smtClean="0"/>
              <a:t>6Mbps		</a:t>
            </a:r>
            <a:r>
              <a:rPr lang="en-US" sz="2000" dirty="0" err="1" smtClean="0"/>
              <a:t>Pr</a:t>
            </a:r>
            <a:r>
              <a:rPr lang="en-US" sz="2000" dirty="0" smtClean="0"/>
              <a:t> = -90.4dBm</a:t>
            </a:r>
          </a:p>
          <a:p>
            <a:pPr marL="0" indent="0">
              <a:buNone/>
            </a:pPr>
            <a:r>
              <a:rPr lang="en-US" sz="2000" i="1" dirty="0" smtClean="0"/>
              <a:t>This looks reasonable and seems to be in the right ballpark</a:t>
            </a:r>
            <a:r>
              <a:rPr lang="en-US" sz="2000" dirty="0" smtClean="0"/>
              <a:t>. </a:t>
            </a:r>
            <a:r>
              <a:rPr lang="en-US" sz="2000" b="1" dirty="0" smtClean="0">
                <a:solidFill>
                  <a:srgbClr val="FF0000"/>
                </a:solidFill>
              </a:rPr>
              <a:t>Therefore, for AWGN 1Mbps has a  theoretical 4.9dB advantage in sensitivity over 6Mbps</a:t>
            </a:r>
          </a:p>
          <a:p>
            <a:pPr marL="0" indent="0" algn="ctr">
              <a:buNone/>
            </a:pPr>
            <a:r>
              <a:rPr lang="en-US" sz="2000" dirty="0" smtClean="0">
                <a:solidFill>
                  <a:srgbClr val="FF0000"/>
                </a:solidFill>
              </a:rPr>
              <a:t>(No implementation losses)</a:t>
            </a:r>
            <a:endParaRPr lang="en-US" sz="2000" b="1" dirty="0" smtClean="0">
              <a:solidFill>
                <a:srgbClr val="FF0000"/>
              </a:solidFill>
            </a:endParaRPr>
          </a:p>
          <a:p>
            <a:pPr marL="0" indent="0" algn="ctr">
              <a:buNone/>
            </a:pPr>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8</a:t>
            </a:fld>
            <a:endParaRPr lang="en-US"/>
          </a:p>
        </p:txBody>
      </p:sp>
    </p:spTree>
    <p:extLst>
      <p:ext uri="{BB962C8B-B14F-4D97-AF65-F5344CB8AC3E}">
        <p14:creationId xmlns:p14="http://schemas.microsoft.com/office/powerpoint/2010/main" val="71905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Bandwidth</a:t>
            </a:r>
            <a:endParaRPr lang="en-US" dirty="0"/>
          </a:p>
        </p:txBody>
      </p:sp>
      <p:sp>
        <p:nvSpPr>
          <p:cNvPr id="6" name="Content Placeholder 5"/>
          <p:cNvSpPr>
            <a:spLocks noGrp="1"/>
          </p:cNvSpPr>
          <p:nvPr>
            <p:ph idx="1"/>
          </p:nvPr>
        </p:nvSpPr>
        <p:spPr>
          <a:xfrm>
            <a:off x="228600" y="1143000"/>
            <a:ext cx="8593138" cy="830128"/>
          </a:xfrm>
        </p:spPr>
        <p:txBody>
          <a:bodyPr/>
          <a:lstStyle/>
          <a:p>
            <a:r>
              <a:rPr lang="en-US" sz="2000" dirty="0" smtClean="0"/>
              <a:t>The </a:t>
            </a:r>
            <a:r>
              <a:rPr lang="en-US" sz="2000" dirty="0"/>
              <a:t>received noise is proportional to the channel bandwidth</a:t>
            </a:r>
          </a:p>
          <a:p>
            <a:r>
              <a:rPr lang="en-US" sz="2000" dirty="0" smtClean="0"/>
              <a:t>The occupied </a:t>
            </a:r>
            <a:r>
              <a:rPr lang="en-US" sz="2000" dirty="0"/>
              <a:t>bandwidth </a:t>
            </a:r>
            <a:r>
              <a:rPr lang="en-US" sz="2000" dirty="0" smtClean="0"/>
              <a:t>for both OFDM and DSSS is 16.5MHz,</a:t>
            </a:r>
          </a:p>
          <a:p>
            <a:pPr marL="0" indent="0">
              <a:buNone/>
            </a:pPr>
            <a:endParaRPr lang="en-US" dirty="0" smtClean="0"/>
          </a:p>
          <a:p>
            <a:endParaRPr lang="en-US" dirty="0" smtClean="0"/>
          </a:p>
          <a:p>
            <a:pPr marL="0" indent="0">
              <a:buNone/>
            </a:pPr>
            <a:endParaRPr lang="en-US" dirty="0" smtClean="0"/>
          </a:p>
          <a:p>
            <a:endParaRPr lang="en-US" dirty="0" smtClean="0"/>
          </a:p>
          <a:p>
            <a:pPr lvl="1"/>
            <a:endParaRPr lang="en-US"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3" y="2075092"/>
            <a:ext cx="3729197" cy="376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930" y="2584966"/>
            <a:ext cx="5295343" cy="274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9</a:t>
            </a:fld>
            <a:endParaRPr lang="en-US"/>
          </a:p>
        </p:txBody>
      </p:sp>
    </p:spTree>
    <p:extLst>
      <p:ext uri="{BB962C8B-B14F-4D97-AF65-F5344CB8AC3E}">
        <p14:creationId xmlns:p14="http://schemas.microsoft.com/office/powerpoint/2010/main" val="2705558342"/>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77569</TotalTime>
  <Words>3153</Words>
  <Application>Microsoft Office PowerPoint</Application>
  <PresentationFormat>On-screen Show (4:3)</PresentationFormat>
  <Paragraphs>516</Paragraphs>
  <Slides>44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Default Design</vt:lpstr>
      <vt:lpstr>Document</vt:lpstr>
      <vt:lpstr>802.11mc  Investigation into CID 32 – “11b is Poison” </vt:lpstr>
      <vt:lpstr>Background</vt:lpstr>
      <vt:lpstr>Areas for consideration</vt:lpstr>
      <vt:lpstr>Sensitivity</vt:lpstr>
      <vt:lpstr>BPSK</vt:lpstr>
      <vt:lpstr>Sensitivity 1Mbps DSSS</vt:lpstr>
      <vt:lpstr>Sensitivity – 6Mbps</vt:lpstr>
      <vt:lpstr>Sensitivity</vt:lpstr>
      <vt:lpstr>Bandwidth</vt:lpstr>
      <vt:lpstr>Practical Channels</vt:lpstr>
      <vt:lpstr>NLOS channel - Rician</vt:lpstr>
      <vt:lpstr>Nakagami - m</vt:lpstr>
      <vt:lpstr>BPSK in Rayleigh fading channel</vt:lpstr>
      <vt:lpstr>DPSK in Rayleigh Fading</vt:lpstr>
      <vt:lpstr>Fading – Coherence bandwidth</vt:lpstr>
      <vt:lpstr>Selective Fading - Examples</vt:lpstr>
      <vt:lpstr>Selective Fading, Delay Spread TX Position 22, 45 RX position 65, 44 5dB attenuation to direct and floor rays </vt:lpstr>
      <vt:lpstr>Fading - DSSS</vt:lpstr>
      <vt:lpstr>Fading - OFDM</vt:lpstr>
      <vt:lpstr>11b 1Mbps in fading Rician channel</vt:lpstr>
      <vt:lpstr>OFDM 6Mbps in fading channel</vt:lpstr>
      <vt:lpstr>12Mbps BER and PER AWNG and fading </vt:lpstr>
      <vt:lpstr>Range Performance comparison</vt:lpstr>
      <vt:lpstr>1Mbps vs 6Mbps Range</vt:lpstr>
      <vt:lpstr>Areas for consideration</vt:lpstr>
      <vt:lpstr>Throughputs – 11b Protection</vt:lpstr>
      <vt:lpstr>Throughput – Mixed Mode, 11Mbps</vt:lpstr>
      <vt:lpstr>Mixed Mode Throughput – 1Mbps</vt:lpstr>
      <vt:lpstr>Areas for consideration</vt:lpstr>
      <vt:lpstr>Association</vt:lpstr>
      <vt:lpstr>Association</vt:lpstr>
      <vt:lpstr>Areas for consideration</vt:lpstr>
      <vt:lpstr>Power Consumption – Power Amplifier</vt:lpstr>
      <vt:lpstr>Power Consumption – On Air Time</vt:lpstr>
      <vt:lpstr>Power Consumption – Beacons</vt:lpstr>
      <vt:lpstr>Power Consumption</vt:lpstr>
      <vt:lpstr>Summary and Comments</vt:lpstr>
      <vt:lpstr>Summary and Comments</vt:lpstr>
      <vt:lpstr>Summary and Comments</vt:lpstr>
      <vt:lpstr>Conclusions</vt:lpstr>
      <vt:lpstr>Poll</vt:lpstr>
      <vt:lpstr>PowerPoint Presentation</vt:lpstr>
      <vt:lpstr>Range – Indoor Propagation</vt:lpstr>
      <vt:lpstr>Range – Outdoor Propagation</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Plenary Motions</dc:title>
  <dc:creator>Adrian Stephens</dc:creator>
  <cp:lastModifiedBy>Graham Smith</cp:lastModifiedBy>
  <cp:revision>1437</cp:revision>
  <cp:lastPrinted>1998-02-10T13:28:06Z</cp:lastPrinted>
  <dcterms:created xsi:type="dcterms:W3CDTF">1998-02-10T13:07:52Z</dcterms:created>
  <dcterms:modified xsi:type="dcterms:W3CDTF">2013-05-09T20:59:03Z</dcterms:modified>
</cp:coreProperties>
</file>