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9" r:id="rId40"/>
    <p:sldId id="310" r:id="rId41"/>
    <p:sldId id="311" r:id="rId42"/>
    <p:sldId id="312" r:id="rId43"/>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2646" y="-1008"/>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gsmith\Documents\CalculationsA\Ray%20Analysis%20Selective%20Fading.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Auto Correclation</a:t>
            </a:r>
            <a:r>
              <a:rPr lang="en-US" baseline="0"/>
              <a:t> 11 bit Barker code</a:t>
            </a:r>
            <a:endParaRPr lang="en-US"/>
          </a:p>
        </c:rich>
      </c:tx>
      <c:layout/>
      <c:overlay val="0"/>
    </c:title>
    <c:autoTitleDeleted val="0"/>
    <c:plotArea>
      <c:layout/>
      <c:lineChart>
        <c:grouping val="standard"/>
        <c:varyColors val="0"/>
        <c:ser>
          <c:idx val="1"/>
          <c:order val="0"/>
          <c:tx>
            <c:v>No bit error</c:v>
          </c:tx>
          <c:marker>
            <c:symbol val="none"/>
          </c:marker>
          <c:val>
            <c:numRef>
              <c:f>Sheet2!$Q$3:$Q$13</c:f>
              <c:numCache>
                <c:formatCode>General</c:formatCode>
                <c:ptCount val="11"/>
                <c:pt idx="0">
                  <c:v>-1</c:v>
                </c:pt>
                <c:pt idx="1">
                  <c:v>-1</c:v>
                </c:pt>
                <c:pt idx="2">
                  <c:v>-1</c:v>
                </c:pt>
                <c:pt idx="3">
                  <c:v>-1</c:v>
                </c:pt>
                <c:pt idx="4">
                  <c:v>-1</c:v>
                </c:pt>
                <c:pt idx="5">
                  <c:v>-1</c:v>
                </c:pt>
                <c:pt idx="6">
                  <c:v>11</c:v>
                </c:pt>
                <c:pt idx="7">
                  <c:v>-1</c:v>
                </c:pt>
                <c:pt idx="8">
                  <c:v>-3</c:v>
                </c:pt>
                <c:pt idx="9">
                  <c:v>-1</c:v>
                </c:pt>
                <c:pt idx="10">
                  <c:v>-1</c:v>
                </c:pt>
              </c:numCache>
            </c:numRef>
          </c:val>
          <c:smooth val="0"/>
        </c:ser>
        <c:ser>
          <c:idx val="0"/>
          <c:order val="1"/>
          <c:tx>
            <c:v>2 Bit errosr</c:v>
          </c:tx>
          <c:marker>
            <c:symbol val="none"/>
          </c:marker>
          <c:val>
            <c:numRef>
              <c:f>Sheet2!$Q$28:$Q$38</c:f>
              <c:numCache>
                <c:formatCode>General</c:formatCode>
                <c:ptCount val="11"/>
                <c:pt idx="0">
                  <c:v>-1</c:v>
                </c:pt>
                <c:pt idx="1">
                  <c:v>3</c:v>
                </c:pt>
                <c:pt idx="2">
                  <c:v>-1</c:v>
                </c:pt>
                <c:pt idx="3">
                  <c:v>-1</c:v>
                </c:pt>
                <c:pt idx="4">
                  <c:v>-5</c:v>
                </c:pt>
                <c:pt idx="5">
                  <c:v>-1</c:v>
                </c:pt>
                <c:pt idx="6">
                  <c:v>7</c:v>
                </c:pt>
                <c:pt idx="7">
                  <c:v>-1</c:v>
                </c:pt>
                <c:pt idx="8">
                  <c:v>-1</c:v>
                </c:pt>
                <c:pt idx="9">
                  <c:v>-5</c:v>
                </c:pt>
                <c:pt idx="10">
                  <c:v>1</c:v>
                </c:pt>
              </c:numCache>
            </c:numRef>
          </c:val>
          <c:smooth val="0"/>
        </c:ser>
        <c:ser>
          <c:idx val="2"/>
          <c:order val="2"/>
          <c:tx>
            <c:v>3 bit error</c:v>
          </c:tx>
          <c:marker>
            <c:symbol val="none"/>
          </c:marker>
          <c:val>
            <c:numRef>
              <c:f>Sheet2!$Q$53:$Q$63</c:f>
              <c:numCache>
                <c:formatCode>General</c:formatCode>
                <c:ptCount val="11"/>
                <c:pt idx="0">
                  <c:v>-3</c:v>
                </c:pt>
                <c:pt idx="1">
                  <c:v>1</c:v>
                </c:pt>
                <c:pt idx="2">
                  <c:v>-3</c:v>
                </c:pt>
                <c:pt idx="3">
                  <c:v>1</c:v>
                </c:pt>
                <c:pt idx="4">
                  <c:v>-3</c:v>
                </c:pt>
                <c:pt idx="5">
                  <c:v>1</c:v>
                </c:pt>
                <c:pt idx="6">
                  <c:v>5</c:v>
                </c:pt>
                <c:pt idx="7">
                  <c:v>1</c:v>
                </c:pt>
                <c:pt idx="8">
                  <c:v>1</c:v>
                </c:pt>
                <c:pt idx="9">
                  <c:v>-7</c:v>
                </c:pt>
                <c:pt idx="10">
                  <c:v>5</c:v>
                </c:pt>
              </c:numCache>
            </c:numRef>
          </c:val>
          <c:smooth val="0"/>
        </c:ser>
        <c:dLbls>
          <c:showLegendKey val="0"/>
          <c:showVal val="0"/>
          <c:showCatName val="0"/>
          <c:showSerName val="0"/>
          <c:showPercent val="0"/>
          <c:showBubbleSize val="0"/>
        </c:dLbls>
        <c:marker val="1"/>
        <c:smooth val="0"/>
        <c:axId val="139825536"/>
        <c:axId val="139827072"/>
      </c:lineChart>
      <c:catAx>
        <c:axId val="139825536"/>
        <c:scaling>
          <c:orientation val="minMax"/>
        </c:scaling>
        <c:delete val="0"/>
        <c:axPos val="b"/>
        <c:majorTickMark val="none"/>
        <c:minorTickMark val="none"/>
        <c:tickLblPos val="nextTo"/>
        <c:crossAx val="139827072"/>
        <c:crossesAt val="-8"/>
        <c:auto val="1"/>
        <c:lblAlgn val="ctr"/>
        <c:lblOffset val="100"/>
        <c:noMultiLvlLbl val="0"/>
      </c:catAx>
      <c:valAx>
        <c:axId val="139827072"/>
        <c:scaling>
          <c:orientation val="minMax"/>
        </c:scaling>
        <c:delete val="0"/>
        <c:axPos val="l"/>
        <c:majorGridlines/>
        <c:title>
          <c:tx>
            <c:rich>
              <a:bodyPr/>
              <a:lstStyle/>
              <a:p>
                <a:pPr>
                  <a:defRPr/>
                </a:pPr>
                <a:r>
                  <a:rPr lang="en-US"/>
                  <a:t>Correlatoin</a:t>
                </a:r>
              </a:p>
            </c:rich>
          </c:tx>
          <c:layout/>
          <c:overlay val="0"/>
        </c:title>
        <c:numFmt formatCode="General" sourceLinked="1"/>
        <c:majorTickMark val="none"/>
        <c:minorTickMark val="none"/>
        <c:tickLblPos val="nextTo"/>
        <c:crossAx val="139825536"/>
        <c:crosses val="autoZero"/>
        <c:crossBetween val="between"/>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April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smtClean="0"/>
              <a:t>Slide </a:t>
            </a:r>
            <a:fld id="{31D45EC1-4C6A-4C4C-A230-3BDF24B584F8}" type="slidenum">
              <a:rPr lang="en-US" smtClean="0"/>
              <a:pPr>
                <a:defRPr/>
              </a:pPr>
              <a:t>‹#›</a:t>
            </a:fld>
            <a:endParaRPr lang="en-US"/>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April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April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a:t>
            </a:r>
            <a:r>
              <a:rPr lang="en-US" dirty="0" smtClean="0"/>
              <a:t>Investigation into CID 32 – “11b is Poison” </a:t>
            </a:r>
            <a:endParaRPr lang="en-US" dirty="0" smtClean="0"/>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38"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4.6dB sensitivity difference is for </a:t>
            </a:r>
            <a:r>
              <a:rPr lang="en-US" sz="2800" dirty="0" smtClean="0"/>
              <a:t>SNR with AWGN, </a:t>
            </a:r>
            <a:r>
              <a:rPr lang="en-US" sz="2800" dirty="0"/>
              <a:t>what is important is the actual performance over the air</a:t>
            </a:r>
            <a:r>
              <a:rPr lang="en-US" sz="2800" dirty="0" smtClean="0"/>
              <a:t>.</a:t>
            </a:r>
          </a:p>
          <a:p>
            <a:r>
              <a:rPr lang="en-US" sz="2800" dirty="0" smtClean="0"/>
              <a:t>In practice, the propagation will normally be subject to multipath</a:t>
            </a:r>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a:t>
            </a:r>
            <a:r>
              <a:rPr lang="en-US" sz="1800" dirty="0" smtClean="0"/>
              <a:t>stribution </a:t>
            </a:r>
            <a:r>
              <a:rPr lang="en-US" sz="1800" dirty="0" smtClean="0"/>
              <a:t>to model </a:t>
            </a:r>
            <a:r>
              <a:rPr lang="en-US" sz="1800" dirty="0" smtClean="0"/>
              <a:t>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2" y="2406056"/>
            <a:ext cx="3517789" cy="3902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8" y="2601205"/>
            <a:ext cx="3176413" cy="8045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Rayleigh </a:t>
            </a:r>
            <a:r>
              <a:rPr lang="en-US" sz="1800" dirty="0" smtClean="0"/>
              <a:t>distribution (</a:t>
            </a:r>
            <a:r>
              <a:rPr lang="en-US" sz="1800" i="1" dirty="0" smtClean="0"/>
              <a:t>m</a:t>
            </a:r>
            <a:r>
              <a:rPr lang="en-US" sz="1800" dirty="0" smtClean="0"/>
              <a:t>=1</a:t>
            </a:r>
            <a:r>
              <a:rPr lang="en-US" sz="1800" dirty="0"/>
              <a:t>). 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7189789" cy="707886"/>
          </a:xfrm>
          <a:prstGeom prst="rect">
            <a:avLst/>
          </a:prstGeom>
          <a:noFill/>
        </p:spPr>
        <p:txBody>
          <a:bodyPr wrap="none" rtlCol="0">
            <a:spAutoFit/>
          </a:bodyPr>
          <a:lstStyle/>
          <a:p>
            <a:r>
              <a:rPr lang="en-US" sz="2000" dirty="0" smtClean="0">
                <a:latin typeface="+mn-lt"/>
              </a:rPr>
              <a:t>Note 25dB degradation  at 1e-04, rising to over 30dB at 1e-05</a:t>
            </a:r>
          </a:p>
          <a:p>
            <a:r>
              <a:rPr lang="en-US" sz="2000" dirty="0" smtClean="0">
                <a:latin typeface="+mn-lt"/>
              </a:rPr>
              <a:t>So basic BPSK is not good in Rayleigh fading channels </a:t>
            </a:r>
          </a:p>
        </p:txBody>
      </p:sp>
      <p:sp>
        <p:nvSpPr>
          <p:cNvPr id="6" name="TextBox 5"/>
          <p:cNvSpPr txBox="1"/>
          <p:nvPr/>
        </p:nvSpPr>
        <p:spPr>
          <a:xfrm>
            <a:off x="6246254" y="2112135"/>
            <a:ext cx="2743059" cy="646331"/>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p:txBody>
      </p: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bandwidth 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16.5MHz, selective fading will be experienced for delay spreads of about 30ns and more.</a:t>
            </a:r>
          </a:p>
          <a:p>
            <a:r>
              <a:rPr lang="en-US" sz="1800" dirty="0" smtClean="0"/>
              <a:t>The 11n channel models (</a:t>
            </a:r>
            <a:r>
              <a:rPr lang="en-US" sz="1800" dirty="0" err="1" smtClean="0"/>
              <a:t>Erceg</a:t>
            </a:r>
            <a:r>
              <a:rPr lang="en-US" sz="1800" dirty="0" smtClean="0"/>
              <a:t> et al , 2004)</a:t>
            </a:r>
          </a:p>
          <a:p>
            <a:pPr lvl="1"/>
            <a:r>
              <a:rPr lang="en-US" sz="1800" dirty="0" smtClean="0"/>
              <a:t>15ns	</a:t>
            </a:r>
            <a:r>
              <a:rPr lang="en-US" sz="1800" dirty="0" smtClean="0"/>
              <a:t>Residential </a:t>
            </a:r>
            <a:r>
              <a:rPr lang="en-US" sz="1800" dirty="0" smtClean="0"/>
              <a:t>		Intra-room, room-room</a:t>
            </a:r>
          </a:p>
          <a:p>
            <a:pPr lvl="1"/>
            <a:r>
              <a:rPr lang="en-US" sz="1800" dirty="0" smtClean="0"/>
              <a:t>30ns	</a:t>
            </a:r>
            <a:r>
              <a:rPr lang="en-US" sz="1800" dirty="0" smtClean="0"/>
              <a:t>Residential/Small </a:t>
            </a:r>
            <a:r>
              <a:rPr lang="en-US" sz="1800" dirty="0" smtClean="0"/>
              <a:t>Office	Conference room, classroom</a:t>
            </a:r>
          </a:p>
          <a:p>
            <a:pPr lvl="1"/>
            <a:r>
              <a:rPr lang="en-US" sz="1800" dirty="0" smtClean="0"/>
              <a:t>50ns	</a:t>
            </a:r>
            <a:r>
              <a:rPr lang="en-US" sz="1800" dirty="0" smtClean="0"/>
              <a:t>Typical </a:t>
            </a:r>
            <a:r>
              <a:rPr lang="en-US" sz="1800" dirty="0" smtClean="0"/>
              <a:t>Office		Sea of cubes, large conference room</a:t>
            </a:r>
          </a:p>
          <a:p>
            <a:pPr lvl="1"/>
            <a:r>
              <a:rPr lang="en-US" sz="1800" dirty="0" smtClean="0"/>
              <a:t>100ns	</a:t>
            </a:r>
            <a:r>
              <a:rPr lang="en-US" sz="1800" dirty="0" smtClean="0"/>
              <a:t>Large </a:t>
            </a:r>
            <a:r>
              <a:rPr lang="en-US" sz="1800" dirty="0" smtClean="0"/>
              <a:t>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p>
          <a:p>
            <a:pPr lvl="1"/>
            <a:endParaRPr lang="en-US" dirty="0"/>
          </a:p>
        </p:txBody>
      </p:sp>
    </p:spTree>
    <p:extLst>
      <p:ext uri="{BB962C8B-B14F-4D97-AF65-F5344CB8AC3E}">
        <p14:creationId xmlns:p14="http://schemas.microsoft.com/office/powerpoint/2010/main" val="2752057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2037737"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202287" y="1442434"/>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Tree>
    <p:extLst>
      <p:ext uri="{BB962C8B-B14F-4D97-AF65-F5344CB8AC3E}">
        <p14:creationId xmlns:p14="http://schemas.microsoft.com/office/powerpoint/2010/main" val="107974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Fading - DSSS</a:t>
            </a:r>
            <a:endParaRPr lang="en-US" dirty="0"/>
          </a:p>
        </p:txBody>
      </p:sp>
      <p:sp>
        <p:nvSpPr>
          <p:cNvPr id="6" name="Content Placeholder 5"/>
          <p:cNvSpPr>
            <a:spLocks noGrp="1"/>
          </p:cNvSpPr>
          <p:nvPr>
            <p:ph idx="1"/>
          </p:nvPr>
        </p:nvSpPr>
        <p:spPr>
          <a:xfrm>
            <a:off x="164206" y="1200150"/>
            <a:ext cx="8593138" cy="435467"/>
          </a:xfrm>
        </p:spPr>
        <p:txBody>
          <a:bodyPr/>
          <a:lstStyle/>
          <a:p>
            <a:r>
              <a:rPr lang="en-US" sz="2000" dirty="0" smtClean="0"/>
              <a:t>DSSS relies upon the 11 bit processing gain.   </a:t>
            </a:r>
          </a:p>
          <a:p>
            <a:pPr lvl="1">
              <a:defRPr/>
            </a:pPr>
            <a:endParaRPr lang="en-US" dirty="0">
              <a:solidFill>
                <a:schemeClr val="tx1"/>
              </a:solidFill>
            </a:endParaRP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03806401"/>
              </p:ext>
            </p:extLst>
          </p:nvPr>
        </p:nvGraphicFramePr>
        <p:xfrm>
          <a:off x="1075386" y="1619517"/>
          <a:ext cx="6175420" cy="33259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549" y="5447763"/>
            <a:ext cx="5811976" cy="584775"/>
          </a:xfrm>
          <a:prstGeom prst="rect">
            <a:avLst/>
          </a:prstGeom>
          <a:noFill/>
        </p:spPr>
        <p:txBody>
          <a:bodyPr wrap="none" rtlCol="0">
            <a:spAutoFit/>
          </a:bodyPr>
          <a:lstStyle/>
          <a:p>
            <a:r>
              <a:rPr lang="en-US" sz="1600" dirty="0" smtClean="0">
                <a:latin typeface="+mn-lt"/>
              </a:rPr>
              <a:t>Note  that with 3 bit errors out of 11, the decoded bit is in error</a:t>
            </a:r>
          </a:p>
          <a:p>
            <a:r>
              <a:rPr lang="en-US" sz="1600" dirty="0" smtClean="0">
                <a:latin typeface="+mn-lt"/>
              </a:rPr>
              <a:t>With 2 bit errors, small margin of only 2 (7 </a:t>
            </a:r>
            <a:r>
              <a:rPr lang="en-US" sz="1600" dirty="0" err="1" smtClean="0">
                <a:latin typeface="+mn-lt"/>
              </a:rPr>
              <a:t>cf</a:t>
            </a:r>
            <a:r>
              <a:rPr lang="en-US" sz="1600" dirty="0" smtClean="0">
                <a:latin typeface="+mn-lt"/>
              </a:rPr>
              <a:t> 5 or 1.5dB)</a:t>
            </a:r>
          </a:p>
        </p:txBody>
      </p:sp>
      <p:cxnSp>
        <p:nvCxnSpPr>
          <p:cNvPr id="8" name="Straight Arrow Connector 7"/>
          <p:cNvCxnSpPr/>
          <p:nvPr/>
        </p:nvCxnSpPr>
        <p:spPr bwMode="auto">
          <a:xfrm flipV="1">
            <a:off x="4018208" y="4481848"/>
            <a:ext cx="1416677"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6292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easily cause loss of 2 to 3 bits.  </a:t>
            </a:r>
          </a:p>
          <a:p>
            <a:r>
              <a:rPr lang="en-US" dirty="0" smtClean="0"/>
              <a:t>Chipping rate is 11Mbps, 90.9ns per bit</a:t>
            </a:r>
          </a:p>
          <a:p>
            <a:r>
              <a:rPr lang="en-US" dirty="0" smtClean="0"/>
              <a:t>Multipath delays will 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a:t>
            </a:r>
          </a:p>
          <a:p>
            <a:endParaRPr lang="en-US" dirty="0"/>
          </a:p>
        </p:txBody>
      </p:sp>
    </p:spTree>
    <p:extLst>
      <p:ext uri="{BB962C8B-B14F-4D97-AF65-F5344CB8AC3E}">
        <p14:creationId xmlns:p14="http://schemas.microsoft.com/office/powerpoint/2010/main" val="250615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to fading - </a:t>
            </a:r>
            <a:r>
              <a:rPr lang="en-US" dirty="0" smtClean="0"/>
              <a:t>OFDM</a:t>
            </a:r>
            <a:endParaRPr lang="en-US" dirty="0"/>
          </a:p>
        </p:txBody>
      </p:sp>
      <p:sp>
        <p:nvSpPr>
          <p:cNvPr id="5" name="Content Placeholder 4"/>
          <p:cNvSpPr>
            <a:spLocks noGrp="1"/>
          </p:cNvSpPr>
          <p:nvPr>
            <p:ph idx="1"/>
          </p:nvPr>
        </p:nvSpPr>
        <p:spPr/>
        <p:txBody>
          <a:bodyPr/>
          <a:lstStyle/>
          <a:p>
            <a:r>
              <a:rPr lang="en-US" sz="2000" dirty="0"/>
              <a:t>OFDM uses convolutional coding and Viterbi Maximum likelihood decoding</a:t>
            </a:r>
          </a:p>
          <a:p>
            <a:pPr lvl="2">
              <a:defRPr/>
            </a:pPr>
            <a:r>
              <a:rPr lang="en-US" sz="2000" dirty="0">
                <a:solidFill>
                  <a:schemeClr val="tx1"/>
                </a:solidFill>
              </a:rPr>
              <a:t>Adds redundancy bits (1/2 rate 1 code bit added to every data bit)</a:t>
            </a:r>
          </a:p>
          <a:p>
            <a:pPr lvl="2">
              <a:defRPr/>
            </a:pPr>
            <a:r>
              <a:rPr lang="en-US" sz="2000" dirty="0">
                <a:solidFill>
                  <a:schemeClr val="tx1"/>
                </a:solidFill>
              </a:rPr>
              <a:t>Encodes bits across several symbols (Constraint limit of 7)</a:t>
            </a:r>
          </a:p>
          <a:p>
            <a:pPr marL="349250" indent="-342900">
              <a:defRPr/>
            </a:pPr>
            <a:r>
              <a:rPr lang="en-US" sz="2000" dirty="0">
                <a:solidFill>
                  <a:schemeClr val="tx1"/>
                </a:solidFill>
              </a:rPr>
              <a:t>In addition OFDM uses Guard Interval to protect against excessive delay spread</a:t>
            </a:r>
            <a:r>
              <a:rPr lang="en-US" sz="2000" dirty="0" smtClean="0">
                <a:solidFill>
                  <a:schemeClr val="tx1"/>
                </a:solidFill>
              </a:rPr>
              <a:t>.</a:t>
            </a:r>
          </a:p>
          <a:p>
            <a:pPr marL="349250" indent="-342900">
              <a:defRPr/>
            </a:pPr>
            <a:endParaRPr lang="en-US" sz="2000" dirty="0">
              <a:solidFill>
                <a:schemeClr val="tx1"/>
              </a:solidFill>
            </a:endParaRPr>
          </a:p>
          <a:p>
            <a:pPr marL="349250" indent="-342900">
              <a:defRPr/>
            </a:pPr>
            <a:r>
              <a:rPr lang="en-US" sz="2000" dirty="0" smtClean="0">
                <a:solidFill>
                  <a:schemeClr val="tx1"/>
                </a:solidFill>
              </a:rPr>
              <a:t>OFDM is designed to counter multipath fading.</a:t>
            </a:r>
            <a:endParaRPr lang="en-US" sz="2000" dirty="0">
              <a:solidFill>
                <a:schemeClr val="tx1"/>
              </a:solidFill>
            </a:endParaRPr>
          </a:p>
          <a:p>
            <a:endParaRPr lang="en-US" dirty="0"/>
          </a:p>
        </p:txBody>
      </p:sp>
    </p:spTree>
    <p:extLst>
      <p:ext uri="{BB962C8B-B14F-4D97-AF65-F5344CB8AC3E}">
        <p14:creationId xmlns:p14="http://schemas.microsoft.com/office/powerpoint/2010/main" val="1834027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5927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proposed that 11b be dropped </a:t>
            </a:r>
          </a:p>
          <a:p>
            <a:r>
              <a:rPr lang="en-US" dirty="0" smtClean="0">
                <a:solidFill>
                  <a:schemeClr val="tx1"/>
                </a:solidFill>
              </a:rPr>
              <a:t>In the past two years only four 11b only devices have been certified</a:t>
            </a:r>
          </a:p>
          <a:p>
            <a:r>
              <a:rPr lang="en-US" dirty="0" smtClean="0">
                <a:solidFill>
                  <a:schemeClr val="tx1"/>
                </a:solidFill>
              </a:rPr>
              <a:t>What are the technical reasons that need to be evaluated in order to establish if keeping 11b devices or even keeping 11b as part of 11g?</a:t>
            </a:r>
          </a:p>
          <a:p>
            <a:r>
              <a:rPr lang="en-US" dirty="0" smtClean="0">
                <a:solidFill>
                  <a:schemeClr val="tx1"/>
                </a:solidFill>
              </a:rPr>
              <a:t>Are there good technical arguments for keeping 11b or does an analysis show that keeping 11b is detrimental?</a:t>
            </a:r>
          </a:p>
          <a:p>
            <a:r>
              <a:rPr lang="en-US" dirty="0" smtClean="0">
                <a:solidFill>
                  <a:schemeClr val="tx1"/>
                </a:solidFill>
              </a:rPr>
              <a:t>What do we lose or miss if 11b was not there any more?</a:t>
            </a:r>
          </a:p>
          <a:p>
            <a:endParaRPr lang="en-US" dirty="0" smtClean="0">
              <a:solidFill>
                <a:srgbClr val="FC3E18"/>
              </a:solidFill>
            </a:endParaRPr>
          </a:p>
          <a:p>
            <a:endParaRPr lang="en-US" dirty="0" smtClean="0"/>
          </a:p>
          <a:p>
            <a:pPr lvl="1"/>
            <a:endParaRPr lang="en-US" dirty="0" smtClean="0"/>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92D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678629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as measured on the bench (AWGN)</a:t>
            </a:r>
          </a:p>
          <a:p>
            <a:pPr lvl="1"/>
            <a:r>
              <a:rPr lang="en-US" dirty="0" smtClean="0"/>
              <a:t>1Mbps DSSS is 4.6dB more sensitive than 6Mbps OFDM</a:t>
            </a:r>
          </a:p>
          <a:p>
            <a:pPr lvl="1"/>
            <a:endParaRPr lang="en-US" dirty="0"/>
          </a:p>
          <a:p>
            <a:r>
              <a:rPr lang="en-US" dirty="0" smtClean="0"/>
              <a:t>Performance in a fading channel</a:t>
            </a:r>
          </a:p>
          <a:p>
            <a:pPr lvl="1"/>
            <a:r>
              <a:rPr lang="en-US" dirty="0" smtClean="0"/>
              <a:t>6Mbps 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lvl="1"/>
            <a:endParaRPr lang="en-US" dirty="0" smtClean="0"/>
          </a:p>
          <a:p>
            <a:pPr marL="233362" lvl="1" indent="0">
              <a:buNone/>
            </a:pPr>
            <a:r>
              <a:rPr lang="en-US" b="1" dirty="0" smtClean="0"/>
              <a:t>Based upon these results, in practice, unless the path is mostly LOS, 6Mbps range will be comparable if not superior to 1Mbps.</a:t>
            </a:r>
          </a:p>
          <a:p>
            <a:pPr lvl="1"/>
            <a:endParaRPr lang="en-US" b="1" dirty="0" smtClean="0"/>
          </a:p>
          <a:p>
            <a:pPr lvl="1"/>
            <a:endParaRPr lang="en-US" dirty="0"/>
          </a:p>
        </p:txBody>
      </p:sp>
    </p:spTree>
    <p:extLst>
      <p:ext uri="{BB962C8B-B14F-4D97-AF65-F5344CB8AC3E}">
        <p14:creationId xmlns:p14="http://schemas.microsoft.com/office/powerpoint/2010/main" val="286221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dirty="0" smtClean="0"/>
              <a:t>If perfect LOS 1Mbps has a theoretical 32% improvement in range over 6Mbps</a:t>
            </a:r>
          </a:p>
          <a:p>
            <a:pPr lvl="1"/>
            <a:r>
              <a:rPr lang="en-US" dirty="0" smtClean="0"/>
              <a:t>Assumes Free Space Loss only.  In practice not very practical</a:t>
            </a:r>
          </a:p>
          <a:p>
            <a:r>
              <a:rPr lang="en-US" dirty="0" smtClean="0"/>
              <a:t>In 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dirty="0" smtClean="0"/>
              <a:t>In no LOS conditions (Rayleigh fading)</a:t>
            </a:r>
            <a:br>
              <a:rPr lang="en-US" dirty="0" smtClean="0"/>
            </a:br>
            <a:r>
              <a:rPr lang="en-US" dirty="0" smtClean="0"/>
              <a:t>6Mbps has a 5x advantage in range over 1Mbps</a:t>
            </a:r>
          </a:p>
          <a:p>
            <a:pPr lvl="1"/>
            <a:r>
              <a:rPr lang="en-US" dirty="0" smtClean="0"/>
              <a:t>SNR 1Mbps = 36dB, 6Mbps = 11dB for 10% PER1000B packet</a:t>
            </a:r>
          </a:p>
          <a:p>
            <a:pPr marL="457200" lvl="1" indent="0">
              <a:buNone/>
            </a:pPr>
            <a:endParaRPr lang="en-US" dirty="0" smtClean="0"/>
          </a:p>
          <a:p>
            <a:pPr marL="233362" lvl="1" indent="0">
              <a:buNone/>
            </a:pPr>
            <a:r>
              <a:rPr lang="en-US" b="1" dirty="0" smtClean="0">
                <a:solidFill>
                  <a:srgbClr val="FF0000"/>
                </a:solidFill>
              </a:rPr>
              <a:t>DOUBTFUL IF THERE IS A PRACTICAL ADVANTAGE TO USE 1Mbps over 6Mbps  for RANGE REASONS </a:t>
            </a:r>
            <a:endParaRPr lang="en-US" b="1" dirty="0">
              <a:solidFill>
                <a:srgbClr val="FF0000"/>
              </a:solidFill>
            </a:endParaRPr>
          </a:p>
        </p:txBody>
      </p:sp>
    </p:spTree>
    <p:extLst>
      <p:ext uri="{BB962C8B-B14F-4D97-AF65-F5344CB8AC3E}">
        <p14:creationId xmlns:p14="http://schemas.microsoft.com/office/powerpoint/2010/main" val="131659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752001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05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806576" y="5494270"/>
            <a:ext cx="8062848"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a:t>
            </a: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7169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a:t>
            </a:r>
            <a:r>
              <a:rPr lang="en-US" sz="1200" dirty="0" smtClean="0">
                <a:latin typeface="+mn-lt"/>
              </a:rPr>
              <a:t>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Tree>
    <p:extLst>
      <p:ext uri="{BB962C8B-B14F-4D97-AF65-F5344CB8AC3E}">
        <p14:creationId xmlns:p14="http://schemas.microsoft.com/office/powerpoint/2010/main" val="218054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3447293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a:t>
            </a:r>
            <a:r>
              <a:rPr lang="en-US" sz="1600" dirty="0" smtClean="0"/>
              <a:t>per STA (zero </a:t>
            </a:r>
            <a:r>
              <a:rPr lang="en-US" sz="1600" dirty="0" smtClean="0"/>
              <a:t>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47ms</a:t>
            </a:r>
            <a:endParaRPr lang="en-US" sz="1600" dirty="0"/>
          </a:p>
          <a:p>
            <a:pPr marL="233362"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2297709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685800" y="1676400"/>
            <a:ext cx="7772400" cy="4114800"/>
          </a:xfrm>
        </p:spPr>
        <p:txBody>
          <a:bodyPr/>
          <a:lstStyle/>
          <a:p>
            <a:pPr lvl="1"/>
            <a:r>
              <a:rPr lang="en-US" b="1" dirty="0"/>
              <a:t>If all packets sent at 1Mbps , total time for </a:t>
            </a:r>
            <a:r>
              <a:rPr lang="en-US" b="1" dirty="0" smtClean="0"/>
              <a:t>all 10 </a:t>
            </a:r>
            <a:r>
              <a:rPr lang="en-US" b="1" dirty="0"/>
              <a:t>STAs to complete = 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83 – 109ms</a:t>
            </a:r>
            <a:br>
              <a:rPr lang="en-US" sz="1800" b="1" i="1"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44–50ms</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26 – 36ms</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r>
              <a:rPr lang="en-US" b="1" u="sng" dirty="0">
                <a:solidFill>
                  <a:srgbClr val="00B050"/>
                </a:solidFill>
              </a:rPr>
              <a:t>At least 3x faster.</a:t>
            </a:r>
            <a:endParaRPr lang="en-US" b="1" u="sng" dirty="0"/>
          </a:p>
          <a:p>
            <a:endParaRPr lang="en-US" dirty="0"/>
          </a:p>
        </p:txBody>
      </p:sp>
    </p:spTree>
    <p:extLst>
      <p:ext uri="{BB962C8B-B14F-4D97-AF65-F5344CB8AC3E}">
        <p14:creationId xmlns:p14="http://schemas.microsoft.com/office/powerpoint/2010/main" val="72717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Tree>
    <p:extLst>
      <p:ext uri="{BB962C8B-B14F-4D97-AF65-F5344CB8AC3E}">
        <p14:creationId xmlns:p14="http://schemas.microsoft.com/office/powerpoint/2010/main" val="1665482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762000" y="1295400"/>
            <a:ext cx="77724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it would be negligible. </a:t>
            </a:r>
          </a:p>
          <a:p>
            <a:pPr marL="233362" lvl="1" indent="0">
              <a:buNone/>
            </a:pPr>
            <a:r>
              <a:rPr lang="en-US" sz="1400" b="1" dirty="0" smtClean="0">
                <a:solidFill>
                  <a:schemeClr val="tx1"/>
                </a:solidFill>
              </a:rPr>
              <a:t>New OFDM PA designs such as Doherty amplifiers are achieving 70% efficiencies for low EVM.</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Tree>
    <p:extLst>
      <p:ext uri="{BB962C8B-B14F-4D97-AF65-F5344CB8AC3E}">
        <p14:creationId xmlns:p14="http://schemas.microsoft.com/office/powerpoint/2010/main" val="3928598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Tree>
    <p:extLst>
      <p:ext uri="{BB962C8B-B14F-4D97-AF65-F5344CB8AC3E}">
        <p14:creationId xmlns:p14="http://schemas.microsoft.com/office/powerpoint/2010/main" val="1231163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Tree>
    <p:extLst>
      <p:ext uri="{BB962C8B-B14F-4D97-AF65-F5344CB8AC3E}">
        <p14:creationId xmlns:p14="http://schemas.microsoft.com/office/powerpoint/2010/main" val="3697051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Tree>
    <p:extLst>
      <p:ext uri="{BB962C8B-B14F-4D97-AF65-F5344CB8AC3E}">
        <p14:creationId xmlns:p14="http://schemas.microsoft.com/office/powerpoint/2010/main" val="2617012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Tree>
    <p:extLst>
      <p:ext uri="{BB962C8B-B14F-4D97-AF65-F5344CB8AC3E}">
        <p14:creationId xmlns:p14="http://schemas.microsoft.com/office/powerpoint/2010/main" val="2136973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a:t>
            </a:r>
            <a:r>
              <a:rPr lang="en-US" sz="1600" dirty="0" smtClean="0"/>
              <a:t>sensor </a:t>
            </a:r>
            <a:r>
              <a:rPr lang="en-US" sz="1600" dirty="0" smtClean="0"/>
              <a:t>type applications.</a:t>
            </a:r>
          </a:p>
          <a:p>
            <a:pPr lvl="1"/>
            <a:endParaRPr lang="en-US" dirty="0" smtClean="0"/>
          </a:p>
          <a:p>
            <a:pPr lvl="1"/>
            <a:endParaRPr lang="en-US" dirty="0"/>
          </a:p>
        </p:txBody>
      </p:sp>
    </p:spTree>
    <p:extLst>
      <p:ext uri="{BB962C8B-B14F-4D97-AF65-F5344CB8AC3E}">
        <p14:creationId xmlns:p14="http://schemas.microsoft.com/office/powerpoint/2010/main" val="2184242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Tree>
    <p:extLst>
      <p:ext uri="{BB962C8B-B14F-4D97-AF65-F5344CB8AC3E}">
        <p14:creationId xmlns:p14="http://schemas.microsoft.com/office/powerpoint/2010/main" val="84798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4.6dB 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r>
              <a:rPr lang="en-US" sz="2000" dirty="0" smtClean="0">
                <a:solidFill>
                  <a:schemeClr val="tx1"/>
                </a:solidFill>
              </a:rPr>
              <a:t>.</a:t>
            </a:r>
          </a:p>
        </p:txBody>
      </p:sp>
    </p:spTree>
    <p:extLst>
      <p:ext uri="{BB962C8B-B14F-4D97-AF65-F5344CB8AC3E}">
        <p14:creationId xmlns:p14="http://schemas.microsoft.com/office/powerpoint/2010/main" val="1911050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5" name="Content Placeholder 4"/>
          <p:cNvSpPr>
            <a:spLocks noGrp="1"/>
          </p:cNvSpPr>
          <p:nvPr>
            <p:ph idx="1"/>
          </p:nvPr>
        </p:nvSpPr>
        <p:spPr/>
        <p:txBody>
          <a:bodyPr/>
          <a:lstStyle/>
          <a:p>
            <a:r>
              <a:rPr lang="en-US" dirty="0" smtClean="0"/>
              <a:t>In view of the points presented, do you agree that it would be beneficial to the </a:t>
            </a:r>
            <a:r>
              <a:rPr lang="en-US" dirty="0" smtClean="0"/>
              <a:t>if </a:t>
            </a:r>
            <a:r>
              <a:rPr lang="en-US" dirty="0" smtClean="0"/>
              <a:t>11b was </a:t>
            </a:r>
            <a:r>
              <a:rPr lang="en-US" dirty="0" smtClean="0"/>
              <a:t>to be phased out?</a:t>
            </a:r>
            <a:endParaRPr lang="en-US" dirty="0" smtClean="0"/>
          </a:p>
          <a:p>
            <a:r>
              <a:rPr lang="en-US" dirty="0" smtClean="0"/>
              <a:t>Yes, No,  </a:t>
            </a:r>
          </a:p>
          <a:p>
            <a:endParaRPr lang="en-US" dirty="0" smtClean="0"/>
          </a:p>
        </p:txBody>
      </p:sp>
    </p:spTree>
    <p:extLst>
      <p:ext uri="{BB962C8B-B14F-4D97-AF65-F5344CB8AC3E}">
        <p14:creationId xmlns:p14="http://schemas.microsoft.com/office/powerpoint/2010/main" val="355352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In 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packet</a:t>
            </a:r>
          </a:p>
          <a:p>
            <a:r>
              <a:rPr lang="en-US" sz="2000" dirty="0" smtClean="0"/>
              <a:t>DSSS receive sensitivity is 8% PER for 1024B packet</a:t>
            </a:r>
          </a:p>
          <a:p>
            <a:r>
              <a:rPr lang="en-US" sz="2000" dirty="0" smtClean="0"/>
              <a:t>We see differences of the sensitivity for 1Mbps and 6Mbps in data sheets of </a:t>
            </a:r>
            <a:br>
              <a:rPr lang="en-US" sz="2000" dirty="0" smtClean="0"/>
            </a:br>
            <a:r>
              <a:rPr lang="en-US" sz="2000" dirty="0" smtClean="0"/>
              <a:t>1 – 3dB.  This implies a variation of 3.5 – 5.5dB (8% 1024B vs. 10% 1000B)</a:t>
            </a:r>
          </a:p>
          <a:p>
            <a:pPr marL="0" indent="0">
              <a:buNone/>
            </a:pPr>
            <a:r>
              <a:rPr lang="en-US" sz="2000" b="1" i="1" dirty="0" smtClean="0"/>
              <a:t>Note:  It is unclear whether all the data sheets do measure sensitivity exactly to the specification</a:t>
            </a:r>
            <a:endParaRPr lang="en-US" sz="2000" b="1" i="1" dirty="0"/>
          </a:p>
          <a:p>
            <a:pPr marL="0" indent="0">
              <a:buNone/>
            </a:pPr>
            <a:r>
              <a:rPr lang="en-US" sz="2000" dirty="0" smtClean="0"/>
              <a:t>To avoid any misconceptions, let’s look at the required SNR</a:t>
            </a:r>
            <a:r>
              <a:rPr lang="en-US" sz="2000" dirty="0"/>
              <a:t> </a:t>
            </a:r>
            <a:r>
              <a:rPr lang="en-US" sz="2000" dirty="0" smtClean="0"/>
              <a:t>theoretically, </a:t>
            </a:r>
            <a:r>
              <a:rPr lang="en-US" sz="2000" dirty="0" err="1" smtClean="0"/>
              <a:t>i.e</a:t>
            </a:r>
            <a:r>
              <a:rPr lang="en-US" sz="2000" dirty="0" smtClean="0"/>
              <a:t>  </a:t>
            </a:r>
          </a:p>
          <a:p>
            <a:r>
              <a:rPr lang="en-US" sz="2000" dirty="0" smtClean="0"/>
              <a:t>1Mbps DSSS and 6Mbps OFDM both use DBPSK modulation</a:t>
            </a:r>
          </a:p>
          <a:p>
            <a:r>
              <a:rPr lang="en-US" sz="2000" dirty="0" smtClean="0"/>
              <a:t>And we 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Tree>
    <p:extLst>
      <p:ext uri="{BB962C8B-B14F-4D97-AF65-F5344CB8AC3E}">
        <p14:creationId xmlns:p14="http://schemas.microsoft.com/office/powerpoint/2010/main" val="2554827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9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sz="2000" dirty="0"/>
          </a:p>
          <a:p>
            <a:pPr lvl="1"/>
            <a:endParaRPr lang="en-US" sz="2000" dirty="0" smtClean="0"/>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a:t>
            </a:r>
            <a:r>
              <a:rPr lang="en-US" dirty="0" err="1"/>
              <a:t>Eb</a:t>
            </a:r>
            <a:r>
              <a:rPr lang="en-US" dirty="0"/>
              <a:t>/No for PER 10% with 1000B packet is </a:t>
            </a:r>
            <a:r>
              <a:rPr lang="en-US" b="1" dirty="0" smtClean="0"/>
              <a:t>10.2dB</a:t>
            </a:r>
            <a:r>
              <a:rPr lang="en-US" dirty="0" smtClean="0"/>
              <a:t> </a:t>
            </a:r>
            <a:endParaRPr lang="en-US" dirty="0"/>
          </a:p>
          <a:p>
            <a:r>
              <a:rPr lang="en-US" dirty="0"/>
              <a:t>The Processing gain for DSSS is from the 11 bit Barker spreading code </a:t>
            </a:r>
            <a:br>
              <a:rPr lang="en-US" dirty="0"/>
            </a:br>
            <a:r>
              <a:rPr lang="en-US" dirty="0"/>
              <a:t>10log(11)= 10.4dB</a:t>
            </a:r>
          </a:p>
          <a:p>
            <a:r>
              <a:rPr lang="en-US" b="1" dirty="0"/>
              <a:t>Hence, the theoretical best SNR for 1Mbps = </a:t>
            </a:r>
            <a:r>
              <a:rPr lang="en-US" b="1" dirty="0" smtClean="0"/>
              <a:t>0.2dB</a:t>
            </a:r>
            <a:endParaRPr lang="en-US" b="1" dirty="0"/>
          </a:p>
          <a:p>
            <a:endParaRPr lang="en-US" dirty="0" smtClean="0"/>
          </a:p>
          <a:p>
            <a:endParaRPr lang="en-US" dirty="0"/>
          </a:p>
          <a:p>
            <a:r>
              <a:rPr lang="en-US" dirty="0" smtClean="0"/>
              <a:t>This </a:t>
            </a:r>
            <a:r>
              <a:rPr lang="en-US" dirty="0"/>
              <a:t>equates </a:t>
            </a:r>
            <a:r>
              <a:rPr lang="en-US" b="1" dirty="0"/>
              <a:t>BER = </a:t>
            </a:r>
            <a:r>
              <a:rPr lang="en-US" b="1" dirty="0" smtClean="0"/>
              <a:t>1.32 E-05</a:t>
            </a:r>
          </a:p>
          <a:p>
            <a:endParaRPr lang="en-US" b="1" dirty="0"/>
          </a:p>
          <a:p>
            <a:endParaRPr lang="en-US" dirty="0"/>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200149"/>
            <a:ext cx="8915400" cy="802755"/>
          </a:xfrm>
        </p:spPr>
        <p:txBody>
          <a:bodyPr/>
          <a:lstStyle/>
          <a:p>
            <a:pPr marL="0" indent="0">
              <a:buNone/>
            </a:pPr>
            <a:r>
              <a:rPr lang="en-US" sz="2000" dirty="0" smtClean="0"/>
              <a:t>The coding gain is due to the convolutional coding, R=1/2, Constraint length </a:t>
            </a:r>
            <a:r>
              <a:rPr lang="en-US" sz="2000" dirty="0" smtClean="0"/>
              <a:t>7</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936"/>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6" y="5994077"/>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539936"/>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04491" y="5809411"/>
            <a:ext cx="3984783" cy="646331"/>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9730" y="3391951"/>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405062"/>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2397317" y="2279904"/>
            <a:ext cx="4692331" cy="2470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0.2dB </a:t>
            </a:r>
            <a:br>
              <a:rPr lang="en-US" sz="2000" dirty="0" smtClean="0"/>
            </a:br>
            <a:r>
              <a:rPr lang="en-US" sz="2000" dirty="0" smtClean="0"/>
              <a:t>		(Note: Have seen 4dB used as SNR requirement)</a:t>
            </a:r>
          </a:p>
          <a:p>
            <a:r>
              <a:rPr lang="en-US" sz="2000" dirty="0" smtClean="0"/>
              <a:t>6 Mbps SNR = 10.2– 5.5 = 4.7dB </a:t>
            </a:r>
            <a:br>
              <a:rPr lang="en-US" sz="2000" dirty="0" smtClean="0"/>
            </a:br>
            <a:r>
              <a:rPr lang="en-US" sz="2000" dirty="0" smtClean="0"/>
              <a:t>		(Note: EVM spec is 6dB)</a:t>
            </a:r>
          </a:p>
          <a:p>
            <a:pPr marL="0" indent="0">
              <a:buNone/>
            </a:pPr>
            <a:endParaRPr lang="en-US" sz="2000" dirty="0"/>
          </a:p>
          <a:p>
            <a:pPr marL="0" indent="0">
              <a:buNone/>
            </a:pPr>
            <a:r>
              <a:rPr lang="en-US" sz="2000" dirty="0" smtClean="0"/>
              <a:t>Sensitivity</a:t>
            </a:r>
          </a:p>
          <a:p>
            <a:pPr marL="0" indent="0">
              <a:buNone/>
            </a:pPr>
            <a:r>
              <a:rPr lang="en-US" sz="2000" dirty="0" err="1" smtClean="0"/>
              <a:t>Pr</a:t>
            </a:r>
            <a:r>
              <a:rPr lang="en-US" sz="2000" dirty="0" smtClean="0"/>
              <a:t> = -174 + 10 log BW +NF + SNR</a:t>
            </a:r>
          </a:p>
          <a:p>
            <a:pPr marL="0" indent="0">
              <a:buNone/>
            </a:pPr>
            <a:r>
              <a:rPr lang="en-US" sz="2000" dirty="0" smtClean="0"/>
              <a:t>Assuming BW = 16.5MHz (see next slide), NF = 9dB, we get:</a:t>
            </a:r>
          </a:p>
          <a:p>
            <a:pPr marL="0" indent="0">
              <a:buNone/>
            </a:pPr>
            <a:r>
              <a:rPr lang="en-US" sz="2000" dirty="0" smtClean="0"/>
              <a:t>1Mbps 		</a:t>
            </a:r>
            <a:r>
              <a:rPr lang="en-US" sz="2000" dirty="0" err="1" smtClean="0"/>
              <a:t>Pr</a:t>
            </a:r>
            <a:r>
              <a:rPr lang="en-US" sz="2000" dirty="0" smtClean="0"/>
              <a:t> = -95dBm</a:t>
            </a:r>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a:t>
            </a:r>
          </a:p>
          <a:p>
            <a:pPr marL="0" indent="0" algn="ctr">
              <a:buNone/>
            </a:pPr>
            <a:r>
              <a:rPr lang="en-US" sz="2000" b="1" dirty="0" smtClean="0">
                <a:solidFill>
                  <a:srgbClr val="FF0000"/>
                </a:solidFill>
              </a:rPr>
              <a:t>Therefore, for AWGN </a:t>
            </a:r>
          </a:p>
          <a:p>
            <a:pPr marL="0" indent="0" algn="ctr">
              <a:buNone/>
            </a:pPr>
            <a:r>
              <a:rPr lang="en-US" sz="2000" b="1" dirty="0" smtClean="0">
                <a:solidFill>
                  <a:srgbClr val="FF0000"/>
                </a:solidFill>
              </a:rPr>
              <a:t>1Mbps has a  4.6dB advantage in sensitivity over 6Mbps</a:t>
            </a:r>
          </a:p>
          <a:p>
            <a:pPr marL="0" indent="0" algn="ctr">
              <a:buNone/>
            </a:pPr>
            <a:endParaRPr lang="en-US" dirty="0"/>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36349" y="998672"/>
            <a:ext cx="8593138" cy="1074827"/>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77026</TotalTime>
  <Words>2807</Words>
  <Application>Microsoft Office PowerPoint</Application>
  <PresentationFormat>On-screen Show (4:3)</PresentationFormat>
  <Paragraphs>388</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Fading – Coherence bandwidth</vt:lpstr>
      <vt:lpstr>Selective Fading - Examples</vt:lpstr>
      <vt:lpstr>Fading - DSSS</vt:lpstr>
      <vt:lpstr>Fading - DSSS</vt:lpstr>
      <vt:lpstr>Protection to fading - OFDM</vt:lpstr>
      <vt:lpstr>11b 1Mbps in fading Rician channel</vt:lpstr>
      <vt:lpstr>OFDM 6Mbps in fading channel</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Poll</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1396</cp:revision>
  <cp:lastPrinted>1998-02-10T13:28:06Z</cp:lastPrinted>
  <dcterms:created xsi:type="dcterms:W3CDTF">1998-02-10T13:07:52Z</dcterms:created>
  <dcterms:modified xsi:type="dcterms:W3CDTF">2013-04-11T18:45:29Z</dcterms:modified>
</cp:coreProperties>
</file>