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272" r:id="rId5"/>
    <p:sldId id="273" r:id="rId6"/>
    <p:sldId id="275" r:id="rId7"/>
    <p:sldId id="274" r:id="rId8"/>
    <p:sldId id="276" r:id="rId9"/>
    <p:sldId id="277" r:id="rId10"/>
    <p:sldId id="280" r:id="rId11"/>
    <p:sldId id="278" r:id="rId12"/>
    <p:sldId id="279" r:id="rId13"/>
    <p:sldId id="281" r:id="rId14"/>
    <p:sldId id="282" r:id="rId15"/>
    <p:sldId id="283" r:id="rId16"/>
    <p:sldId id="284" r:id="rId17"/>
    <p:sldId id="285" r:id="rId18"/>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2646" y="-1008"/>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April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31D45EC1-4C6A-4C4C-A230-3BDF24B584F8}" type="slidenum">
              <a:rPr lang="en-US" smtClean="0"/>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April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802.11-13/0415r0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dirty="0" smtClean="0"/>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802.11mc</a:t>
            </a:r>
            <a:br>
              <a:rPr lang="en-US" dirty="0" smtClean="0"/>
            </a:br>
            <a:r>
              <a:rPr lang="en-US" dirty="0" smtClean="0"/>
              <a:t> CIDs 1136,1118,1458</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2013-04</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3760083302"/>
              </p:ext>
            </p:extLst>
          </p:nvPr>
        </p:nvGraphicFramePr>
        <p:xfrm>
          <a:off x="534988" y="2589213"/>
          <a:ext cx="7635875" cy="2552700"/>
        </p:xfrm>
        <a:graphic>
          <a:graphicData uri="http://schemas.openxmlformats.org/presentationml/2006/ole">
            <mc:AlternateContent xmlns:mc="http://schemas.openxmlformats.org/markup-compatibility/2006">
              <mc:Choice xmlns:v="urn:schemas-microsoft-com:vml" Requires="v">
                <p:oleObj spid="_x0000_s3236" name="Document" r:id="rId5" imgW="8277509" imgH="2784379" progId="Word.Document.8">
                  <p:embed/>
                </p:oleObj>
              </mc:Choice>
              <mc:Fallback>
                <p:oleObj name="Document" r:id="rId5" imgW="8277509" imgH="2784379" progId="Word.Document.8">
                  <p:embed/>
                  <p:pic>
                    <p:nvPicPr>
                      <p:cNvPr id="0" name="Object 1"/>
                      <p:cNvPicPr>
                        <a:picLocks noChangeAspect="1" noChangeArrowheads="1"/>
                      </p:cNvPicPr>
                      <p:nvPr/>
                    </p:nvPicPr>
                    <p:blipFill>
                      <a:blip r:embed="rId6"/>
                      <a:srcRect/>
                      <a:stretch>
                        <a:fillRect/>
                      </a:stretch>
                    </p:blipFill>
                    <p:spPr bwMode="auto">
                      <a:xfrm>
                        <a:off x="534988" y="2589213"/>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114800"/>
          </a:xfrm>
        </p:spPr>
        <p:txBody>
          <a:bodyPr/>
          <a:lstStyle/>
          <a:p>
            <a:r>
              <a:rPr lang="en-US" sz="1800" b="0" dirty="0"/>
              <a:t>0: Access Delay &lt; 8 </a:t>
            </a:r>
            <a:r>
              <a:rPr lang="en-US" sz="1800" b="0" dirty="0" err="1"/>
              <a:t>μs</a:t>
            </a:r>
            <a:endParaRPr lang="en-US" sz="1800" b="0" dirty="0"/>
          </a:p>
          <a:p>
            <a:r>
              <a:rPr lang="en-US" sz="1800" b="0" dirty="0"/>
              <a:t>1: 8 </a:t>
            </a:r>
            <a:r>
              <a:rPr lang="en-US" sz="1800" b="0" dirty="0" err="1"/>
              <a:t>μs</a:t>
            </a:r>
            <a:r>
              <a:rPr lang="en-US" sz="1800" b="0" dirty="0"/>
              <a:t> ≤ Access Delay &lt; 16 </a:t>
            </a:r>
            <a:r>
              <a:rPr lang="en-US" sz="1800" b="0" dirty="0" err="1"/>
              <a:t>μs</a:t>
            </a:r>
            <a:endParaRPr lang="en-US" sz="1800" b="0" dirty="0"/>
          </a:p>
          <a:p>
            <a:r>
              <a:rPr lang="pt-BR" sz="1800" b="0" dirty="0"/>
              <a:t>2 ≤ n ≤ 14: n × 8 μs ≤ Access Delay &lt; (n + 1) × 8 μs</a:t>
            </a:r>
          </a:p>
          <a:p>
            <a:r>
              <a:rPr lang="en-US" sz="1800" b="0" dirty="0"/>
              <a:t>15: 120 </a:t>
            </a:r>
            <a:r>
              <a:rPr lang="en-US" sz="1800" b="0" dirty="0" err="1"/>
              <a:t>μs</a:t>
            </a:r>
            <a:r>
              <a:rPr lang="en-US" sz="1800" b="0" dirty="0"/>
              <a:t> ≤ Access Delay &lt; 128 </a:t>
            </a:r>
            <a:r>
              <a:rPr lang="en-US" sz="1800" b="0" dirty="0" err="1"/>
              <a:t>μs</a:t>
            </a:r>
            <a:endParaRPr lang="en-US" sz="1800" b="0" dirty="0"/>
          </a:p>
          <a:p>
            <a:r>
              <a:rPr lang="en-US" sz="1800" b="0" dirty="0"/>
              <a:t>16: 128 </a:t>
            </a:r>
            <a:r>
              <a:rPr lang="en-US" sz="1800" b="0" dirty="0" err="1"/>
              <a:t>μs</a:t>
            </a:r>
            <a:r>
              <a:rPr lang="en-US" sz="1800" b="0" dirty="0"/>
              <a:t> ≤ Access Delay &lt; 144 </a:t>
            </a:r>
            <a:r>
              <a:rPr lang="en-US" sz="1800" b="0" dirty="0" err="1"/>
              <a:t>μs</a:t>
            </a:r>
            <a:endParaRPr lang="en-US" sz="1800" b="0" dirty="0"/>
          </a:p>
          <a:p>
            <a:r>
              <a:rPr lang="pt-BR" sz="1800" b="0" dirty="0"/>
              <a:t>17 ≤ n ≤ 106: (n × 16) – 128 μs ≤ Access Delay &lt; ((n + 1) × 16) – 128 μs</a:t>
            </a:r>
          </a:p>
          <a:p>
            <a:r>
              <a:rPr lang="en-US" sz="1800" b="0" dirty="0"/>
              <a:t>107: 1584 </a:t>
            </a:r>
            <a:r>
              <a:rPr lang="en-US" sz="1800" b="0" dirty="0" err="1"/>
              <a:t>μs</a:t>
            </a:r>
            <a:r>
              <a:rPr lang="en-US" sz="1800" b="0" dirty="0"/>
              <a:t> ≤ Access Delay &lt; 1600 </a:t>
            </a:r>
            <a:r>
              <a:rPr lang="en-US" sz="1800" b="0" dirty="0" err="1"/>
              <a:t>μs</a:t>
            </a:r>
            <a:endParaRPr lang="en-US" sz="1800" b="0" dirty="0"/>
          </a:p>
          <a:p>
            <a:r>
              <a:rPr lang="en-US" sz="1800" b="0" dirty="0"/>
              <a:t>108: 1600 </a:t>
            </a:r>
            <a:r>
              <a:rPr lang="en-US" sz="1800" b="0" dirty="0" err="1"/>
              <a:t>μs</a:t>
            </a:r>
            <a:r>
              <a:rPr lang="en-US" sz="1800" b="0" dirty="0"/>
              <a:t> ≤ Access Delay &lt; 1632 </a:t>
            </a:r>
            <a:r>
              <a:rPr lang="en-US" sz="1800" b="0" dirty="0" err="1"/>
              <a:t>μs</a:t>
            </a:r>
            <a:endParaRPr lang="en-US" sz="1800" b="0" dirty="0"/>
          </a:p>
          <a:p>
            <a:r>
              <a:rPr lang="pt-BR" sz="1800" b="0" dirty="0" smtClean="0"/>
              <a:t>109 </a:t>
            </a:r>
            <a:r>
              <a:rPr lang="pt-BR" sz="1800" b="0" dirty="0"/>
              <a:t>≤ n ≤ 246: (n × 32) – 1856 μs ≤ Access Delay &lt; ((n + 1) × 32) – 1856 </a:t>
            </a:r>
            <a:r>
              <a:rPr lang="pt-BR" sz="1800" b="0" dirty="0" smtClean="0"/>
              <a:t>μs</a:t>
            </a:r>
          </a:p>
          <a:p>
            <a:endParaRPr lang="pt-BR" sz="1800" b="0" dirty="0"/>
          </a:p>
          <a:p>
            <a:r>
              <a:rPr lang="pt-BR" sz="1800" b="0" dirty="0" smtClean="0"/>
              <a:t>Hence steps range from 8us to 32us.  </a:t>
            </a:r>
            <a:endParaRPr lang="en-US" sz="1800" dirty="0"/>
          </a:p>
        </p:txBody>
      </p:sp>
      <p:sp>
        <p:nvSpPr>
          <p:cNvPr id="3" name="Title 2"/>
          <p:cNvSpPr>
            <a:spLocks noGrp="1"/>
          </p:cNvSpPr>
          <p:nvPr>
            <p:ph type="title"/>
          </p:nvPr>
        </p:nvSpPr>
        <p:spPr/>
        <p:txBody>
          <a:bodyPr/>
          <a:lstStyle/>
          <a:p>
            <a:r>
              <a:rPr lang="en-US" dirty="0" smtClean="0"/>
              <a:t>Access Delay 8.4.2.41 Values</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a:p>
        </p:txBody>
      </p:sp>
    </p:spTree>
    <p:extLst>
      <p:ext uri="{BB962C8B-B14F-4D97-AF65-F5344CB8AC3E}">
        <p14:creationId xmlns:p14="http://schemas.microsoft.com/office/powerpoint/2010/main" val="230568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Commenter was right, as written the values in the table are wrong and do not agree with the definition and the accuracy.  </a:t>
            </a:r>
          </a:p>
          <a:p>
            <a:r>
              <a:rPr lang="en-US" dirty="0" smtClean="0"/>
              <a:t>If the intention was that this is “additional delay” and 16us then the text must be changed in 10.11.16 to make this clear. </a:t>
            </a:r>
          </a:p>
          <a:p>
            <a:r>
              <a:rPr lang="en-US" dirty="0" smtClean="0"/>
              <a:t>I do not know who the original proponents of this “Access Delay” were.  It does appear to be applicable to an enterprise AP and maybe a member in that field should look at it. </a:t>
            </a:r>
          </a:p>
          <a:p>
            <a:endParaRPr lang="en-US" dirty="0"/>
          </a:p>
        </p:txBody>
      </p:sp>
      <p:sp>
        <p:nvSpPr>
          <p:cNvPr id="3" name="Title 2"/>
          <p:cNvSpPr>
            <a:spLocks noGrp="1"/>
          </p:cNvSpPr>
          <p:nvPr>
            <p:ph type="title"/>
          </p:nvPr>
        </p:nvSpPr>
        <p:spPr/>
        <p:txBody>
          <a:bodyPr/>
          <a:lstStyle/>
          <a:p>
            <a:r>
              <a:rPr lang="en-US" dirty="0" smtClean="0"/>
              <a:t>What do we do?</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a:p>
        </p:txBody>
      </p:sp>
    </p:spTree>
    <p:extLst>
      <p:ext uri="{BB962C8B-B14F-4D97-AF65-F5344CB8AC3E}">
        <p14:creationId xmlns:p14="http://schemas.microsoft.com/office/powerpoint/2010/main" val="94372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0"/>
            <a:ext cx="7772400" cy="4648200"/>
          </a:xfrm>
        </p:spPr>
        <p:txBody>
          <a:bodyPr/>
          <a:lstStyle/>
          <a:p>
            <a:pPr marL="0" indent="0">
              <a:buNone/>
            </a:pPr>
            <a:r>
              <a:rPr lang="en-US" sz="2000" b="0" dirty="0"/>
              <a:t>Access delay is measured by the AP’s MAC layer being the average medium access delay for </a:t>
            </a:r>
            <a:r>
              <a:rPr lang="en-US" sz="2000" b="0" dirty="0" smtClean="0"/>
              <a:t>transmitted frames </a:t>
            </a:r>
            <a:r>
              <a:rPr lang="en-US" sz="2000" b="0" dirty="0"/>
              <a:t>measured from the time the MPDU is ready for transmission (i.e., begins CSMA/CA access) until </a:t>
            </a:r>
            <a:r>
              <a:rPr lang="en-US" sz="2000" b="0" dirty="0" smtClean="0"/>
              <a:t>the actual </a:t>
            </a:r>
            <a:r>
              <a:rPr lang="en-US" sz="2000" b="0" dirty="0"/>
              <a:t>frame transmission start time. </a:t>
            </a:r>
            <a:endParaRPr lang="en-US" sz="2000" b="0" dirty="0" smtClean="0"/>
          </a:p>
          <a:p>
            <a:pPr marL="0" indent="0">
              <a:buNone/>
            </a:pPr>
            <a:r>
              <a:rPr lang="en-US" sz="2000" b="0" dirty="0" smtClean="0"/>
              <a:t>….The </a:t>
            </a:r>
            <a:r>
              <a:rPr lang="en-US" sz="2000" b="0" dirty="0"/>
              <a:t>accuracy for the average medium access delay shall be ± 100 </a:t>
            </a:r>
            <a:r>
              <a:rPr lang="en-US" sz="2000" b="0" dirty="0" err="1" smtClean="0"/>
              <a:t>μs</a:t>
            </a:r>
            <a:r>
              <a:rPr lang="en-US" sz="2000" b="0" dirty="0" smtClean="0"/>
              <a:t> or </a:t>
            </a:r>
            <a:r>
              <a:rPr lang="en-US" sz="2000" b="0" dirty="0"/>
              <a:t>better when averaged over at least 200 </a:t>
            </a:r>
            <a:r>
              <a:rPr lang="en-US" sz="2000" b="0" dirty="0" smtClean="0"/>
              <a:t>frames. ….</a:t>
            </a:r>
            <a:endParaRPr lang="en-US" sz="2000" b="0" dirty="0"/>
          </a:p>
          <a:p>
            <a:pPr marL="0" indent="0">
              <a:buNone/>
            </a:pPr>
            <a:endParaRPr lang="en-US" sz="1800" b="0" dirty="0" smtClean="0"/>
          </a:p>
          <a:p>
            <a:pPr marL="0" indent="0">
              <a:buNone/>
            </a:pPr>
            <a:r>
              <a:rPr lang="en-US" sz="1800" b="0" dirty="0" smtClean="0"/>
              <a:t>One option, along the lines that Roger suggests:</a:t>
            </a:r>
          </a:p>
          <a:p>
            <a:pPr marL="0" indent="0">
              <a:buNone/>
            </a:pPr>
            <a:r>
              <a:rPr lang="en-US" sz="1800" b="0" dirty="0" smtClean="0"/>
              <a:t>“Access </a:t>
            </a:r>
            <a:r>
              <a:rPr lang="en-US" sz="1800" b="0" dirty="0"/>
              <a:t>delay is measured by the AP’s MAC layer being the average </a:t>
            </a:r>
            <a:r>
              <a:rPr lang="en-US" sz="1800" b="0" dirty="0" smtClean="0">
                <a:solidFill>
                  <a:srgbClr val="FF0000"/>
                </a:solidFill>
              </a:rPr>
              <a:t>additional</a:t>
            </a:r>
            <a:r>
              <a:rPr lang="en-US" sz="1800" b="0" dirty="0" smtClean="0"/>
              <a:t> medium </a:t>
            </a:r>
            <a:r>
              <a:rPr lang="en-US" sz="1800" b="0" dirty="0"/>
              <a:t>access delay for transmitted frames measured from the time the MPDU is ready for transmission (i.e., </a:t>
            </a:r>
            <a:r>
              <a:rPr lang="en-US" sz="1800" b="0" dirty="0" smtClean="0">
                <a:solidFill>
                  <a:srgbClr val="FF0000"/>
                </a:solidFill>
              </a:rPr>
              <a:t>after</a:t>
            </a:r>
            <a:r>
              <a:rPr lang="en-US" sz="1800" b="0" dirty="0" smtClean="0"/>
              <a:t> </a:t>
            </a:r>
            <a:r>
              <a:rPr lang="en-US" sz="1800" b="0" dirty="0"/>
              <a:t>CSMA/CA access) until the actual frame transmission start time. </a:t>
            </a:r>
            <a:endParaRPr lang="en-US" sz="1800" b="0" dirty="0" smtClean="0"/>
          </a:p>
          <a:p>
            <a:pPr marL="0" indent="0">
              <a:buNone/>
            </a:pPr>
            <a:r>
              <a:rPr lang="en-US" sz="1800" b="0" dirty="0"/>
              <a:t>….The accuracy for the </a:t>
            </a:r>
            <a:r>
              <a:rPr lang="en-US" sz="1800" b="0" dirty="0" smtClean="0"/>
              <a:t>medium </a:t>
            </a:r>
            <a:r>
              <a:rPr lang="en-US" sz="1800" b="0" dirty="0"/>
              <a:t>access delay shall be ± </a:t>
            </a:r>
            <a:r>
              <a:rPr lang="en-US" sz="1800" b="0" dirty="0" smtClean="0"/>
              <a:t>100 </a:t>
            </a:r>
            <a:r>
              <a:rPr lang="en-US" sz="1800" b="0" dirty="0" smtClean="0">
                <a:solidFill>
                  <a:srgbClr val="FF0000"/>
                </a:solidFill>
              </a:rPr>
              <a:t>32</a:t>
            </a:r>
            <a:r>
              <a:rPr lang="en-US" sz="1800" b="0" dirty="0" smtClean="0"/>
              <a:t> </a:t>
            </a:r>
            <a:r>
              <a:rPr lang="en-US" sz="1800" b="0" dirty="0" err="1"/>
              <a:t>μs</a:t>
            </a:r>
            <a:r>
              <a:rPr lang="en-US" sz="1800" b="0" dirty="0"/>
              <a:t> </a:t>
            </a:r>
            <a:r>
              <a:rPr lang="en-US" sz="1800" b="0" dirty="0" smtClean="0"/>
              <a:t>or better </a:t>
            </a:r>
            <a:r>
              <a:rPr lang="en-US" sz="1800" b="0" dirty="0"/>
              <a:t>when averaged over at least 200 frames. </a:t>
            </a:r>
            <a:r>
              <a:rPr lang="en-US" sz="1800" b="0" dirty="0" smtClean="0"/>
              <a:t>….”</a:t>
            </a:r>
            <a:endParaRPr lang="en-US" sz="1800" b="0" dirty="0"/>
          </a:p>
          <a:p>
            <a:pPr marL="0" indent="0">
              <a:buNone/>
            </a:pPr>
            <a:endParaRPr lang="en-US" sz="1800" dirty="0"/>
          </a:p>
        </p:txBody>
      </p:sp>
      <p:sp>
        <p:nvSpPr>
          <p:cNvPr id="3" name="Title 2"/>
          <p:cNvSpPr>
            <a:spLocks noGrp="1"/>
          </p:cNvSpPr>
          <p:nvPr>
            <p:ph type="title"/>
          </p:nvPr>
        </p:nvSpPr>
        <p:spPr/>
        <p:txBody>
          <a:bodyPr/>
          <a:lstStyle/>
          <a:p>
            <a:r>
              <a:rPr lang="en-US" dirty="0" smtClean="0"/>
              <a:t>Edit Definition of Access Delay, 10.11.16</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a:p>
        </p:txBody>
      </p:sp>
      <p:cxnSp>
        <p:nvCxnSpPr>
          <p:cNvPr id="8" name="Straight Connector 7"/>
          <p:cNvCxnSpPr/>
          <p:nvPr/>
        </p:nvCxnSpPr>
        <p:spPr bwMode="auto">
          <a:xfrm>
            <a:off x="5867400" y="5562600"/>
            <a:ext cx="3810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2000741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Propose “Revise”</a:t>
            </a:r>
            <a:br>
              <a:rPr lang="en-US" dirty="0" smtClean="0"/>
            </a:br>
            <a:r>
              <a:rPr lang="en-US" dirty="0" smtClean="0"/>
              <a:t>Change 10.11.16 as per previous slide.</a:t>
            </a:r>
          </a:p>
          <a:p>
            <a:endParaRPr lang="en-US" dirty="0"/>
          </a:p>
          <a:p>
            <a:r>
              <a:rPr lang="en-US" dirty="0" smtClean="0"/>
              <a:t>Option is to get an original proponent to look at this, or at least an Enterprise AP member to approve or change it.</a:t>
            </a:r>
          </a:p>
          <a:p>
            <a:endParaRPr lang="en-US" dirty="0"/>
          </a:p>
        </p:txBody>
      </p:sp>
      <p:sp>
        <p:nvSpPr>
          <p:cNvPr id="3" name="Title 2"/>
          <p:cNvSpPr>
            <a:spLocks noGrp="1"/>
          </p:cNvSpPr>
          <p:nvPr>
            <p:ph type="title"/>
          </p:nvPr>
        </p:nvSpPr>
        <p:spPr/>
        <p:txBody>
          <a:bodyPr/>
          <a:lstStyle/>
          <a:p>
            <a:r>
              <a:rPr lang="en-US" dirty="0" smtClean="0"/>
              <a:t>CID 1118</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a:p>
        </p:txBody>
      </p:sp>
    </p:spTree>
    <p:extLst>
      <p:ext uri="{BB962C8B-B14F-4D97-AF65-F5344CB8AC3E}">
        <p14:creationId xmlns:p14="http://schemas.microsoft.com/office/powerpoint/2010/main" val="221501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pPr marL="0" indent="0">
              <a:buNone/>
            </a:pPr>
            <a:r>
              <a:rPr lang="en-US" sz="2000" u="sng" dirty="0" smtClean="0"/>
              <a:t>Comment   8.4.2.32</a:t>
            </a:r>
          </a:p>
          <a:p>
            <a:r>
              <a:rPr lang="en-US" sz="2000" dirty="0" smtClean="0"/>
              <a:t>It's </a:t>
            </a:r>
            <a:r>
              <a:rPr lang="en-US" sz="2000" dirty="0"/>
              <a:t>not clear how to indicate A-MSDU/A-MPDU aggregation in TSPECs; this can have a significant effect on the medium time required for a particular traffic </a:t>
            </a:r>
            <a:r>
              <a:rPr lang="en-US" sz="2000" dirty="0" smtClean="0"/>
              <a:t>stream</a:t>
            </a:r>
            <a:endParaRPr lang="en-US" sz="2000" dirty="0"/>
          </a:p>
          <a:p>
            <a:pPr marL="0" indent="0">
              <a:buNone/>
            </a:pPr>
            <a:r>
              <a:rPr lang="en-US" sz="2000" u="sng" dirty="0" smtClean="0"/>
              <a:t>Proposal</a:t>
            </a:r>
            <a:r>
              <a:rPr lang="en-US" sz="2000" dirty="0"/>
              <a:t> </a:t>
            </a:r>
          </a:p>
          <a:p>
            <a:r>
              <a:rPr lang="en-US" sz="2000" dirty="0"/>
              <a:t>Create a new IE to signal this information (sadly, the TSPEC IE is not extensible).  Consider whether A-MSDU aggregation would be better handled by redefining the Nominal MSDU Size field to be the nominal A-MSDU size if A-MSDUs are used, and if so (a) whether giving information on A-MSDU aggregation could be useful and (b) how the Data Rates in the TSPEC should account for the A-MSDU overheads</a:t>
            </a:r>
          </a:p>
          <a:p>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CID 1458</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a:p>
        </p:txBody>
      </p:sp>
    </p:spTree>
    <p:extLst>
      <p:ext uri="{BB962C8B-B14F-4D97-AF65-F5344CB8AC3E}">
        <p14:creationId xmlns:p14="http://schemas.microsoft.com/office/powerpoint/2010/main" val="91960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0" dirty="0" smtClean="0"/>
              <a:t>The Nominal MSDU is already defined to include A-MSDU. </a:t>
            </a:r>
          </a:p>
          <a:p>
            <a:r>
              <a:rPr lang="en-US" b="0" dirty="0" smtClean="0"/>
              <a:t>“The </a:t>
            </a:r>
            <a:r>
              <a:rPr lang="en-US" b="0" dirty="0"/>
              <a:t>Nominal MSDU Size field is 2 octets long, contains an unsigned integer that specifies the nominal </a:t>
            </a:r>
            <a:r>
              <a:rPr lang="en-US" b="0" dirty="0" smtClean="0"/>
              <a:t>size, in </a:t>
            </a:r>
            <a:r>
              <a:rPr lang="en-US" b="0" dirty="0"/>
              <a:t>octets, of </a:t>
            </a:r>
            <a:r>
              <a:rPr lang="en-US" b="0" u="sng" dirty="0"/>
              <a:t>MSDUs or A-MSDUs </a:t>
            </a:r>
            <a:r>
              <a:rPr lang="en-US" b="0" dirty="0"/>
              <a:t>belonging to the TS under this </a:t>
            </a:r>
            <a:r>
              <a:rPr lang="en-US" b="0" dirty="0" smtClean="0"/>
              <a:t>TSPEC.”</a:t>
            </a:r>
          </a:p>
          <a:p>
            <a:endParaRPr lang="en-US" b="0" dirty="0"/>
          </a:p>
          <a:p>
            <a:r>
              <a:rPr lang="en-US" b="0" dirty="0" smtClean="0"/>
              <a:t>The text proposed in 13/0013 does recommend how to calculate the Medium Time for the case of A-MSDUs.</a:t>
            </a:r>
            <a:endParaRPr lang="en-US" dirty="0"/>
          </a:p>
        </p:txBody>
      </p:sp>
      <p:sp>
        <p:nvSpPr>
          <p:cNvPr id="3" name="Title 2"/>
          <p:cNvSpPr>
            <a:spLocks noGrp="1"/>
          </p:cNvSpPr>
          <p:nvPr>
            <p:ph type="title"/>
          </p:nvPr>
        </p:nvSpPr>
        <p:spPr/>
        <p:txBody>
          <a:bodyPr/>
          <a:lstStyle/>
          <a:p>
            <a:r>
              <a:rPr lang="en-US" dirty="0" smtClean="0"/>
              <a:t>Nominal MSDU</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a:p>
        </p:txBody>
      </p:sp>
    </p:spTree>
    <p:extLst>
      <p:ext uri="{BB962C8B-B14F-4D97-AF65-F5344CB8AC3E}">
        <p14:creationId xmlns:p14="http://schemas.microsoft.com/office/powerpoint/2010/main" val="2631523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13/0012 and 13/0013 propose adding new section to Annex N on :Use of TSPEC with aggregated MSDUs and MPDUs.  </a:t>
            </a:r>
          </a:p>
          <a:p>
            <a:r>
              <a:rPr lang="en-US" dirty="0" smtClean="0"/>
              <a:t>It proposes using the Max SI field to indicate aggregation and latency.</a:t>
            </a:r>
          </a:p>
          <a:p>
            <a:endParaRPr lang="en-US" dirty="0"/>
          </a:p>
          <a:p>
            <a:endParaRPr lang="en-US" dirty="0"/>
          </a:p>
        </p:txBody>
      </p:sp>
      <p:sp>
        <p:nvSpPr>
          <p:cNvPr id="3" name="Title 2"/>
          <p:cNvSpPr>
            <a:spLocks noGrp="1"/>
          </p:cNvSpPr>
          <p:nvPr>
            <p:ph type="title"/>
          </p:nvPr>
        </p:nvSpPr>
        <p:spPr/>
        <p:txBody>
          <a:bodyPr/>
          <a:lstStyle/>
          <a:p>
            <a:r>
              <a:rPr lang="en-US" dirty="0" smtClean="0"/>
              <a:t>Aggregation</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a:p>
        </p:txBody>
      </p:sp>
    </p:spTree>
    <p:extLst>
      <p:ext uri="{BB962C8B-B14F-4D97-AF65-F5344CB8AC3E}">
        <p14:creationId xmlns:p14="http://schemas.microsoft.com/office/powerpoint/2010/main" val="399089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Revise</a:t>
            </a:r>
          </a:p>
          <a:p>
            <a:r>
              <a:rPr lang="en-US" dirty="0" smtClean="0"/>
              <a:t>Consider this with CIDs </a:t>
            </a:r>
            <a:r>
              <a:rPr lang="en-US" dirty="0"/>
              <a:t>1112, 1113, 1114, 1115, 1116, 1117, </a:t>
            </a:r>
            <a:r>
              <a:rPr lang="en-US" dirty="0" smtClean="0"/>
              <a:t>1458</a:t>
            </a:r>
          </a:p>
          <a:p>
            <a:endParaRPr lang="en-US" dirty="0"/>
          </a:p>
          <a:p>
            <a:r>
              <a:rPr lang="en-US" dirty="0" smtClean="0"/>
              <a:t>Propose acceptance of 13/0013r1.</a:t>
            </a:r>
            <a:endParaRPr lang="en-US" dirty="0"/>
          </a:p>
        </p:txBody>
      </p:sp>
      <p:sp>
        <p:nvSpPr>
          <p:cNvPr id="3" name="Title 2"/>
          <p:cNvSpPr>
            <a:spLocks noGrp="1"/>
          </p:cNvSpPr>
          <p:nvPr>
            <p:ph type="title"/>
          </p:nvPr>
        </p:nvSpPr>
        <p:spPr/>
        <p:txBody>
          <a:bodyPr/>
          <a:lstStyle/>
          <a:p>
            <a:r>
              <a:rPr lang="en-US" dirty="0" smtClean="0"/>
              <a:t>Proposal for CID 1458</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a:p>
        </p:txBody>
      </p:sp>
    </p:spTree>
    <p:extLst>
      <p:ext uri="{BB962C8B-B14F-4D97-AF65-F5344CB8AC3E}">
        <p14:creationId xmlns:p14="http://schemas.microsoft.com/office/powerpoint/2010/main" val="147668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April 2013</a:t>
            </a:r>
            <a:endParaRPr lang="en-US" sz="1800" dirty="0"/>
          </a:p>
        </p:txBody>
      </p:sp>
      <p:sp>
        <p:nvSpPr>
          <p:cNvPr id="4101" name="Rectangle 2"/>
          <p:cNvSpPr>
            <a:spLocks noGrp="1" noChangeArrowheads="1"/>
          </p:cNvSpPr>
          <p:nvPr>
            <p:ph type="title"/>
          </p:nvPr>
        </p:nvSpPr>
        <p:spPr>
          <a:xfrm>
            <a:off x="685800" y="685800"/>
            <a:ext cx="7772400" cy="1066800"/>
          </a:xfrm>
        </p:spPr>
        <p:txBody>
          <a:bodyPr/>
          <a:lstStyle/>
          <a:p>
            <a:r>
              <a:rPr lang="en-US" dirty="0" smtClean="0"/>
              <a:t>Abstract</a:t>
            </a:r>
          </a:p>
        </p:txBody>
      </p:sp>
      <p:sp>
        <p:nvSpPr>
          <p:cNvPr id="4102" name="Rectangle 3"/>
          <p:cNvSpPr>
            <a:spLocks noGrp="1" noChangeArrowheads="1"/>
          </p:cNvSpPr>
          <p:nvPr>
            <p:ph type="body" idx="1"/>
          </p:nvPr>
        </p:nvSpPr>
        <p:spPr/>
        <p:txBody>
          <a:bodyPr/>
          <a:lstStyle/>
          <a:p>
            <a:pPr marL="0" indent="0">
              <a:buNone/>
            </a:pPr>
            <a:r>
              <a:rPr lang="en-US" b="0" dirty="0" smtClean="0"/>
              <a:t>This document contains a discussion and proposals relating to CIDs 1136, 1118, and 1458</a:t>
            </a:r>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76400"/>
            <a:ext cx="7772400" cy="4114800"/>
          </a:xfrm>
        </p:spPr>
        <p:txBody>
          <a:bodyPr/>
          <a:lstStyle/>
          <a:p>
            <a:pPr marL="0" indent="0">
              <a:buNone/>
            </a:pPr>
            <a:r>
              <a:rPr lang="en-US" dirty="0"/>
              <a:t>Clause </a:t>
            </a:r>
            <a:r>
              <a:rPr lang="en-US" dirty="0" smtClean="0"/>
              <a:t>8.2.4.5.8 (AP PS Buffer State subfield</a:t>
            </a:r>
            <a:endParaRPr lang="en-US" dirty="0"/>
          </a:p>
          <a:p>
            <a:r>
              <a:rPr lang="en-US" dirty="0"/>
              <a:t>If a </a:t>
            </a:r>
            <a:r>
              <a:rPr lang="en-US" dirty="0" err="1"/>
              <a:t>QoS</a:t>
            </a:r>
            <a:r>
              <a:rPr lang="en-US" dirty="0"/>
              <a:t> Data frame is fragmented, may the </a:t>
            </a:r>
            <a:r>
              <a:rPr lang="en-US" dirty="0" err="1"/>
              <a:t>QoS</a:t>
            </a:r>
            <a:r>
              <a:rPr lang="en-US" dirty="0"/>
              <a:t> AP Buffered Load value remain constant in all fragments even if the total buffer size changes as successive fragments are transmitted</a:t>
            </a:r>
            <a:r>
              <a:rPr lang="en-US" dirty="0" smtClean="0"/>
              <a:t>?</a:t>
            </a:r>
          </a:p>
          <a:p>
            <a:pPr marL="0" indent="0">
              <a:buNone/>
            </a:pPr>
            <a:r>
              <a:rPr lang="en-US" dirty="0" smtClean="0"/>
              <a:t>Proposal</a:t>
            </a:r>
          </a:p>
          <a:p>
            <a:pPr marL="0" indent="0">
              <a:buNone/>
            </a:pPr>
            <a:r>
              <a:rPr lang="en-US" dirty="0" smtClean="0"/>
              <a:t>Add </a:t>
            </a:r>
            <a:r>
              <a:rPr lang="en-US" dirty="0"/>
              <a:t>following text after last paragraph of 8.2.4.5.8.</a:t>
            </a:r>
          </a:p>
          <a:p>
            <a:pPr marL="0" indent="0">
              <a:buNone/>
            </a:pPr>
            <a:r>
              <a:rPr lang="en-US" dirty="0" smtClean="0"/>
              <a:t>“If </a:t>
            </a:r>
            <a:r>
              <a:rPr lang="en-US" dirty="0"/>
              <a:t>a </a:t>
            </a:r>
            <a:r>
              <a:rPr lang="en-US" dirty="0" err="1"/>
              <a:t>QoS</a:t>
            </a:r>
            <a:r>
              <a:rPr lang="en-US" dirty="0"/>
              <a:t> Data frame is fragmented, the </a:t>
            </a:r>
            <a:r>
              <a:rPr lang="en-US" dirty="0" err="1"/>
              <a:t>QoS</a:t>
            </a:r>
            <a:r>
              <a:rPr lang="en-US" dirty="0"/>
              <a:t> AP Buffered Load value may remain constant in all fragments even if the total buffer size changes as successive fragments are transmitted.”</a:t>
            </a:r>
          </a:p>
          <a:p>
            <a:endParaRPr lang="en-US" dirty="0"/>
          </a:p>
          <a:p>
            <a:endParaRPr lang="en-US" dirty="0"/>
          </a:p>
        </p:txBody>
      </p:sp>
      <p:sp>
        <p:nvSpPr>
          <p:cNvPr id="3" name="Title 2"/>
          <p:cNvSpPr>
            <a:spLocks noGrp="1"/>
          </p:cNvSpPr>
          <p:nvPr>
            <p:ph type="title"/>
          </p:nvPr>
        </p:nvSpPr>
        <p:spPr/>
        <p:txBody>
          <a:bodyPr/>
          <a:lstStyle/>
          <a:p>
            <a:r>
              <a:rPr lang="en-US" dirty="0" smtClean="0"/>
              <a:t>CID 1136</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spTree>
    <p:extLst>
      <p:ext uri="{BB962C8B-B14F-4D97-AF65-F5344CB8AC3E}">
        <p14:creationId xmlns:p14="http://schemas.microsoft.com/office/powerpoint/2010/main" val="255333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1371600"/>
          </a:xfrm>
        </p:spPr>
        <p:txBody>
          <a:bodyPr/>
          <a:lstStyle/>
          <a:p>
            <a:r>
              <a:rPr lang="en-US" dirty="0" smtClean="0"/>
              <a:t>Figure 8.5 </a:t>
            </a:r>
            <a:r>
              <a:rPr lang="en-US" dirty="0" err="1" smtClean="0"/>
              <a:t>QoS</a:t>
            </a:r>
            <a:r>
              <a:rPr lang="en-US" dirty="0" smtClean="0"/>
              <a:t> AP PS Buffer State subfield</a:t>
            </a:r>
          </a:p>
          <a:p>
            <a:pPr lvl="1"/>
            <a:r>
              <a:rPr lang="en-US" dirty="0" smtClean="0"/>
              <a:t>8-bit field that indicates the PS buffer state at the AP for a STA</a:t>
            </a:r>
          </a:p>
          <a:p>
            <a:pPr lvl="1"/>
            <a:r>
              <a:rPr lang="en-US" dirty="0" smtClean="0"/>
              <a:t>It is used for a </a:t>
            </a:r>
            <a:r>
              <a:rPr lang="en-US" dirty="0" err="1" smtClean="0"/>
              <a:t>QoS</a:t>
            </a:r>
            <a:r>
              <a:rPr lang="en-US" dirty="0" smtClean="0"/>
              <a:t> Data frame sent by HC.</a:t>
            </a:r>
          </a:p>
        </p:txBody>
      </p:sp>
      <p:sp>
        <p:nvSpPr>
          <p:cNvPr id="3" name="Title 2"/>
          <p:cNvSpPr>
            <a:spLocks noGrp="1"/>
          </p:cNvSpPr>
          <p:nvPr>
            <p:ph type="title"/>
          </p:nvPr>
        </p:nvSpPr>
        <p:spPr/>
        <p:txBody>
          <a:bodyPr/>
          <a:lstStyle/>
          <a:p>
            <a:r>
              <a:rPr lang="en-US" dirty="0" smtClean="0"/>
              <a:t>CID 1136</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2724398"/>
            <a:ext cx="81606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79813" y="3581400"/>
            <a:ext cx="7511543" cy="1477328"/>
          </a:xfrm>
          <a:prstGeom prst="rect">
            <a:avLst/>
          </a:prstGeom>
          <a:noFill/>
        </p:spPr>
        <p:txBody>
          <a:bodyPr wrap="none" rtlCol="0">
            <a:spAutoFit/>
          </a:bodyPr>
          <a:lstStyle/>
          <a:p>
            <a:r>
              <a:rPr lang="en-US" sz="1800" b="0" dirty="0"/>
              <a:t>The AP Buffered Load subfield is 4 bits in length and is used to indicate </a:t>
            </a:r>
            <a:endParaRPr lang="en-US" sz="1800" b="0" dirty="0" smtClean="0"/>
          </a:p>
          <a:p>
            <a:r>
              <a:rPr lang="en-US" sz="1800" b="0" dirty="0" smtClean="0"/>
              <a:t>the </a:t>
            </a:r>
            <a:r>
              <a:rPr lang="en-US" sz="1800" b="0" dirty="0"/>
              <a:t>total buffer size, rounded up </a:t>
            </a:r>
            <a:r>
              <a:rPr lang="en-US" sz="1800" b="0" dirty="0" smtClean="0"/>
              <a:t>to the </a:t>
            </a:r>
            <a:r>
              <a:rPr lang="en-US" sz="1800" b="0" dirty="0"/>
              <a:t>nearest multiple of 4096 octets </a:t>
            </a:r>
            <a:r>
              <a:rPr lang="en-US" sz="1800" b="0" dirty="0" smtClean="0"/>
              <a:t>and</a:t>
            </a:r>
          </a:p>
          <a:p>
            <a:r>
              <a:rPr lang="en-US" sz="1800" b="0" dirty="0" smtClean="0"/>
              <a:t> </a:t>
            </a:r>
            <a:r>
              <a:rPr lang="en-US" sz="1800" b="0" dirty="0"/>
              <a:t>expressed in units of 4096 octets, of all MSDUs and </a:t>
            </a:r>
            <a:r>
              <a:rPr lang="en-US" sz="1800" b="0" dirty="0" smtClean="0"/>
              <a:t>A-MSDUs buffered </a:t>
            </a:r>
            <a:r>
              <a:rPr lang="en-US" sz="1800" b="0" dirty="0"/>
              <a:t>at </a:t>
            </a:r>
            <a:endParaRPr lang="en-US" sz="1800" b="0" dirty="0" smtClean="0"/>
          </a:p>
          <a:p>
            <a:r>
              <a:rPr lang="en-US" sz="1800" b="0" dirty="0" smtClean="0"/>
              <a:t>the </a:t>
            </a:r>
            <a:r>
              <a:rPr lang="en-US" sz="1800" b="0" dirty="0" err="1"/>
              <a:t>QoS</a:t>
            </a:r>
            <a:r>
              <a:rPr lang="en-US" sz="1800" b="0" dirty="0"/>
              <a:t> AP (excluding the MSDU or A-MSDU of the present </a:t>
            </a:r>
            <a:r>
              <a:rPr lang="en-US" sz="1800" b="0" dirty="0" err="1"/>
              <a:t>QoS</a:t>
            </a:r>
            <a:r>
              <a:rPr lang="en-US" sz="1800" b="0" dirty="0"/>
              <a:t> Data </a:t>
            </a:r>
            <a:r>
              <a:rPr lang="en-US" sz="1800" b="0" dirty="0" smtClean="0"/>
              <a:t>frame.</a:t>
            </a:r>
          </a:p>
          <a:p>
            <a:endParaRPr lang="en-US" sz="1800" b="0" dirty="0"/>
          </a:p>
        </p:txBody>
      </p:sp>
    </p:spTree>
    <p:extLst>
      <p:ext uri="{BB962C8B-B14F-4D97-AF65-F5344CB8AC3E}">
        <p14:creationId xmlns:p14="http://schemas.microsoft.com/office/powerpoint/2010/main" val="174675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t>As the size is in increments of 4096 I doubt if fragmented frames would ever </a:t>
            </a:r>
            <a:r>
              <a:rPr lang="en-US" b="0" dirty="0" smtClean="0"/>
              <a:t>be larger </a:t>
            </a:r>
            <a:r>
              <a:rPr lang="en-US" b="0" dirty="0"/>
              <a:t>than </a:t>
            </a:r>
            <a:r>
              <a:rPr lang="en-US" b="0" dirty="0" smtClean="0"/>
              <a:t>this, so I doubt if the number in the field could change anyway.</a:t>
            </a:r>
          </a:p>
          <a:p>
            <a:r>
              <a:rPr lang="en-US" b="0" dirty="0" smtClean="0"/>
              <a:t>Is it possible that a packet of greater than 4096B would be fragmented?  Surely an A-MPDU aggregation does not need fragmentation, and does an A-MSDU also need fragmenting?  Seems to me to defeat the object of aggregation.</a:t>
            </a:r>
          </a:p>
          <a:p>
            <a:r>
              <a:rPr lang="en-US" b="0" dirty="0" smtClean="0"/>
              <a:t>Having said that, I do not see a problem with accepting the text but would recommend “Reject”   </a:t>
            </a:r>
            <a:endParaRPr lang="en-US" b="0" dirty="0"/>
          </a:p>
          <a:p>
            <a:endParaRPr lang="en-US" dirty="0"/>
          </a:p>
        </p:txBody>
      </p:sp>
      <p:sp>
        <p:nvSpPr>
          <p:cNvPr id="3" name="Title 2"/>
          <p:cNvSpPr>
            <a:spLocks noGrp="1"/>
          </p:cNvSpPr>
          <p:nvPr>
            <p:ph type="title"/>
          </p:nvPr>
        </p:nvSpPr>
        <p:spPr/>
        <p:txBody>
          <a:bodyPr/>
          <a:lstStyle/>
          <a:p>
            <a:r>
              <a:rPr lang="en-US" dirty="0" smtClean="0"/>
              <a:t>CID 1136</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253301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57400"/>
            <a:ext cx="7772400" cy="4114800"/>
          </a:xfrm>
        </p:spPr>
        <p:txBody>
          <a:bodyPr/>
          <a:lstStyle/>
          <a:p>
            <a:r>
              <a:rPr lang="en-US" dirty="0" smtClean="0"/>
              <a:t>CID 1136 “Reject”.</a:t>
            </a:r>
          </a:p>
          <a:p>
            <a:r>
              <a:rPr lang="en-US" b="0" dirty="0" smtClean="0"/>
              <a:t>The </a:t>
            </a:r>
            <a:r>
              <a:rPr lang="en-US" b="0" dirty="0"/>
              <a:t>size </a:t>
            </a:r>
            <a:r>
              <a:rPr lang="en-US" b="0" dirty="0" smtClean="0"/>
              <a:t>of the field is </a:t>
            </a:r>
            <a:r>
              <a:rPr lang="en-US" b="0" dirty="0"/>
              <a:t>in increments of </a:t>
            </a:r>
            <a:r>
              <a:rPr lang="en-US" b="0" dirty="0" smtClean="0"/>
              <a:t>4096. Fragmented </a:t>
            </a:r>
            <a:r>
              <a:rPr lang="en-US" b="0" dirty="0"/>
              <a:t>frames would </a:t>
            </a:r>
            <a:r>
              <a:rPr lang="en-US" b="0" dirty="0" smtClean="0"/>
              <a:t>never </a:t>
            </a:r>
            <a:r>
              <a:rPr lang="en-US" b="0" dirty="0"/>
              <a:t>be larger than </a:t>
            </a:r>
            <a:r>
              <a:rPr lang="en-US" b="0" dirty="0" smtClean="0"/>
              <a:t>this. </a:t>
            </a:r>
            <a:endParaRPr lang="en-US" dirty="0" smtClean="0"/>
          </a:p>
          <a:p>
            <a:endParaRPr lang="en-US" dirty="0" smtClean="0"/>
          </a:p>
          <a:p>
            <a:pPr lvl="1"/>
            <a:endParaRPr lang="en-US" dirty="0" smtClean="0"/>
          </a:p>
          <a:p>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a:p>
        </p:txBody>
      </p:sp>
    </p:spTree>
    <p:extLst>
      <p:ext uri="{BB962C8B-B14F-4D97-AF65-F5344CB8AC3E}">
        <p14:creationId xmlns:p14="http://schemas.microsoft.com/office/powerpoint/2010/main" val="2008265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0" indent="0">
              <a:buNone/>
            </a:pPr>
            <a:r>
              <a:rPr lang="en-US" sz="1600" u="sng" dirty="0" smtClean="0"/>
              <a:t>Comment</a:t>
            </a:r>
          </a:p>
          <a:p>
            <a:r>
              <a:rPr lang="en-US" sz="1600" dirty="0" smtClean="0"/>
              <a:t>The </a:t>
            </a:r>
            <a:r>
              <a:rPr lang="en-US" sz="1600" dirty="0"/>
              <a:t>Average Access Delay values do not appear to correspond to practice.  </a:t>
            </a:r>
            <a:endParaRPr lang="en-US" sz="1600" dirty="0" smtClean="0"/>
          </a:p>
          <a:p>
            <a:r>
              <a:rPr lang="en-US" sz="1600" dirty="0" smtClean="0"/>
              <a:t>Access </a:t>
            </a:r>
            <a:r>
              <a:rPr lang="en-US" sz="1600" dirty="0"/>
              <a:t>delay is defined in 10.11.16 as "begins CSMA/CA access".  </a:t>
            </a:r>
            <a:r>
              <a:rPr lang="en-US" sz="1600" dirty="0" smtClean="0"/>
              <a:t/>
            </a:r>
            <a:br>
              <a:rPr lang="en-US" sz="1600" dirty="0" smtClean="0"/>
            </a:br>
            <a:r>
              <a:rPr lang="en-US" sz="1600" dirty="0" smtClean="0"/>
              <a:t>This </a:t>
            </a:r>
            <a:r>
              <a:rPr lang="en-US" sz="1600" dirty="0"/>
              <a:t>can be read such that the access delay includes the SIFS, AIFS,0-CWmin time but definitely includes the time for retries (SIFS + AIFS + 0 to 2^n x </a:t>
            </a:r>
            <a:r>
              <a:rPr lang="en-US" sz="1600" dirty="0" err="1"/>
              <a:t>CWmin</a:t>
            </a:r>
            <a:r>
              <a:rPr lang="en-US" sz="1600" dirty="0"/>
              <a:t>).  For example average access delay for VO would be 47.5us and DCF 101.5us.  2 retries is 65.5 and 304us average respectively.  </a:t>
            </a:r>
            <a:endParaRPr lang="en-US" sz="1600" dirty="0" smtClean="0"/>
          </a:p>
          <a:p>
            <a:r>
              <a:rPr lang="en-US" sz="1600" dirty="0" smtClean="0"/>
              <a:t>Why</a:t>
            </a:r>
            <a:r>
              <a:rPr lang="en-US" sz="1600" dirty="0"/>
              <a:t>, therefore do we have 8, 16 and 32us steps in the element (</a:t>
            </a:r>
            <a:r>
              <a:rPr lang="en-US" sz="1600" dirty="0" smtClean="0"/>
              <a:t>8.4.2.41)?  </a:t>
            </a:r>
            <a:r>
              <a:rPr lang="en-US" sz="1600" dirty="0"/>
              <a:t>The granularity seems way out of step and way too fine.  Then what about the time for packets from other STAs which hold up the queued packet? - at 130Mbps a 1500B packet is 184us (</a:t>
            </a:r>
            <a:r>
              <a:rPr lang="en-US" sz="1600" dirty="0" err="1"/>
              <a:t>inc</a:t>
            </a:r>
            <a:r>
              <a:rPr lang="en-US" sz="1600" dirty="0"/>
              <a:t> ACK).  </a:t>
            </a:r>
            <a:endParaRPr lang="en-US" sz="1600" dirty="0" smtClean="0"/>
          </a:p>
          <a:p>
            <a:r>
              <a:rPr lang="en-US" sz="1600" dirty="0" smtClean="0"/>
              <a:t>The </a:t>
            </a:r>
            <a:r>
              <a:rPr lang="en-US" sz="1600" dirty="0"/>
              <a:t>accuracy is set (correctly) at 100us (10.11.16) so again the 8, 16 and 32us steps in the element are wrong.</a:t>
            </a:r>
          </a:p>
          <a:p>
            <a:pPr marL="0" indent="0">
              <a:buNone/>
            </a:pPr>
            <a:r>
              <a:rPr lang="en-US" sz="1600" u="sng" dirty="0" smtClean="0"/>
              <a:t>Proposal</a:t>
            </a:r>
            <a:r>
              <a:rPr lang="en-US" sz="1600" u="sng" dirty="0"/>
              <a:t> </a:t>
            </a:r>
          </a:p>
          <a:p>
            <a:r>
              <a:rPr lang="en-US" sz="1600" dirty="0"/>
              <a:t>Revise the values of the Average Access Delay to be in 100us steps, i.e. (n x 100)us &lt; Access Delay &lt; (n+1) x 100 us</a:t>
            </a:r>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CID 1118</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a:p>
        </p:txBody>
      </p:sp>
    </p:spTree>
    <p:extLst>
      <p:ext uri="{BB962C8B-B14F-4D97-AF65-F5344CB8AC3E}">
        <p14:creationId xmlns:p14="http://schemas.microsoft.com/office/powerpoint/2010/main" val="347638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a:t>This field was an attempt by others </a:t>
            </a:r>
            <a:r>
              <a:rPr lang="en-US" sz="1800" dirty="0" smtClean="0"/>
              <a:t>(an </a:t>
            </a:r>
            <a:r>
              <a:rPr lang="en-US" sz="1800" dirty="0"/>
              <a:t>AP vendor proposal) to call out an “averaged”, “additional access delay” beyond what you are calling out below for a “first try” at the medium for a network load element...  the focus here is the word “additional”… This is not “access delay”… This might best be thought of a listen before talk delay when testing the medium for energy or channel occupancy… The basic increment after some debate was called out as 16 </a:t>
            </a:r>
            <a:r>
              <a:rPr lang="en-US" sz="1800" dirty="0" err="1"/>
              <a:t>microSeconds</a:t>
            </a:r>
            <a:r>
              <a:rPr lang="en-US" sz="1800" dirty="0"/>
              <a:t> per increment… </a:t>
            </a:r>
          </a:p>
          <a:p>
            <a:r>
              <a:rPr lang="en-US" sz="1800" dirty="0"/>
              <a:t> </a:t>
            </a:r>
          </a:p>
          <a:p>
            <a:r>
              <a:rPr lang="en-US" sz="1800" dirty="0"/>
              <a:t>So  lightly loaded BSS network might report a 10 and it would equal 160 microseconds beyond what you are communicating below for each COS category…  100 might be a more heavily loaded network with occasional collisions which might average to 1.6 milliseconds…   a number greater than 100 should only happen when more than one collision is occurring. </a:t>
            </a:r>
          </a:p>
          <a:p>
            <a:r>
              <a:rPr lang="en-US" sz="1400" dirty="0"/>
              <a:t> </a:t>
            </a:r>
          </a:p>
          <a:p>
            <a:endParaRPr lang="en-US" dirty="0"/>
          </a:p>
        </p:txBody>
      </p:sp>
      <p:sp>
        <p:nvSpPr>
          <p:cNvPr id="3" name="Title 2"/>
          <p:cNvSpPr>
            <a:spLocks noGrp="1"/>
          </p:cNvSpPr>
          <p:nvPr>
            <p:ph type="title"/>
          </p:nvPr>
        </p:nvSpPr>
        <p:spPr/>
        <p:txBody>
          <a:bodyPr/>
          <a:lstStyle/>
          <a:p>
            <a:r>
              <a:rPr lang="en-US" dirty="0" smtClean="0"/>
              <a:t>Original intent of this IE</a:t>
            </a:r>
            <a:br>
              <a:rPr lang="en-US" dirty="0" smtClean="0"/>
            </a:br>
            <a:r>
              <a:rPr lang="en-US" dirty="0" smtClean="0"/>
              <a:t>(Courtesy Roger Durand)</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a:p>
        </p:txBody>
      </p:sp>
    </p:spTree>
    <p:extLst>
      <p:ext uri="{BB962C8B-B14F-4D97-AF65-F5344CB8AC3E}">
        <p14:creationId xmlns:p14="http://schemas.microsoft.com/office/powerpoint/2010/main" val="385808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772400" cy="4191000"/>
          </a:xfrm>
        </p:spPr>
        <p:txBody>
          <a:bodyPr/>
          <a:lstStyle/>
          <a:p>
            <a:r>
              <a:rPr lang="en-US" sz="2000" dirty="0" smtClean="0"/>
              <a:t>I think</a:t>
            </a:r>
            <a:r>
              <a:rPr lang="en-US" sz="2000" dirty="0"/>
              <a:t> the word additional was removed as some English perfectionist thought it was redundant with delay in the same phrase.  </a:t>
            </a:r>
          </a:p>
          <a:p>
            <a:r>
              <a:rPr lang="en-US" sz="2000" dirty="0"/>
              <a:t>And in 10.11.16 someone misidentified </a:t>
            </a:r>
            <a:r>
              <a:rPr lang="en-US" sz="2000" dirty="0" smtClean="0"/>
              <a:t>its </a:t>
            </a:r>
            <a:r>
              <a:rPr lang="en-US" sz="2000" dirty="0"/>
              <a:t>purpose and said it included CSMA delay at start when it was not meant to do this, if anything this paragraph should say CSMA delay at end of count.  </a:t>
            </a:r>
          </a:p>
          <a:p>
            <a:r>
              <a:rPr lang="en-US" sz="2000" dirty="0"/>
              <a:t>This was not supposed to include MAC delays but only RF or medium delays when the packet is “ready to be transmitted” it does say this in 10.11.16 but someone else added </a:t>
            </a:r>
            <a:r>
              <a:rPr lang="en-US" sz="2000" dirty="0" smtClean="0"/>
              <a:t>“begins </a:t>
            </a:r>
            <a:r>
              <a:rPr lang="en-US" sz="2000" dirty="0"/>
              <a:t>CSMA/CA </a:t>
            </a:r>
            <a:r>
              <a:rPr lang="en-US" sz="2000" dirty="0" smtClean="0"/>
              <a:t>access” </a:t>
            </a:r>
            <a:r>
              <a:rPr lang="en-US" sz="2000" dirty="0"/>
              <a:t>and this is flat wrong.   It should say </a:t>
            </a:r>
            <a:r>
              <a:rPr lang="en-US" sz="2000" dirty="0" smtClean="0"/>
              <a:t>“ends </a:t>
            </a:r>
            <a:r>
              <a:rPr lang="en-US" sz="2000" dirty="0"/>
              <a:t>CSMA/CA </a:t>
            </a:r>
            <a:r>
              <a:rPr lang="en-US" sz="2000" dirty="0" smtClean="0"/>
              <a:t>access” and </a:t>
            </a:r>
            <a:r>
              <a:rPr lang="en-US" sz="2000" dirty="0"/>
              <a:t>then it makes sense</a:t>
            </a:r>
            <a:r>
              <a:rPr lang="en-US" sz="2000" dirty="0" smtClean="0"/>
              <a:t>…</a:t>
            </a:r>
          </a:p>
          <a:p>
            <a:r>
              <a:rPr lang="en-US" sz="2000" dirty="0" smtClean="0"/>
              <a:t>(Note GS : …except for the 100us accuracy!) </a:t>
            </a:r>
            <a:endParaRPr lang="en-US" sz="2000" dirty="0"/>
          </a:p>
          <a:p>
            <a:endParaRPr lang="en-US" dirty="0"/>
          </a:p>
        </p:txBody>
      </p:sp>
      <p:sp>
        <p:nvSpPr>
          <p:cNvPr id="3" name="Title 2"/>
          <p:cNvSpPr>
            <a:spLocks noGrp="1"/>
          </p:cNvSpPr>
          <p:nvPr>
            <p:ph type="title"/>
          </p:nvPr>
        </p:nvSpPr>
        <p:spPr/>
        <p:txBody>
          <a:bodyPr/>
          <a:lstStyle/>
          <a:p>
            <a:r>
              <a:rPr lang="en-US" dirty="0" smtClean="0"/>
              <a:t>What happened?</a:t>
            </a:r>
            <a:br>
              <a:rPr lang="en-US" dirty="0" smtClean="0"/>
            </a:br>
            <a:r>
              <a:rPr lang="en-US" dirty="0" smtClean="0"/>
              <a:t>Courtesy Roger Durand</a:t>
            </a:r>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a:p>
        </p:txBody>
      </p:sp>
    </p:spTree>
    <p:extLst>
      <p:ext uri="{BB962C8B-B14F-4D97-AF65-F5344CB8AC3E}">
        <p14:creationId xmlns:p14="http://schemas.microsoft.com/office/powerpoint/2010/main" val="4155089461"/>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77001</TotalTime>
  <Words>1158</Words>
  <Application>Microsoft Office PowerPoint</Application>
  <PresentationFormat>On-screen Show (4:3)</PresentationFormat>
  <Paragraphs>149</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Document</vt:lpstr>
      <vt:lpstr>802.11mc  CIDs 1136,1118,1458</vt:lpstr>
      <vt:lpstr>Abstract</vt:lpstr>
      <vt:lpstr>CID 1136</vt:lpstr>
      <vt:lpstr>CID 1136</vt:lpstr>
      <vt:lpstr>CID 1136</vt:lpstr>
      <vt:lpstr>Motion</vt:lpstr>
      <vt:lpstr>CID 1118</vt:lpstr>
      <vt:lpstr>Original intent of this IE (Courtesy Roger Durand)</vt:lpstr>
      <vt:lpstr>What happened? Courtesy Roger Durand</vt:lpstr>
      <vt:lpstr>Access Delay 8.4.2.41 Values</vt:lpstr>
      <vt:lpstr>What do we do?</vt:lpstr>
      <vt:lpstr>Edit Definition of Access Delay, 10.11.16</vt:lpstr>
      <vt:lpstr>CID 1118</vt:lpstr>
      <vt:lpstr>CID 1458</vt:lpstr>
      <vt:lpstr>Nominal MSDU</vt:lpstr>
      <vt:lpstr>Aggregation</vt:lpstr>
      <vt:lpstr>Proposal for CID 1458</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1393</cp:revision>
  <cp:lastPrinted>1998-02-10T13:28:06Z</cp:lastPrinted>
  <dcterms:created xsi:type="dcterms:W3CDTF">1998-02-10T13:07:52Z</dcterms:created>
  <dcterms:modified xsi:type="dcterms:W3CDTF">2013-04-11T18:20:07Z</dcterms:modified>
</cp:coreProperties>
</file>