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96" r:id="rId4"/>
    <p:sldId id="299" r:id="rId5"/>
    <p:sldId id="300" r:id="rId6"/>
    <p:sldId id="301" r:id="rId7"/>
    <p:sldId id="272" r:id="rId8"/>
    <p:sldId id="273" r:id="rId9"/>
    <p:sldId id="274" r:id="rId10"/>
    <p:sldId id="275" r:id="rId11"/>
    <p:sldId id="276" r:id="rId12"/>
    <p:sldId id="29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8</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11</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050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Apr/May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22084" y="332601"/>
            <a:ext cx="1923416"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0411r01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388-01-00ai-march-2013-orlando-session-minutes.do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1/LetterBallots/CC8ai/CC8_instructions.html" TargetMode="External"/><Relationship Id="rId4" Type="http://schemas.openxmlformats.org/officeDocument/2006/relationships/hyperlink" Target="https://mentor.ieee.org/802.11/dcn/13/11-13-0414-00-00ai-sta-optimized-link-setup.pptx" TargetMode="External"/><Relationship Id="rId1" Type="http://schemas.openxmlformats.org/officeDocument/2006/relationships/slideLayout" Target="../slideLayouts/slideLayout2.xml"/><Relationship Id="rId2" Type="http://schemas.openxmlformats.org/officeDocument/2006/relationships/hyperlink" Target="https://mentor.ieee.org/802.11/dcn/13/11-13-0412-00-00ai-march-may-teleconference-minutes.do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t>
            </a:r>
            <a:r>
              <a:rPr lang="ja-JP" altLang="en-US"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9</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Apr 2013 to 7</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May 2013</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a:t>
            </a:r>
            <a:r>
              <a:rPr lang="en-US" altLang="ja-JP" sz="2000" b="0" smtClean="0">
                <a:ea typeface="ＭＳ Ｐゴシック" pitchFamily="-84" charset="-128"/>
                <a:cs typeface="ＭＳ Ｐゴシック" pitchFamily="-84" charset="-128"/>
              </a:rPr>
              <a:t>4</a:t>
            </a:r>
            <a:r>
              <a:rPr lang="en-US" altLang="ja-JP" sz="2000" b="0" smtClean="0">
                <a:ea typeface="ＭＳ Ｐゴシック" pitchFamily="-84" charset="-128"/>
                <a:cs typeface="ＭＳ Ｐゴシック" pitchFamily="-84" charset="-128"/>
              </a:rPr>
              <a:t>-16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10</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11</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12</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Apr 2013 to 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Apr </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smtClean="0"/>
              <a:t>13-0388r1 March 2013 Orlando Session Minutes </a:t>
            </a:r>
          </a:p>
          <a:p>
            <a:pPr lvl="1">
              <a:defRPr/>
            </a:pPr>
            <a:r>
              <a:rPr lang="en-US" altLang="ja-JP" dirty="0" smtClean="0">
                <a:hlinkClick r:id="rId2"/>
              </a:rPr>
              <a:t>https://mentor.ieee.org/802.11/dcn/13/11-13-0388-01-00ai-march-2013-orlando-session-minutes.doc</a:t>
            </a:r>
            <a:endParaRPr lang="en-US" altLang="ja-JP" dirty="0" smtClean="0"/>
          </a:p>
          <a:p>
            <a:pPr>
              <a:defRPr/>
            </a:pPr>
            <a:r>
              <a:rPr lang="en-US" altLang="ja-JP" dirty="0" smtClean="0"/>
              <a:t>Status report of Draft 0.5</a:t>
            </a:r>
          </a:p>
          <a:p>
            <a:pPr>
              <a:defRPr/>
            </a:pPr>
            <a:r>
              <a:rPr lang="en-US" altLang="ja-JP" dirty="0" smtClean="0"/>
              <a:t>Schedule of peer review</a:t>
            </a:r>
          </a:p>
          <a:p>
            <a:pPr lvl="1">
              <a:defRPr/>
            </a:pPr>
            <a:r>
              <a:rPr lang="en-US" altLang="ja-JP" dirty="0" smtClean="0">
                <a:solidFill>
                  <a:srgbClr val="FF0000"/>
                </a:solidFill>
              </a:rPr>
              <a:t>20 day peer review starting on April xx </a:t>
            </a:r>
            <a:r>
              <a:rPr lang="en-US" altLang="ja-JP" dirty="0" smtClean="0"/>
              <a:t>, 2013 to assist with producing an improved draft for working LB.</a:t>
            </a:r>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Apr </a:t>
            </a:r>
          </a:p>
        </p:txBody>
      </p:sp>
      <p:sp>
        <p:nvSpPr>
          <p:cNvPr id="20483" name="Content Placeholder 2"/>
          <p:cNvSpPr>
            <a:spLocks noGrp="1"/>
          </p:cNvSpPr>
          <p:nvPr>
            <p:ph idx="1"/>
          </p:nvPr>
        </p:nvSpPr>
        <p:spPr>
          <a:xfrm>
            <a:off x="685800" y="1219200"/>
            <a:ext cx="8077200" cy="5257800"/>
          </a:xfrm>
        </p:spPr>
        <p:txBody>
          <a:bodyPr>
            <a:normAutofit fontScale="925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a:t>
            </a:r>
            <a:r>
              <a:rPr lang="en-US" altLang="ja-JP" dirty="0" smtClean="0"/>
              <a:t>past weekly  call </a:t>
            </a:r>
            <a:r>
              <a:rPr lang="en-US" altLang="ja-JP" dirty="0" smtClean="0"/>
              <a:t>m</a:t>
            </a:r>
            <a:r>
              <a:rPr lang="en-US" altLang="ja-JP" dirty="0" smtClean="0"/>
              <a:t>inutes</a:t>
            </a:r>
            <a:endParaRPr lang="en-US" altLang="ja-JP" dirty="0" smtClean="0"/>
          </a:p>
          <a:p>
            <a:pPr lvl="1">
              <a:defRPr/>
            </a:pPr>
            <a:r>
              <a:rPr lang="en-US" altLang="ja-JP" dirty="0" smtClean="0"/>
              <a:t>13-</a:t>
            </a:r>
            <a:r>
              <a:rPr lang="en-US" altLang="ja-JP" dirty="0" smtClean="0"/>
              <a:t>0412r0 March-May Teleconference minutes</a:t>
            </a:r>
          </a:p>
          <a:p>
            <a:pPr lvl="1">
              <a:defRPr/>
            </a:pPr>
            <a:r>
              <a:rPr lang="en-US" altLang="ja-JP" dirty="0" smtClean="0">
                <a:hlinkClick r:id="rId2"/>
              </a:rPr>
              <a:t>https://mentor.ieee.org/802.11/dcn/13/11-13-0412-00-00ai-march-may-teleconference-</a:t>
            </a:r>
            <a:r>
              <a:rPr lang="en-US" altLang="ja-JP" dirty="0" smtClean="0">
                <a:hlinkClick r:id="rId2"/>
              </a:rPr>
              <a:t>minutes.doc</a:t>
            </a:r>
            <a:endParaRPr lang="en-US" altLang="ja-JP" dirty="0" smtClean="0"/>
          </a:p>
          <a:p>
            <a:pPr>
              <a:defRPr/>
            </a:pPr>
            <a:r>
              <a:rPr lang="en-US" altLang="ja-JP" dirty="0" smtClean="0"/>
              <a:t>Draft 0.5 Comment collect</a:t>
            </a:r>
          </a:p>
          <a:p>
            <a:pPr lvl="1">
              <a:defRPr/>
            </a:pPr>
            <a:r>
              <a:rPr lang="en-US" altLang="ja-JP" dirty="0" smtClean="0">
                <a:hlinkClick r:id="rId3"/>
              </a:rPr>
              <a:t>http://www.ieee802.org/11/LetterBallots/CC8ai/</a:t>
            </a:r>
            <a:r>
              <a:rPr lang="en-US" altLang="ja-JP" dirty="0" smtClean="0">
                <a:hlinkClick r:id="rId3"/>
              </a:rPr>
              <a:t>CC8_instructions.html</a:t>
            </a:r>
            <a:endParaRPr lang="en-US" altLang="ja-JP" dirty="0" smtClean="0"/>
          </a:p>
          <a:p>
            <a:pPr>
              <a:defRPr/>
            </a:pPr>
            <a:r>
              <a:rPr lang="en-US" altLang="ja-JP" dirty="0" smtClean="0"/>
              <a:t>Presentation</a:t>
            </a:r>
          </a:p>
          <a:p>
            <a:pPr lvl="1">
              <a:defRPr/>
            </a:pPr>
            <a:r>
              <a:rPr lang="en-US" altLang="ja-JP" dirty="0" smtClean="0"/>
              <a:t>13-0414 STA </a:t>
            </a:r>
            <a:r>
              <a:rPr lang="en-US" altLang="ja-JP" dirty="0" smtClean="0"/>
              <a:t>Optimized Link </a:t>
            </a:r>
            <a:r>
              <a:rPr lang="en-US" altLang="ja-JP" dirty="0" smtClean="0"/>
              <a:t>Setup / </a:t>
            </a:r>
            <a:r>
              <a:rPr lang="en-US" altLang="ja-JP" dirty="0" err="1" smtClean="0"/>
              <a:t>Jarkko</a:t>
            </a:r>
            <a:r>
              <a:rPr lang="en-US" altLang="ja-JP" dirty="0" smtClean="0"/>
              <a:t> </a:t>
            </a:r>
            <a:r>
              <a:rPr lang="en-US" altLang="ja-JP" dirty="0" err="1" smtClean="0"/>
              <a:t>Kneckt</a:t>
            </a:r>
            <a:r>
              <a:rPr lang="en-US" altLang="ja-JP" dirty="0" smtClean="0"/>
              <a:t> (Nokia)</a:t>
            </a:r>
            <a:endParaRPr lang="en-US" altLang="ja-JP" dirty="0" smtClean="0"/>
          </a:p>
          <a:p>
            <a:pPr lvl="1">
              <a:defRPr/>
            </a:pPr>
            <a:r>
              <a:rPr lang="en-US" altLang="ja-JP" dirty="0" smtClean="0">
                <a:hlinkClick r:id="rId4"/>
              </a:rPr>
              <a:t>https://mentor.ieee.org/802.11/dcn/13/11-13-0414-00-00ai-sta-optimized-link-</a:t>
            </a:r>
            <a:r>
              <a:rPr lang="en-US" altLang="ja-JP" dirty="0" smtClean="0">
                <a:hlinkClick r:id="rId4"/>
              </a:rPr>
              <a:t>setup.pptx</a:t>
            </a:r>
            <a:endParaRPr lang="en-US" altLang="ja-JP" dirty="0" smtClean="0"/>
          </a:p>
          <a:p>
            <a:pPr>
              <a:defRPr/>
            </a:pPr>
            <a:r>
              <a:rPr lang="en-US" altLang="ja-JP" dirty="0" smtClean="0"/>
              <a:t>Plan </a:t>
            </a:r>
            <a:r>
              <a:rPr lang="en-US" altLang="ja-JP" dirty="0" smtClean="0"/>
              <a:t>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8077200" cy="304800"/>
          </a:xfrm>
        </p:spPr>
        <p:txBody>
          <a:bodyPr/>
          <a:lstStyle/>
          <a:p>
            <a:r>
              <a:rPr lang="en-US" altLang="ja-JP" dirty="0" smtClean="0"/>
              <a:t>Comment Collection</a:t>
            </a:r>
            <a:endParaRPr lang="ja-JP" altLang="en-US" dirty="0"/>
          </a:p>
        </p:txBody>
      </p:sp>
      <p:sp>
        <p:nvSpPr>
          <p:cNvPr id="3" name="コンテンツ プレースホルダ 2"/>
          <p:cNvSpPr>
            <a:spLocks noGrp="1"/>
          </p:cNvSpPr>
          <p:nvPr>
            <p:ph idx="1"/>
          </p:nvPr>
        </p:nvSpPr>
        <p:spPr>
          <a:xfrm>
            <a:off x="762000" y="1219200"/>
            <a:ext cx="7696200" cy="5257800"/>
          </a:xfrm>
        </p:spPr>
        <p:txBody>
          <a:bodyPr>
            <a:normAutofit fontScale="70000" lnSpcReduction="20000"/>
          </a:bodyPr>
          <a:lstStyle/>
          <a:p>
            <a:r>
              <a:rPr lang="en-US" altLang="ja-JP" dirty="0" smtClean="0"/>
              <a:t>This Comment Collection opens on: Sat Apr 13, 2013 at 23:59 Eastern Time USA and closes 20 days later on Fri May 03, 2013 at 23:59 Eastern Time USA. (Add reminder to calendar).</a:t>
            </a:r>
            <a:r>
              <a:rPr lang="en-US" altLang="ja-JP" dirty="0" smtClean="0"/>
              <a:t> </a:t>
            </a:r>
          </a:p>
          <a:p>
            <a:r>
              <a:rPr lang="en-US" altLang="ja-JP" dirty="0" smtClean="0"/>
              <a:t>Anybody </a:t>
            </a:r>
            <a:r>
              <a:rPr lang="en-US" altLang="ja-JP" dirty="0" smtClean="0"/>
              <a:t>who has access to the draft may provide comments.</a:t>
            </a:r>
            <a:r>
              <a:rPr lang="en-US" altLang="ja-JP" dirty="0" smtClean="0"/>
              <a:t> </a:t>
            </a:r>
          </a:p>
          <a:p>
            <a:r>
              <a:rPr lang="en-US" altLang="ja-JP" dirty="0" smtClean="0"/>
              <a:t>You </a:t>
            </a:r>
            <a:r>
              <a:rPr lang="en-US" altLang="ja-JP" dirty="0" smtClean="0"/>
              <a:t>need to vote in order to provide comments, but what you vote does not matter (i.e., has no effect).</a:t>
            </a:r>
            <a:r>
              <a:rPr lang="en-US" altLang="ja-JP" dirty="0" smtClean="0"/>
              <a:t> </a:t>
            </a:r>
          </a:p>
          <a:p>
            <a:r>
              <a:rPr lang="en-US" altLang="ja-JP" dirty="0" smtClean="0"/>
              <a:t>If </a:t>
            </a:r>
            <a:r>
              <a:rPr lang="en-US" altLang="ja-JP" dirty="0" smtClean="0"/>
              <a:t>you are an 802.11 voter, this comments collection will have no effect on your 802.11 membership, regardless of whether you respond or not.</a:t>
            </a:r>
          </a:p>
          <a:p>
            <a:r>
              <a:rPr lang="en-US" altLang="ja-JP" dirty="0" smtClean="0"/>
              <a:t>You must follow these instructions to provide comments</a:t>
            </a:r>
            <a:r>
              <a:rPr lang="en-US" altLang="ja-JP" dirty="0" smtClean="0"/>
              <a:t>.</a:t>
            </a:r>
          </a:p>
          <a:p>
            <a:r>
              <a:rPr lang="en-US" altLang="ja-JP" dirty="0" smtClean="0"/>
              <a:t>Do </a:t>
            </a:r>
            <a:r>
              <a:rPr lang="en-US" altLang="ja-JP" dirty="0" smtClean="0"/>
              <a:t>not send an email to provide comments. </a:t>
            </a:r>
            <a:r>
              <a:rPr lang="en-US" altLang="ja-JP" dirty="0" smtClean="0"/>
              <a:t> </a:t>
            </a:r>
          </a:p>
          <a:p>
            <a:r>
              <a:rPr lang="en-US" altLang="ja-JP" dirty="0" smtClean="0"/>
              <a:t>Providing </a:t>
            </a:r>
            <a:r>
              <a:rPr lang="en-US" altLang="ja-JP" dirty="0" smtClean="0"/>
              <a:t>comments by any method other than the web-based process described here will result in your comments being discarded.</a:t>
            </a:r>
          </a:p>
          <a:p>
            <a:r>
              <a:rPr lang="en-US" altLang="ja-JP" dirty="0" smtClean="0"/>
              <a:t>The draft is password protected in accordance with IEEE 802 Policies and Procedures.</a:t>
            </a:r>
            <a:r>
              <a:rPr lang="en-US" altLang="ja-JP" dirty="0" smtClean="0"/>
              <a:t> </a:t>
            </a:r>
          </a:p>
          <a:p>
            <a:r>
              <a:rPr lang="en-US" altLang="ja-JP" dirty="0" smtClean="0"/>
              <a:t>To </a:t>
            </a:r>
            <a:r>
              <a:rPr lang="en-US" altLang="ja-JP" dirty="0" smtClean="0"/>
              <a:t>obtain the draft, use the username and the password supplied to active members for the 802.11 WG private area.</a:t>
            </a:r>
          </a:p>
          <a:p>
            <a:r>
              <a:rPr lang="en-US" altLang="ja-JP" dirty="0" smtClean="0"/>
              <a:t>You need an IEEE-SA web account to vote.</a:t>
            </a:r>
            <a:r>
              <a:rPr lang="en-US" altLang="ja-JP" dirty="0" smtClean="0"/>
              <a:t> </a:t>
            </a:r>
          </a:p>
          <a:p>
            <a:r>
              <a:rPr lang="en-US" altLang="ja-JP" dirty="0" smtClean="0"/>
              <a:t>Instructions </a:t>
            </a:r>
            <a:r>
              <a:rPr lang="en-US" altLang="ja-JP" dirty="0" smtClean="0"/>
              <a:t>for getting an account, changing the registered email address and affiliation are here.</a:t>
            </a:r>
            <a:r>
              <a:rPr lang="en-US" altLang="ja-JP" dirty="0" smtClean="0"/>
              <a:t> </a:t>
            </a:r>
          </a:p>
          <a:p>
            <a:r>
              <a:rPr lang="en-US" altLang="ja-JP" dirty="0" smtClean="0"/>
              <a:t>If </a:t>
            </a:r>
            <a:r>
              <a:rPr lang="en-US" altLang="ja-JP" dirty="0" smtClean="0"/>
              <a:t>you get a new IEEE-SA web account, you will need to record an interest in C/LM/WG802.11, and let the 2nd vice chair know your new SA pin before you can vote using this account.</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Apr/May</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a:t>IEEE Patent Policy - </a:t>
            </a:r>
            <a:r>
              <a:rPr kumimoji="0" lang="en-US" altLang="ja-JP" sz="1500" u="sng">
                <a:hlinkClick r:id="rId2"/>
              </a:rPr>
              <a:t>http://standards.ieee.org/board/pat/pat-slideset.ppt</a:t>
            </a:r>
            <a:endParaRPr kumimoji="0" lang="en-US" altLang="ja-JP" sz="1500"/>
          </a:p>
          <a:p>
            <a:pPr lvl="1">
              <a:lnSpc>
                <a:spcPct val="80000"/>
              </a:lnSpc>
            </a:pPr>
            <a:r>
              <a:rPr kumimoji="0" lang="en-US" altLang="ja-JP" sz="1500"/>
              <a:t>Patent FAQ - </a:t>
            </a:r>
            <a:r>
              <a:rPr kumimoji="0" lang="en-US" altLang="ja-JP" sz="1500" u="sng">
                <a:hlinkClick r:id="rId3"/>
              </a:rPr>
              <a:t>http://standards.ieee.org/board/pat/faq.pdf</a:t>
            </a:r>
            <a:endParaRPr kumimoji="0" lang="en-US" altLang="ja-JP" sz="1500"/>
          </a:p>
          <a:p>
            <a:pPr lvl="1">
              <a:lnSpc>
                <a:spcPct val="80000"/>
              </a:lnSpc>
            </a:pPr>
            <a:r>
              <a:rPr kumimoji="0" lang="en-US" altLang="ja-JP" sz="1500"/>
              <a:t>LoA Form - </a:t>
            </a:r>
            <a:r>
              <a:rPr kumimoji="0" lang="en-US" altLang="ja-JP" sz="1500" u="sng">
                <a:hlinkClick r:id="rId4"/>
              </a:rPr>
              <a:t>http://standards.ieee.org/board/pat/loa.pdf</a:t>
            </a:r>
            <a:endParaRPr kumimoji="0" lang="en-US" altLang="ja-JP" sz="1500"/>
          </a:p>
          <a:p>
            <a:pPr lvl="1">
              <a:lnSpc>
                <a:spcPct val="80000"/>
              </a:lnSpc>
            </a:pPr>
            <a:r>
              <a:rPr kumimoji="0" lang="en-US" altLang="ja-JP" sz="1500"/>
              <a:t>Affiliation FAQ - </a:t>
            </a:r>
            <a:r>
              <a:rPr kumimoji="0" lang="en-US" altLang="ja-JP" sz="1500" u="sng">
                <a:hlinkClick r:id="rId5"/>
              </a:rPr>
              <a:t>http://standards.ieee.org/faqs/affiliationFAQ.html</a:t>
            </a:r>
            <a:endParaRPr kumimoji="0" lang="en-US" altLang="ja-JP" sz="1500"/>
          </a:p>
          <a:p>
            <a:pPr lvl="1">
              <a:lnSpc>
                <a:spcPct val="80000"/>
              </a:lnSpc>
            </a:pPr>
            <a:r>
              <a:rPr kumimoji="0" lang="en-US" altLang="ja-JP" sz="1500"/>
              <a:t>Anti-Trust FAQ - </a:t>
            </a:r>
            <a:r>
              <a:rPr kumimoji="0" lang="en-US" altLang="ja-JP" sz="1500" u="sng">
                <a:hlinkClick r:id="rId6"/>
              </a:rPr>
              <a:t>http://standards.ieee.org/resources/antitrust-guidelines.pdf</a:t>
            </a:r>
            <a:endParaRPr kumimoji="0" lang="en-US" altLang="ja-JP" sz="1500"/>
          </a:p>
          <a:p>
            <a:pPr lvl="1">
              <a:lnSpc>
                <a:spcPct val="80000"/>
              </a:lnSpc>
            </a:pPr>
            <a:r>
              <a:rPr kumimoji="0" lang="en-US" altLang="ja-JP" sz="1500"/>
              <a:t>Ethics - </a:t>
            </a:r>
            <a:r>
              <a:rPr kumimoji="0" lang="en-US" altLang="ja-JP" sz="1500" u="sng">
                <a:hlinkClick r:id="rId7"/>
              </a:rPr>
              <a:t>http://www.ieee.org/portal/cms_docs/about/CoE_poster.pdf</a:t>
            </a:r>
            <a:endParaRPr kumimoji="0" lang="en-US" altLang="ja-JP" sz="1500"/>
          </a:p>
          <a:p>
            <a:pPr lvl="1">
              <a:lnSpc>
                <a:spcPct val="80000"/>
              </a:lnSpc>
            </a:pPr>
            <a:r>
              <a:rPr kumimoji="0" lang="en-US" altLang="ja-JP" sz="1500"/>
              <a:t>IEEE 802.11 Working Group Policies and Procedures - </a:t>
            </a:r>
            <a:r>
              <a:rPr kumimoji="0" lang="en-US" altLang="ja-JP" sz="1500" u="sng">
                <a:hlinkClick r:id="rId8"/>
              </a:rPr>
              <a:t>https://mentor.ieee.org/802.11/public-file/07/11-07-0360-04-0000-802-11-policies-and-procedures.doc</a:t>
            </a:r>
            <a:endParaRPr lang="en-US" altLang="ja-JP" sz="1900"/>
          </a:p>
          <a:p>
            <a:pPr>
              <a:lnSpc>
                <a:spcPct val="80000"/>
              </a:lnSpc>
            </a:pPr>
            <a:r>
              <a:rPr lang="en-US" altLang="ja-JP" sz="1900">
                <a:ea typeface="ＭＳ Ｐゴシック" pitchFamily="-84" charset="-128"/>
                <a:cs typeface="ＭＳ Ｐゴシック" pitchFamily="-84" charset="-128"/>
              </a:rPr>
              <a:t>Chair and secretary</a:t>
            </a:r>
          </a:p>
          <a:p>
            <a:pPr lvl="1">
              <a:lnSpc>
                <a:spcPct val="80000"/>
              </a:lnSpc>
            </a:pPr>
            <a:r>
              <a:rPr kumimoji="0" lang="en-US" altLang="ja-JP" sz="1500"/>
              <a:t>Chair: Hiroshi Mano (Root Inc)</a:t>
            </a:r>
          </a:p>
          <a:p>
            <a:pPr lvl="1">
              <a:lnSpc>
                <a:spcPct val="80000"/>
              </a:lnSpc>
            </a:pPr>
            <a:r>
              <a:rPr kumimoji="0" lang="en-US" altLang="ja-JP" sz="1500"/>
              <a:t>Vice Chair : Marc Emmelman (Fraunhofer FOKUS)</a:t>
            </a:r>
          </a:p>
          <a:p>
            <a:pPr lvl="1">
              <a:lnSpc>
                <a:spcPct val="80000"/>
              </a:lnSpc>
            </a:pPr>
            <a:r>
              <a:rPr kumimoji="0" lang="en-US" altLang="ja-JP" sz="1500"/>
              <a:t>2</a:t>
            </a:r>
            <a:r>
              <a:rPr kumimoji="0" lang="en-US" altLang="ja-JP" sz="1500" baseline="30000"/>
              <a:t>nd</a:t>
            </a:r>
            <a:r>
              <a:rPr kumimoji="0" lang="en-US" altLang="ja-JP" sz="1500"/>
              <a:t> Vice Chair : Gobar Bajko (Nokia)</a:t>
            </a:r>
          </a:p>
          <a:p>
            <a:pPr lvl="1">
              <a:lnSpc>
                <a:spcPct val="80000"/>
              </a:lnSpc>
            </a:pPr>
            <a:r>
              <a:rPr kumimoji="0" lang="en-US" altLang="ja-JP" sz="1500"/>
              <a:t>Recording Secretary: Hitoshi Morioka (Root,Inc.)</a:t>
            </a:r>
          </a:p>
          <a:p>
            <a:pPr lvl="1">
              <a:lnSpc>
                <a:spcPct val="80000"/>
              </a:lnSpc>
            </a:pPr>
            <a:r>
              <a:rPr kumimoji="0" lang="en-US" altLang="ja-JP" sz="1500"/>
              <a:t>Technical Editor: </a:t>
            </a:r>
            <a:r>
              <a:rPr lang="en-US" altLang="ja-JP" sz="1600"/>
              <a:t>Tom Siep (CSR)</a:t>
            </a:r>
            <a:endParaRPr kumimoji="0" lang="en-US" altLang="ja-JP" sz="1500"/>
          </a:p>
          <a:p>
            <a:pPr>
              <a:lnSpc>
                <a:spcPct val="80000"/>
              </a:lnSpc>
            </a:pPr>
            <a:r>
              <a:rPr lang="en-US" altLang="ja-JP" sz="1900">
                <a:ea typeface="ＭＳ Ｐゴシック" pitchFamily="-84" charset="-128"/>
                <a:cs typeface="ＭＳ Ｐゴシック" pitchFamily="-84" charset="-128"/>
              </a:rPr>
              <a:t>Recording your attendance</a:t>
            </a:r>
          </a:p>
          <a:p>
            <a:pPr lvl="1">
              <a:lnSpc>
                <a:spcPct val="80000"/>
              </a:lnSpc>
            </a:pPr>
            <a:r>
              <a:rPr kumimoji="0" lang="en-US" altLang="ja-JP" sz="1900"/>
              <a:t>Please send e-mail including name and affiliation to </a:t>
            </a:r>
            <a:r>
              <a:rPr lang="en-US" altLang="ja-JP" sz="1800">
                <a:hlinkClick r:id="rId9"/>
              </a:rPr>
              <a:t>hmorioka@root-hq.com</a:t>
            </a:r>
            <a:r>
              <a:rPr lang="en-US" altLang="ja-JP" sz="1800"/>
              <a:t> and </a:t>
            </a:r>
            <a:r>
              <a:rPr lang="de-DE" altLang="ja-JP" sz="1800">
                <a:hlinkClick r:id="rId10"/>
              </a:rPr>
              <a:t>hmano@root-hq.com</a:t>
            </a:r>
            <a:r>
              <a:rPr lang="de-DE" altLang="ja-JP" sz="1800"/>
              <a:t> </a:t>
            </a:r>
            <a:r>
              <a:rPr kumimoji="0" lang="en-US" altLang="ja-JP" sz="1500"/>
              <a:t/>
            </a:r>
            <a:br>
              <a:rPr kumimoji="0" lang="en-US" altLang="ja-JP" sz="1500"/>
            </a:br>
            <a:endParaRPr kumimoji="0" lang="en-US" altLang="ja-JP" sz="150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7</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8</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9</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7108</TotalTime>
  <Words>1954</Words>
  <Application>Microsoft Macintosh PowerPoint</Application>
  <PresentationFormat>画面に合わせる (4:3)</PresentationFormat>
  <Paragraphs>171</Paragraphs>
  <Slides>12</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12</vt:i4>
      </vt:variant>
    </vt:vector>
  </HeadingPairs>
  <TitlesOfParts>
    <vt:vector size="13" baseType="lpstr">
      <vt:lpstr>802-11-Submission</vt:lpstr>
      <vt:lpstr>IEEE 802.11 TGai Fast Initial Link Setup  Teleconference Agenda for 　9th Apr 2013 to 7th May 2013</vt:lpstr>
      <vt:lpstr>Abstract</vt:lpstr>
      <vt:lpstr>Meeting Protocol</vt:lpstr>
      <vt:lpstr>Agenda for 9th Apr </vt:lpstr>
      <vt:lpstr>Agenda for 16th Apr </vt:lpstr>
      <vt:lpstr>Comment Collection</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365</cp:revision>
  <cp:lastPrinted>1998-02-10T13:28:06Z</cp:lastPrinted>
  <dcterms:created xsi:type="dcterms:W3CDTF">2013-04-16T13:25:03Z</dcterms:created>
  <dcterms:modified xsi:type="dcterms:W3CDTF">2013-04-16T13:35:02Z</dcterms:modified>
  <cp:category/>
</cp:coreProperties>
</file>