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269" r:id="rId2"/>
    <p:sldId id="270" r:id="rId3"/>
    <p:sldId id="271" r:id="rId4"/>
    <p:sldId id="275" r:id="rId5"/>
    <p:sldId id="272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380" autoAdjust="0"/>
  </p:normalViewPr>
  <p:slideViewPr>
    <p:cSldViewPr>
      <p:cViewPr>
        <p:scale>
          <a:sx n="100" d="100"/>
          <a:sy n="100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stephe\Documents\sandbox\802.11\tools\summary%20of%20meeting-members\filtered%20attendance%20by%20breakou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stephe\Documents\sandbox\802.11\tools\summary%20of%20meeting-members\histogram%20of%20slots%20by%20attende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pivotSource>
    <c:name>[filtered attendance by breakout.xlsx]pie chart total attendances!PivotTable3</c:name>
    <c:fmtId val="4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Total</a:t>
            </a:r>
            <a:r>
              <a:rPr lang="en-US" baseline="0"/>
              <a:t> Attandances</a:t>
            </a:r>
            <a:endParaRPr lang="en-US"/>
          </a:p>
        </c:rich>
      </c:tx>
      <c:layout>
        <c:manualLayout>
          <c:xMode val="edge"/>
          <c:yMode val="edge"/>
          <c:x val="0.69155358326950633"/>
          <c:y val="0.10113363489138326"/>
        </c:manualLayout>
      </c:layout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0"/>
          <c:showBubbleSize val="0"/>
        </c:dLbl>
      </c:pivotFmt>
      <c:pivotFmt>
        <c:idx val="2"/>
      </c:pivotFmt>
      <c:pivotFmt>
        <c:idx val="3"/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0"/>
          <c:showBubbleSize val="0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0"/>
          <c:showBubbleSize val="0"/>
        </c:dLbl>
      </c:pivotFmt>
    </c:pivotFmts>
    <c:plotArea>
      <c:layout/>
      <c:pieChart>
        <c:varyColors val="1"/>
        <c:ser>
          <c:idx val="0"/>
          <c:order val="0"/>
          <c:tx>
            <c:strRef>
              <c:f>'pie chart total attendances'!$B$1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 sz="11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'pie chart total attendances'!$A$2:$A$22</c:f>
              <c:strCache>
                <c:ptCount val="20"/>
                <c:pt idx="0">
                  <c:v>HEW SG</c:v>
                </c:pt>
                <c:pt idx="1">
                  <c:v>TGai</c:v>
                </c:pt>
                <c:pt idx="2">
                  <c:v>TGah</c:v>
                </c:pt>
                <c:pt idx="3">
                  <c:v>TGac</c:v>
                </c:pt>
                <c:pt idx="4">
                  <c:v>WG Mid-Session Plenary</c:v>
                </c:pt>
                <c:pt idx="5">
                  <c:v>802.11 OPENING PLENARY</c:v>
                </c:pt>
                <c:pt idx="6">
                  <c:v>WNG</c:v>
                </c:pt>
                <c:pt idx="7">
                  <c:v>Reg SC</c:v>
                </c:pt>
                <c:pt idx="8">
                  <c:v>TGaf</c:v>
                </c:pt>
                <c:pt idx="9">
                  <c:v>TGmc</c:v>
                </c:pt>
                <c:pt idx="10">
                  <c:v>TGaq</c:v>
                </c:pt>
                <c:pt idx="11">
                  <c:v>JTC1</c:v>
                </c:pt>
                <c:pt idx="12">
                  <c:v>TGak</c:v>
                </c:pt>
                <c:pt idx="13">
                  <c:v>Publicity sc</c:v>
                </c:pt>
                <c:pt idx="14">
                  <c:v>WG CAC</c:v>
                </c:pt>
                <c:pt idx="15">
                  <c:v>ARC</c:v>
                </c:pt>
                <c:pt idx="16">
                  <c:v>802.11 Newcomer Training</c:v>
                </c:pt>
                <c:pt idx="17">
                  <c:v>Editors Meeting</c:v>
                </c:pt>
                <c:pt idx="18">
                  <c:v>TGak - Joint Meeting with ARC</c:v>
                </c:pt>
                <c:pt idx="19">
                  <c:v>TGac - cancelled</c:v>
                </c:pt>
              </c:strCache>
            </c:strRef>
          </c:cat>
          <c:val>
            <c:numRef>
              <c:f>'pie chart total attendances'!$B$2:$B$22</c:f>
              <c:numCache>
                <c:formatCode>General</c:formatCode>
                <c:ptCount val="20"/>
                <c:pt idx="0">
                  <c:v>1082</c:v>
                </c:pt>
                <c:pt idx="1">
                  <c:v>345</c:v>
                </c:pt>
                <c:pt idx="2">
                  <c:v>306</c:v>
                </c:pt>
                <c:pt idx="3">
                  <c:v>217</c:v>
                </c:pt>
                <c:pt idx="4">
                  <c:v>188</c:v>
                </c:pt>
                <c:pt idx="5">
                  <c:v>187</c:v>
                </c:pt>
                <c:pt idx="6">
                  <c:v>137</c:v>
                </c:pt>
                <c:pt idx="7">
                  <c:v>130</c:v>
                </c:pt>
                <c:pt idx="8">
                  <c:v>123</c:v>
                </c:pt>
                <c:pt idx="9">
                  <c:v>121</c:v>
                </c:pt>
                <c:pt idx="10">
                  <c:v>80</c:v>
                </c:pt>
                <c:pt idx="11">
                  <c:v>52</c:v>
                </c:pt>
                <c:pt idx="12">
                  <c:v>36</c:v>
                </c:pt>
                <c:pt idx="13">
                  <c:v>28</c:v>
                </c:pt>
                <c:pt idx="14">
                  <c:v>27</c:v>
                </c:pt>
                <c:pt idx="15">
                  <c:v>16</c:v>
                </c:pt>
                <c:pt idx="16">
                  <c:v>13</c:v>
                </c:pt>
                <c:pt idx="17">
                  <c:v>9</c:v>
                </c:pt>
                <c:pt idx="18">
                  <c:v>8</c:v>
                </c:pt>
                <c:pt idx="19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[histogram of slots by attendee.xlsx]histogram of slots by attendee!PivotTable1</c:name>
    <c:fmtId val="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spPr>
          <a:solidFill>
            <a:schemeClr val="accent1"/>
          </a:solidFill>
        </c:spPr>
      </c:pivotFmt>
      <c:pivotFmt>
        <c:idx val="3"/>
        <c:marker>
          <c:symbol val="none"/>
        </c:marker>
      </c:pivotFmt>
      <c:pivotFmt>
        <c:idx val="4"/>
        <c:spPr>
          <a:solidFill>
            <a:schemeClr val="accent1"/>
          </a:solidFill>
        </c:spPr>
      </c:pivotFmt>
      <c:pivotFmt>
        <c:idx val="5"/>
        <c:marker>
          <c:symbol val="none"/>
        </c:marker>
      </c:pivotFmt>
      <c:pivotFmt>
        <c:idx val="6"/>
        <c:spPr>
          <a:solidFill>
            <a:schemeClr val="accent1"/>
          </a:solidFill>
        </c:spP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'histogram of slots by attendee'!$B$1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13"/>
            <c:invertIfNegative val="0"/>
            <c:bubble3D val="0"/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'histogram of slots by attendee'!$A$2:$A$23</c:f>
              <c:strCach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32</c:v>
                </c:pt>
              </c:strCache>
            </c:strRef>
          </c:cat>
          <c:val>
            <c:numRef>
              <c:f>'histogram of slots by attendee'!$B$2:$B$23</c:f>
              <c:numCache>
                <c:formatCode>General</c:formatCode>
                <c:ptCount val="21"/>
                <c:pt idx="0">
                  <c:v>10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5</c:v>
                </c:pt>
                <c:pt idx="11">
                  <c:v>8</c:v>
                </c:pt>
                <c:pt idx="12">
                  <c:v>13</c:v>
                </c:pt>
                <c:pt idx="13">
                  <c:v>33</c:v>
                </c:pt>
                <c:pt idx="14">
                  <c:v>56</c:v>
                </c:pt>
                <c:pt idx="15">
                  <c:v>49</c:v>
                </c:pt>
                <c:pt idx="16">
                  <c:v>25</c:v>
                </c:pt>
                <c:pt idx="17">
                  <c:v>3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"/>
        <c:axId val="95798400"/>
        <c:axId val="95800320"/>
      </c:barChart>
      <c:catAx>
        <c:axId val="95798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Number</a:t>
                </a:r>
                <a:r>
                  <a:rPr lang="en-GB" sz="1400" baseline="0"/>
                  <a:t> of slots attended</a:t>
                </a:r>
                <a:endParaRPr lang="en-GB" sz="140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5800320"/>
        <c:crosses val="autoZero"/>
        <c:auto val="1"/>
        <c:lblAlgn val="ctr"/>
        <c:lblOffset val="100"/>
        <c:noMultiLvlLbl val="0"/>
      </c:catAx>
      <c:valAx>
        <c:axId val="95800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members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5798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/>
              <a:t>Bruce Kraemer, Marvell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802.11-13/0617r0</a:t>
            </a:r>
            <a:endParaRPr lang="en-GB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2013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16802" y="9001125"/>
            <a:ext cx="189667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3A6E441-A544-4AAC-A083-E2E0319E2BD2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GB"/>
              <a:t>doc.: IEEE 802.11-13/0623r0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GB"/>
              <a:t>May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ln/>
        </p:spPr>
        <p:txBody>
          <a:bodyPr/>
          <a:lstStyle/>
          <a:p>
            <a:pPr lvl="4"/>
            <a:r>
              <a:rPr lang="en-GB"/>
              <a:t>Clint Chaplin, Chair (Samsung)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GB"/>
              <a:t>Page </a:t>
            </a:r>
            <a:fld id="{4F47354C-483B-4C4F-9E35-324784CB1B4D}" type="slidenum">
              <a:rPr lang="en-GB"/>
              <a:pPr/>
              <a:t>17</a:t>
            </a:fld>
            <a:endParaRPr 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GB"/>
              <a:t>doc.: IEEE 802.11-13/0623r0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GB"/>
              <a:t>May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ln/>
        </p:spPr>
        <p:txBody>
          <a:bodyPr/>
          <a:lstStyle/>
          <a:p>
            <a:pPr lvl="4"/>
            <a:r>
              <a:rPr lang="en-GB"/>
              <a:t>Clint Chaplin, Chair (Samsung)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GB"/>
              <a:t>Page </a:t>
            </a:r>
            <a:fld id="{3946470D-B43E-4C24-9E88-C281BD61B916}" type="slidenum">
              <a:rPr lang="en-GB"/>
              <a:pPr/>
              <a:t>18</a:t>
            </a:fld>
            <a:endParaRPr lang="en-GB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335" rIns="953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GB"/>
              <a:t>doc.: IEEE 802.11-13/0623r0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GB"/>
              <a:t>May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ln/>
        </p:spPr>
        <p:txBody>
          <a:bodyPr/>
          <a:lstStyle/>
          <a:p>
            <a:pPr lvl="4"/>
            <a:r>
              <a:rPr lang="en-GB"/>
              <a:t>Clint Chaplin, Chair (Samsung)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GB"/>
              <a:t>Page </a:t>
            </a:r>
            <a:fld id="{6C5CFF85-3D75-4367-84DD-C17E0A95B9A9}" type="slidenum">
              <a:rPr lang="en-GB"/>
              <a:pPr/>
              <a:t>19</a:t>
            </a:fld>
            <a:endParaRPr lang="en-GB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ln/>
        </p:spPr>
        <p:txBody>
          <a:bodyPr lIns="95230" tIns="46028" rIns="95230" bIns="460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A264E6F-F471-4E4D-B290-4127F550318E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6E3DEA8-4E93-41D0-A031-56F1B5C8B594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00717" y="9001125"/>
            <a:ext cx="2112758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85219" y="9001125"/>
            <a:ext cx="25282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2B79D215-1BA9-47D7-8260-6F58BD25FB5B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25606" name="Rectangle 2"/>
          <p:cNvSpPr txBox="1">
            <a:spLocks noGrp="1" noChangeArrowheads="1"/>
          </p:cNvSpPr>
          <p:nvPr/>
        </p:nvSpPr>
        <p:spPr bwMode="auto">
          <a:xfrm>
            <a:off x="4017618" y="95707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5607" name="Rectangle 3"/>
          <p:cNvSpPr txBox="1">
            <a:spLocks noGrp="1" noChangeArrowheads="1"/>
          </p:cNvSpPr>
          <p:nvPr/>
        </p:nvSpPr>
        <p:spPr bwMode="auto">
          <a:xfrm>
            <a:off x="646113" y="95707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5608" name="Rectangle 6"/>
          <p:cNvSpPr txBox="1">
            <a:spLocks noGrp="1" noChangeArrowheads="1"/>
          </p:cNvSpPr>
          <p:nvPr/>
        </p:nvSpPr>
        <p:spPr bwMode="auto">
          <a:xfrm>
            <a:off x="2961687" y="9001126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algn="r"/>
            <a:r>
              <a:rPr 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5609" name="Rectangle 7"/>
          <p:cNvSpPr txBox="1">
            <a:spLocks noGrp="1" noChangeArrowheads="1"/>
          </p:cNvSpPr>
          <p:nvPr/>
        </p:nvSpPr>
        <p:spPr bwMode="auto">
          <a:xfrm>
            <a:off x="3261303" y="9001126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/>
              <a:t>Page </a:t>
            </a:r>
            <a:fld id="{72441576-3BCA-4FC3-97E2-F214F6C391AB}" type="slidenum">
              <a:rPr lang="en-US"/>
              <a:pPr algn="r"/>
              <a:t>40</a:t>
            </a:fld>
            <a:endParaRPr lang="en-US"/>
          </a:p>
        </p:txBody>
      </p:sp>
      <p:sp>
        <p:nvSpPr>
          <p:cNvPr id="25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25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2013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85219" y="9001125"/>
            <a:ext cx="25282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85219" y="9001125"/>
            <a:ext cx="25282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7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AF1F5353-8412-4AEB-9E47-F2838914916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D5613CE-7D1E-4E30-9EBE-CC6290C06DC8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32B3330-9E46-4F43-A3A7-A077B155CF78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8D095695-1C57-4D28-953F-A282E26B2D99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4A0291F6-5255-4FD5-A53C-82DF92FA8F9A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E5BA576-9774-44A9-A292-DB909C0E0D6B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884295D-8DE0-4AB4-A669-943CF794CA7B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2010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058718" y="9001125"/>
            <a:ext cx="2154757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Michael Montemurro, RIM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438AFC5-C833-4E25-B9B3-5C45D6CC321D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2013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62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63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Page </a:t>
            </a:r>
            <a:fld id="{4F3CD8BA-0884-4840-B956-EE9BA92DD1F2}" type="slidenum">
              <a:rPr lang="en-US" altLang="ja-JP">
                <a:latin typeface="Times New Roman" pitchFamily="-65" charset="0"/>
                <a:cs typeface="ＭＳ Ｐゴシック" pitchFamily="-65" charset="-128"/>
              </a:rPr>
              <a:pPr/>
              <a:t>64</a:t>
            </a:fld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67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68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802.11-012/xxxxr0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/>
              <a:t>Sept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Xiaoming Peng / I2R</a:t>
            </a: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Page </a:t>
            </a:r>
            <a:fld id="{99B8CBA7-F2C8-47F1-84DD-72EB8208FC68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802.11-13/0614r0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802.11-13/0614r0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802.11-13/0614r0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802.11-13/0614r0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802.11-13/0614r0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802.11-13/0614r0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802.11-13/0618r0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2013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16802" y="9001125"/>
            <a:ext cx="189667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86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802.11-13/0618r0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2013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16802" y="9001125"/>
            <a:ext cx="189667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87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802.11-13/0618r0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2013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16802" y="9001125"/>
            <a:ext cx="189667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88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92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93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94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0493" y="9001125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0493" y="9001125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0493" y="9001125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0493" y="9001125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802.11-13/0617r0</a:t>
            </a:r>
            <a:endParaRPr lang="en-GB" sz="1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2013</a:t>
            </a:r>
            <a:endParaRPr lang="en-GB" sz="1400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16802" y="9001125"/>
            <a:ext cx="189667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dirty="0" smtClean="0"/>
              <a:t>Stephen McCann, RIM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Page </a:t>
            </a:r>
            <a:fld id="{AAF87627-7236-4E2D-A424-50C37E5DC3A3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802.11-13/0618r0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2013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16802" y="9001125"/>
            <a:ext cx="189667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F5DBBF94-17B0-4983-A36A-09B6DE690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802.11-13/0409r0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OmniRANsg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omniran/dcn/13/omniran-13-0032-05-0000-ieee-802-scope-of-omniran.pptx" TargetMode="External"/><Relationship Id="rId5" Type="http://schemas.openxmlformats.org/officeDocument/2006/relationships/hyperlink" Target="https://mentor.ieee.org/omniran/dcn/13/omniran-13-0030-03-ecsg-may-2013-waikoloa-agenda.pptx" TargetMode="External"/><Relationship Id="rId4" Type="http://schemas.openxmlformats.org/officeDocument/2006/relationships/hyperlink" Target="https://mentor.ieee.org/omniran/documen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1/11-11-0875-01-0000-editor-s-guide.do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2.doc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0115-05-0arc-considerations-on-ap-architectural-models.do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0115-04-0arc-considerations-on-ap-architectural-models.do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3.doc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3/18-13-0064-06-0000-draft-802-comments-to-fcc-u-nii-band-nprm-fcc-13-49.docx" TargetMode="External"/><Relationship Id="rId2" Type="http://schemas.openxmlformats.org/officeDocument/2006/relationships/hyperlink" Target="https://mentor.ieee.org/802.11/dcn/13/11-13-0444-03-0reg-fcc-13-49-comment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8/dcn/13/18-13-0059-00-0000-ofcom-consultation-license-exempt-use-in-the-2400-mhz-band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4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5.doc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0485-04-00ac-sb0-comments-d5-0.xl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0392-04-00ac-may-2013-tgac-meeting-agenda.ppt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poll-vote?p=9200008&amp;t=9200008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6.doc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1/11-11-1137-15-00ah-specification-framework-for-tgah.docx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0412-05-00ai-march-may-teleconference-minutes.doc" TargetMode="External"/><Relationship Id="rId2" Type="http://schemas.openxmlformats.org/officeDocument/2006/relationships/hyperlink" Target="https://mentor.ieee.org/802.11/dcn/13/11-13-0388-01-00ai-march-2013-orlando-session-minutes.doc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0412-05-00ai-march-may-teleconference-minutes.doc" TargetMode="External"/><Relationship Id="rId2" Type="http://schemas.openxmlformats.org/officeDocument/2006/relationships/hyperlink" Target="https://mentor.ieee.org/802.11/dcn/13/11-13-0388-01-00ai-march-2013-orlando-session-minutes.doc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7.doc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8.doc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Ping.FANG@huawei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LRA@tiac.net" TargetMode="External"/><Relationship Id="rId12" Type="http://schemas.openxmlformats.org/officeDocument/2006/relationships/hyperlink" Target="mailto:henry@LOGOUT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nyoung.park@intel.com" TargetMode="External"/><Relationship Id="rId11" Type="http://schemas.openxmlformats.org/officeDocument/2006/relationships/hyperlink" Target="mailto:carlos.cordeiro@intel.com" TargetMode="External"/><Relationship Id="rId5" Type="http://schemas.openxmlformats.org/officeDocument/2006/relationships/hyperlink" Target="mailto:pecclesi@cisco.com" TargetMode="External"/><Relationship Id="rId10" Type="http://schemas.openxmlformats.org/officeDocument/2006/relationships/hyperlink" Target="mailto:alex.ashley@hotmail.co.uk" TargetMode="External"/><Relationship Id="rId4" Type="http://schemas.openxmlformats.org/officeDocument/2006/relationships/hyperlink" Target="mailto:robert.stacey@intel.com" TargetMode="External"/><Relationship Id="rId9" Type="http://schemas.openxmlformats.org/officeDocument/2006/relationships/hyperlink" Target="mailto:ddrgal@gmail.com" TargetMode="Externa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0400-04-0hew-hew-sg-may-2013-agenda.ppt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9.doc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C8F294A5-CC29-4CD0-9292-1798B8623704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May 2013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2013-05-17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/>
        </p:nvGraphicFramePr>
        <p:xfrm>
          <a:off x="523875" y="2276475"/>
          <a:ext cx="77724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Document" r:id="rId4" imgW="8274368" imgH="2780300" progId="Word.Document.8">
                  <p:embed/>
                </p:oleObj>
              </mc:Choice>
              <mc:Fallback>
                <p:oleObj name="Document" r:id="rId4" imgW="8274368" imgH="27803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6475"/>
                        <a:ext cx="77724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May 14th Round table status report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GB" sz="2000" dirty="0" err="1" smtClean="0"/>
              <a:t>REVmc</a:t>
            </a:r>
            <a:r>
              <a:rPr lang="en-GB" sz="2000" dirty="0" smtClean="0"/>
              <a:t> – comment resolution, hoping to recirculate out of July. Because we removed </a:t>
            </a:r>
            <a:r>
              <a:rPr lang="en-GB" sz="2000" dirty="0" err="1" smtClean="0"/>
              <a:t>PMD</a:t>
            </a:r>
            <a:r>
              <a:rPr lang="en-GB" sz="2000" dirty="0" smtClean="0"/>
              <a:t> from 802.11-2012, incoming amendments create work.</a:t>
            </a:r>
          </a:p>
          <a:p>
            <a:r>
              <a:rPr lang="en-GB" sz="2000" dirty="0" err="1" smtClean="0"/>
              <a:t>11ac</a:t>
            </a:r>
            <a:r>
              <a:rPr lang="en-GB" sz="2000" dirty="0" smtClean="0"/>
              <a:t> – Processing SB comments, expect to </a:t>
            </a:r>
            <a:r>
              <a:rPr lang="en-GB" sz="2000" dirty="0" err="1" smtClean="0"/>
              <a:t>recirc</a:t>
            </a:r>
            <a:r>
              <a:rPr lang="en-GB" sz="2000" dirty="0" smtClean="0"/>
              <a:t> in July</a:t>
            </a:r>
          </a:p>
          <a:p>
            <a:r>
              <a:rPr lang="en-GB" sz="2000" dirty="0" err="1" smtClean="0"/>
              <a:t>11af</a:t>
            </a:r>
            <a:r>
              <a:rPr lang="en-GB" sz="2000" dirty="0" smtClean="0"/>
              <a:t> – </a:t>
            </a:r>
            <a:r>
              <a:rPr lang="en-GB" sz="2000" dirty="0" err="1" smtClean="0"/>
              <a:t>LB195</a:t>
            </a:r>
            <a:r>
              <a:rPr lang="en-GB" sz="2000" dirty="0" smtClean="0"/>
              <a:t> comments resolved, </a:t>
            </a:r>
            <a:r>
              <a:rPr lang="en-GB" sz="2000" dirty="0" err="1" smtClean="0"/>
              <a:t>MDR</a:t>
            </a:r>
            <a:r>
              <a:rPr lang="en-GB" sz="2000" dirty="0" smtClean="0"/>
              <a:t> is in progress, expect to </a:t>
            </a:r>
            <a:r>
              <a:rPr lang="en-GB" sz="2000" dirty="0" err="1" smtClean="0"/>
              <a:t>recirc</a:t>
            </a:r>
            <a:r>
              <a:rPr lang="en-GB" sz="2000" dirty="0" smtClean="0"/>
              <a:t> in May</a:t>
            </a:r>
          </a:p>
          <a:p>
            <a:r>
              <a:rPr lang="en-GB" sz="2000" dirty="0" err="1" smtClean="0"/>
              <a:t>11ah</a:t>
            </a:r>
            <a:r>
              <a:rPr lang="en-GB" sz="2000" dirty="0" smtClean="0"/>
              <a:t> – have a proposed Draft, are reviewing it, hearing technical presentations on spec framework document. Possible TG review out of May.</a:t>
            </a:r>
          </a:p>
          <a:p>
            <a:r>
              <a:rPr lang="en-GB" sz="2000" dirty="0" err="1" smtClean="0"/>
              <a:t>11ai</a:t>
            </a:r>
            <a:r>
              <a:rPr lang="en-GB" sz="2000" dirty="0" smtClean="0"/>
              <a:t> – starting TG review comment resolutions, do not expect to finish comment resolution this week. </a:t>
            </a:r>
          </a:p>
          <a:p>
            <a:r>
              <a:rPr lang="en-GB" sz="2000" dirty="0" err="1" smtClean="0"/>
              <a:t>11aq</a:t>
            </a:r>
            <a:r>
              <a:rPr lang="en-GB" sz="2000" dirty="0" smtClean="0"/>
              <a:t> – no draft activity to report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CBFB0970-0318-4E35-AEDF-341F41E712E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11-13/0477r2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3171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Objectives for July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r>
              <a:rPr lang="en-US" dirty="0" smtClean="0"/>
              <a:t>Teleconferences</a:t>
            </a:r>
            <a:r>
              <a:rPr lang="en-US" smtClean="0"/>
              <a:t>: June 20 at 09:00 ET– </a:t>
            </a:r>
            <a:r>
              <a:rPr lang="en-US" dirty="0" smtClean="0"/>
              <a:t>details on </a:t>
            </a:r>
            <a:r>
              <a:rPr lang="en-US" dirty="0" err="1" smtClean="0"/>
              <a:t>OmniRAN</a:t>
            </a:r>
            <a:r>
              <a:rPr lang="en-US" dirty="0" smtClean="0"/>
              <a:t> SG website</a:t>
            </a:r>
          </a:p>
          <a:p>
            <a:r>
              <a:rPr lang="en-US" dirty="0" smtClean="0"/>
              <a:t>Complete use case and gap analysis</a:t>
            </a:r>
          </a:p>
          <a:p>
            <a:r>
              <a:rPr lang="en-US" dirty="0" smtClean="0"/>
              <a:t>Identify potential standardization topics for IEEE 802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omniRAN-13/0043r0 by Michael Montemurro, Research in Motion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3889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/>
              <a:t>OmniRAN</a:t>
            </a:r>
            <a:r>
              <a:rPr lang="en-US" sz="2000" dirty="0" smtClean="0"/>
              <a:t> website</a:t>
            </a:r>
          </a:p>
          <a:p>
            <a:pPr lvl="1"/>
            <a:r>
              <a:rPr lang="en-US" sz="1800" dirty="0">
                <a:hlinkClick r:id="rId3"/>
              </a:rPr>
              <a:t>http://www.ieee802.org/OmniRANsg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2000" dirty="0" smtClean="0"/>
              <a:t>Document repository for </a:t>
            </a:r>
            <a:r>
              <a:rPr lang="en-US" sz="2000" dirty="0" err="1" smtClean="0"/>
              <a:t>OmniRAN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en-US" sz="1800" dirty="0">
                <a:hlinkClick r:id="rId4"/>
              </a:rPr>
              <a:t>https://mentor.ieee.org/omniran/</a:t>
            </a:r>
            <a:r>
              <a:rPr lang="en-US" sz="1800" dirty="0" smtClean="0">
                <a:hlinkClick r:id="rId4"/>
              </a:rPr>
              <a:t>documents</a:t>
            </a:r>
            <a:r>
              <a:rPr lang="en-US" sz="1800" dirty="0" smtClean="0"/>
              <a:t> </a:t>
            </a:r>
          </a:p>
          <a:p>
            <a:r>
              <a:rPr lang="en-US" sz="2000" dirty="0" smtClean="0"/>
              <a:t>Link to May 2013 </a:t>
            </a:r>
            <a:r>
              <a:rPr lang="en-US" sz="2000" dirty="0" err="1" smtClean="0"/>
              <a:t>OmniRAN</a:t>
            </a:r>
            <a:r>
              <a:rPr lang="en-US" sz="2000" dirty="0" smtClean="0"/>
              <a:t> Agenda:</a:t>
            </a:r>
          </a:p>
          <a:p>
            <a:pPr lvl="1"/>
            <a:r>
              <a:rPr lang="en-US" sz="1800" dirty="0">
                <a:hlinkClick r:id="rId5"/>
              </a:rPr>
              <a:t>https://mentor.ieee.org/omniran/dcn/13/omniran-13-0030-03-ecsg-may-2013-waikoloa-</a:t>
            </a:r>
            <a:r>
              <a:rPr lang="en-US" sz="1800" dirty="0" smtClean="0">
                <a:hlinkClick r:id="rId5"/>
              </a:rPr>
              <a:t>agenda.pptx</a:t>
            </a:r>
            <a:endParaRPr lang="en-US" sz="1800" dirty="0" smtClean="0"/>
          </a:p>
          <a:p>
            <a:r>
              <a:rPr lang="en-US" sz="2200" dirty="0" smtClean="0"/>
              <a:t>Scope Document</a:t>
            </a:r>
          </a:p>
          <a:p>
            <a:pPr lvl="1"/>
            <a:r>
              <a:rPr lang="en-US" sz="1600" dirty="0">
                <a:hlinkClick r:id="rId6"/>
              </a:rPr>
              <a:t>https://mentor.ieee.org/omniran/dcn/13/omniran-13-0032-05-0000-ieee-802-scope-of-</a:t>
            </a:r>
            <a:r>
              <a:rPr lang="en-US" sz="1600" dirty="0" smtClean="0">
                <a:hlinkClick r:id="rId6"/>
              </a:rPr>
              <a:t>omniran.pptx</a:t>
            </a:r>
            <a:r>
              <a:rPr lang="en-US" sz="1600" dirty="0" smtClean="0"/>
              <a:t> </a:t>
            </a:r>
            <a:endParaRPr lang="en-US" sz="1600" dirty="0"/>
          </a:p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omniRAN-13/0043r0 by Michael Montemurro, Research in Motion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2705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11-09-1034-07-0000-wg11-style-guide.doc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2012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11-13/0477r2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9588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Editor’s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mentor.ieee.org/802.11/dcn/11/11-11-0875-01-0000-editor-s-guide.doc</a:t>
            </a:r>
            <a:r>
              <a:rPr lang="en-GB" sz="2000" dirty="0" smtClean="0"/>
              <a:t> </a:t>
            </a:r>
            <a:endParaRPr lang="en-GB" sz="2000" dirty="0"/>
          </a:p>
          <a:p>
            <a:r>
              <a:rPr lang="en-GB" dirty="0" smtClean="0"/>
              <a:t>This document contains material relevant to the job of being an 802.11 editor.</a:t>
            </a:r>
            <a:endParaRPr lang="en-US" dirty="0" smtClean="0"/>
          </a:p>
          <a:p>
            <a:r>
              <a:rPr lang="en-GB" dirty="0" smtClean="0"/>
              <a:t>It is recommended that editors read this material before they start, as it may avoid them needlessly re-inventing the wheel.</a:t>
            </a:r>
            <a:endParaRPr lang="en-US" dirty="0" smtClean="0"/>
          </a:p>
          <a:p>
            <a:r>
              <a:rPr lang="en-US" dirty="0" smtClean="0"/>
              <a:t>Creating a Redline, Graphics, Numbering and ANA, Source Control</a:t>
            </a:r>
          </a:p>
          <a:p>
            <a:r>
              <a:rPr lang="en-US" dirty="0" smtClean="0"/>
              <a:t>Comment Resolution and Publication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11-13/0477r2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3341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62000"/>
            <a:ext cx="12954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39019"/>
              </p:ext>
            </p:extLst>
          </p:nvPr>
        </p:nvGraphicFramePr>
        <p:xfrm>
          <a:off x="457200" y="1371600"/>
          <a:ext cx="7086600" cy="355377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414421"/>
                <a:gridCol w="347579"/>
                <a:gridCol w="414421"/>
                <a:gridCol w="381000"/>
                <a:gridCol w="263357"/>
                <a:gridCol w="643021"/>
                <a:gridCol w="537408"/>
                <a:gridCol w="582863"/>
                <a:gridCol w="1173751"/>
                <a:gridCol w="9144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10.0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1.4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14-May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Minyoung Park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14-May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8382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Changes from  last report shown in </a:t>
            </a:r>
            <a:r>
              <a:rPr lang="en-US" b="1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2" name="Slide Number Placeholder 8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Slide </a:t>
            </a:r>
            <a:fld id="{3CC2130E-942E-44E1-91AF-4824D5157D33}" type="slidenum">
              <a:rPr lang="en-US"/>
              <a:pPr algn="ctr"/>
              <a:t>13</a:t>
            </a:fld>
            <a:endParaRPr lang="en-US"/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May 2013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11-13/0477r2 by Peter Ecclesine (Cisco Systems)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2311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C5F46F32-1172-4393-8AC5-9CE0B376E942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May 2013 Publicity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2013-05-17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/>
        </p:nvGraphicFramePr>
        <p:xfrm>
          <a:off x="522288" y="2273300"/>
          <a:ext cx="7881937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4" imgW="8145092" imgH="2304780" progId="Word.Document.8">
                  <p:embed/>
                </p:oleObj>
              </mc:Choice>
              <mc:Fallback>
                <p:oleObj name="Document" r:id="rId4" imgW="8145092" imgH="23047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273300"/>
                        <a:ext cx="7881937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Authors: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11-13/0617r0 by Stephen McCann, RIM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2423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Publicity Standing Committee</a:t>
            </a:r>
            <a:r>
              <a:rPr lang="en-GB" sz="3200" dirty="0"/>
              <a:t> </a:t>
            </a:r>
            <a:r>
              <a:rPr lang="en-GB" sz="3200" dirty="0" smtClean="0"/>
              <a:t>for May 2013, Waikoloa, HI,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11-13/0617r0 by Stephen McCann, RIM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7260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4CAC7241-20A8-4514-8D57-E9CDECD4A5A0}" type="slidenum">
              <a:rPr lang="en-GB" smtClean="0"/>
              <a:pPr/>
              <a:t>16</a:t>
            </a:fld>
            <a:endParaRPr lang="en-GB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692696"/>
            <a:ext cx="8153400" cy="5832648"/>
          </a:xfrm>
          <a:noFill/>
        </p:spPr>
        <p:txBody>
          <a:bodyPr/>
          <a:lstStyle/>
          <a:p>
            <a:r>
              <a:rPr lang="en-GB" sz="3200" dirty="0" smtClean="0"/>
              <a:t>IEEE 802.11 Press Releases</a:t>
            </a:r>
          </a:p>
          <a:p>
            <a:pPr lvl="1"/>
            <a:r>
              <a:rPr lang="en-US" sz="2800" dirty="0" smtClean="0"/>
              <a:t>Previously generated for published amendments</a:t>
            </a:r>
          </a:p>
          <a:p>
            <a:pPr lvl="1"/>
            <a:r>
              <a:rPr lang="en-US" sz="2800" dirty="0" smtClean="0"/>
              <a:t>Additionally required by IEEE for creation of new projects, as a “call for interest”.</a:t>
            </a:r>
          </a:p>
          <a:p>
            <a:pPr lvl="1"/>
            <a:r>
              <a:rPr lang="en-US" sz="2800" dirty="0" smtClean="0"/>
              <a:t>Publicity SC met on Wednesday AM1</a:t>
            </a:r>
          </a:p>
          <a:p>
            <a:r>
              <a:rPr lang="en-US" sz="3200" dirty="0" smtClean="0"/>
              <a:t>Generated Press Releases</a:t>
            </a:r>
          </a:p>
          <a:p>
            <a:pPr lvl="1"/>
            <a:r>
              <a:rPr lang="en-US" sz="2800" dirty="0" smtClean="0"/>
              <a:t>HEW SG                                [11-13-0418r2]</a:t>
            </a:r>
          </a:p>
          <a:p>
            <a:pPr lvl="1"/>
            <a:r>
              <a:rPr lang="en-US" sz="2800" dirty="0" smtClean="0"/>
              <a:t>GLK SG (</a:t>
            </a:r>
            <a:r>
              <a:rPr lang="en-US" sz="2800" dirty="0" err="1" smtClean="0"/>
              <a:t>TGak</a:t>
            </a:r>
            <a:r>
              <a:rPr lang="en-US" sz="2800" dirty="0" smtClean="0"/>
              <a:t>)                    [11-13-0419r0]</a:t>
            </a:r>
          </a:p>
          <a:p>
            <a:pPr lvl="1"/>
            <a:r>
              <a:rPr lang="en-US" sz="2800" dirty="0" smtClean="0"/>
              <a:t>PAD SG (</a:t>
            </a:r>
            <a:r>
              <a:rPr lang="en-US" sz="2800" dirty="0" err="1" smtClean="0"/>
              <a:t>TGaq</a:t>
            </a:r>
            <a:r>
              <a:rPr lang="en-US" sz="2800" dirty="0" smtClean="0"/>
              <a:t>)                    [11-13-0410r1]</a:t>
            </a:r>
            <a:endParaRPr lang="en-GB" sz="2800" dirty="0" smtClean="0"/>
          </a:p>
          <a:p>
            <a:r>
              <a:rPr lang="en-GB" sz="3200" dirty="0" smtClean="0"/>
              <a:t>Teleconferences</a:t>
            </a:r>
          </a:p>
          <a:p>
            <a:pPr lvl="1"/>
            <a:r>
              <a:rPr lang="en-GB" sz="2800" dirty="0" smtClean="0"/>
              <a:t>10 days notice</a:t>
            </a:r>
            <a:endParaRPr lang="en-GB" sz="2800" dirty="0"/>
          </a:p>
          <a:p>
            <a:pPr lvl="1"/>
            <a:endParaRPr lang="en-GB" sz="2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11-13/0617r0 by Stephen McCann, RIM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6300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C93AF45-174A-4DE9-9D5F-7812709FCD30}" type="slidenum">
              <a:rPr lang="en-GB"/>
              <a:pPr/>
              <a:t>17</a:t>
            </a:fld>
            <a:endParaRPr lang="en-GB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Closing Report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GB" sz="2000"/>
              <a:t>Date:</a:t>
            </a:r>
            <a:r>
              <a:rPr lang="en-GB" sz="2000" b="0"/>
              <a:t> 2013-05-17</a:t>
            </a:r>
          </a:p>
        </p:txBody>
      </p:sp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539750" y="2276475"/>
          <a:ext cx="77089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4" imgW="8127059" imgH="2305470" progId="Word.Document.8">
                  <p:embed/>
                </p:oleObj>
              </mc:Choice>
              <mc:Fallback>
                <p:oleObj name="Document" r:id="rId4" imgW="8127059" imgH="23054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77089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11-13/0623r0 by Clint Chaplin, Chair (Samsung)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7118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A71D15B-CF0E-40E5-B85E-9B1746DF0900}" type="slidenum">
              <a:rPr lang="en-GB"/>
              <a:pPr/>
              <a:t>18</a:t>
            </a:fld>
            <a:endParaRPr lang="en-GB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Abstract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GB" sz="3200"/>
              <a:t> Closing report for WNG SC for May 2013, Waikoloa, Hawai’i, Hawaii,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11-13/0623r0 by Clint Chaplin, Chair (Samsung)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694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E2EBFDD3-1A6D-4616-9C43-F74C2E0A1774}" type="slidenum">
              <a:rPr lang="en-GB"/>
              <a:pPr/>
              <a:t>19</a:t>
            </a:fld>
            <a:endParaRPr lang="en-GB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  <a:noFill/>
          <a:ln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/>
              <a:t>Presentations at May 2013 meeting</a:t>
            </a:r>
          </a:p>
          <a:p>
            <a:pPr marL="838200" lvl="1" indent="-3810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/>
              <a:t>DSRC Supporting Information (11-13-0543-01-0wng-dsrc-support-information.pptx) – Lee Armstrong</a:t>
            </a:r>
          </a:p>
          <a:p>
            <a:pPr marL="838200" lvl="1" indent="-3810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/>
              <a:t>Dedicated Short Range Communication (DSRC) Applications Tutorial (11-13-0541-00-0wng-dsrc-applications-tutorial.pptx) – John Kenney</a:t>
            </a:r>
          </a:p>
          <a:p>
            <a:pPr marL="838200" lvl="1" indent="-3810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/>
              <a:t>Coexistence issues between 802.11p and 802.11ac in the proposed UNII-4 band (11-13-0552-00-0wng-802-11p-dsrc-and-802-11ac-coexistence.ppt) – Jim Lansford</a:t>
            </a:r>
          </a:p>
          <a:p>
            <a:pPr marL="838200" lvl="1" indent="-3810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/>
              <a:t>Backoff protocol for IEEE 802.11 devices (11-13-0494-00-0wng-ieee-presentation-backoff.ppt) – Andrey Lukyanenko</a:t>
            </a:r>
          </a:p>
          <a:p>
            <a:pPr marL="838200" lvl="1" indent="-3810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/>
              <a:t>IEEE 802.11 Accounting Extensions (11-13-0504-00-0wng-802-11-accounting-extensions.pptx) – Max Riegel</a:t>
            </a:r>
          </a:p>
          <a:p>
            <a:pPr marL="457200" indent="-457200">
              <a:lnSpc>
                <a:spcPct val="90000"/>
              </a:lnSpc>
            </a:pPr>
            <a:r>
              <a:rPr lang="en-GB"/>
              <a:t>Minutes</a:t>
            </a:r>
          </a:p>
          <a:p>
            <a:pPr marL="838200" lvl="1" indent="-381000">
              <a:lnSpc>
                <a:spcPct val="90000"/>
              </a:lnSpc>
            </a:pPr>
            <a:r>
              <a:rPr lang="en-GB"/>
              <a:t>11-13-0568-00-0wng-may-2013-meeting-minutes-waikoloa.doc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ko-KR">
                <a:ea typeface="Gulim" pitchFamily="34" charset="-127"/>
              </a:rPr>
              <a:t>Plans for July 2013</a:t>
            </a:r>
          </a:p>
          <a:p>
            <a:pPr marL="838200" lvl="1" indent="-381000">
              <a:lnSpc>
                <a:spcPct val="90000"/>
              </a:lnSpc>
            </a:pPr>
            <a:r>
              <a:rPr lang="en-US"/>
              <a:t>1 2 hour session</a:t>
            </a:r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11-13/0623r0 by Clint Chaplin, Chair (Samsung)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7451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1F1C73C8-2275-44E9-B341-5CDD5B9F6099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May 2013 closing plenary meeting.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2013-05-15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659140"/>
              </p:ext>
            </p:extLst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11-13/0610r0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7600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May 2013, Kona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11-13/0610r0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5764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9248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IETF/802 coordination </a:t>
            </a:r>
            <a:r>
              <a:rPr lang="en-US" dirty="0" smtClean="0">
                <a:ea typeface="ＭＳ Ｐゴシック" pitchFamily="34" charset="-128"/>
              </a:rPr>
              <a:t>– Dorothy Stanley</a:t>
            </a:r>
            <a:endParaRPr lang="en-US" dirty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Update on joint activities between IETF and IEEE 802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Reviewed </a:t>
            </a:r>
            <a:r>
              <a:rPr lang="en-US" dirty="0">
                <a:ea typeface="ＭＳ Ｐゴシック" pitchFamily="34" charset="-128"/>
              </a:rPr>
              <a:t>RFC 4441 </a:t>
            </a:r>
            <a:r>
              <a:rPr lang="en-US" dirty="0" smtClean="0">
                <a:ea typeface="ＭＳ Ｐゴシック" pitchFamily="34" charset="-128"/>
              </a:rPr>
              <a:t>update (rev4).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One comment proposed, Dorothy will carry to editing committee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802 Overview and Architecture Draft 1.6 sponsor ballot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Three 802.11 comments needed us to do homework and submit a proposed resolution.  That was done (an updated architectural picture drawn), </a:t>
            </a:r>
            <a:r>
              <a:rPr lang="en-US" dirty="0"/>
              <a:t>and captured in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mentor.ieee.org/802.11/dcn/13/11-13-0115-05-0arc-considerations-on-ap-architectural-models.doc</a:t>
            </a:r>
            <a:r>
              <a:rPr lang="en-US" dirty="0" smtClean="0"/>
              <a:t> page 15.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Reviewed all 802.11 comments and their proposed resolutions.  All are acceptable (with the above)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Brief </a:t>
            </a:r>
            <a:r>
              <a:rPr lang="en-US" dirty="0"/>
              <a:t>update on General Links (GLK SC) and 802.1 bridging </a:t>
            </a:r>
            <a:r>
              <a:rPr lang="en-US" dirty="0" smtClean="0"/>
              <a:t>discussions – Donald Eastlake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Making progress and having productive discussions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ea typeface="ＭＳ Ｐゴシック" pitchFamily="34" charset="-128"/>
              </a:rPr>
              <a:t>802.1Qbz Draft 0.1 has been posted on the 802.1 document server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ea typeface="ＭＳ Ｐゴシック" pitchFamily="34" charset="-128"/>
              </a:rPr>
              <a:t>Biggest challenge is understanding the architecture of AP/DS/Portal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11-13/0610r0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7144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Architecture of APs/DS/Portals, and 802.1 concepts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Reviewed submission: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mentor.ieee.org/802.11/dcn/13/11-13-0115-04-0arc-considerations-on-ap-architectural-models.doc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General agreement with direction headed on Figure 5-1 replacement, updates suggested.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 smtClean="0"/>
              <a:t>Minutes are in 11-13/0611r0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 smtClean="0"/>
              <a:t>Teleconferences: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One will be needed to coordinate comments on 802 O&amp;A Sponsor </a:t>
            </a:r>
            <a:r>
              <a:rPr lang="en-US" dirty="0" err="1" smtClean="0"/>
              <a:t>recirc</a:t>
            </a:r>
            <a:r>
              <a:rPr lang="en-US" dirty="0" smtClean="0"/>
              <a:t>, </a:t>
            </a:r>
            <a:r>
              <a:rPr lang="en-US" dirty="0"/>
              <a:t>will schedule with 10 days </a:t>
            </a:r>
            <a:r>
              <a:rPr lang="en-US" dirty="0" smtClean="0"/>
              <a:t>notice once ballot timing is known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11-13/0610r0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5889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2013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Continue discussion on architectural model for AP (and DS and Portal), Figure 5-1, and how this relates to the 802.1 concepts and </a:t>
            </a:r>
            <a:r>
              <a:rPr lang="en-US" sz="2600" dirty="0" err="1" smtClean="0"/>
              <a:t>TGak</a:t>
            </a:r>
            <a:r>
              <a:rPr lang="en-US" sz="2600" dirty="0" smtClean="0"/>
              <a:t> work.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 O&amp;A sponsor ballot, as appropriate.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 RFC 4441, if needed.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11-13/0610r0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0211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 (May 13)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2013-5-17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767431"/>
              </p:ext>
            </p:extLst>
          </p:nvPr>
        </p:nvGraphicFramePr>
        <p:xfrm>
          <a:off x="677416" y="2852936"/>
          <a:ext cx="8287072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" r:id="rId4" imgW="8132982" imgH="2303817" progId="Word.Document.8">
                  <p:embed/>
                </p:oleObj>
              </mc:Choice>
              <mc:Fallback>
                <p:oleObj name="Document" r:id="rId4" imgW="8132982" imgH="23038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416" y="2852936"/>
                        <a:ext cx="8287072" cy="2095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11-13/0633r0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7099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May 2013 in Hawaii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11-13/0633r0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41955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JTC1 SC focused on reporting on status updates &amp; </a:t>
            </a:r>
            <a:r>
              <a:rPr lang="en-AU" dirty="0" err="1" smtClean="0"/>
              <a:t>prep’ing</a:t>
            </a:r>
            <a:r>
              <a:rPr lang="en-AU" dirty="0" smtClean="0"/>
              <a:t> for next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 variety of standards are in ISO/IEC ballot process</a:t>
            </a:r>
          </a:p>
          <a:p>
            <a:pPr lvl="1"/>
            <a:r>
              <a:rPr lang="en-AU" dirty="0" smtClean="0"/>
              <a:t>802.11aa/ad/</a:t>
            </a:r>
            <a:r>
              <a:rPr lang="en-AU" dirty="0" err="1" smtClean="0"/>
              <a:t>ae</a:t>
            </a:r>
            <a:endParaRPr lang="en-AU" dirty="0"/>
          </a:p>
          <a:p>
            <a:pPr lvl="2"/>
            <a:r>
              <a:rPr lang="en-AU" dirty="0" smtClean="0"/>
              <a:t>Passed  60 day pre-ballot with Japan &amp; China NB comments</a:t>
            </a:r>
          </a:p>
          <a:p>
            <a:pPr lvl="1"/>
            <a:r>
              <a:rPr lang="en-AU" dirty="0" smtClean="0"/>
              <a:t>802.1X/AE</a:t>
            </a:r>
          </a:p>
          <a:p>
            <a:pPr lvl="2"/>
            <a:r>
              <a:rPr lang="en-AU" dirty="0" smtClean="0"/>
              <a:t>FDIS ballot starts this week </a:t>
            </a:r>
          </a:p>
          <a:p>
            <a:pPr lvl="1"/>
            <a:r>
              <a:rPr lang="en-AU" dirty="0" smtClean="0"/>
              <a:t>802.1AS/AR/AB</a:t>
            </a:r>
          </a:p>
          <a:p>
            <a:pPr lvl="2"/>
            <a:r>
              <a:rPr lang="en-AU" dirty="0" smtClean="0"/>
              <a:t>60 day pre-ballot closes 25 May</a:t>
            </a:r>
          </a:p>
          <a:p>
            <a:pPr lvl="1"/>
            <a:r>
              <a:rPr lang="en-AU" dirty="0" smtClean="0"/>
              <a:t>802.3</a:t>
            </a:r>
          </a:p>
          <a:p>
            <a:pPr lvl="2"/>
            <a:r>
              <a:rPr lang="en-AU" dirty="0"/>
              <a:t>60 day pre-ballot closes </a:t>
            </a:r>
            <a:r>
              <a:rPr lang="en-AU" dirty="0" smtClean="0"/>
              <a:t>2 June</a:t>
            </a:r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11-13/0633r0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7591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JTC1 SC focused on reporting on status updates &amp;  </a:t>
            </a:r>
            <a:r>
              <a:rPr lang="en-AU" dirty="0" err="1" smtClean="0"/>
              <a:t>prep’ing</a:t>
            </a:r>
            <a:r>
              <a:rPr lang="en-AU" dirty="0" smtClean="0"/>
              <a:t> for next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Reviewed status of  likely proposals at SC6/WG1 </a:t>
            </a:r>
          </a:p>
          <a:p>
            <a:pPr lvl="1"/>
            <a:r>
              <a:rPr lang="en-US" dirty="0" err="1" smtClean="0"/>
              <a:t>TLSec</a:t>
            </a:r>
            <a:endParaRPr lang="en-US" dirty="0" smtClean="0"/>
          </a:p>
          <a:p>
            <a:pPr lvl="2"/>
            <a:r>
              <a:rPr lang="en-US" dirty="0" err="1" smtClean="0"/>
              <a:t>Preso</a:t>
            </a:r>
            <a:r>
              <a:rPr lang="en-US" dirty="0" smtClean="0"/>
              <a:t>  from China NB showing it has been implemented</a:t>
            </a:r>
          </a:p>
          <a:p>
            <a:pPr lvl="1"/>
            <a:r>
              <a:rPr lang="en-US" dirty="0" smtClean="0"/>
              <a:t>TEPA-AC</a:t>
            </a:r>
          </a:p>
          <a:p>
            <a:pPr lvl="2"/>
            <a:r>
              <a:rPr lang="en-US" dirty="0" err="1" smtClean="0"/>
              <a:t>Preso</a:t>
            </a:r>
            <a:r>
              <a:rPr lang="en-US" dirty="0" smtClean="0"/>
              <a:t> from China NB claiming 802.1X is broken</a:t>
            </a:r>
          </a:p>
          <a:p>
            <a:pPr lvl="2"/>
            <a:r>
              <a:rPr lang="en-US" dirty="0" err="1" smtClean="0"/>
              <a:t>Preso</a:t>
            </a:r>
            <a:r>
              <a:rPr lang="en-US" dirty="0" smtClean="0"/>
              <a:t> from Swiss NB claiming TEPA-AC better than  802.1X</a:t>
            </a:r>
          </a:p>
          <a:p>
            <a:pPr lvl="1"/>
            <a:r>
              <a:rPr lang="en-US" dirty="0" smtClean="0"/>
              <a:t>TAAA</a:t>
            </a:r>
          </a:p>
          <a:p>
            <a:pPr lvl="2"/>
            <a:r>
              <a:rPr lang="en-US" dirty="0" err="1" smtClean="0"/>
              <a:t>Preso</a:t>
            </a:r>
            <a:r>
              <a:rPr lang="en-US" dirty="0" smtClean="0"/>
              <a:t>  from China NB showing it has been implemented</a:t>
            </a:r>
          </a:p>
          <a:p>
            <a:pPr lvl="1"/>
            <a:r>
              <a:rPr lang="en-US" dirty="0" smtClean="0"/>
              <a:t>Wireless management</a:t>
            </a:r>
          </a:p>
          <a:p>
            <a:pPr lvl="2"/>
            <a:r>
              <a:rPr lang="en-US" dirty="0" smtClean="0"/>
              <a:t>Proposal from China NB for sniffing &amp; </a:t>
            </a:r>
            <a:r>
              <a:rPr lang="en-US" dirty="0" err="1" smtClean="0"/>
              <a:t>centralised</a:t>
            </a:r>
            <a:r>
              <a:rPr lang="en-US" dirty="0" smtClean="0"/>
              <a:t> management</a:t>
            </a:r>
          </a:p>
          <a:p>
            <a:pPr lvl="1"/>
            <a:r>
              <a:rPr lang="en-US" dirty="0" smtClean="0"/>
              <a:t>Infrastructure sharing</a:t>
            </a:r>
          </a:p>
          <a:p>
            <a:pPr lvl="2"/>
            <a:r>
              <a:rPr lang="en-US" dirty="0" smtClean="0"/>
              <a:t>Proposal to allow SP’s share AP infrastructure</a:t>
            </a:r>
            <a:endParaRPr lang="en-AU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11-13/0633r0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7549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JTC1 SC focused on reporting on status updates &amp;  </a:t>
            </a:r>
            <a:r>
              <a:rPr lang="en-AU" dirty="0" err="1" smtClean="0"/>
              <a:t>prep’ing</a:t>
            </a:r>
            <a:r>
              <a:rPr lang="en-AU" dirty="0" smtClean="0"/>
              <a:t> for next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Delegation is developing responses for SC6/WG1</a:t>
            </a:r>
          </a:p>
          <a:p>
            <a:pPr lvl="1"/>
            <a:r>
              <a:rPr lang="en-US" dirty="0" smtClean="0"/>
              <a:t>SC6/IEEE 802 collaboration process presentation (DONE)</a:t>
            </a:r>
          </a:p>
          <a:p>
            <a:pPr lvl="1"/>
            <a:r>
              <a:rPr lang="en-US" dirty="0" smtClean="0"/>
              <a:t>Response to China NB &amp; Japan NB on 802.11aa/ad/</a:t>
            </a:r>
            <a:r>
              <a:rPr lang="en-US" dirty="0" err="1" smtClean="0"/>
              <a:t>ae</a:t>
            </a:r>
            <a:r>
              <a:rPr lang="en-US" dirty="0" smtClean="0"/>
              <a:t> comments</a:t>
            </a:r>
          </a:p>
          <a:p>
            <a:pPr lvl="1"/>
            <a:r>
              <a:rPr lang="en-US" dirty="0" smtClean="0"/>
              <a:t>Tell Swiss NB comments on 802.11-2012 submitted to </a:t>
            </a:r>
            <a:r>
              <a:rPr lang="en-US" dirty="0" err="1" smtClean="0"/>
              <a:t>TGmc</a:t>
            </a:r>
            <a:endParaRPr lang="en-US" dirty="0" smtClean="0"/>
          </a:p>
          <a:p>
            <a:pPr lvl="1"/>
            <a:r>
              <a:rPr lang="en-US" dirty="0" smtClean="0"/>
              <a:t>Response to China NB claim 802.1X is open to attack</a:t>
            </a:r>
          </a:p>
          <a:p>
            <a:pPr lvl="1"/>
            <a:r>
              <a:rPr lang="en-US" dirty="0" smtClean="0"/>
              <a:t>Response to Swiss NB comparison of 802.1X and TEPA-AC</a:t>
            </a:r>
          </a:p>
          <a:p>
            <a:pPr lvl="1"/>
            <a:r>
              <a:rPr lang="en-US" dirty="0" smtClean="0"/>
              <a:t>Discussion points on </a:t>
            </a:r>
            <a:r>
              <a:rPr lang="en-US" dirty="0" err="1" smtClean="0"/>
              <a:t>TLSec</a:t>
            </a:r>
            <a:r>
              <a:rPr lang="en-US" dirty="0" smtClean="0"/>
              <a:t>, TAAA, wireless management &amp; wireless infrastructure presentations</a:t>
            </a:r>
          </a:p>
          <a:p>
            <a:pPr lvl="1"/>
            <a:r>
              <a:rPr lang="en-US" dirty="0" smtClean="0"/>
              <a:t>General status report on IEEE 802.1/3/11</a:t>
            </a:r>
          </a:p>
          <a:p>
            <a:r>
              <a:rPr lang="en-US" dirty="0" smtClean="0"/>
              <a:t>Note: </a:t>
            </a:r>
            <a:r>
              <a:rPr lang="en-US" dirty="0" err="1" smtClean="0"/>
              <a:t>finalised</a:t>
            </a:r>
            <a:r>
              <a:rPr lang="en-US" dirty="0" smtClean="0"/>
              <a:t> material will be approved by </a:t>
            </a:r>
            <a:r>
              <a:rPr lang="en-US" dirty="0" err="1" smtClean="0"/>
              <a:t>HoD</a:t>
            </a:r>
            <a:endParaRPr lang="en-US" dirty="0"/>
          </a:p>
          <a:p>
            <a:pPr lvl="1"/>
            <a:r>
              <a:rPr lang="en-US" dirty="0" smtClean="0"/>
              <a:t>Bruce Kraemer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11-13/0633r0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991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096000" cy="3048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04800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71358"/>
              </p:ext>
            </p:extLst>
          </p:nvPr>
        </p:nvGraphicFramePr>
        <p:xfrm>
          <a:off x="1600200" y="762000"/>
          <a:ext cx="5081905" cy="56020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49813"/>
                <a:gridCol w="561869"/>
                <a:gridCol w="581935"/>
                <a:gridCol w="466553"/>
                <a:gridCol w="521735"/>
              </a:tblGrid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Row Labels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Slots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Ave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Max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802.11 Newcomer Training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ARC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Editors Meeting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JTC1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Reg SC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130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TGac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217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285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TGaf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123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TGah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306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77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95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TGai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345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38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TGak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TGaq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80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36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TGmc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121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WG CAC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WG Mid-Session Plenary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188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188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188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WNG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137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137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137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802.11 OPENING PLENARY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187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187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187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HEW SG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1082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155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192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TGak - Joint Meeting with ARC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TGac - cancelled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Publicity sc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Grand Total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59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3108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192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8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JTC1 </a:t>
            </a:r>
            <a:r>
              <a:rPr lang="en-AU" dirty="0" smtClean="0"/>
              <a:t>SC will hear about the Korean SC6 meeting in July in Geneva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Plans for IEEE 802 JTC1 SC in Geneva in July</a:t>
            </a:r>
          </a:p>
          <a:p>
            <a:pPr lvl="1"/>
            <a:r>
              <a:rPr lang="en-AU" dirty="0" smtClean="0"/>
              <a:t>Hear about SC6 meeting in Korea in June 2013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11-13/0633r0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3134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720F4E1-0DF3-4906-8B60-83F1C38C7599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smtClean="0"/>
              <a:t>IEEE 802.11 Regulatory SC</a:t>
            </a:r>
            <a:br>
              <a:rPr lang="en-US" sz="2800" smtClean="0"/>
            </a:br>
            <a:r>
              <a:rPr lang="en-US" sz="2800" smtClean="0"/>
              <a:t>Waikoloa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2013-05-17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4825" y="3068638"/>
          <a:ext cx="79168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ocument" r:id="rId4" imgW="8360368" imgH="2661330" progId="Word.Document.8">
                  <p:embed/>
                </p:oleObj>
              </mc:Choice>
              <mc:Fallback>
                <p:oleObj name="Document" r:id="rId4" imgW="8360368" imgH="26613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3068638"/>
                        <a:ext cx="7916863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11-13/0571r0 by Rich Kennedy,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6654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F4474A-C89D-413D-8177-F7EF52CCA265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May 2013 IEEE 802.11 Regulatory Standing Committee meeting in Waikoloa.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11-13/0571r0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41828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Approve meeting and teleconference minutes</a:t>
            </a:r>
            <a:endParaRPr lang="en-US" sz="2000" smtClean="0"/>
          </a:p>
          <a:p>
            <a:pPr eaLnBrk="1" hangingPunct="1"/>
            <a:r>
              <a:rPr lang="en-US" smtClean="0"/>
              <a:t>The regulatory summaries</a:t>
            </a:r>
          </a:p>
          <a:p>
            <a:pPr eaLnBrk="1" hangingPunct="1"/>
            <a:r>
              <a:rPr lang="en-US" smtClean="0"/>
              <a:t>Action items and issues</a:t>
            </a:r>
          </a:p>
          <a:p>
            <a:pPr eaLnBrk="1" hangingPunct="1"/>
            <a:r>
              <a:rPr lang="en-US" smtClean="0"/>
              <a:t>The NPRM FCC 13-22 response</a:t>
            </a:r>
          </a:p>
          <a:p>
            <a:pPr eaLnBrk="1" hangingPunct="1"/>
            <a:r>
              <a:rPr lang="en-US" smtClean="0"/>
              <a:t>Coexistence with ITS / DSRC </a:t>
            </a:r>
          </a:p>
          <a:p>
            <a:r>
              <a:rPr lang="en-US" smtClean="0"/>
              <a:t>Response to Ofcom consultation “Licence Exempt spectrum use in the 2400 MHz band”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561F956-C397-4C19-8A43-370FF498ED5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11-13/0571r0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1455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Accomplishments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sz="1800" smtClean="0"/>
              <a:t>Approved Orlando meeting and teleconference minutes</a:t>
            </a:r>
          </a:p>
          <a:p>
            <a:r>
              <a:rPr lang="en-US" sz="1800" smtClean="0"/>
              <a:t>Heard regulatory update summaries for North America, the EU and Asia</a:t>
            </a:r>
          </a:p>
          <a:p>
            <a:r>
              <a:rPr lang="en-US" sz="1800" smtClean="0"/>
              <a:t>Developed and approved a final draft response for the Comments in NPRM FCC 13-22 (proceeding 13-49) on the 5 GHz bands</a:t>
            </a:r>
          </a:p>
          <a:p>
            <a:pPr lvl="1"/>
            <a:r>
              <a:rPr lang="en-US" sz="1600" smtClean="0"/>
              <a:t>Approved by the SC: 16 Y / 4 N / 2 A</a:t>
            </a:r>
          </a:p>
          <a:p>
            <a:pPr lvl="1"/>
            <a:r>
              <a:rPr lang="en-US" sz="1600" smtClean="0"/>
              <a:t>Approved in 802.18: 7 Y / 0 N / 0 A</a:t>
            </a:r>
          </a:p>
          <a:p>
            <a:r>
              <a:rPr lang="en-US" sz="1800" smtClean="0"/>
              <a:t>Planned to form a “Tiger Team-like” sub-group to:</a:t>
            </a:r>
          </a:p>
          <a:p>
            <a:pPr lvl="1"/>
            <a:r>
              <a:rPr lang="en-US" sz="1600" smtClean="0"/>
              <a:t>Develop a list of 802.11 questions to help develop a clear and definitive scheme for sharing with ITS / DSRC in the 5850 to 5925 MHz band</a:t>
            </a:r>
          </a:p>
          <a:p>
            <a:pPr lvl="1"/>
            <a:r>
              <a:rPr lang="en-US" sz="1600" smtClean="0"/>
              <a:t>Meet with ITS representatives to discuss the list and have questions answered</a:t>
            </a:r>
          </a:p>
          <a:p>
            <a:pPr lvl="1"/>
            <a:r>
              <a:rPr lang="en-US" sz="1600" smtClean="0"/>
              <a:t>Make recommendations for 802.11ac / ITS agreement on sharing plan</a:t>
            </a:r>
          </a:p>
          <a:p>
            <a:r>
              <a:rPr lang="en-US" sz="1800" smtClean="0"/>
              <a:t>Decided that response to Ofcom consultation unnecessary</a:t>
            </a:r>
          </a:p>
          <a:p>
            <a:r>
              <a:rPr lang="en-US" sz="1800" smtClean="0"/>
              <a:t>Planned for teleconferences</a:t>
            </a:r>
          </a:p>
          <a:p>
            <a:pPr lvl="1"/>
            <a:r>
              <a:rPr lang="en-US" sz="1600" smtClean="0"/>
              <a:t>Thursdays, at 12:30ET for 90 minutes (starting April 4</a:t>
            </a:r>
            <a:r>
              <a:rPr lang="en-US" sz="1600" baseline="30000" smtClean="0"/>
              <a:t>th</a:t>
            </a:r>
            <a:r>
              <a:rPr lang="en-US" sz="1600" smtClean="0"/>
              <a:t>)</a:t>
            </a:r>
          </a:p>
          <a:p>
            <a:endParaRPr 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3B14C1F-C3CC-44D7-A510-3164F48EF1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11-13/0571r0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9274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Teleconferences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Weekly on Thursdays, 12:30 to 14:00 ET</a:t>
            </a:r>
          </a:p>
          <a:p>
            <a:pPr lvl="1"/>
            <a:r>
              <a:rPr lang="en-US" smtClean="0"/>
              <a:t>Starting May 24</a:t>
            </a:r>
            <a:r>
              <a:rPr lang="en-US" baseline="30000" smtClean="0"/>
              <a:t>th</a:t>
            </a:r>
            <a:r>
              <a:rPr lang="en-US" smtClean="0"/>
              <a:t> (by email request)</a:t>
            </a:r>
          </a:p>
          <a:p>
            <a:pPr lvl="1"/>
            <a:r>
              <a:rPr lang="en-US" smtClean="0"/>
              <a:t>Continue through July 26</a:t>
            </a:r>
            <a:r>
              <a:rPr lang="en-US" baseline="30000" smtClean="0"/>
              <a:t>th</a:t>
            </a:r>
            <a:r>
              <a:rPr lang="en-US" smtClean="0"/>
              <a:t>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3C17C6B-C228-49C9-941B-F513751DA16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11-13/0571r0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5331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733550"/>
            <a:ext cx="8594725" cy="474345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b="1" smtClean="0"/>
              <a:t>Meeting Plan and Agenda: </a:t>
            </a:r>
            <a:r>
              <a:rPr lang="en-US" smtClean="0">
                <a:hlinkClick r:id="rId2"/>
              </a:rPr>
              <a:t>https://mentor.ieee.org/802.11/dcn/13/11-13-0464-01-0reg-may-9th-teleconference-plan-and-agenda.ppt 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b="1" smtClean="0"/>
              <a:t>NPRM FCC 13-22 Response Framework: </a:t>
            </a:r>
            <a:r>
              <a:rPr lang="en-US" smtClean="0">
                <a:hlinkClick r:id="rId2"/>
              </a:rPr>
              <a:t>https://mentor.ieee.org/802.11/dcn/13/11-13-0353-03-0reg-fcc-13-49-comment-framework.docx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b="1" smtClean="0"/>
              <a:t>IEEE 802.11 NPRM FCC 13-22 Comments: </a:t>
            </a:r>
            <a:r>
              <a:rPr lang="en-US" smtClean="0">
                <a:hlinkClick r:id="rId2"/>
              </a:rPr>
              <a:t>https://mentor.ieee.org/802.11/dcn/13/11-13-0444-03-0reg-fcc-13-49-comment.docx</a:t>
            </a:r>
            <a:r>
              <a:rPr lang="en-US" smtClean="0"/>
              <a:t> 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b="1" smtClean="0"/>
              <a:t>IEEE 802 NPRM FCC 13-22 Comments (to ExCom for approval): </a:t>
            </a:r>
            <a:r>
              <a:rPr lang="en-US" smtClean="0">
                <a:hlinkClick r:id="rId3"/>
              </a:rPr>
              <a:t>https://mentor.ieee.org/802.18/dcn/13/18-13-0064-06-0000-draft-802-comments-to-fcc-u-nii-band-nprm-fcc-13-49.docx</a:t>
            </a:r>
            <a:r>
              <a:rPr lang="en-US" smtClean="0"/>
              <a:t> 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b="1" smtClean="0"/>
              <a:t>Ofcom Consultation “</a:t>
            </a:r>
            <a:r>
              <a:rPr lang="en-US" smtClean="0"/>
              <a:t>Licence Exempt spectrum use in the 2400 MHz band”  </a:t>
            </a:r>
            <a:r>
              <a:rPr lang="en-US" smtClean="0">
                <a:hlinkClick r:id="rId4"/>
              </a:rPr>
              <a:t>https://mentor.ieee.org/802.18/dcn/13/18-13-0059-00-0000-ofcom-consultation-license-exempt-use-in-the-2400-mhz-band.pdf</a:t>
            </a:r>
            <a:r>
              <a:rPr lang="en-US" smtClean="0"/>
              <a:t> </a:t>
            </a:r>
          </a:p>
          <a:p>
            <a:pPr marL="342900" lvl="1" indent="-342900" eaLnBrk="1" hangingPunct="1">
              <a:buFontTx/>
              <a:buChar char="•"/>
            </a:pP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E55D0D7-BB09-4930-B29D-DCE47DD8DF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11-13/0571r0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8560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May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2013-05-16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47326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11-13/0629r0 by Dorothy Stanley (Aruba Networks)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3882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May 2013.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11-13/0629r0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4784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Status: comment resolution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382000" cy="4114800"/>
          </a:xfrm>
        </p:spPr>
        <p:txBody>
          <a:bodyPr/>
          <a:lstStyle/>
          <a:p>
            <a:r>
              <a:rPr lang="en-US" dirty="0" smtClean="0"/>
              <a:t>Continued processing comments received in the recent Initial Letter Ballot</a:t>
            </a:r>
          </a:p>
          <a:p>
            <a:pPr lvl="1"/>
            <a:r>
              <a:rPr lang="en-US" altLang="ja-JP" sz="2200" dirty="0" smtClean="0"/>
              <a:t>801 </a:t>
            </a:r>
            <a:r>
              <a:rPr lang="en-US" altLang="ja-JP" sz="2200" dirty="0"/>
              <a:t>comments (713 LB, 88 remaining 2012 Call for comments</a:t>
            </a:r>
            <a:r>
              <a:rPr lang="en-US" altLang="ja-JP" sz="2200" dirty="0" smtClean="0"/>
              <a:t>)</a:t>
            </a:r>
          </a:p>
          <a:p>
            <a:pPr lvl="1"/>
            <a:r>
              <a:rPr lang="en-US" sz="2200" dirty="0"/>
              <a:t>A</a:t>
            </a:r>
            <a:r>
              <a:rPr lang="en-US" sz="2200" dirty="0" smtClean="0"/>
              <a:t>pproved resolutions to 108 comments</a:t>
            </a:r>
          </a:p>
          <a:p>
            <a:pPr lvl="1"/>
            <a:r>
              <a:rPr lang="en-US" sz="2200" dirty="0" smtClean="0"/>
              <a:t>347 comments remain to be resolved </a:t>
            </a:r>
          </a:p>
          <a:p>
            <a:r>
              <a:rPr lang="en-US" dirty="0" smtClean="0"/>
              <a:t>ISO comments on IEEE </a:t>
            </a:r>
            <a:r>
              <a:rPr lang="en-US" dirty="0" err="1" smtClean="0"/>
              <a:t>Std</a:t>
            </a:r>
            <a:r>
              <a:rPr lang="en-US" dirty="0" smtClean="0"/>
              <a:t> 802.11-2012</a:t>
            </a:r>
          </a:p>
          <a:p>
            <a:pPr lvl="1"/>
            <a:r>
              <a:rPr lang="en-US" sz="2200" dirty="0" smtClean="0"/>
              <a:t>March 2013: Approved </a:t>
            </a:r>
            <a:r>
              <a:rPr lang="en-US" sz="2200" dirty="0"/>
              <a:t>13 ISO comments (China NB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May 2013: Received 11 ISO comments (Swiss NB), plan to resolve in July 2013 meeting</a:t>
            </a:r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11-13/0629r0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1732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3505200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229927"/>
              </p:ext>
            </p:extLst>
          </p:nvPr>
        </p:nvGraphicFramePr>
        <p:xfrm>
          <a:off x="1447800" y="762000"/>
          <a:ext cx="6400800" cy="570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33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1F67DDF6-E951-488E-BDF9-89962C356950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/>
              <a:t>Slide </a:t>
            </a:r>
            <a:fld id="{72F0B212-703F-4AF0-94AB-63B337B2ACED}" type="slidenum">
              <a:rPr lang="en-US"/>
              <a:pPr algn="ctr"/>
              <a:t>40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TGmc Plan of Record</a:t>
            </a:r>
            <a:endParaRPr lang="en-US" sz="200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29-30 Aug 2012 – </a:t>
            </a:r>
            <a:r>
              <a:rPr lang="en-US" sz="2000" dirty="0" err="1" smtClean="0"/>
              <a:t>NesCom</a:t>
            </a:r>
            <a:r>
              <a:rPr lang="en-US" sz="2000" dirty="0" smtClean="0"/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Dec 2012 – March/May 2013  – 11ad integration – </a:t>
            </a:r>
            <a:r>
              <a:rPr lang="en-US" sz="2000" dirty="0" smtClean="0">
                <a:solidFill>
                  <a:schemeClr val="accent2"/>
                </a:solidFill>
              </a:rPr>
              <a:t>July/September </a:t>
            </a:r>
            <a:r>
              <a:rPr lang="en-US" sz="2000" dirty="0"/>
              <a:t>ballot on D2.0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Dec 2013 – March 2014 – 11ac integration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Feb 2014 – Mandatory Draft Review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Feb-March 2014 – Form Sponsor Pool (45 days)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April/May 2014 – Initial Sponsor Ballot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TBD – integration of additional completed amendments (e.g. 11af)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Nov 2014 – WG/EC Final Approval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March 2015 – </a:t>
            </a:r>
            <a:r>
              <a:rPr lang="en-US" sz="2000" dirty="0" err="1" smtClean="0"/>
              <a:t>RevCom</a:t>
            </a:r>
            <a:r>
              <a:rPr lang="en-US" sz="2000" dirty="0" smtClean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11-13/0629r0 by Dorothy Stanley (Aruba Networks)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7258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sz="2400" dirty="0"/>
              <a:t>May </a:t>
            </a:r>
            <a:r>
              <a:rPr lang="en-US" sz="2400" dirty="0" smtClean="0"/>
              <a:t>31, June </a:t>
            </a:r>
            <a:r>
              <a:rPr lang="en-US" sz="2400" dirty="0"/>
              <a:t>7, </a:t>
            </a:r>
            <a:r>
              <a:rPr lang="en-US" sz="2400" dirty="0" smtClean="0"/>
              <a:t>21 (Friday)</a:t>
            </a:r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11-13/0629r0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9461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Continued Comment Resolution</a:t>
            </a:r>
          </a:p>
          <a:p>
            <a:r>
              <a:rPr lang="en-US" dirty="0" smtClean="0"/>
              <a:t>Recirculation Letter ballot (expect July/September)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11-13/0629r0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747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3C5B1552-9B52-4E02-A53E-07530F82681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TGac May 2013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2013-05-16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301875"/>
          <a:ext cx="77406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ocument" r:id="rId4" imgW="8601826" imgH="2607574" progId="Word.Document.8">
                  <p:embed/>
                </p:oleObj>
              </mc:Choice>
              <mc:Fallback>
                <p:oleObj name="Document" r:id="rId4" imgW="8601826" imgH="26075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740650" cy="234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11-13/0612r0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2859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291182E8-69E8-4527-A76E-DC65915FCADE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This document is the closing report for the TGac for the May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11-13/0612r0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7001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Started the resolutions of the first sponsor ballot comments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Comment spreadsheet is available at: </a:t>
            </a:r>
            <a:r>
              <a:rPr lang="en-US" sz="2400" dirty="0" smtClean="0">
                <a:hlinkClick r:id="rId3"/>
              </a:rPr>
              <a:t>https://mentor.ieee.org/802.11/dcn/13/11-13-0485-04-00ac-sb0-comments-d5-0.xls</a:t>
            </a: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Completed the resolution of 47 technical comments. About 110 CIDs are still open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The Editor completed the resolution of about 120 editorial comments.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The plan is to continue the comment resolution during the TG </a:t>
            </a:r>
            <a:r>
              <a:rPr lang="en-US" dirty="0" err="1" smtClean="0"/>
              <a:t>telecons</a:t>
            </a:r>
            <a:r>
              <a:rPr lang="en-US" dirty="0" smtClean="0"/>
              <a:t> and the July ad-hoc meeting.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 agenda is available in doc 11-13/0392r4.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hlinkClick r:id="rId4"/>
              </a:rPr>
              <a:t>https://mentor.ieee.org/802.11/dcn/13/11-13-0392-04-00ac-may-2013-tgac-meeting-agenda.ppt</a:t>
            </a:r>
            <a:r>
              <a:rPr lang="en-US" sz="2400" dirty="0" smtClean="0"/>
              <a:t> </a:t>
            </a:r>
          </a:p>
          <a:p>
            <a:pPr marL="381000" indent="-381000">
              <a:defRPr/>
            </a:pPr>
            <a:endParaRPr lang="en-US" sz="2800" dirty="0" smtClean="0"/>
          </a:p>
          <a:p>
            <a:pPr marL="381000" indent="-381000"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D82A6FA8-17D1-4179-B6D5-92AC408E028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11-13/0612r0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3528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Next Ad Hoc Meeting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CA" smtClean="0"/>
              <a:t>July 10-12 in Munich, Germany.</a:t>
            </a:r>
          </a:p>
          <a:p>
            <a:r>
              <a:rPr lang="en-CA" smtClean="0"/>
              <a:t>Thanks to Lisa Ward and Rohde-Schwarz for hosting the meeting.</a:t>
            </a:r>
          </a:p>
          <a:p>
            <a:r>
              <a:rPr lang="en-CA" smtClean="0"/>
              <a:t>Please approve the ePoll if you plan to attend</a:t>
            </a:r>
          </a:p>
          <a:p>
            <a:pPr lvl="1"/>
            <a:r>
              <a:rPr lang="en-GB" u="sng" smtClean="0">
                <a:hlinkClick r:id="rId2"/>
              </a:rPr>
              <a:t>https://mentor.ieee.org/802.11/poll-vote?p=9200008&amp;t=9200008</a:t>
            </a:r>
            <a:endParaRPr lang="en-CA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9E13DCA-6E3B-482B-A860-08D3DDAF641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11-13/0612r0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9769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0C3FD7E-FE05-4ADF-BBEB-F1F17611644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July 2013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3200" smtClean="0"/>
              <a:t>Complete the comment resolution process and start a new ballot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11-13/0612r0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0392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DC437F7-9947-4EEB-8309-31AC4D8E3107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smtClean="0">
                <a:solidFill>
                  <a:srgbClr val="00B050"/>
                </a:solidFill>
              </a:rPr>
              <a:t>Previously Approved:</a:t>
            </a:r>
          </a:p>
          <a:p>
            <a:pPr lvl="1"/>
            <a:r>
              <a:rPr lang="en-US" sz="2400" smtClean="0">
                <a:solidFill>
                  <a:srgbClr val="00B050"/>
                </a:solidFill>
              </a:rPr>
              <a:t>May 23 -  10:00 – 12:00 ET</a:t>
            </a:r>
          </a:p>
          <a:p>
            <a:pPr lvl="1"/>
            <a:r>
              <a:rPr lang="en-US" sz="2400" smtClean="0">
                <a:solidFill>
                  <a:srgbClr val="00B050"/>
                </a:solidFill>
              </a:rPr>
              <a:t>May 30 -  20:00 – 22:00 ET</a:t>
            </a:r>
          </a:p>
          <a:p>
            <a:r>
              <a:rPr lang="en-US" sz="2800" smtClean="0"/>
              <a:t>June 6, 20, July 25		10:00 – 12:00 ET</a:t>
            </a:r>
          </a:p>
          <a:p>
            <a:r>
              <a:rPr lang="en-US" sz="2800" smtClean="0"/>
              <a:t>June 13, 27, August 1		20:00 – 22:00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11-13/0612r0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378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80B480B-0464-4C36-B8B4-C185F6AFA2BA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mtClean="0"/>
              <a:t>TGaf  Waikoloa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2013-05-17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6413" y="3067050"/>
          <a:ext cx="7891462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ocument" r:id="rId4" imgW="8360368" imgH="2885571" progId="Word.Document.8">
                  <p:embed/>
                </p:oleObj>
              </mc:Choice>
              <mc:Fallback>
                <p:oleObj name="Document" r:id="rId4" imgW="8360368" imgH="28855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067050"/>
                        <a:ext cx="7891462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11-13/0570r0 by Rich Kennedy,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3166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165343"/>
              </p:ext>
            </p:extLst>
          </p:nvPr>
        </p:nvGraphicFramePr>
        <p:xfrm>
          <a:off x="304800" y="914400"/>
          <a:ext cx="859717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10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DD7A54D-6DE8-4478-B029-426C15D4A075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21st face-to-face meeting of IEEE 802.11 TGaf, taking place the week of May 13</a:t>
            </a:r>
            <a:r>
              <a:rPr lang="en-US" baseline="30000" smtClean="0"/>
              <a:t>th</a:t>
            </a:r>
            <a:r>
              <a:rPr lang="en-US" smtClean="0"/>
              <a:t>, 2013 at the IEEE 802 Wireless Interim in Waikoloa.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11-13/0570r0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6987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Plan for the Week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smtClean="0">
                <a:ea typeface="MS PGothic" pitchFamily="34" charset="-128"/>
              </a:rPr>
              <a:t>Approve meeting and teleconference minutes</a:t>
            </a:r>
          </a:p>
          <a:p>
            <a:r>
              <a:rPr lang="en-US" altLang="ja-JP" sz="2000" smtClean="0">
                <a:ea typeface="MS PGothic" pitchFamily="34" charset="-128"/>
              </a:rPr>
              <a:t>Regulatory update</a:t>
            </a:r>
          </a:p>
          <a:p>
            <a:r>
              <a:rPr lang="en-US" altLang="ja-JP" sz="2000" smtClean="0">
                <a:ea typeface="MS PGothic" pitchFamily="34" charset="-128"/>
              </a:rPr>
              <a:t>Review the results of LB195</a:t>
            </a:r>
          </a:p>
          <a:p>
            <a:r>
              <a:rPr lang="en-US" altLang="ja-JP" sz="2000" smtClean="0">
                <a:ea typeface="MS PGothic" pitchFamily="34" charset="-128"/>
              </a:rPr>
              <a:t>Review of the progress since March</a:t>
            </a:r>
          </a:p>
          <a:p>
            <a:r>
              <a:rPr lang="en-US" altLang="ja-JP" sz="2000" smtClean="0">
                <a:ea typeface="MS PGothic" pitchFamily="34" charset="-128"/>
              </a:rPr>
              <a:t>Editorial review; spreadsheet 11-12/1017r42</a:t>
            </a:r>
          </a:p>
          <a:p>
            <a:r>
              <a:rPr lang="en-US" altLang="ja-JP" sz="2000" smtClean="0">
                <a:ea typeface="MS PGothic" pitchFamily="34" charset="-128"/>
              </a:rPr>
              <a:t>Review and Approve all comment resolution submissions</a:t>
            </a:r>
          </a:p>
          <a:p>
            <a:r>
              <a:rPr lang="en-US" altLang="ja-JP" sz="2000" smtClean="0">
                <a:ea typeface="MS PGothic" pitchFamily="34" charset="-128"/>
              </a:rPr>
              <a:t>Update the draft and comment resolution spreadsheet with approved changes, and request a recirculation letter ballot</a:t>
            </a:r>
          </a:p>
          <a:p>
            <a:r>
              <a:rPr lang="en-US" altLang="ja-JP" sz="2000" smtClean="0">
                <a:ea typeface="MS PGothic" pitchFamily="34" charset="-128"/>
              </a:rPr>
              <a:t>Prepare a PAR extension request</a:t>
            </a:r>
          </a:p>
          <a:p>
            <a:r>
              <a:rPr lang="en-US" altLang="ja-JP" sz="2000" smtClean="0">
                <a:ea typeface="MS PGothic" pitchFamily="34" charset="-128"/>
              </a:rPr>
              <a:t>Plan for July meeting and teleconferences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CAB9ABB-C997-465C-B9A3-132E4BBC11B0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11-13/0570r0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6514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TGaf Accomplishments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mtClean="0"/>
              <a:t>Reviewed the comment spreadsheet and resolved all of the remaining comments from LB195</a:t>
            </a:r>
          </a:p>
          <a:p>
            <a:r>
              <a:rPr lang="en-US" smtClean="0"/>
              <a:t>Requested the Editor to prepare D5.0 and then asked WG to start a recirculation letter ballot</a:t>
            </a:r>
          </a:p>
          <a:p>
            <a:r>
              <a:rPr lang="en-US" smtClean="0"/>
              <a:t>Prepared a PAR extension request</a:t>
            </a:r>
          </a:p>
          <a:p>
            <a:r>
              <a:rPr lang="en-US" smtClean="0"/>
              <a:t>Planned for July meeting, and weekly teleconferences</a:t>
            </a:r>
          </a:p>
          <a:p>
            <a:pPr lvl="1"/>
            <a:r>
              <a:rPr lang="en-US" sz="2400" smtClean="0"/>
              <a:t>Tuesdays at 21:00 ET for 2 hours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0E34630-FEF2-440F-B914-D1DE4572E282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11-13/0570r0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0404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for July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Approve Waikoloa and Teleconference minutes</a:t>
            </a:r>
          </a:p>
          <a:p>
            <a:r>
              <a:rPr lang="en-US" smtClean="0"/>
              <a:t>Review and resolve comments from the recirculation letter ballot on Draft 5.0</a:t>
            </a:r>
          </a:p>
          <a:p>
            <a:r>
              <a:rPr lang="en-US" smtClean="0"/>
              <a:t>Ask the WG for a recirculation letter ballot and request conditional approval to go to Sponsor Ballot</a:t>
            </a:r>
          </a:p>
          <a:p>
            <a:r>
              <a:rPr lang="en-US" smtClean="0"/>
              <a:t>Request an extension of the PAR</a:t>
            </a:r>
          </a:p>
          <a:p>
            <a:r>
              <a:rPr lang="en-US" smtClean="0"/>
              <a:t>Plan for September and Teleconferences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3A9BDD5-AD54-449A-8FBA-C56BA92A879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11-13/0570r0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6403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899103-1B28-441A-B281-32B4B26D14BA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TGaf Timeline – Updated May 2013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GB" smtClean="0"/>
              <a:t>Initial Working Group Letter Ballot: January 2011</a:t>
            </a:r>
          </a:p>
          <a:p>
            <a:r>
              <a:rPr lang="en-GB" smtClean="0"/>
              <a:t>Second Working Group Letter Ballot: July 2012</a:t>
            </a:r>
          </a:p>
          <a:p>
            <a:r>
              <a:rPr lang="en-GB" smtClean="0"/>
              <a:t>Recirculation Letter Ballot: January 2013</a:t>
            </a:r>
          </a:p>
          <a:p>
            <a:r>
              <a:rPr lang="en-GB" smtClean="0"/>
              <a:t>Form Sponsor Ballot Pool: June 2013</a:t>
            </a:r>
            <a:endParaRPr lang="en-GB" b="0" smtClean="0"/>
          </a:p>
          <a:p>
            <a:r>
              <a:rPr lang="en-GB" smtClean="0"/>
              <a:t>Initial Sponsor Ballot: </a:t>
            </a:r>
            <a:r>
              <a:rPr lang="en-GB" smtClean="0">
                <a:solidFill>
                  <a:srgbClr val="FF0000"/>
                </a:solidFill>
              </a:rPr>
              <a:t>September 2013</a:t>
            </a:r>
          </a:p>
          <a:p>
            <a:r>
              <a:rPr lang="en-GB" smtClean="0"/>
              <a:t>Recirculate Sponsor Ballot: November 2013</a:t>
            </a:r>
          </a:p>
          <a:p>
            <a:r>
              <a:rPr lang="en-GB" smtClean="0"/>
              <a:t>Final WG/EC Approval: March 2014</a:t>
            </a:r>
          </a:p>
          <a:p>
            <a:r>
              <a:rPr lang="en-GB" smtClean="0"/>
              <a:t>RevCom/Standards Board Approval: June 2014</a:t>
            </a:r>
            <a:endParaRPr lang="en-GB" altLang="ja-JP" smtClean="0"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11-13/0570r0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1197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Teleconferences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smtClean="0">
                <a:ea typeface="MS PGothic" pitchFamily="34" charset="-128"/>
              </a:rPr>
              <a:t>Weekly on Tuesdays through July 30</a:t>
            </a:r>
            <a:r>
              <a:rPr lang="en-US" altLang="ja-JP" sz="2800" baseline="30000" smtClean="0">
                <a:ea typeface="MS PGothic" pitchFamily="34" charset="-128"/>
              </a:rPr>
              <a:t>th</a:t>
            </a:r>
          </a:p>
          <a:p>
            <a:pPr lvl="1"/>
            <a:r>
              <a:rPr lang="en-US" altLang="ja-JP" sz="2800" smtClean="0">
                <a:ea typeface="MS PGothic" pitchFamily="34" charset="-128"/>
              </a:rPr>
              <a:t>Until recirc is complete, calls will be used for regulatory updates as required</a:t>
            </a:r>
          </a:p>
          <a:p>
            <a:r>
              <a:rPr lang="en-US" altLang="ja-JP" sz="2800" smtClean="0">
                <a:ea typeface="MS PGothic" pitchFamily="34" charset="-128"/>
              </a:rPr>
              <a:t>Time:  21:00 ET for up to 2 hours</a:t>
            </a:r>
          </a:p>
          <a:p>
            <a:pPr lvl="1"/>
            <a:endParaRPr 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5E9A59-E27C-437A-911F-AC83CABCB591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11-13/0570r0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8740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sz="1800" smtClean="0"/>
              <a:t>Having approved comment resolutions for all of the comments received from LB195 on TGaf  D4.0, as contained in document 11-12/1017r45</a:t>
            </a:r>
          </a:p>
          <a:p>
            <a:r>
              <a:rPr lang="en-US" sz="1800" smtClean="0"/>
              <a:t>Instruct the editor to prepare Draft 5.0 incorporating these resolutions and,</a:t>
            </a:r>
          </a:p>
          <a:p>
            <a:r>
              <a:rPr lang="en-US" sz="1800" smtClean="0"/>
              <a:t>Approve a 15 day Working Group Recirculation Ballot, asking the question “Should P802.11af D5.0 be forwarded to Sponsor Ballot?”</a:t>
            </a:r>
          </a:p>
          <a:p>
            <a:endParaRPr lang="en-GB" sz="1800" smtClean="0"/>
          </a:p>
          <a:p>
            <a:r>
              <a:rPr lang="en-GB" sz="1800" smtClean="0"/>
              <a:t>Moved:  Rich Kennedy on behalf of the task group.</a:t>
            </a:r>
          </a:p>
          <a:p>
            <a:r>
              <a:rPr lang="en-GB" sz="1800" smtClean="0"/>
              <a:t>Seconded:   </a:t>
            </a:r>
          </a:p>
          <a:p>
            <a:r>
              <a:rPr lang="en-GB" sz="1800" smtClean="0"/>
              <a:t>Discussion?</a:t>
            </a:r>
          </a:p>
          <a:p>
            <a:r>
              <a:rPr lang="en-GB" sz="1800" smtClean="0"/>
              <a:t>Result:</a:t>
            </a:r>
          </a:p>
          <a:p>
            <a:endParaRPr lang="en-GB" sz="2000" smtClean="0"/>
          </a:p>
          <a:p>
            <a:r>
              <a:rPr lang="en-GB" sz="1800" smtClean="0"/>
              <a:t>TG vote: </a:t>
            </a:r>
          </a:p>
          <a:p>
            <a:r>
              <a:rPr lang="en-GB" sz="1800" smtClean="0"/>
              <a:t>Moved by: Peter Ecclesine, Seconded by: Yongho Seok, Vote:7/0/0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CF144E5A-87B3-4C70-B61A-D0E1808F657B}" type="slidenum">
              <a:rPr lang="en-US" altLang="ja-JP" smtClean="0"/>
              <a:pPr>
                <a:defRPr/>
              </a:pPr>
              <a:t>56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11-13/0570r0 by Rich Kennedy,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2317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May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2013-5-16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119949"/>
              </p:ext>
            </p:extLst>
          </p:nvPr>
        </p:nvGraphicFramePr>
        <p:xfrm>
          <a:off x="533400" y="2332038"/>
          <a:ext cx="7635875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ocument" r:id="rId4" imgW="8700545" imgH="4152197" progId="Word.Document.8">
                  <p:embed/>
                </p:oleObj>
              </mc:Choice>
              <mc:Fallback>
                <p:oleObj name="Document" r:id="rId4" imgW="8700545" imgH="41521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2038"/>
                        <a:ext cx="7635875" cy="362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11-13/0613r0 by David Halasz (Qualcomm)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4808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continued on specification framework</a:t>
            </a:r>
          </a:p>
          <a:p>
            <a:pPr lvl="1"/>
            <a:r>
              <a:rPr lang="en-US" dirty="0" smtClean="0"/>
              <a:t>Update to the spec framework adopted</a:t>
            </a:r>
          </a:p>
          <a:p>
            <a:pPr lvl="1"/>
            <a:r>
              <a:rPr lang="en-US" dirty="0" smtClean="0">
                <a:hlinkClick r:id="rId2"/>
              </a:rPr>
              <a:t>11-11-1137-15-00ah-specification-framework-for-tgah.docx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Initial baseline draft text adopted</a:t>
            </a:r>
          </a:p>
          <a:p>
            <a:pPr lvl="1"/>
            <a:r>
              <a:rPr lang="en-US" dirty="0" smtClean="0"/>
              <a:t>Draft text submission 13/500.</a:t>
            </a:r>
          </a:p>
          <a:p>
            <a:r>
              <a:rPr lang="en-US" dirty="0" smtClean="0"/>
              <a:t>Approved a 20 day Call for Comments on initial baseline draft text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11-13/0613r0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3159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Address comments received on initial draft text.</a:t>
            </a:r>
          </a:p>
          <a:p>
            <a:r>
              <a:rPr lang="en-US" dirty="0"/>
              <a:t>Wrap up on specification framework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11-13/0613r0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4855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93290"/>
              </p:ext>
            </p:extLst>
          </p:nvPr>
        </p:nvGraphicFramePr>
        <p:xfrm>
          <a:off x="1600200" y="26670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June 19 at </a:t>
            </a: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M ET 1 hour</a:t>
            </a:r>
          </a:p>
          <a:p>
            <a:pPr marL="1009650" lvl="1" indent="-609600"/>
            <a:r>
              <a:rPr lang="en-US" dirty="0" smtClean="0"/>
              <a:t>Review draft text comments categories</a:t>
            </a:r>
          </a:p>
          <a:p>
            <a:pPr marL="1009650" lvl="1" indent="-609600"/>
            <a:r>
              <a:rPr lang="en-US" dirty="0" smtClean="0"/>
              <a:t>Request for volunteers to address comments</a:t>
            </a:r>
          </a:p>
          <a:p>
            <a:pPr marL="609600" indent="-609600"/>
            <a:r>
              <a:rPr lang="en-US" dirty="0" smtClean="0"/>
              <a:t>July 10 at 10 AM ET 1 hour</a:t>
            </a:r>
          </a:p>
          <a:p>
            <a:pPr marL="1009650" lvl="1" indent="-609600"/>
            <a:r>
              <a:rPr lang="en-US" dirty="0" smtClean="0"/>
              <a:t>Review unassigned comments</a:t>
            </a:r>
          </a:p>
          <a:p>
            <a:pPr marL="1009650" lvl="1" indent="-609600"/>
            <a:r>
              <a:rPr lang="en-US" dirty="0" smtClean="0"/>
              <a:t>Comments review</a:t>
            </a:r>
          </a:p>
          <a:p>
            <a:pPr marL="1009650" lvl="1" indent="-609600"/>
            <a:r>
              <a:rPr lang="en-US" dirty="0" smtClean="0"/>
              <a:t>Prepare for July meeting</a:t>
            </a:r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11-13/0613r0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4573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dirty="0" smtClean="0"/>
              <a:t>Current</a:t>
            </a:r>
          </a:p>
          <a:p>
            <a:pPr lvl="1"/>
            <a:r>
              <a:rPr lang="en-US" dirty="0"/>
              <a:t>Internal Task Group Ballot : May 2013</a:t>
            </a:r>
          </a:p>
          <a:p>
            <a:pPr lvl="1"/>
            <a:r>
              <a:rPr lang="en-US" dirty="0"/>
              <a:t>Initial Letter Ballot : September 2013</a:t>
            </a:r>
          </a:p>
          <a:p>
            <a:pPr lvl="1"/>
            <a:r>
              <a:rPr lang="en-US" dirty="0"/>
              <a:t>Initial Sponsor Ballot : March 2015</a:t>
            </a:r>
          </a:p>
          <a:p>
            <a:pPr lvl="1"/>
            <a:r>
              <a:rPr lang="en-US" dirty="0"/>
              <a:t>EC Approval : January 2016</a:t>
            </a:r>
          </a:p>
          <a:p>
            <a:pPr lvl="1"/>
            <a:r>
              <a:rPr lang="en-US" dirty="0" err="1"/>
              <a:t>Revcom</a:t>
            </a:r>
            <a:r>
              <a:rPr lang="en-US" dirty="0"/>
              <a:t> Approval : March 2016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11-13/0613r0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42399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2013-5-17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77200" cy="955676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84300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AlliedtelesisR&amp;D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center,K.K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8F TOC2 Bldg. 7-21-11 Nishi-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Gotanda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Shinagawa-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ku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Tokyo 141-0031 JAPAN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+81-3-5719-7630</a:t>
                      </a:r>
                      <a:endParaRPr kumimoji="1" lang="ja-JP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hmano@root-hq.com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62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1/11 of 11-13/0627r0 by Hiroshi Mano (ATRD Root Lab)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6278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Waikoloa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63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2/11 of 11-13/0627r0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8504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 –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800" dirty="0" smtClean="0">
                <a:ea typeface="ＭＳ Ｐゴシック" pitchFamily="-65" charset="-128"/>
                <a:cs typeface="ＭＳ Ｐゴシック" pitchFamily="-65" charset="-128"/>
              </a:rPr>
              <a:t>Waikoloa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May 2013</a:t>
            </a:r>
            <a:endParaRPr lang="en-US" altLang="ja-JP" sz="29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Task Group review of </a:t>
            </a:r>
            <a:r>
              <a:rPr lang="en-US" altLang="ja-JP" sz="2800" dirty="0" err="1" smtClean="0"/>
              <a:t>TGai</a:t>
            </a:r>
            <a:r>
              <a:rPr lang="en-US" altLang="ja-JP" sz="2800" dirty="0" smtClean="0"/>
              <a:t> draft.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July</a:t>
            </a:r>
          </a:p>
          <a:p>
            <a:pPr lvl="1"/>
            <a:endParaRPr lang="en-US" altLang="ja-JP" sz="2600" dirty="0" smtClean="0"/>
          </a:p>
          <a:p>
            <a:pPr lvl="1"/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65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</a:rPr>
              <a:t>Slide </a:t>
            </a:r>
            <a:fld id="{BBACC01B-45E7-4047-AA31-BB21121241F2}" type="slidenum">
              <a:rPr lang="en-US" altLang="ja-JP">
                <a:latin typeface="Times New Roman" pitchFamily="-65" charset="0"/>
              </a:rPr>
              <a:pPr/>
              <a:t>64</a:t>
            </a:fld>
            <a:endParaRPr lang="en-US" altLang="ja-JP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3/11 of 11-13/0627r0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4064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1/3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800600"/>
          </a:xfrm>
        </p:spPr>
        <p:txBody>
          <a:bodyPr/>
          <a:lstStyle/>
          <a:p>
            <a:r>
              <a:rPr lang="en-US" altLang="ja-JP" dirty="0" smtClean="0"/>
              <a:t>Review and approve March 2013 Orland Session Minutes</a:t>
            </a:r>
          </a:p>
          <a:p>
            <a:pPr lvl="1">
              <a:defRPr/>
            </a:pPr>
            <a:r>
              <a:rPr lang="en-US" altLang="ja-JP" dirty="0" smtClean="0"/>
              <a:t>March 2013 Orlando Session Minutes</a:t>
            </a:r>
          </a:p>
          <a:p>
            <a:pPr lvl="2">
              <a:defRPr/>
            </a:pPr>
            <a:r>
              <a:rPr lang="en-US" altLang="ja-JP" dirty="0" smtClean="0">
                <a:hlinkClick r:id="rId2"/>
              </a:rPr>
              <a:t>https://mentor.ieee.org/802.11/dcn/13/11-13-0388-01-00ai-march-2013-orlando-session-minutes.doc</a:t>
            </a:r>
            <a:endParaRPr lang="en-US" altLang="ja-JP" dirty="0" smtClean="0"/>
          </a:p>
          <a:p>
            <a:r>
              <a:rPr lang="en-US" altLang="ja-JP" dirty="0" smtClean="0"/>
              <a:t>Review and approve March-May Teleconference Minutes </a:t>
            </a:r>
          </a:p>
          <a:p>
            <a:pPr lvl="1">
              <a:defRPr/>
            </a:pPr>
            <a:r>
              <a:rPr lang="en-US" altLang="ja-JP" dirty="0" smtClean="0"/>
              <a:t>March -May Teleconference Minutes 13-0412/05</a:t>
            </a:r>
          </a:p>
          <a:p>
            <a:pPr lvl="2">
              <a:defRPr/>
            </a:pPr>
            <a:r>
              <a:rPr lang="en-US" altLang="ja-JP" dirty="0" smtClean="0">
                <a:hlinkClick r:id="rId3"/>
              </a:rPr>
              <a:t>https://mentor.ieee.org/802.11/dcn/13/11-13-0412-05-00ai-march-may-teleconference-minutes.doc</a:t>
            </a:r>
            <a:endParaRPr lang="en-US" altLang="ja-JP" dirty="0" smtClean="0"/>
          </a:p>
          <a:p>
            <a:pPr lvl="2">
              <a:defRPr/>
            </a:pP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65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4/11 of 11-13/0627r0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7053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2/3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US" altLang="ja-JP" dirty="0" smtClean="0"/>
              <a:t>8 regular slots were held.</a:t>
            </a:r>
          </a:p>
          <a:p>
            <a:pPr lvl="0"/>
            <a:r>
              <a:rPr lang="en-GB" altLang="ja-JP" dirty="0" smtClean="0"/>
              <a:t>462 received comment at the beginning by CC008</a:t>
            </a:r>
          </a:p>
          <a:p>
            <a:pPr lvl="1"/>
            <a:r>
              <a:rPr lang="en-GB" altLang="ja-JP" dirty="0" smtClean="0"/>
              <a:t>189 </a:t>
            </a:r>
            <a:r>
              <a:rPr lang="en-US" altLang="ja-JP" dirty="0" smtClean="0"/>
              <a:t>+ </a:t>
            </a:r>
            <a:r>
              <a:rPr lang="en-US" altLang="ja-JP" dirty="0" err="1" smtClean="0"/>
              <a:t>α</a:t>
            </a:r>
            <a:r>
              <a:rPr lang="ja-JP" altLang="en-US" dirty="0" smtClean="0"/>
              <a:t>　</a:t>
            </a:r>
            <a:r>
              <a:rPr lang="en-GB" altLang="ja-JP" dirty="0" smtClean="0"/>
              <a:t>solved</a:t>
            </a:r>
          </a:p>
          <a:p>
            <a:pPr lvl="1"/>
            <a:r>
              <a:rPr lang="en-GB" altLang="ja-JP" dirty="0" smtClean="0"/>
              <a:t>273 – </a:t>
            </a:r>
            <a:r>
              <a:rPr lang="en-US" altLang="ja-JP" dirty="0" err="1" smtClean="0"/>
              <a:t>α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open</a:t>
            </a:r>
            <a:endParaRPr lang="ja-JP" altLang="en-US" dirty="0" smtClean="0"/>
          </a:p>
          <a:p>
            <a:r>
              <a:rPr lang="en-US" altLang="ja-JP" dirty="0" smtClean="0"/>
              <a:t>Instructed editor to prepare draft 0.6 incorporating these resolutions.</a:t>
            </a:r>
          </a:p>
          <a:p>
            <a:r>
              <a:rPr lang="en-US" altLang="ja-JP" dirty="0" smtClean="0"/>
              <a:t>Approved Timeline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r>
              <a:rPr lang="en-US" altLang="ja-JP" dirty="0" smtClean="0"/>
              <a:t>Approved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meeting schedule</a:t>
            </a:r>
          </a:p>
          <a:p>
            <a:r>
              <a:rPr lang="en-US" altLang="ja-JP" dirty="0" smtClean="0"/>
              <a:t>Approved  Plan </a:t>
            </a:r>
            <a:r>
              <a:rPr lang="en-US" altLang="ja-JP" smtClean="0"/>
              <a:t>for  July</a:t>
            </a:r>
          </a:p>
          <a:p>
            <a:endParaRPr lang="en-US" altLang="ja-JP" dirty="0" smtClean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66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5/11 of 11-13/0627r0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049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July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Task Group review of </a:t>
            </a:r>
            <a:r>
              <a:rPr lang="en-US" altLang="ja-JP" sz="2800" dirty="0" err="1" smtClean="0"/>
              <a:t>TGai</a:t>
            </a:r>
            <a:r>
              <a:rPr lang="en-US" altLang="ja-JP" sz="2800" dirty="0" smtClean="0"/>
              <a:t> draft.</a:t>
            </a:r>
          </a:p>
          <a:p>
            <a:pPr lvl="1"/>
            <a:r>
              <a:rPr lang="en-US" altLang="ja-JP" sz="2800" dirty="0" smtClean="0"/>
              <a:t>Approve to forward the draft to WG LB.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Sep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67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6/11 of 11-13/0627r0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9307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(No Change)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Jul 13/ Nov13</a:t>
            </a:r>
          </a:p>
          <a:p>
            <a:pPr lvl="1"/>
            <a:r>
              <a:rPr lang="en-US" altLang="ja-JP" dirty="0" smtClean="0"/>
              <a:t>Form Sponsor Ballot Pool / Reform	            	Mar14</a:t>
            </a:r>
          </a:p>
          <a:p>
            <a:pPr lvl="1"/>
            <a:r>
              <a:rPr lang="en-US" altLang="ja-JP" dirty="0" smtClean="0"/>
              <a:t>MEC Done				Mar 14		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	Jul14/ Sep14		</a:t>
            </a:r>
          </a:p>
          <a:p>
            <a:pPr lvl="1"/>
            <a:r>
              <a:rPr lang="en-US" altLang="ja-JP" dirty="0" smtClean="0"/>
              <a:t>Final 802.11 WG Approval	                          	Nov14</a:t>
            </a:r>
          </a:p>
          <a:p>
            <a:pPr lvl="1"/>
            <a:r>
              <a:rPr lang="en-US" altLang="ja-JP" dirty="0" smtClean="0"/>
              <a:t>Final or Conditional 802 EC Approval           	Nov14</a:t>
            </a:r>
          </a:p>
          <a:p>
            <a:pPr lvl="1"/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Feb15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Adrian Stephens, Intel Corporation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68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7/11 of 11-13/0627r0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9989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Motion: 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meeting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Motion:</a:t>
            </a:r>
            <a:endParaRPr lang="ja-JP" altLang="en-US" dirty="0" smtClean="0"/>
          </a:p>
          <a:p>
            <a:pPr lvl="0"/>
            <a:r>
              <a:rPr lang="en-GB" dirty="0" smtClean="0"/>
              <a:t>Authorize </a:t>
            </a:r>
            <a:r>
              <a:rPr lang="en-GB" dirty="0" err="1" smtClean="0"/>
              <a:t>TGai</a:t>
            </a:r>
            <a:r>
              <a:rPr lang="en-GB" dirty="0" smtClean="0"/>
              <a:t> to hold an ad-hoc meeting on 10</a:t>
            </a:r>
            <a:r>
              <a:rPr lang="en-GB" baseline="30000" dirty="0" smtClean="0"/>
              <a:t>th</a:t>
            </a:r>
            <a:r>
              <a:rPr lang="en-GB" dirty="0" smtClean="0"/>
              <a:t> to 12</a:t>
            </a:r>
            <a:r>
              <a:rPr lang="en-GB" baseline="30000" dirty="0" smtClean="0"/>
              <a:t>th</a:t>
            </a:r>
            <a:r>
              <a:rPr lang="en-GB" dirty="0" smtClean="0"/>
              <a:t> July in Berlin with the preferred venue being </a:t>
            </a:r>
            <a:r>
              <a:rPr lang="en-US" altLang="ja-JP" dirty="0" err="1" smtClean="0"/>
              <a:t>Fraunhofer</a:t>
            </a:r>
            <a:r>
              <a:rPr lang="en-US" altLang="ja-JP" dirty="0" smtClean="0"/>
              <a:t> FOKUS</a:t>
            </a:r>
            <a:r>
              <a:rPr lang="en-GB" dirty="0" smtClean="0"/>
              <a:t>, for the purpose of comment resolution.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Moved: Rob Sun</a:t>
            </a:r>
          </a:p>
          <a:p>
            <a:pPr lvl="0"/>
            <a:r>
              <a:rPr lang="en-GB" dirty="0" smtClean="0"/>
              <a:t>Seconded: Hitoshi Morioka</a:t>
            </a:r>
          </a:p>
          <a:p>
            <a:pPr lvl="0"/>
            <a:r>
              <a:rPr lang="en-GB" dirty="0" smtClean="0"/>
              <a:t>Result: 10-0-8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2013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69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8/11 of 11-13/0627r0 by Hiroshi Mano (ATRD Root Lab)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8642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15933"/>
              </p:ext>
            </p:extLst>
          </p:nvPr>
        </p:nvGraphicFramePr>
        <p:xfrm>
          <a:off x="609600" y="762000"/>
          <a:ext cx="7924800" cy="5052076"/>
        </p:xfrm>
        <a:graphic>
          <a:graphicData uri="http://schemas.openxmlformats.org/drawingml/2006/table">
            <a:tbl>
              <a:tblPr/>
              <a:tblGrid>
                <a:gridCol w="762000"/>
                <a:gridCol w="1066800"/>
                <a:gridCol w="3810000"/>
                <a:gridCol w="2286000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 High Throughput (&lt;6 GHz bands)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Aboul-Magd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TV Whitespace bands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Bagby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HEW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WLAN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8305800" cy="3733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teleconferences.</a:t>
            </a:r>
            <a:r>
              <a:rPr lang="ja-JP" altLang="en-US" dirty="0" smtClean="0"/>
              <a:t> </a:t>
            </a:r>
          </a:p>
          <a:p>
            <a:pPr lvl="1">
              <a:defRPr/>
            </a:pPr>
            <a:r>
              <a:rPr lang="en-US" altLang="ja-JP" dirty="0" smtClean="0"/>
              <a:t>Tuesdays 00:00ET ( 23:59.59…. on Monday)  on 4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June, 18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June and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July 2013 Tuesday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Moved: Lei</a:t>
            </a:r>
          </a:p>
          <a:p>
            <a:pPr lvl="1">
              <a:defRPr/>
            </a:pPr>
            <a:r>
              <a:rPr lang="en-US" altLang="ja-JP" dirty="0" err="1" smtClean="0"/>
              <a:t>Sconded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Jarkko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Kneckt</a:t>
            </a:r>
            <a:endParaRPr lang="en-US" altLang="ja-JP" dirty="0" smtClean="0"/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18-1-2</a:t>
            </a:r>
          </a:p>
          <a:p>
            <a:pPr>
              <a:defRPr/>
            </a:pPr>
            <a:r>
              <a:rPr lang="en-US" altLang="ja-JP" dirty="0" smtClean="0">
                <a:solidFill>
                  <a:schemeClr val="bg1"/>
                </a:solidFill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chemeClr val="accent1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May 2013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70</a:t>
            </a:fld>
            <a:endParaRPr lang="en-US" altLang="ja-JP" smtClean="0">
              <a:latin typeface="Times New Roman" pitchFamily="-84" charset="0"/>
            </a:endParaRPr>
          </a:p>
        </p:txBody>
      </p:sp>
      <p:pic>
        <p:nvPicPr>
          <p:cNvPr id="9" name="図 8" descr="スクリーンショット 2013-04-07 13.53.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200400"/>
            <a:ext cx="2637092" cy="322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9/11 of 11-13/0627r0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40027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March 2013 Orlando Session Minutes</a:t>
            </a:r>
          </a:p>
          <a:p>
            <a:pPr lvl="1">
              <a:defRPr/>
            </a:pPr>
            <a:r>
              <a:rPr lang="en-US" altLang="ja-JP" dirty="0" smtClean="0">
                <a:hlinkClick r:id="rId2"/>
              </a:rPr>
              <a:t>https://mentor.ieee.org/802.11/dcn/13/11-13-0388-01-00ai-march-2013-orlando-session-minutes.doc</a:t>
            </a: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March -May Teleconference Minutes 13-0412/05</a:t>
            </a:r>
          </a:p>
          <a:p>
            <a:pPr lvl="1">
              <a:defRPr/>
            </a:pPr>
            <a:r>
              <a:rPr lang="en-US" altLang="ja-JP" dirty="0" smtClean="0">
                <a:hlinkClick r:id="rId3"/>
              </a:rPr>
              <a:t>https://mentor.ieee.org/802.11/dcn/13/11-13-0412-05-00ai-march-may-teleconference-minutes.doc</a:t>
            </a: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Closing report (include motion slides)</a:t>
            </a:r>
          </a:p>
          <a:p>
            <a:pPr lvl="1">
              <a:defRPr/>
            </a:pP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71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10/11 of 11-13/0627r0 by Hiroshi Mano (ATRD Root Lab)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8372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Thanks to all who participated!</a:t>
            </a:r>
          </a:p>
        </p:txBody>
      </p:sp>
      <p:sp>
        <p:nvSpPr>
          <p:cNvPr id="31750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7ADBB542-38F7-9C45-BCDD-DCC7B8231002}" type="slidenum">
              <a:rPr lang="en-US" altLang="ja-JP" smtClean="0"/>
              <a:pPr>
                <a:defRPr/>
              </a:pPr>
              <a:t>72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11/11 of 11-13/0627r0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42567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75413"/>
            <a:ext cx="26003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Slide </a:t>
            </a:r>
            <a:fld id="{36031D02-95D1-4D19-842B-F7AB4F0FD422}" type="slidenum">
              <a:rPr lang="en-US"/>
              <a:pPr/>
              <a:t>73</a:t>
            </a:fld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85800" y="17526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latin typeface="+mn-lt"/>
                <a:ea typeface="+mn-ea"/>
              </a:rPr>
              <a:t>Date:</a:t>
            </a:r>
            <a:r>
              <a:rPr lang="en-US" sz="2000" kern="0" dirty="0">
                <a:latin typeface="+mn-lt"/>
                <a:ea typeface="+mn-ea"/>
              </a:rPr>
              <a:t> 2013-04-25</a:t>
            </a:r>
          </a:p>
        </p:txBody>
      </p:sp>
      <p:graphicFrame>
        <p:nvGraphicFramePr>
          <p:cNvPr id="28677" name="Object 11"/>
          <p:cNvGraphicFramePr>
            <a:graphicFrameLocks noChangeAspect="1"/>
          </p:cNvGraphicFramePr>
          <p:nvPr/>
        </p:nvGraphicFramePr>
        <p:xfrm>
          <a:off x="457200" y="2667000"/>
          <a:ext cx="80613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Document" r:id="rId4" imgW="8229600" imgH="1358900" progId="Word.Document.8">
                  <p:embed/>
                </p:oleObj>
              </mc:Choice>
              <mc:Fallback>
                <p:oleObj name="Document" r:id="rId4" imgW="8229600" imgH="1358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8061325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IEEE 802.11aj Task Group April 2013 Closing Report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11-13/0441r0 by Xiaoming Peng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4808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	This document is the closing report for IEEE 802.11aj Task Group for the April 2013 session in Beijing China. 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>
                <a:cs typeface="Arial" pitchFamily="34" charset="0"/>
              </a:rPr>
              <a:t>Slide </a:t>
            </a:r>
            <a:fld id="{CA302A7E-129C-45EC-B0AB-512DA210AC37}" type="slidenum">
              <a:rPr lang="en-US">
                <a:cs typeface="Arial" pitchFamily="34" charset="0"/>
              </a:rPr>
              <a:pPr/>
              <a:t>74</a:t>
            </a:fld>
            <a:endParaRPr lang="en-US"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11-13/0441r0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6704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Work </a:t>
            </a:r>
            <a:r>
              <a:rPr lang="en-US" altLang="zh-CN" sz="3600" smtClean="0"/>
              <a:t>C</a:t>
            </a:r>
            <a:r>
              <a:rPr lang="en-US" sz="3600" smtClean="0"/>
              <a:t>ompleted (1/2)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382000" cy="3657600"/>
          </a:xfrm>
        </p:spPr>
        <p:txBody>
          <a:bodyPr/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Reviewed TG </a:t>
            </a:r>
            <a:r>
              <a:rPr lang="en-US" altLang="zh-CN" sz="3200" smtClean="0">
                <a:latin typeface="Arial" pitchFamily="34" charset="0"/>
                <a:cs typeface="Arial" pitchFamily="34" charset="0"/>
              </a:rPr>
              <a:t>documents</a:t>
            </a:r>
          </a:p>
          <a:p>
            <a:pPr marL="971550" lvl="1" indent="-514350">
              <a:buFont typeface="Times New Roman" pitchFamily="18" charset="0"/>
              <a:buAutoNum type="arabicParenR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Usage Model – 11-12/1245r4</a:t>
            </a:r>
          </a:p>
          <a:p>
            <a:pPr marL="971550" lvl="1" indent="-514350">
              <a:buFont typeface="Times New Roman" pitchFamily="18" charset="0"/>
              <a:buAutoNum type="arabicParenR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Functional Requirement – 11-12/1301r3</a:t>
            </a:r>
          </a:p>
          <a:p>
            <a:pPr marL="971550" lvl="1" indent="-514350">
              <a:buFont typeface="Times New Roman" pitchFamily="18" charset="0"/>
              <a:buAutoNum type="arabicParenR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Evaluation Methodology – 11-12/1382r2</a:t>
            </a:r>
          </a:p>
          <a:p>
            <a:pPr marL="971550" lvl="1" indent="-514350">
              <a:buFont typeface="Times New Roman" pitchFamily="18" charset="0"/>
              <a:buAutoNum type="arabicParenR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Selection Procedure, 11-12/1359r0</a:t>
            </a:r>
          </a:p>
          <a:p>
            <a:pPr marL="971550" lvl="1" indent="-514350">
              <a:buFont typeface="Times New Roman" pitchFamily="18" charset="0"/>
              <a:buAutoNum type="arabicParenR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Process Overview, 11-13/0437r0</a:t>
            </a:r>
            <a:endParaRPr lang="en-US" sz="36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Slide </a:t>
            </a:r>
            <a:fld id="{92EDB1E3-A4C9-4D20-B3D7-72D073EB529D}" type="slidenum">
              <a:rPr lang="en-US"/>
              <a:pPr/>
              <a:t>75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11-13/0441r0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3314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/>
          <a:lstStyle/>
          <a:p>
            <a:r>
              <a:rPr lang="en-US" sz="3600" smtClean="0"/>
              <a:t>Work Completed (2/2)</a:t>
            </a: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Slide </a:t>
            </a:r>
            <a:fld id="{1CD0ED74-D6CC-40C1-985F-B50EC76E88F2}" type="slidenum">
              <a:rPr lang="en-US"/>
              <a:pPr/>
              <a:t>76</a:t>
            </a:fld>
            <a:endParaRPr lang="en-US"/>
          </a:p>
        </p:txBody>
      </p:sp>
      <p:sp>
        <p:nvSpPr>
          <p:cNvPr id="32773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029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3200" b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altLang="zh-CN" sz="3200" b="1" smtClean="0">
                <a:latin typeface="Arial" pitchFamily="34" charset="0"/>
                <a:cs typeface="Arial" pitchFamily="34" charset="0"/>
              </a:rPr>
              <a:t>ew Contributions</a:t>
            </a:r>
            <a:endParaRPr lang="en-US" sz="3200" b="1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Times New Roman" pitchFamily="18" charset="0"/>
              <a:buAutoNum type="arabicParenR"/>
            </a:pPr>
            <a:r>
              <a:rPr lang="en-US" altLang="zh-CN" sz="2400" smtClean="0">
                <a:latin typeface="Arial" pitchFamily="34" charset="0"/>
                <a:cs typeface="Arial" pitchFamily="34" charset="0"/>
              </a:rPr>
              <a:t>11-13/0175r1 – backward compatibility feature for 802.11aj</a:t>
            </a:r>
            <a:endParaRPr lang="da-DK" sz="240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Times New Roman" pitchFamily="18" charset="0"/>
              <a:buAutoNum type="arabicParenR"/>
            </a:pPr>
            <a:r>
              <a:rPr lang="da-DK" sz="2400" smtClean="0">
                <a:latin typeface="Arial" pitchFamily="34" charset="0"/>
                <a:cs typeface="Arial" pitchFamily="34" charset="0"/>
              </a:rPr>
              <a:t>11-12/1361r3 – </a:t>
            </a:r>
            <a:r>
              <a:rPr lang="en-US" altLang="zh-CN" sz="2400" smtClean="0">
                <a:latin typeface="Arial" pitchFamily="34" charset="0"/>
                <a:cs typeface="Arial" pitchFamily="34" charset="0"/>
              </a:rPr>
              <a:t>channel measurement for 45GHz</a:t>
            </a:r>
            <a:r>
              <a:rPr lang="da-DK" sz="2400" smtClean="0">
                <a:latin typeface="Arial" pitchFamily="34" charset="0"/>
                <a:cs typeface="Arial" pitchFamily="34" charset="0"/>
              </a:rPr>
              <a:t>, 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Times New Roman" pitchFamily="18" charset="0"/>
              <a:buAutoNum type="arabicParenR"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11-13/0435r0 – </a:t>
            </a:r>
            <a:r>
              <a:rPr lang="en-US" altLang="zh-CN" sz="2400" smtClean="0">
                <a:latin typeface="Arial" pitchFamily="34" charset="0"/>
                <a:cs typeface="Arial" pitchFamily="34" charset="0"/>
              </a:rPr>
              <a:t>Consideration of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PHY </a:t>
            </a:r>
            <a:r>
              <a:rPr lang="en-US" altLang="zh-CN" sz="2400" smtClean="0">
                <a:latin typeface="Arial" pitchFamily="34" charset="0"/>
                <a:cs typeface="Arial" pitchFamily="34" charset="0"/>
              </a:rPr>
              <a:t>design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smtClean="0">
                <a:latin typeface="Arial" pitchFamily="34" charset="0"/>
                <a:cs typeface="Arial" pitchFamily="34" charset="0"/>
              </a:rPr>
              <a:t>for 1.08GHz channel</a:t>
            </a:r>
          </a:p>
          <a:p>
            <a:pPr marL="342900" lvl="1" indent="-342900">
              <a:buFont typeface="Times New Roman" pitchFamily="18" charset="0"/>
              <a:buAutoNum type="arabicParenR"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11-13-0177</a:t>
            </a:r>
            <a:r>
              <a:rPr lang="en-US" altLang="zh-CN" sz="2400" smtClean="0">
                <a:latin typeface="Arial" pitchFamily="34" charset="0"/>
                <a:cs typeface="Arial" pitchFamily="34" charset="0"/>
              </a:rPr>
              <a:t>r2 </a:t>
            </a:r>
            <a:r>
              <a:rPr lang="zh-CN" altLang="zh-CN" sz="2400" smtClean="0">
                <a:latin typeface="Arial" pitchFamily="34" charset="0"/>
                <a:cs typeface="Arial" pitchFamily="34" charset="0"/>
              </a:rPr>
              <a:t>－</a:t>
            </a:r>
            <a:r>
              <a:rPr lang="en-US" altLang="ja-JP" sz="2400" smtClean="0">
                <a:latin typeface="Arial" pitchFamily="34" charset="0"/>
                <a:cs typeface="Arial" pitchFamily="34" charset="0"/>
              </a:rPr>
              <a:t>backhaul-usage-model-proposal</a:t>
            </a:r>
          </a:p>
          <a:p>
            <a:pPr marL="342900" lvl="1" indent="-342900">
              <a:buFont typeface="Times New Roman" pitchFamily="18" charset="0"/>
              <a:buAutoNum type="arabicParenR"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11-13-0433</a:t>
            </a:r>
            <a:r>
              <a:rPr lang="en-US" altLang="zh-CN" sz="2400" smtClean="0">
                <a:latin typeface="Arial" pitchFamily="34" charset="0"/>
                <a:cs typeface="Arial" pitchFamily="34" charset="0"/>
              </a:rPr>
              <a:t>r0 – MAC protocol to support dynamic bandwidth </a:t>
            </a:r>
            <a:r>
              <a:rPr lang="zh-CN" altLang="en-US" sz="240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zh-CN" sz="2400" smtClean="0">
                <a:latin typeface="Arial" pitchFamily="34" charset="0"/>
                <a:cs typeface="Arial" pitchFamily="34" charset="0"/>
              </a:rPr>
              <a:t>or IEEE 802.11aj (60GHz)</a:t>
            </a:r>
          </a:p>
          <a:p>
            <a:pPr marL="342900" lvl="1" indent="-342900">
              <a:buFont typeface="Times New Roman" pitchFamily="18" charset="0"/>
              <a:buAutoNum type="arabicParenR"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11-13/440r0 - </a:t>
            </a:r>
            <a:r>
              <a:rPr lang="en-US" altLang="zh-CN" sz="2400" smtClean="0">
                <a:latin typeface="Arial" pitchFamily="34" charset="0"/>
                <a:ea typeface="SimSun" pitchFamily="2" charset="-122"/>
                <a:cs typeface="Arial" pitchFamily="34" charset="0"/>
              </a:rPr>
              <a:t>Proposed Dynamic Channel Transfer (DCT) procedure for IEEE 802.11aj (60GHz)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11-13/0441r0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9847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Motion: To approve the following TGaj documents as baseline</a:t>
            </a:r>
          </a:p>
          <a:p>
            <a:pPr lvl="1"/>
            <a:r>
              <a:rPr lang="en-US" smtClean="0">
                <a:latin typeface="Arial" pitchFamily="34" charset="0"/>
                <a:cs typeface="Arial" pitchFamily="34" charset="0"/>
              </a:rPr>
              <a:t>Usage Model – 11-12/1245r4</a:t>
            </a:r>
          </a:p>
          <a:p>
            <a:pPr lvl="1"/>
            <a:r>
              <a:rPr lang="en-US" smtClean="0">
                <a:latin typeface="Arial" pitchFamily="34" charset="0"/>
                <a:cs typeface="Arial" pitchFamily="34" charset="0"/>
              </a:rPr>
              <a:t>Functional Requirement – 11-12/1301r3</a:t>
            </a:r>
          </a:p>
          <a:p>
            <a:pPr lvl="1"/>
            <a:r>
              <a:rPr lang="en-US" smtClean="0">
                <a:latin typeface="Arial" pitchFamily="34" charset="0"/>
                <a:cs typeface="Arial" pitchFamily="34" charset="0"/>
              </a:rPr>
              <a:t>Evaluation Methodology – 11-12/1382r2</a:t>
            </a:r>
          </a:p>
          <a:p>
            <a:pPr lvl="1"/>
            <a:r>
              <a:rPr lang="en-US" smtClean="0">
                <a:latin typeface="Arial" pitchFamily="34" charset="0"/>
                <a:cs typeface="Arial" pitchFamily="34" charset="0"/>
              </a:rPr>
              <a:t>Selection Procedure, 11-12/1359r0</a:t>
            </a:r>
          </a:p>
          <a:p>
            <a:pPr lvl="1"/>
            <a:r>
              <a:rPr lang="en-US" smtClean="0">
                <a:latin typeface="Arial" pitchFamily="34" charset="0"/>
                <a:cs typeface="Arial" pitchFamily="34" charset="0"/>
              </a:rPr>
              <a:t>Process Overview, 11-13/0437r0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Moved by: Bo Sun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Seconded  by: Haiming WANG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Results:  Yes-17, No-0, Abstain-0</a:t>
            </a:r>
          </a:p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Slide </a:t>
            </a:r>
            <a:fld id="{F78811DD-9521-4C61-BA64-867585C6CE07}" type="slidenum">
              <a:rPr lang="en-US"/>
              <a:pPr/>
              <a:t>77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11-13/0441r0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8758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for July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Issue CFP for 60GHz frequency band</a:t>
            </a:r>
          </a:p>
          <a:p>
            <a:pPr lvl="1"/>
            <a:r>
              <a:rPr lang="en-US" smtClean="0"/>
              <a:t>Start to plan CFP for 60GHz frequency band during Conference call</a:t>
            </a:r>
          </a:p>
          <a:p>
            <a:endParaRPr lang="en-US" sz="2800" smtClean="0"/>
          </a:p>
          <a:p>
            <a:r>
              <a:rPr lang="en-US" sz="2800" smtClean="0"/>
              <a:t>Plan to Call for Nomination of TG Technical Editors</a:t>
            </a:r>
          </a:p>
          <a:p>
            <a:endParaRPr lang="en-US" sz="2800" smtClean="0"/>
          </a:p>
          <a:p>
            <a:r>
              <a:rPr lang="en-US" sz="2800" smtClean="0"/>
              <a:t>New Submission</a:t>
            </a:r>
            <a:r>
              <a:rPr lang="en-US" altLang="zh-CN" sz="2800" smtClean="0"/>
              <a:t>s</a:t>
            </a:r>
            <a:endParaRPr lang="en-US" sz="2800" smtClean="0"/>
          </a:p>
          <a:p>
            <a:endParaRPr lang="en-US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Slide </a:t>
            </a:r>
            <a:fld id="{6E265A90-B8AD-428E-AE28-824F18F3B991}" type="slidenum">
              <a:rPr lang="en-US"/>
              <a:pPr/>
              <a:t>78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11-13/0441r0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3814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May 23, 8pm (Eastern Time) – 1 hour</a:t>
            </a:r>
          </a:p>
          <a:p>
            <a:pPr lvl="1"/>
            <a:r>
              <a:rPr lang="en-US" smtClean="0"/>
              <a:t>Plan for CFP for 60GHz frequency band </a:t>
            </a:r>
          </a:p>
          <a:p>
            <a:endParaRPr lang="en-US" smtClean="0"/>
          </a:p>
          <a:p>
            <a:r>
              <a:rPr lang="en-US" smtClean="0"/>
              <a:t>June 20, 8pm (Eastern Time) – 1 hour</a:t>
            </a:r>
          </a:p>
          <a:p>
            <a:pPr lvl="1"/>
            <a:r>
              <a:rPr lang="en-US" smtClean="0"/>
              <a:t>Plan for CFP for 60GHz frequency band </a:t>
            </a:r>
          </a:p>
          <a:p>
            <a:pPr lvl="1"/>
            <a:endParaRPr lang="en-US" smtClean="0"/>
          </a:p>
          <a:p>
            <a:endParaRPr lang="en-US" sz="2000" smtClean="0"/>
          </a:p>
          <a:p>
            <a:pPr>
              <a:buFontTx/>
              <a:buNone/>
            </a:pPr>
            <a:r>
              <a:rPr lang="en-US" sz="2000" smtClean="0"/>
              <a:t> </a:t>
            </a:r>
          </a:p>
          <a:p>
            <a:endParaRPr lang="en-US" sz="2000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/>
              <a:t>Slide </a:t>
            </a:r>
            <a:fld id="{8B89A9F4-6D54-4EB1-B59E-70A8743044F0}" type="slidenum">
              <a:rPr lang="en-US"/>
              <a:pPr/>
              <a:t>79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11-13/0441r0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2446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</a:t>
            </a:r>
            <a:r>
              <a:rPr lang="en-US" dirty="0" err="1" smtClean="0"/>
              <a:t>WG</a:t>
            </a:r>
            <a:r>
              <a:rPr lang="en-US" dirty="0" smtClean="0"/>
              <a:t> Editor’s Meeting (May ‘13)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2013-05-10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657270"/>
              </p:ext>
            </p:extLst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11-13/0477r2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0218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80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/>
              <a:t>TGak</a:t>
            </a:r>
            <a:r>
              <a:rPr lang="en-GB" sz="3600" dirty="0" smtClean="0"/>
              <a:t> May Closing Report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2013-05-16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536429"/>
              </p:ext>
            </p:extLst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797968"/>
                <a:gridCol w="1224136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Eastlake, 3</a:t>
                      </a:r>
                      <a:r>
                        <a:rPr lang="en-US" sz="1600" b="0" baseline="30000" dirty="0" smtClean="0">
                          <a:effectLst/>
                          <a:latin typeface="Times New Roman"/>
                          <a:ea typeface="Times New Roman"/>
                        </a:rPr>
                        <a:t>rd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11-13/0614r2 by Donald Eastlake, Huawei 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00670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81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12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AK at the 802.11 Working Group Meeting, May 2013, held at Hilton Waikoloa, Big Island, Hawai‘i.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11-13/0614r2 by Donald Eastlake, Huawei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435283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Thanks to </a:t>
            </a:r>
            <a:r>
              <a:rPr lang="en-GB" dirty="0" smtClean="0"/>
              <a:t>Mark Hamilton and Stephen P. Pope who served as Secretary Pro-Tem for the two </a:t>
            </a:r>
            <a:r>
              <a:rPr lang="en-GB" dirty="0" err="1" smtClean="0"/>
              <a:t>TGak</a:t>
            </a:r>
            <a:r>
              <a:rPr lang="en-GB" dirty="0" smtClean="0"/>
              <a:t> sessions.</a:t>
            </a:r>
          </a:p>
          <a:p>
            <a:pPr marL="0" indent="0"/>
            <a:endParaRPr lang="en-GB" dirty="0" smtClean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Received and discussed </a:t>
            </a:r>
            <a:r>
              <a:rPr lang="en-GB" sz="2400" dirty="0"/>
              <a:t>4</a:t>
            </a:r>
            <a:r>
              <a:rPr lang="en-GB" sz="2400" dirty="0" smtClean="0"/>
              <a:t> submissions (see next page)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Met jointly with ARC SC Tuesday morning.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The minutes </a:t>
            </a:r>
            <a:r>
              <a:rPr lang="en-GB" sz="2400" dirty="0"/>
              <a:t>of </a:t>
            </a:r>
            <a:r>
              <a:rPr lang="en-GB" sz="2400" dirty="0" smtClean="0"/>
              <a:t>this </a:t>
            </a:r>
            <a:r>
              <a:rPr lang="en-GB" sz="2400" dirty="0" err="1" smtClean="0"/>
              <a:t>TGak</a:t>
            </a:r>
            <a:r>
              <a:rPr lang="en-GB" sz="2400" dirty="0" smtClean="0"/>
              <a:t> meeting will be in </a:t>
            </a:r>
            <a:r>
              <a:rPr lang="en-GB" sz="2400" dirty="0"/>
              <a:t>11-</a:t>
            </a:r>
            <a:r>
              <a:rPr lang="en-GB" sz="2400" dirty="0" smtClean="0"/>
              <a:t>13/425 </a:t>
            </a:r>
            <a:r>
              <a:rPr lang="en-GB" sz="2400" dirty="0"/>
              <a:t>and an annotated agenda is in 11-</a:t>
            </a:r>
            <a:r>
              <a:rPr lang="en-GB" sz="2400" dirty="0" smtClean="0"/>
              <a:t>13/0404r5.</a:t>
            </a:r>
          </a:p>
          <a:p>
            <a:pPr>
              <a:buFont typeface="Times New Roman" pitchFamily="16" charset="0"/>
              <a:buChar char="•"/>
            </a:pPr>
            <a:endParaRPr lang="en-GB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11-13/0614r2 by Donald Eastlake, Huawei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67833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Teleconferences</a:t>
            </a:r>
            <a:endParaRPr lang="en-GB" sz="28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/>
              <a:t>TGak</a:t>
            </a:r>
            <a:r>
              <a:rPr lang="en-GB" sz="2400" dirty="0"/>
              <a:t> voted to hold 1 hour teleconferences on </a:t>
            </a:r>
            <a:r>
              <a:rPr lang="en-US" sz="2400" dirty="0"/>
              <a:t>Mondays, </a:t>
            </a:r>
            <a:r>
              <a:rPr lang="en-US" sz="2400" dirty="0" smtClean="0"/>
              <a:t>June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, June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and July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</a:t>
            </a:r>
            <a:r>
              <a:rPr lang="en-US" sz="2400" dirty="0"/>
              <a:t>at 5pm Eastern US time</a:t>
            </a:r>
            <a:r>
              <a:rPr lang="en-GB" sz="2400" dirty="0"/>
              <a:t> </a:t>
            </a:r>
            <a:r>
              <a:rPr lang="en-GB" sz="2400" dirty="0" smtClean="0"/>
              <a:t>to be joint </a:t>
            </a:r>
            <a:r>
              <a:rPr lang="en-GB" sz="2400" dirty="0"/>
              <a:t>with </a:t>
            </a:r>
            <a:r>
              <a:rPr lang="en-GB" sz="2400" dirty="0" smtClean="0"/>
              <a:t>802.1Qbz if mutually convenient.</a:t>
            </a:r>
            <a:endParaRPr lang="en-GB" sz="2400" dirty="0"/>
          </a:p>
          <a:p>
            <a:pPr marL="457200" lvl="1" indent="0"/>
            <a:endParaRPr lang="en-GB" sz="2400" dirty="0"/>
          </a:p>
          <a:p>
            <a:pPr lvl="1">
              <a:buFont typeface="Times New Roman" pitchFamily="16" charset="0"/>
              <a:buChar char="•"/>
            </a:pP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11-13/0614r2 by Donald Eastlake, Huawei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835174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Presentations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13</a:t>
            </a:r>
            <a:r>
              <a:rPr lang="en-US" sz="2400" dirty="0"/>
              <a:t>/406r4, “</a:t>
            </a:r>
            <a:r>
              <a:rPr lang="en-GB" sz="2400" dirty="0"/>
              <a:t>P802.1Qbz + P802.11ak Proposed Division of Work”, Norman Finn / Brian Hart (Cisco</a:t>
            </a:r>
            <a:r>
              <a:rPr lang="en-GB" sz="2400" dirty="0" smtClean="0"/>
              <a:t>)</a:t>
            </a:r>
            <a:endParaRPr lang="en-GB" sz="2400" dirty="0"/>
          </a:p>
          <a:p>
            <a:pPr lvl="1">
              <a:buFont typeface="Arial"/>
              <a:buChar char="•"/>
            </a:pPr>
            <a:r>
              <a:rPr lang="en-US" sz="2400" dirty="0"/>
              <a:t>13/526r0, “Sub-Setting”, Donald Eastlake </a:t>
            </a:r>
            <a:r>
              <a:rPr lang="en-US" sz="2400" dirty="0" smtClean="0"/>
              <a:t>(</a:t>
            </a:r>
            <a:r>
              <a:rPr lang="en-US" sz="2400" dirty="0"/>
              <a:t>Huawei Technologies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buFont typeface="Arial"/>
              <a:buChar char="•"/>
            </a:pPr>
            <a:r>
              <a:rPr lang="en-US" sz="2400" dirty="0" smtClean="0"/>
              <a:t>13</a:t>
            </a:r>
            <a:r>
              <a:rPr lang="en-US" sz="2400" dirty="0"/>
              <a:t>/479r0, “Portal diagram with DS using bridged network”, Mark Hamilton (</a:t>
            </a:r>
            <a:r>
              <a:rPr lang="en-US" sz="2400" dirty="0" err="1"/>
              <a:t>Spectralink</a:t>
            </a:r>
            <a:r>
              <a:rPr lang="en-US" sz="2400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13</a:t>
            </a:r>
            <a:r>
              <a:rPr lang="en-US" sz="2400" dirty="0"/>
              <a:t>/115r4, “Considerations on AP Architectural models”, Mark Hamilton (</a:t>
            </a:r>
            <a:r>
              <a:rPr lang="en-US" sz="2400" dirty="0" err="1"/>
              <a:t>Spectralink</a:t>
            </a:r>
            <a:r>
              <a:rPr lang="en-US" sz="2400" dirty="0"/>
              <a:t>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11-13/0614r2 by Donald Eastlake, Huawei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460222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July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Develop an architectural model for 802.11ak.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Consider selection of an Editor.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802.1Qbz.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Develop process and timeline for </a:t>
            </a:r>
            <a:r>
              <a:rPr lang="en-GB" sz="2400" dirty="0" err="1" smtClean="0"/>
              <a:t>TGak</a:t>
            </a:r>
            <a:r>
              <a:rPr lang="en-GB" sz="2400" dirty="0" smtClean="0"/>
              <a:t>.</a:t>
            </a:r>
            <a:endParaRPr lang="en-GB" sz="2400" dirty="0"/>
          </a:p>
          <a:p>
            <a:pPr marL="457200" lvl="1" indent="0"/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11-13/0614r2 by Donald Eastlake, Huawei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283176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86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2013-05-17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/>
        </p:nvGraphicFramePr>
        <p:xfrm>
          <a:off x="522288" y="2273300"/>
          <a:ext cx="7881937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Document" r:id="rId4" imgW="8145092" imgH="2304780" progId="Word.Document.8">
                  <p:embed/>
                </p:oleObj>
              </mc:Choice>
              <mc:Fallback>
                <p:oleObj name="Document" r:id="rId4" imgW="8145092" imgH="23047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273300"/>
                        <a:ext cx="7881937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11-13/0618r0 by Stephen McCann, RIM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4364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87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May 2013, Waikoloa, HI,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11-13/0618r0 by Stephen McCann, RIM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3917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88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544715"/>
          </a:xfrm>
        </p:spPr>
        <p:txBody>
          <a:bodyPr/>
          <a:lstStyle/>
          <a:p>
            <a:r>
              <a:rPr lang="en-GB" dirty="0" smtClean="0"/>
              <a:t>Initial </a:t>
            </a:r>
            <a:r>
              <a:rPr lang="en-GB" dirty="0"/>
              <a:t>protocol design discussion</a:t>
            </a:r>
          </a:p>
          <a:p>
            <a:pPr lvl="2"/>
            <a:r>
              <a:rPr lang="en-GB" sz="2000" dirty="0" smtClean="0"/>
              <a:t>11-13-0426-02-00aq-tgaq-design-option-for-one-way-service-discovery-protocol.ppt</a:t>
            </a:r>
          </a:p>
          <a:p>
            <a:pPr lvl="2"/>
            <a:r>
              <a:rPr lang="en-GB" sz="2000" dirty="0" smtClean="0"/>
              <a:t>11-13-0429-01-00aq-design-options-for-ibss.ppt</a:t>
            </a:r>
          </a:p>
          <a:p>
            <a:pPr lvl="2"/>
            <a:r>
              <a:rPr lang="en-GB" sz="2000" dirty="0" smtClean="0"/>
              <a:t>11-13-0501-00-00aq-service-registration-of-sta-to-an-ap.ppt</a:t>
            </a:r>
            <a:endParaRPr lang="en-GB" sz="2000" dirty="0"/>
          </a:p>
          <a:p>
            <a:r>
              <a:rPr lang="en-GB" dirty="0" smtClean="0"/>
              <a:t>Use case update</a:t>
            </a:r>
          </a:p>
          <a:p>
            <a:pPr lvl="2"/>
            <a:r>
              <a:rPr lang="en-GB" sz="2000" dirty="0" smtClean="0"/>
              <a:t>11-13-0591-00-00aq-use-cases-for-tgaq.ppt</a:t>
            </a:r>
          </a:p>
          <a:p>
            <a:r>
              <a:rPr lang="en-GB" dirty="0" smtClean="0"/>
              <a:t>Requirements </a:t>
            </a:r>
            <a:r>
              <a:rPr lang="en-GB" dirty="0"/>
              <a:t>and </a:t>
            </a:r>
            <a:r>
              <a:rPr lang="en-GB" dirty="0" smtClean="0"/>
              <a:t>terminology documents</a:t>
            </a:r>
          </a:p>
          <a:p>
            <a:pPr lvl="2"/>
            <a:r>
              <a:rPr lang="en-GB" sz="2000" dirty="0" smtClean="0"/>
              <a:t>11-13-0299-00-00aq-draft-tgaq-terminology.docx</a:t>
            </a:r>
          </a:p>
          <a:p>
            <a:r>
              <a:rPr lang="en-GB" dirty="0" smtClean="0"/>
              <a:t>Press release update</a:t>
            </a:r>
          </a:p>
          <a:p>
            <a:pPr lvl="1"/>
            <a:r>
              <a:rPr lang="en-GB" dirty="0" smtClean="0"/>
              <a:t>11-13-0410-01-0000-pre-association-discovery-press-release.doc</a:t>
            </a:r>
          </a:p>
          <a:p>
            <a:r>
              <a:rPr lang="en-GB" dirty="0" smtClean="0"/>
              <a:t>Teleconference: 1</a:t>
            </a:r>
            <a:r>
              <a:rPr lang="en-GB" baseline="30000" dirty="0" smtClean="0"/>
              <a:t>st</a:t>
            </a:r>
            <a:r>
              <a:rPr lang="en-GB" dirty="0" smtClean="0"/>
              <a:t> July 2013 10:00 ET</a:t>
            </a:r>
          </a:p>
          <a:p>
            <a:r>
              <a:rPr lang="en-GB" dirty="0" smtClean="0"/>
              <a:t>Plans for July 2013</a:t>
            </a:r>
            <a:endParaRPr lang="en-GB" sz="2000" dirty="0" smtClean="0"/>
          </a:p>
          <a:p>
            <a:pPr lvl="1"/>
            <a:r>
              <a:rPr lang="en-GB" dirty="0" smtClean="0"/>
              <a:t>Call for technical presentations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11-13/0618r0 by Stephen McCann, RIM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6395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HEW SG May 2013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2013-05-16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301875"/>
          <a:ext cx="767715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Document" r:id="rId4" imgW="8610834" imgH="2613958" progId="Word.Document.8">
                  <p:embed/>
                </p:oleObj>
              </mc:Choice>
              <mc:Fallback>
                <p:oleObj name="Document" r:id="rId4" imgW="8610834" imgH="261395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677150" cy="233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11-13/0624r0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7397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endParaRPr lang="en-US" sz="1600" b="0" dirty="0" smtClean="0"/>
          </a:p>
          <a:p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b="0" dirty="0" smtClean="0">
                <a:hlinkClick r:id="rId4"/>
              </a:rPr>
              <a:t>robert.stacey@intel.com</a:t>
            </a:r>
            <a:r>
              <a:rPr lang="en-US" sz="1600" b="0" dirty="0" smtClean="0"/>
              <a:t>  </a:t>
            </a:r>
          </a:p>
          <a:p>
            <a:r>
              <a:rPr lang="en-US" sz="1600" dirty="0" smtClean="0"/>
              <a:t>TGaf – Peter Ecclesine – </a:t>
            </a:r>
            <a:r>
              <a:rPr lang="en-US" sz="1600" b="0" dirty="0" smtClean="0">
                <a:hlinkClick r:id="rId5"/>
              </a:rPr>
              <a:t>pecclesi@cisco.com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</a:t>
            </a:r>
            <a:r>
              <a:rPr lang="en-US" sz="1600" dirty="0" err="1" smtClean="0"/>
              <a:t>Minyoung</a:t>
            </a:r>
            <a:r>
              <a:rPr lang="en-US" sz="1600" dirty="0" smtClean="0"/>
              <a:t> Park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6"/>
              </a:rPr>
              <a:t>minyoung.park@intel.com</a:t>
            </a:r>
            <a:endParaRPr lang="en-US" sz="1600" b="0" dirty="0" smtClean="0"/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Armstrong– </a:t>
            </a:r>
            <a:r>
              <a:rPr lang="en-US" sz="1600" b="0" dirty="0" smtClean="0">
                <a:hlinkClick r:id="rId7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8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9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0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1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2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11-13/0477r2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2646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This document is the closing report for the HEW SG for the May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11-13/0624r0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4046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Acknowledgement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Many Thanks to Laurnet Cariou for conduction the SG meetings during this week – WELL DONE.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D0C32CE-598C-4DE4-93C8-5824C4112E6B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11-13/0624r0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4336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The SG has agreed to a leadership structure and completed the elections of a SG chair and a secretary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24 submissions were covered during the meeting covering areas related to:</a:t>
            </a:r>
          </a:p>
          <a:p>
            <a:pPr lvl="1">
              <a:defRPr/>
            </a:pPr>
            <a:r>
              <a:rPr lang="en-US" sz="1800" dirty="0" smtClean="0"/>
              <a:t>Scenarios/use cases</a:t>
            </a:r>
          </a:p>
          <a:p>
            <a:pPr lvl="1">
              <a:defRPr/>
            </a:pPr>
            <a:r>
              <a:rPr lang="en-US" sz="1800" dirty="0" smtClean="0"/>
              <a:t>Problem statement/identification</a:t>
            </a:r>
          </a:p>
          <a:p>
            <a:pPr lvl="1">
              <a:defRPr/>
            </a:pPr>
            <a:r>
              <a:rPr lang="en-US" sz="1800" dirty="0" smtClean="0"/>
              <a:t>Functional requirements</a:t>
            </a:r>
          </a:p>
          <a:p>
            <a:pPr lvl="1">
              <a:defRPr/>
            </a:pPr>
            <a:r>
              <a:rPr lang="en-US" sz="1800" dirty="0" smtClean="0"/>
              <a:t>Evaluation methodology (Scenarios and metrics</a:t>
            </a:r>
            <a:r>
              <a:rPr lang="fr-FR" sz="1800" dirty="0" smtClean="0"/>
              <a:t>)</a:t>
            </a:r>
            <a:endParaRPr lang="en-US" sz="1800" dirty="0" smtClean="0"/>
          </a:p>
          <a:p>
            <a:pPr lvl="1">
              <a:defRPr/>
            </a:pPr>
            <a:r>
              <a:rPr lang="en-US" sz="1800" dirty="0" smtClean="0"/>
              <a:t>Technical feasibility</a:t>
            </a:r>
          </a:p>
          <a:p>
            <a:pPr>
              <a:defRPr/>
            </a:pPr>
            <a:r>
              <a:rPr lang="en-US" sz="2200" dirty="0" smtClean="0"/>
              <a:t>Approved a liaison letter to the WFA expressing interest in WFA input on prioritization of usage cases and requirements.</a:t>
            </a:r>
          </a:p>
          <a:p>
            <a:pPr>
              <a:defRPr/>
            </a:pPr>
            <a:r>
              <a:rPr lang="en-US" sz="2000" dirty="0" smtClean="0"/>
              <a:t>Preliminary discussion on timeline and roadmap.</a:t>
            </a:r>
          </a:p>
          <a:p>
            <a:pPr>
              <a:defRPr/>
            </a:pPr>
            <a:r>
              <a:rPr lang="en-US" sz="2000" dirty="0" smtClean="0"/>
              <a:t>The SG agenda is available at:</a:t>
            </a:r>
          </a:p>
          <a:p>
            <a:pPr lvl="1">
              <a:defRPr/>
            </a:pPr>
            <a:r>
              <a:rPr lang="fr-FR" sz="1800" dirty="0" smtClean="0">
                <a:hlinkClick r:id="rId3"/>
              </a:rPr>
              <a:t>https://mentor.ieee.org/802.11/dcn/13/11-13-0400-05-0hew-hew-sg-may-2013-agenda.ppt</a:t>
            </a:r>
            <a:r>
              <a:rPr lang="fr-FR" sz="1800" dirty="0" smtClean="0"/>
              <a:t> </a:t>
            </a:r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11-13/0624r0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8519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July 2013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3200" smtClean="0"/>
              <a:t>Continue the discussion on issues related to:</a:t>
            </a:r>
          </a:p>
          <a:p>
            <a:pPr lvl="1"/>
            <a:r>
              <a:rPr lang="en-CA" sz="2800" smtClean="0"/>
              <a:t>Usage Cases</a:t>
            </a:r>
          </a:p>
          <a:p>
            <a:pPr lvl="1"/>
            <a:r>
              <a:rPr lang="en-CA" sz="2800" smtClean="0"/>
              <a:t>Functional Requirements</a:t>
            </a:r>
          </a:p>
          <a:p>
            <a:pPr lvl="1"/>
            <a:r>
              <a:rPr lang="en-CA" sz="2800" smtClean="0"/>
              <a:t>Feasibility </a:t>
            </a:r>
          </a:p>
          <a:p>
            <a:pPr lvl="1"/>
            <a:r>
              <a:rPr lang="en-CA" sz="2800" smtClean="0"/>
              <a:t>Scope and Process</a:t>
            </a:r>
          </a:p>
          <a:p>
            <a:pPr lvl="1"/>
            <a:endParaRPr lang="en-CA" sz="2800" smtClean="0"/>
          </a:p>
          <a:p>
            <a:pPr lvl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11-13/0624r0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9668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smtClean="0"/>
              <a:t>June 5			10:00 – 12:00 ET</a:t>
            </a:r>
          </a:p>
          <a:p>
            <a:r>
              <a:rPr lang="en-US" sz="2800" smtClean="0"/>
              <a:t>June 19			20:00 – 22:00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11-13/0624r0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40256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Liaison Report for </a:t>
            </a:r>
            <a:r>
              <a:rPr lang="en-US" dirty="0" err="1" smtClean="0"/>
              <a:t>OmniRAN</a:t>
            </a:r>
            <a:r>
              <a:rPr lang="en-US" dirty="0" smtClean="0"/>
              <a:t> EC SG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2013-05-16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315740"/>
              </p:ext>
            </p:extLst>
          </p:nvPr>
        </p:nvGraphicFramePr>
        <p:xfrm>
          <a:off x="533400" y="2565400"/>
          <a:ext cx="8231188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Document" r:id="rId4" imgW="8255000" imgH="1968500" progId="Word.Document.8">
                  <p:embed/>
                </p:oleObj>
              </mc:Choice>
              <mc:Fallback>
                <p:oleObj name="Document" r:id="rId4" imgW="8255000" imgH="1968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65400"/>
                        <a:ext cx="8231188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omniRAN-13/0043r0 by Michael Montemurro, Research in Motion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7733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Key Activities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r>
              <a:rPr lang="en-US" dirty="0" smtClean="0"/>
              <a:t>Currently focused on responding to EC request for:</a:t>
            </a:r>
          </a:p>
          <a:p>
            <a:pPr lvl="1"/>
            <a:r>
              <a:rPr lang="en-US" dirty="0" smtClean="0"/>
              <a:t>Gap analysis of use cases point out relevant areas to be covered by IEEE 802 that are not covered by other SDO’s.</a:t>
            </a:r>
          </a:p>
          <a:p>
            <a:pPr lvl="1"/>
            <a:r>
              <a:rPr lang="en-US" dirty="0" smtClean="0"/>
              <a:t>Articulate scope of </a:t>
            </a:r>
            <a:r>
              <a:rPr lang="en-US" dirty="0" err="1" smtClean="0"/>
              <a:t>OmniRAN</a:t>
            </a:r>
            <a:r>
              <a:rPr lang="en-US" dirty="0" smtClean="0"/>
              <a:t> based on gap analysis.</a:t>
            </a:r>
          </a:p>
          <a:p>
            <a:pPr lvl="1"/>
            <a:r>
              <a:rPr lang="en-US" dirty="0" smtClean="0"/>
              <a:t>Identify relevant IEEE 802 work items </a:t>
            </a:r>
          </a:p>
          <a:p>
            <a:r>
              <a:rPr lang="en-US" dirty="0" smtClean="0"/>
              <a:t>Approve scope document for </a:t>
            </a:r>
            <a:r>
              <a:rPr lang="en-US" dirty="0" err="1" smtClean="0"/>
              <a:t>OmniRAN</a:t>
            </a:r>
            <a:endParaRPr lang="en-US" dirty="0" smtClean="0"/>
          </a:p>
          <a:p>
            <a:r>
              <a:rPr lang="en-US" dirty="0" smtClean="0"/>
              <a:t>Dropped the WLAN Hotspot roaming use case for gap analysis</a:t>
            </a:r>
          </a:p>
          <a:p>
            <a:r>
              <a:rPr lang="en-US" dirty="0"/>
              <a:t>R</a:t>
            </a:r>
            <a:r>
              <a:rPr lang="en-US" dirty="0" smtClean="0"/>
              <a:t>epresentative use cases for gap analysis include:</a:t>
            </a:r>
          </a:p>
          <a:p>
            <a:pPr lvl="1"/>
            <a:r>
              <a:rPr lang="en-US" dirty="0" smtClean="0"/>
              <a:t>SDN use case</a:t>
            </a:r>
          </a:p>
          <a:p>
            <a:pPr lvl="1"/>
            <a:r>
              <a:rPr lang="en-US" dirty="0" smtClean="0"/>
              <a:t>3GPP trusted WLAN use case</a:t>
            </a:r>
          </a:p>
          <a:p>
            <a:pPr lvl="1"/>
            <a:r>
              <a:rPr lang="en-US" dirty="0" smtClean="0"/>
              <a:t>Smart Grid use case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omniRAN-13/0043r0 by Michael Montemurro, Research in Motion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16914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ctangle 313"/>
          <p:cNvSpPr/>
          <p:nvPr/>
        </p:nvSpPr>
        <p:spPr bwMode="auto">
          <a:xfrm>
            <a:off x="251520" y="2770059"/>
            <a:ext cx="8640960" cy="1019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Network Abstraction by OmniRAN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52000" y="3879000"/>
            <a:ext cx="8640000" cy="72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OmniRAN provides a generic model of an access network based on IEEE 802 technologies</a:t>
            </a:r>
          </a:p>
        </p:txBody>
      </p:sp>
      <p:sp>
        <p:nvSpPr>
          <p:cNvPr id="91" name="Rounded Rectangle 90"/>
          <p:cNvSpPr/>
          <p:nvPr/>
        </p:nvSpPr>
        <p:spPr bwMode="auto">
          <a:xfrm>
            <a:off x="7569069" y="1585005"/>
            <a:ext cx="827582" cy="785730"/>
          </a:xfrm>
          <a:prstGeom prst="roundRect">
            <a:avLst>
              <a:gd name="adj" fmla="val 12403"/>
            </a:avLst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2249411" y="1585005"/>
            <a:ext cx="2895653" cy="788515"/>
          </a:xfrm>
          <a:prstGeom prst="roundRect">
            <a:avLst>
              <a:gd name="adj" fmla="val 12403"/>
            </a:avLst>
          </a:prstGeom>
          <a:solidFill>
            <a:srgbClr val="A7E8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3" name="AutoShape 11"/>
          <p:cNvSpPr>
            <a:spLocks noChangeArrowheads="1"/>
          </p:cNvSpPr>
          <p:nvPr/>
        </p:nvSpPr>
        <p:spPr bwMode="auto">
          <a:xfrm>
            <a:off x="746575" y="1585006"/>
            <a:ext cx="881834" cy="785730"/>
          </a:xfrm>
          <a:prstGeom prst="flowChartAlternateProcess">
            <a:avLst/>
          </a:prstGeom>
          <a:solidFill>
            <a:srgbClr val="6DC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94" name="AutoShape 13"/>
          <p:cNvSpPr>
            <a:spLocks noChangeArrowheads="1"/>
          </p:cNvSpPr>
          <p:nvPr/>
        </p:nvSpPr>
        <p:spPr bwMode="auto">
          <a:xfrm>
            <a:off x="5858879" y="1585005"/>
            <a:ext cx="1055687" cy="785730"/>
          </a:xfrm>
          <a:prstGeom prst="flowChartAlternateProcess">
            <a:avLst/>
          </a:prstGeom>
          <a:solidFill>
            <a:srgbClr val="8BB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95" name="Freeform 14"/>
          <p:cNvSpPr>
            <a:spLocks/>
          </p:cNvSpPr>
          <p:nvPr/>
        </p:nvSpPr>
        <p:spPr bwMode="auto">
          <a:xfrm>
            <a:off x="6120727" y="1988865"/>
            <a:ext cx="560632" cy="1479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0"/>
              </a:cxn>
              <a:cxn ang="0">
                <a:pos x="499" y="90"/>
              </a:cxn>
              <a:cxn ang="0">
                <a:pos x="499" y="0"/>
              </a:cxn>
            </a:cxnLst>
            <a:rect l="0" t="0" r="r" b="b"/>
            <a:pathLst>
              <a:path w="499" h="90">
                <a:moveTo>
                  <a:pt x="0" y="0"/>
                </a:moveTo>
                <a:lnTo>
                  <a:pt x="0" y="90"/>
                </a:lnTo>
                <a:lnTo>
                  <a:pt x="499" y="90"/>
                </a:lnTo>
                <a:lnTo>
                  <a:pt x="49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99" name="Line 18"/>
          <p:cNvSpPr>
            <a:spLocks noChangeShapeType="1"/>
          </p:cNvSpPr>
          <p:nvPr/>
        </p:nvSpPr>
        <p:spPr bwMode="auto">
          <a:xfrm>
            <a:off x="2590550" y="1846864"/>
            <a:ext cx="1751469" cy="2950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101" name="Line 19"/>
          <p:cNvSpPr>
            <a:spLocks noChangeShapeType="1"/>
          </p:cNvSpPr>
          <p:nvPr/>
        </p:nvSpPr>
        <p:spPr bwMode="auto">
          <a:xfrm flipH="1">
            <a:off x="2995701" y="2259517"/>
            <a:ext cx="1345648" cy="780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102" name="Line 20"/>
          <p:cNvSpPr>
            <a:spLocks noChangeShapeType="1"/>
          </p:cNvSpPr>
          <p:nvPr/>
        </p:nvSpPr>
        <p:spPr bwMode="auto">
          <a:xfrm flipV="1">
            <a:off x="4778759" y="2194889"/>
            <a:ext cx="30094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" name="AutoShape 22"/>
          <p:cNvSpPr>
            <a:spLocks noChangeArrowheads="1"/>
          </p:cNvSpPr>
          <p:nvPr/>
        </p:nvSpPr>
        <p:spPr bwMode="auto">
          <a:xfrm>
            <a:off x="5927250" y="1776848"/>
            <a:ext cx="360362" cy="260331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pic>
        <p:nvPicPr>
          <p:cNvPr id="104" name="Picture 23" descr="x_big_image2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849023" y="1806295"/>
            <a:ext cx="548641" cy="58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" name="Group 25"/>
          <p:cNvGrpSpPr>
            <a:grpSpLocks noChangeAspect="1"/>
          </p:cNvGrpSpPr>
          <p:nvPr/>
        </p:nvGrpSpPr>
        <p:grpSpPr bwMode="auto">
          <a:xfrm flipH="1">
            <a:off x="2486366" y="1741145"/>
            <a:ext cx="498811" cy="600487"/>
            <a:chOff x="5" y="2480"/>
            <a:chExt cx="237" cy="430"/>
          </a:xfrm>
        </p:grpSpPr>
        <p:grpSp>
          <p:nvGrpSpPr>
            <p:cNvPr id="106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10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118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26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7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8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9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0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1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9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0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1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5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1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13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6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7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12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7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3" name="Group 53"/>
          <p:cNvGrpSpPr>
            <a:grpSpLocks noChangeAspect="1"/>
          </p:cNvGrpSpPr>
          <p:nvPr/>
        </p:nvGrpSpPr>
        <p:grpSpPr bwMode="auto">
          <a:xfrm flipH="1">
            <a:off x="2390724" y="1617452"/>
            <a:ext cx="206807" cy="249108"/>
            <a:chOff x="5" y="2480"/>
            <a:chExt cx="237" cy="430"/>
          </a:xfrm>
        </p:grpSpPr>
        <p:grpSp>
          <p:nvGrpSpPr>
            <p:cNvPr id="134" name="Group 54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38" name="Group 55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146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54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5" name="Line 5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6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7" name="Line 6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9" name="Line 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0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47" name="Line 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" name="Line 65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Line 6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" name="Line 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1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2" name="Line 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9" name="Group 71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41" name="Line 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Line 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" name="Line 75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Line 76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0" name="Oval 77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5" name="Arc 78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Arc 79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Arc 80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2" name="Text Box 82"/>
          <p:cNvSpPr txBox="1">
            <a:spLocks noChangeArrowheads="1"/>
          </p:cNvSpPr>
          <p:nvPr/>
        </p:nvSpPr>
        <p:spPr bwMode="auto">
          <a:xfrm>
            <a:off x="3068569" y="1585005"/>
            <a:ext cx="1433085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Access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Network</a:t>
            </a: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4" name="Group 85"/>
          <p:cNvGrpSpPr>
            <a:grpSpLocks/>
          </p:cNvGrpSpPr>
          <p:nvPr/>
        </p:nvGrpSpPr>
        <p:grpSpPr bwMode="auto">
          <a:xfrm>
            <a:off x="7749244" y="1784444"/>
            <a:ext cx="269875" cy="460375"/>
            <a:chOff x="4120" y="2308"/>
            <a:chExt cx="305" cy="415"/>
          </a:xfrm>
        </p:grpSpPr>
        <p:sp>
          <p:nvSpPr>
            <p:cNvPr id="165" name="Freeform 86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Rectangle 87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Oval 88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68" name="Group 89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72" name="Line 90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3" name="Line 91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4" name="Line 92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5" name="Line 93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9" name="Freeform 94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Oval 95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1" name="Oval 96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88" name="Group 109"/>
          <p:cNvGrpSpPr>
            <a:grpSpLocks/>
          </p:cNvGrpSpPr>
          <p:nvPr/>
        </p:nvGrpSpPr>
        <p:grpSpPr bwMode="auto">
          <a:xfrm>
            <a:off x="7974114" y="1857159"/>
            <a:ext cx="269875" cy="460375"/>
            <a:chOff x="4120" y="2308"/>
            <a:chExt cx="305" cy="415"/>
          </a:xfrm>
        </p:grpSpPr>
        <p:sp>
          <p:nvSpPr>
            <p:cNvPr id="189" name="Freeform 110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Oval 112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92" name="Group 113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96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9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93" name="Freeform 118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Oval 119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5" name="Oval 120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1" name="Group 122"/>
          <p:cNvGrpSpPr>
            <a:grpSpLocks/>
          </p:cNvGrpSpPr>
          <p:nvPr/>
        </p:nvGrpSpPr>
        <p:grpSpPr bwMode="auto">
          <a:xfrm>
            <a:off x="6561299" y="1722144"/>
            <a:ext cx="269875" cy="390062"/>
            <a:chOff x="4120" y="2308"/>
            <a:chExt cx="305" cy="415"/>
          </a:xfrm>
        </p:grpSpPr>
        <p:sp>
          <p:nvSpPr>
            <p:cNvPr id="202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5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209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1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2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06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8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" name="Group 136"/>
          <p:cNvGrpSpPr>
            <a:grpSpLocks/>
          </p:cNvGrpSpPr>
          <p:nvPr/>
        </p:nvGrpSpPr>
        <p:grpSpPr bwMode="auto">
          <a:xfrm rot="7624109" flipV="1">
            <a:off x="1327389" y="1574899"/>
            <a:ext cx="1284693" cy="1040403"/>
            <a:chOff x="2870" y="2211"/>
            <a:chExt cx="690" cy="728"/>
          </a:xfrm>
        </p:grpSpPr>
        <p:sp>
          <p:nvSpPr>
            <p:cNvPr id="215" name="Freeform 137"/>
            <p:cNvSpPr>
              <a:spLocks/>
            </p:cNvSpPr>
            <p:nvPr/>
          </p:nvSpPr>
          <p:spPr bwMode="auto">
            <a:xfrm>
              <a:off x="2870" y="2551"/>
              <a:ext cx="461" cy="388"/>
            </a:xfrm>
            <a:custGeom>
              <a:avLst/>
              <a:gdLst/>
              <a:ahLst/>
              <a:cxnLst>
                <a:cxn ang="0">
                  <a:pos x="111" y="28"/>
                </a:cxn>
                <a:cxn ang="0">
                  <a:pos x="116" y="30"/>
                </a:cxn>
                <a:cxn ang="0">
                  <a:pos x="128" y="0"/>
                </a:cxn>
                <a:cxn ang="0">
                  <a:pos x="149" y="5"/>
                </a:cxn>
                <a:cxn ang="0">
                  <a:pos x="0" y="247"/>
                </a:cxn>
                <a:cxn ang="0">
                  <a:pos x="111" y="28"/>
                </a:cxn>
              </a:cxnLst>
              <a:rect l="0" t="0" r="r" b="b"/>
              <a:pathLst>
                <a:path w="149" h="247">
                  <a:moveTo>
                    <a:pt x="111" y="28"/>
                  </a:moveTo>
                  <a:lnTo>
                    <a:pt x="116" y="30"/>
                  </a:lnTo>
                  <a:lnTo>
                    <a:pt x="128" y="0"/>
                  </a:lnTo>
                  <a:lnTo>
                    <a:pt x="149" y="5"/>
                  </a:lnTo>
                  <a:lnTo>
                    <a:pt x="0" y="247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138"/>
            <p:cNvSpPr>
              <a:spLocks/>
            </p:cNvSpPr>
            <p:nvPr/>
          </p:nvSpPr>
          <p:spPr bwMode="auto">
            <a:xfrm>
              <a:off x="3158" y="2211"/>
              <a:ext cx="402" cy="384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130" y="0"/>
                </a:cxn>
                <a:cxn ang="0">
                  <a:pos x="35" y="216"/>
                </a:cxn>
                <a:cxn ang="0">
                  <a:pos x="32" y="216"/>
                </a:cxn>
                <a:cxn ang="0">
                  <a:pos x="18" y="244"/>
                </a:cxn>
                <a:cxn ang="0">
                  <a:pos x="0" y="239"/>
                </a:cxn>
              </a:cxnLst>
              <a:rect l="0" t="0" r="r" b="b"/>
              <a:pathLst>
                <a:path w="130" h="244">
                  <a:moveTo>
                    <a:pt x="0" y="239"/>
                  </a:moveTo>
                  <a:lnTo>
                    <a:pt x="130" y="0"/>
                  </a:lnTo>
                  <a:lnTo>
                    <a:pt x="35" y="216"/>
                  </a:lnTo>
                  <a:lnTo>
                    <a:pt x="32" y="216"/>
                  </a:lnTo>
                  <a:lnTo>
                    <a:pt x="18" y="244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18" name="Picture 2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695" y="2076750"/>
            <a:ext cx="478302" cy="232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9" name="Text Box 82"/>
          <p:cNvSpPr txBox="1">
            <a:spLocks noChangeArrowheads="1"/>
          </p:cNvSpPr>
          <p:nvPr/>
        </p:nvSpPr>
        <p:spPr bwMode="auto">
          <a:xfrm>
            <a:off x="823002" y="1584930"/>
            <a:ext cx="733662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Terminal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372" descr="swi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5558" y="2054506"/>
            <a:ext cx="503237" cy="252412"/>
          </a:xfrm>
          <a:prstGeom prst="rect">
            <a:avLst/>
          </a:prstGeom>
          <a:noFill/>
        </p:spPr>
      </p:pic>
      <p:sp>
        <p:nvSpPr>
          <p:cNvPr id="242" name="Text Box 82"/>
          <p:cNvSpPr txBox="1">
            <a:spLocks noChangeArrowheads="1"/>
          </p:cNvSpPr>
          <p:nvPr/>
        </p:nvSpPr>
        <p:spPr bwMode="auto">
          <a:xfrm>
            <a:off x="6152533" y="1584125"/>
            <a:ext cx="408766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Core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Text Box 82"/>
          <p:cNvSpPr txBox="1">
            <a:spLocks noChangeArrowheads="1"/>
          </p:cNvSpPr>
          <p:nvPr/>
        </p:nvSpPr>
        <p:spPr bwMode="auto">
          <a:xfrm>
            <a:off x="7663733" y="1584000"/>
            <a:ext cx="637996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Service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520" y="4734000"/>
            <a:ext cx="8640960" cy="1721990"/>
            <a:chOff x="251520" y="4880651"/>
            <a:chExt cx="8640960" cy="1575340"/>
          </a:xfrm>
        </p:grpSpPr>
        <p:sp>
          <p:nvSpPr>
            <p:cNvPr id="310" name="Rectangle 309"/>
            <p:cNvSpPr/>
            <p:nvPr/>
          </p:nvSpPr>
          <p:spPr bwMode="auto">
            <a:xfrm>
              <a:off x="251520" y="4880651"/>
              <a:ext cx="8640960" cy="15753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0" rIns="91440" bIns="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849023" y="6310261"/>
              <a:ext cx="1750696" cy="8896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 smtClean="0">
                  <a:latin typeface="+mn-lt"/>
                </a:rPr>
                <a:t>Medium</a:t>
              </a: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622137" y="6323169"/>
              <a:ext cx="1952485" cy="7606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 smtClean="0">
                  <a:latin typeface="+mn-lt"/>
                </a:rPr>
                <a:t>Medium</a:t>
              </a: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29866" y="4961052"/>
              <a:ext cx="708533" cy="1355043"/>
              <a:chOff x="971599" y="3514117"/>
              <a:chExt cx="1080121" cy="1355043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971599" y="4329100"/>
                <a:ext cx="1080121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Data Link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971600" y="459913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+mn-lt"/>
                  </a:rPr>
                  <a:t>Physical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971600" y="405907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+mn-lt"/>
                  </a:rPr>
                  <a:t>Network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971600" y="378904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+mn-lt"/>
                  </a:rPr>
                  <a:t>Transport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971601" y="3514117"/>
                <a:ext cx="1080119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 Narrow" panose="020B0606020202030204" pitchFamily="34" charset="0"/>
                  </a:rPr>
                  <a:t>Application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 bwMode="auto">
            <a:xfrm>
              <a:off x="2252213" y="5776035"/>
              <a:ext cx="544303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Data Link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252213" y="6046065"/>
              <a:ext cx="544303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Physical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2796517" y="5772270"/>
              <a:ext cx="542082" cy="2679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Data Link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2796514" y="6044183"/>
              <a:ext cx="542085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Physical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 bwMode="auto">
            <a:xfrm flipV="1">
              <a:off x="2252213" y="5788268"/>
              <a:ext cx="1086386" cy="65066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7667161" y="4959170"/>
              <a:ext cx="708533" cy="1355043"/>
              <a:chOff x="971599" y="3514117"/>
              <a:chExt cx="1080121" cy="1355043"/>
            </a:xfrm>
          </p:grpSpPr>
          <p:sp>
            <p:nvSpPr>
              <p:cNvPr id="233" name="Rectangle 232"/>
              <p:cNvSpPr/>
              <p:nvPr/>
            </p:nvSpPr>
            <p:spPr bwMode="auto">
              <a:xfrm>
                <a:off x="971599" y="4329100"/>
                <a:ext cx="1080121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Data Link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 bwMode="auto">
              <a:xfrm>
                <a:off x="971600" y="459913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+mn-lt"/>
                  </a:rPr>
                  <a:t>Physical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971600" y="405907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+mn-lt"/>
                  </a:rPr>
                  <a:t>Network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 bwMode="auto">
              <a:xfrm>
                <a:off x="971600" y="378904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+mn-lt"/>
                  </a:rPr>
                  <a:t>Transport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 bwMode="auto">
              <a:xfrm>
                <a:off x="971601" y="3514117"/>
                <a:ext cx="1080119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 Narrow" panose="020B0606020202030204" pitchFamily="34" charset="0"/>
                  </a:rPr>
                  <a:t>Application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38" name="Rectangle 237"/>
            <p:cNvSpPr/>
            <p:nvPr/>
          </p:nvSpPr>
          <p:spPr bwMode="auto">
            <a:xfrm>
              <a:off x="6388104" y="5504123"/>
              <a:ext cx="553982" cy="28542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Network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5850948" y="5504123"/>
              <a:ext cx="544304" cy="28257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Network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31" name="Isosceles Triangle 230"/>
            <p:cNvSpPr/>
            <p:nvPr/>
          </p:nvSpPr>
          <p:spPr bwMode="auto">
            <a:xfrm flipV="1">
              <a:off x="5850948" y="5500171"/>
              <a:ext cx="1091137" cy="101710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608823" y="6316095"/>
              <a:ext cx="1772263" cy="831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 smtClean="0">
                  <a:latin typeface="+mn-lt"/>
                </a:rPr>
                <a:t>Medium</a:t>
              </a: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6437594" y="6317978"/>
              <a:ext cx="1930051" cy="812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 smtClean="0">
                  <a:latin typeface="+mn-lt"/>
                </a:rPr>
                <a:t>Medium</a:t>
              </a: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4058679" y="5785682"/>
              <a:ext cx="544303" cy="26414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Data Link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4058679" y="6049830"/>
              <a:ext cx="544303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Physical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4602983" y="5785683"/>
              <a:ext cx="542082" cy="25831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Data Link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4602980" y="6047948"/>
              <a:ext cx="542085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Physical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48" name="Isosceles Triangle 247"/>
            <p:cNvSpPr/>
            <p:nvPr/>
          </p:nvSpPr>
          <p:spPr bwMode="auto">
            <a:xfrm flipV="1">
              <a:off x="4058679" y="5785683"/>
              <a:ext cx="1086386" cy="65066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5855699" y="5786697"/>
              <a:ext cx="544303" cy="26414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Data Link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5855699" y="6050845"/>
              <a:ext cx="544303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Physical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6400003" y="5786698"/>
              <a:ext cx="542082" cy="25831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Data Link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400000" y="6048963"/>
              <a:ext cx="542085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Physical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256" name="Rectangle 255"/>
          <p:cNvSpPr/>
          <p:nvPr/>
        </p:nvSpPr>
        <p:spPr bwMode="auto">
          <a:xfrm>
            <a:off x="6102719" y="3061931"/>
            <a:ext cx="585065" cy="585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Core</a:t>
            </a:r>
          </a:p>
        </p:txBody>
      </p:sp>
      <p:sp>
        <p:nvSpPr>
          <p:cNvPr id="257" name="Rectangle 256"/>
          <p:cNvSpPr/>
          <p:nvPr/>
        </p:nvSpPr>
        <p:spPr bwMode="auto">
          <a:xfrm>
            <a:off x="7728894" y="3069134"/>
            <a:ext cx="585065" cy="585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540257" y="31416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5397382" y="28368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1476664" y="3217800"/>
            <a:ext cx="46440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3" name="Straight Connector 262"/>
          <p:cNvCxnSpPr/>
          <p:nvPr/>
        </p:nvCxnSpPr>
        <p:spPr bwMode="auto">
          <a:xfrm>
            <a:off x="1476664" y="3451731"/>
            <a:ext cx="9671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64" name="Group 95"/>
          <p:cNvGrpSpPr/>
          <p:nvPr/>
        </p:nvGrpSpPr>
        <p:grpSpPr>
          <a:xfrm>
            <a:off x="1693884" y="3376800"/>
            <a:ext cx="479618" cy="457200"/>
            <a:chOff x="1524000" y="2209800"/>
            <a:chExt cx="479618" cy="457200"/>
          </a:xfrm>
        </p:grpSpPr>
        <p:sp>
          <p:nvSpPr>
            <p:cNvPr id="265" name="Oval 264"/>
            <p:cNvSpPr/>
            <p:nvPr/>
          </p:nvSpPr>
          <p:spPr bwMode="auto">
            <a:xfrm>
              <a:off x="1676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524000" y="22976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8" name="Straight Connector 267"/>
          <p:cNvCxnSpPr/>
          <p:nvPr/>
        </p:nvCxnSpPr>
        <p:spPr bwMode="auto">
          <a:xfrm>
            <a:off x="4895956" y="3451731"/>
            <a:ext cx="12247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0" name="Straight Connector 269"/>
          <p:cNvCxnSpPr>
            <a:stCxn id="256" idx="3"/>
            <a:endCxn id="257" idx="1"/>
          </p:cNvCxnSpPr>
          <p:nvPr/>
        </p:nvCxnSpPr>
        <p:spPr bwMode="auto">
          <a:xfrm>
            <a:off x="6687784" y="3354464"/>
            <a:ext cx="1041110" cy="72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73" name="Group 95"/>
          <p:cNvGrpSpPr/>
          <p:nvPr/>
        </p:nvGrpSpPr>
        <p:grpSpPr>
          <a:xfrm>
            <a:off x="5382000" y="3361447"/>
            <a:ext cx="479618" cy="457200"/>
            <a:chOff x="1524000" y="2209800"/>
            <a:chExt cx="479618" cy="457200"/>
          </a:xfrm>
        </p:grpSpPr>
        <p:sp>
          <p:nvSpPr>
            <p:cNvPr id="274" name="Oval 273"/>
            <p:cNvSpPr/>
            <p:nvPr/>
          </p:nvSpPr>
          <p:spPr bwMode="auto">
            <a:xfrm>
              <a:off x="1676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524000" y="22976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5" name="TextBox 314"/>
          <p:cNvSpPr txBox="1"/>
          <p:nvPr/>
        </p:nvSpPr>
        <p:spPr>
          <a:xfrm>
            <a:off x="216991" y="2724751"/>
            <a:ext cx="269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OmniRAN Architecture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2232000" y="3072103"/>
            <a:ext cx="2880000" cy="5743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Access Network</a:t>
            </a:r>
          </a:p>
        </p:txBody>
      </p:sp>
      <p:cxnSp>
        <p:nvCxnSpPr>
          <p:cNvPr id="200" name="Straight Connector 199"/>
          <p:cNvCxnSpPr/>
          <p:nvPr/>
        </p:nvCxnSpPr>
        <p:spPr bwMode="auto">
          <a:xfrm>
            <a:off x="2232000" y="3215585"/>
            <a:ext cx="288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254" name="Rectangle 253"/>
          <p:cNvSpPr/>
          <p:nvPr/>
        </p:nvSpPr>
        <p:spPr bwMode="auto">
          <a:xfrm>
            <a:off x="837000" y="3068915"/>
            <a:ext cx="765000" cy="585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Terminal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omniRAN-13/0043r0</a:t>
            </a:r>
          </a:p>
        </p:txBody>
      </p:sp>
      <p:sp>
        <p:nvSpPr>
          <p:cNvPr id="17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7544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OmniRAN Reference Points capture the functions of an access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Reference Points denote the interconnections between functional entities of an access network, i.e.:</a:t>
            </a:r>
          </a:p>
          <a:p>
            <a:pPr lvl="1"/>
            <a:r>
              <a:rPr lang="en-US" dirty="0" smtClean="0"/>
              <a:t>R1 between terminal and base station:</a:t>
            </a:r>
          </a:p>
          <a:p>
            <a:pPr lvl="2"/>
            <a:r>
              <a:rPr lang="en-US" dirty="0" smtClean="0"/>
              <a:t>Access link, technology specific</a:t>
            </a:r>
          </a:p>
          <a:p>
            <a:pPr lvl="1"/>
            <a:r>
              <a:rPr lang="en-US" dirty="0" smtClean="0"/>
              <a:t>R2 between terminal and core network:</a:t>
            </a:r>
          </a:p>
          <a:p>
            <a:pPr lvl="2"/>
            <a:r>
              <a:rPr lang="en-US" dirty="0" smtClean="0"/>
              <a:t>User &amp; terminal authentication, subscription &amp; terminal management</a:t>
            </a:r>
          </a:p>
          <a:p>
            <a:pPr lvl="1"/>
            <a:r>
              <a:rPr lang="en-US" dirty="0" smtClean="0"/>
              <a:t>R3 between access network and core network:</a:t>
            </a:r>
          </a:p>
          <a:p>
            <a:pPr lvl="2"/>
            <a:r>
              <a:rPr lang="en-US" dirty="0" smtClean="0"/>
              <a:t>Authorization, service management, user data connection, mobility support, accounting, location</a:t>
            </a:r>
          </a:p>
          <a:p>
            <a:pPr lvl="1"/>
            <a:r>
              <a:rPr lang="en-US" dirty="0" smtClean="0"/>
              <a:t>R4 between access networks:</a:t>
            </a:r>
          </a:p>
          <a:p>
            <a:pPr lvl="2"/>
            <a:r>
              <a:rPr lang="en-US" dirty="0" smtClean="0"/>
              <a:t>Inter-access network coordination and cooperation, fast inter-technology handover</a:t>
            </a:r>
          </a:p>
          <a:p>
            <a:pPr lvl="1"/>
            <a:r>
              <a:rPr lang="en-US" dirty="0" smtClean="0"/>
              <a:t>R5 between core networks to enable co-use of access networks: </a:t>
            </a:r>
          </a:p>
          <a:p>
            <a:pPr lvl="2"/>
            <a:r>
              <a:rPr lang="en-US" dirty="0" smtClean="0"/>
              <a:t>Inter-operator roaming control interface</a:t>
            </a:r>
          </a:p>
          <a:p>
            <a:r>
              <a:rPr lang="en-US" dirty="0" smtClean="0"/>
              <a:t>Reference Points build the foundation for realizing interoperability for real world access networks.</a:t>
            </a:r>
          </a:p>
          <a:p>
            <a:r>
              <a:rPr lang="en-US" dirty="0" smtClean="0"/>
              <a:t>The Reference Points capture the control information necessary to allow dynamic control of network functions by a central entity (core).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omniRAN-13/0043r0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26020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Scope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OmniRAN provides an abstraction of access networks based on IEEE 802 technologies.</a:t>
            </a:r>
          </a:p>
          <a:p>
            <a:r>
              <a:rPr lang="en-US" dirty="0" smtClean="0"/>
              <a:t>Reference Points reflect IEEE 802 specific control information</a:t>
            </a:r>
          </a:p>
          <a:p>
            <a:pPr lvl="1"/>
            <a:r>
              <a:rPr lang="en-US" dirty="0" smtClean="0"/>
              <a:t>R1 is completely covered by IEEE 802 specifications</a:t>
            </a:r>
          </a:p>
          <a:p>
            <a:pPr lvl="1"/>
            <a:r>
              <a:rPr lang="en-US" dirty="0" smtClean="0"/>
              <a:t>R2 and R3 are mainly carrying control information for IEEE 802 functions</a:t>
            </a:r>
          </a:p>
          <a:p>
            <a:pPr lvl="1"/>
            <a:r>
              <a:rPr lang="en-US" dirty="0" smtClean="0"/>
              <a:t>R4 enhances direct cooperation among multiple IEEE 802 access networks</a:t>
            </a:r>
          </a:p>
          <a:p>
            <a:pPr lvl="1"/>
            <a:r>
              <a:rPr lang="en-US" dirty="0" smtClean="0"/>
              <a:t>R5 is present for conceptual purposes to forster the cooperation among cores.</a:t>
            </a:r>
          </a:p>
          <a:p>
            <a:pPr lvl="2"/>
            <a:r>
              <a:rPr lang="en-US" dirty="0"/>
              <a:t>Attributes carried on R5 may mostly be identical to the attributes defined for R3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OmniRAN Specification in the scope of IEEE 802 would consist of</a:t>
            </a:r>
          </a:p>
          <a:p>
            <a:pPr lvl="1"/>
            <a:r>
              <a:rPr lang="en-US" dirty="0" smtClean="0"/>
              <a:t>a normative part defining control attributes and referencing the DL SAP</a:t>
            </a:r>
          </a:p>
          <a:p>
            <a:pPr lvl="1"/>
            <a:r>
              <a:rPr lang="en-US" dirty="0" smtClean="0"/>
              <a:t>an informative part outlining the overall architecture</a:t>
            </a:r>
          </a:p>
          <a:p>
            <a:pPr lvl="1"/>
            <a:r>
              <a:rPr lang="en-US" dirty="0" smtClean="0"/>
              <a:t>an informative part proposing the usage of particular IP protocols and the mapping of the IEEE 802 attributes into the IP protocols.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omniRAN-13/0043r0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8165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73834</TotalTime>
  <Words>6942</Words>
  <Application>Microsoft Office PowerPoint</Application>
  <PresentationFormat>On-screen Show (4:3)</PresentationFormat>
  <Paragraphs>1562</Paragraphs>
  <Slides>101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3" baseType="lpstr">
      <vt:lpstr>Default Design</vt:lpstr>
      <vt:lpstr>Document</vt:lpstr>
      <vt:lpstr>802.11 May 2013 Closing Reports</vt:lpstr>
      <vt:lpstr>Abstract</vt:lpstr>
      <vt:lpstr>Attendance</vt:lpstr>
      <vt:lpstr>Attendance Total</vt:lpstr>
      <vt:lpstr>Attendance Histogram (Thu) </vt:lpstr>
      <vt:lpstr>Type of Groups</vt:lpstr>
      <vt:lpstr>Groups</vt:lpstr>
      <vt:lpstr>802.11 WG Editor’s Meeting (May ‘13)</vt:lpstr>
      <vt:lpstr>Volunteer Editor Contacts</vt:lpstr>
      <vt:lpstr>May 14th Round table status report</vt:lpstr>
      <vt:lpstr>802.11 Style Guide</vt:lpstr>
      <vt:lpstr>802.11 Editor’s Guide</vt:lpstr>
      <vt:lpstr>Draft Development Snapshot</vt:lpstr>
      <vt:lpstr>May 2013 Publicity</vt:lpstr>
      <vt:lpstr>Abstract</vt:lpstr>
      <vt:lpstr>PowerPoint Presentation</vt:lpstr>
      <vt:lpstr>Closing Report</vt:lpstr>
      <vt:lpstr>Abstract</vt:lpstr>
      <vt:lpstr>PowerPoint Presentation</vt:lpstr>
      <vt:lpstr>ARC Closing Report </vt:lpstr>
      <vt:lpstr>Abstract</vt:lpstr>
      <vt:lpstr>Work Completed</vt:lpstr>
      <vt:lpstr>Work Completed (cont)</vt:lpstr>
      <vt:lpstr>July 2013 Goals</vt:lpstr>
      <vt:lpstr>IEEE 802 JTC1 SC closing report (May 13)</vt:lpstr>
      <vt:lpstr>Abstract</vt:lpstr>
      <vt:lpstr>JTC1 SC focused on reporting on status updates &amp; prep’ing for next SC6 meeting</vt:lpstr>
      <vt:lpstr>JTC1 SC focused on reporting on status updates &amp;  prep’ing for next SC6 meeting</vt:lpstr>
      <vt:lpstr>JTC1 SC focused on reporting on status updates &amp;  prep’ing for next SC6 meeting</vt:lpstr>
      <vt:lpstr>JTC1 SC will hear about the Korean SC6 meeting in July in Geneva</vt:lpstr>
      <vt:lpstr>IEEE 802.11 Regulatory SC Waikoloa Closing Report</vt:lpstr>
      <vt:lpstr>Abstract</vt:lpstr>
      <vt:lpstr>Agenda</vt:lpstr>
      <vt:lpstr>Accomplishments</vt:lpstr>
      <vt:lpstr>Teleconferences</vt:lpstr>
      <vt:lpstr>References</vt:lpstr>
      <vt:lpstr>IEEE 802.11mc Closing Report for May 2013</vt:lpstr>
      <vt:lpstr>Abstract</vt:lpstr>
      <vt:lpstr>Status: comment resolution </vt:lpstr>
      <vt:lpstr>TGmc Plan of Record</vt:lpstr>
      <vt:lpstr>Teleconferences</vt:lpstr>
      <vt:lpstr>Next Steps</vt:lpstr>
      <vt:lpstr>TGac May 2013 Closing Report</vt:lpstr>
      <vt:lpstr>Abstract</vt:lpstr>
      <vt:lpstr>Work Completed </vt:lpstr>
      <vt:lpstr>Next Ad Hoc Meeting</vt:lpstr>
      <vt:lpstr>July 2013 Goals</vt:lpstr>
      <vt:lpstr>Conference Call Times</vt:lpstr>
      <vt:lpstr>TGaf  Waikoloa Closing Report</vt:lpstr>
      <vt:lpstr>Abstract</vt:lpstr>
      <vt:lpstr>Plan for the Week</vt:lpstr>
      <vt:lpstr>TGaf Accomplishments </vt:lpstr>
      <vt:lpstr>Plan for July</vt:lpstr>
      <vt:lpstr>TGaf Timeline – Updated May 2013</vt:lpstr>
      <vt:lpstr>Teleconferences</vt:lpstr>
      <vt:lpstr>Motion</vt:lpstr>
      <vt:lpstr>IEEE 802.11ah Closing Report for May 2013</vt:lpstr>
      <vt:lpstr>Activity in TGah</vt:lpstr>
      <vt:lpstr>Going forward</vt:lpstr>
      <vt:lpstr>Teleconference</vt:lpstr>
      <vt:lpstr>Timeline – No change</vt:lpstr>
      <vt:lpstr>IEEE 802.11TGai Closing Report</vt:lpstr>
      <vt:lpstr>Abstract</vt:lpstr>
      <vt:lpstr>IEEE 802.11 FILS TGai – Waikoloa  May 2013</vt:lpstr>
      <vt:lpstr>Accomplishments  TGai  1/3</vt:lpstr>
      <vt:lpstr>Accomplishments  TGai  2/3</vt:lpstr>
      <vt:lpstr>Plan for July</vt:lpstr>
      <vt:lpstr>Time line of TGai (No Change)</vt:lpstr>
      <vt:lpstr>Motion:  Adhoc meeting </vt:lpstr>
      <vt:lpstr>Teleconference Schedule  </vt:lpstr>
      <vt:lpstr>Reference</vt:lpstr>
      <vt:lpstr>Thanks to all who participated!</vt:lpstr>
      <vt:lpstr>PowerPoint Presentation</vt:lpstr>
      <vt:lpstr>Abstract</vt:lpstr>
      <vt:lpstr>Work Completed (1/2)</vt:lpstr>
      <vt:lpstr>Work Completed (2/2)</vt:lpstr>
      <vt:lpstr>Motion</vt:lpstr>
      <vt:lpstr>Goals for July</vt:lpstr>
      <vt:lpstr>Conference call times</vt:lpstr>
      <vt:lpstr>TGak May Closing Report</vt:lpstr>
      <vt:lpstr>Abstract</vt:lpstr>
      <vt:lpstr>TGak Closing Report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HEW SG May 2013 Closing Report</vt:lpstr>
      <vt:lpstr>Abstract</vt:lpstr>
      <vt:lpstr>Acknowledgement</vt:lpstr>
      <vt:lpstr>Work Completed </vt:lpstr>
      <vt:lpstr>July 2013 Goals</vt:lpstr>
      <vt:lpstr>Conference Call Times</vt:lpstr>
      <vt:lpstr>Liaison Report for OmniRAN EC SG</vt:lpstr>
      <vt:lpstr>Key Activities</vt:lpstr>
      <vt:lpstr>Access Network Abstraction by OmniRAN</vt:lpstr>
      <vt:lpstr>OmniRAN Reference Points capture the functions of an access network</vt:lpstr>
      <vt:lpstr>OmniRAN Scope</vt:lpstr>
      <vt:lpstr>Objectives for July</vt:lpstr>
      <vt:lpstr>References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Reports</dc:title>
  <dc:creator>Adrian Stephens</dc:creator>
  <cp:lastModifiedBy>Adrian Stephens, 208</cp:lastModifiedBy>
  <cp:revision>1204</cp:revision>
  <cp:lastPrinted>1998-02-10T13:28:06Z</cp:lastPrinted>
  <dcterms:created xsi:type="dcterms:W3CDTF">1998-02-10T13:07:52Z</dcterms:created>
  <dcterms:modified xsi:type="dcterms:W3CDTF">2013-05-17T06:27:58Z</dcterms:modified>
</cp:coreProperties>
</file>