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6" autoAdjust="0"/>
    <p:restoredTop sz="94660"/>
  </p:normalViewPr>
  <p:slideViewPr>
    <p:cSldViewPr>
      <p:cViewPr varScale="1">
        <p:scale>
          <a:sx n="133" d="100"/>
          <a:sy n="133" d="100"/>
        </p:scale>
        <p:origin x="-1792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802.11-13/0406-04-00ak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Finn and Hart, Cisco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209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802.11-13/0406-04-00ak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Finn and Hart, Cisco Systems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474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802.11-13/0406-04-00ak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Finn and Hart,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802.11-13/0406-04-00ak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Finn and Hart,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Finn and Hart,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713" y="1344168"/>
            <a:ext cx="8578850" cy="4965192"/>
          </a:xfrm>
        </p:spPr>
        <p:txBody>
          <a:bodyPr/>
          <a:lstStyle>
            <a:lvl1pPr>
              <a:lnSpc>
                <a:spcPct val="95000"/>
              </a:lnSpc>
              <a:spcBef>
                <a:spcPts val="1480"/>
              </a:spcBef>
              <a:defRPr sz="220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>
                <a:solidFill>
                  <a:srgbClr val="435153"/>
                </a:solidFill>
                <a:latin typeface="+mj-lt"/>
              </a:defRPr>
            </a:lvl2pPr>
            <a:lvl3pPr>
              <a:defRPr>
                <a:solidFill>
                  <a:srgbClr val="435153"/>
                </a:solidFill>
                <a:latin typeface="+mj-lt"/>
              </a:defRPr>
            </a:lvl3pPr>
            <a:lvl4pPr>
              <a:defRPr>
                <a:solidFill>
                  <a:srgbClr val="435153"/>
                </a:solidFill>
                <a:latin typeface="+mj-lt"/>
              </a:defRPr>
            </a:lvl4pPr>
            <a:lvl5pPr>
              <a:defRPr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886584"/>
      </p:ext>
    </p:extLst>
  </p:cSld>
  <p:clrMapOvr>
    <a:masterClrMapping/>
  </p:clrMapOvr>
  <p:transition xmlns:p14="http://schemas.microsoft.com/office/powerpoint/2010/main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Finn and Hart, Cisco Systems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Finn and Hart,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Finn and Hart, Cisco Systems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Finn and Hart, Cisco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Finn and Hart, Cisco Systems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Finn and Hart, Cisco Systems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Finn and Hart,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Finn and Hart,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Finn and Hart, Cisco Systems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11-13/0406-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04-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00ak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3/bz-nfinn-division-of-work-0413-v04.pdf" TargetMode="External"/><Relationship Id="rId4" Type="http://schemas.openxmlformats.org/officeDocument/2006/relationships/hyperlink" Target="https://mentor.ieee.org/802.11/dcn/13/11-13-0253-00-00ak-changes-to-802-1q-required-by-802-1qbz.pptx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Finn and Hart, Cisco Systems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P802.1Qbz + P802.11ak Proposed Division of Work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2013-05-09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3436606"/>
              </p:ext>
            </p:extLst>
          </p:nvPr>
        </p:nvGraphicFramePr>
        <p:xfrm>
          <a:off x="508000" y="2339975"/>
          <a:ext cx="8156575" cy="237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Document" r:id="rId4" imgW="8255000" imgH="2413000" progId="Word.Document.8">
                  <p:embed/>
                </p:oleObj>
              </mc:Choice>
              <mc:Fallback>
                <p:oleObj name="Document" r:id="rId4" imgW="8255000" imgH="24130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39975"/>
                        <a:ext cx="8156575" cy="237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Finn and Hart,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/>
              <a:t>A proposal on how to divide the work between P802.1Qbz and P802.11ak for wired/wireless bridging.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/>
              <a:t>Content of this presentation same as content of: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hlinkClick r:id="rId3"/>
              </a:rPr>
              <a:t>http://www.ieee802.org/1/files/public/docs2013/bz-nfinn-division-of-work-0413-</a:t>
            </a:r>
            <a:r>
              <a:rPr lang="en-GB" b="0" dirty="0" smtClean="0">
                <a:hlinkClick r:id="rId3"/>
              </a:rPr>
              <a:t>v04.pdf</a:t>
            </a:r>
            <a:endParaRPr lang="en-GB" b="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/>
              <a:t>For background, see: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hlinkClick r:id="rId4"/>
              </a:rPr>
              <a:t>https://mentor.ieee.org/802.11/dcn/13/11-13-0253-00-00ak-changes-to-802-1q-required-by-802-</a:t>
            </a:r>
            <a:r>
              <a:rPr lang="en-US" b="0" dirty="0" smtClean="0">
                <a:hlinkClick r:id="rId4"/>
              </a:rPr>
              <a:t>1qbz.pptx</a:t>
            </a:r>
            <a:endParaRPr lang="en-US" b="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AP-DS interface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32011"/>
            <a:ext cx="7770813" cy="4113213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sz="2000" b="0" dirty="0" smtClean="0"/>
              <a:t>The interface between the Access Point (AP) and Distribution System (DS) is defined in Annex R of IEEE </a:t>
            </a:r>
            <a:r>
              <a:rPr lang="en-US" sz="2000" b="0" dirty="0" err="1" smtClean="0"/>
              <a:t>Std</a:t>
            </a:r>
            <a:r>
              <a:rPr lang="en-US" sz="2000" b="0" dirty="0" smtClean="0"/>
              <a:t> 802.11™-2011.</a:t>
            </a:r>
          </a:p>
          <a:p>
            <a:pPr>
              <a:buFont typeface="Arial"/>
              <a:buChar char="•"/>
            </a:pPr>
            <a:r>
              <a:rPr lang="en-US" sz="2000" b="0" dirty="0" smtClean="0"/>
              <a:t>R.2.2.2.4, in particular, states that the DS reflects every multicast or broadcast </a:t>
            </a:r>
            <a:r>
              <a:rPr lang="en-US" sz="2000" b="0" dirty="0" smtClean="0"/>
              <a:t>back </a:t>
            </a:r>
            <a:r>
              <a:rPr lang="en-US" sz="2000" b="0" dirty="0" smtClean="0"/>
              <a:t>to the source </a:t>
            </a:r>
            <a:r>
              <a:rPr lang="en-US" sz="2000" b="0" dirty="0" smtClean="0"/>
              <a:t>station</a:t>
            </a:r>
            <a:r>
              <a:rPr lang="en-US" sz="2000" b="0" dirty="0"/>
              <a:t>;</a:t>
            </a:r>
            <a:r>
              <a:rPr lang="en-US" sz="2000" b="0" dirty="0" smtClean="0"/>
              <a:t> </a:t>
            </a:r>
            <a:r>
              <a:rPr lang="en-US" sz="2000" b="0" dirty="0" smtClean="0"/>
              <a:t>this is exactly what must </a:t>
            </a:r>
            <a:r>
              <a:rPr lang="en-US" sz="2000" dirty="0" smtClean="0">
                <a:solidFill>
                  <a:schemeClr val="accent6"/>
                </a:solidFill>
              </a:rPr>
              <a:t>not</a:t>
            </a:r>
            <a:r>
              <a:rPr lang="en-US" sz="2000" b="0" dirty="0" smtClean="0">
                <a:solidFill>
                  <a:schemeClr val="accent6"/>
                </a:solidFill>
              </a:rPr>
              <a:t> </a:t>
            </a:r>
            <a:r>
              <a:rPr lang="en-US" sz="2000" b="0" dirty="0" smtClean="0"/>
              <a:t>happen in the case of a </a:t>
            </a:r>
            <a:r>
              <a:rPr lang="en-US" sz="2000" b="0" dirty="0" smtClean="0"/>
              <a:t>station that is attached to a Bridge.  </a:t>
            </a:r>
            <a:r>
              <a:rPr lang="en-US" sz="2000" b="0" dirty="0" smtClean="0"/>
              <a:t>Although Annex R is informative, not normative, a change seems necessary.</a:t>
            </a:r>
          </a:p>
          <a:p>
            <a:pPr>
              <a:buFont typeface="Arial"/>
              <a:buChar char="•"/>
            </a:pPr>
            <a:r>
              <a:rPr lang="en-US" sz="2000" b="0" dirty="0" smtClean="0"/>
              <a:t>In general, Annex R assumes that the 3-address format is used, not the 4-address format.  As discussed in earlier presentations, the 4-address format is likely necessary for .11ak.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4425240" y="6092403"/>
            <a:ext cx="287337" cy="28892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" name="Oval 41"/>
          <p:cNvSpPr>
            <a:spLocks noChangeArrowheads="1"/>
          </p:cNvSpPr>
          <p:nvPr/>
        </p:nvSpPr>
        <p:spPr bwMode="auto">
          <a:xfrm>
            <a:off x="5498220" y="6065519"/>
            <a:ext cx="288925" cy="287337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6" name="Oval 42"/>
          <p:cNvSpPr>
            <a:spLocks noChangeArrowheads="1"/>
          </p:cNvSpPr>
          <p:nvPr/>
        </p:nvSpPr>
        <p:spPr bwMode="auto">
          <a:xfrm>
            <a:off x="6326728" y="6061542"/>
            <a:ext cx="287337" cy="28733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8" name="Straight Connector 64"/>
          <p:cNvCxnSpPr>
            <a:cxnSpLocks noChangeShapeType="1"/>
            <a:stCxn id="4" idx="0"/>
          </p:cNvCxnSpPr>
          <p:nvPr/>
        </p:nvCxnSpPr>
        <p:spPr bwMode="auto">
          <a:xfrm flipV="1">
            <a:off x="4568909" y="5382293"/>
            <a:ext cx="386219" cy="71011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68"/>
          <p:cNvCxnSpPr>
            <a:cxnSpLocks noChangeShapeType="1"/>
            <a:stCxn id="5" idx="1"/>
          </p:cNvCxnSpPr>
          <p:nvPr/>
        </p:nvCxnSpPr>
        <p:spPr bwMode="auto">
          <a:xfrm flipH="1" flipV="1">
            <a:off x="5259928" y="5382293"/>
            <a:ext cx="280604" cy="725306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73"/>
          <p:cNvCxnSpPr>
            <a:cxnSpLocks noChangeShapeType="1"/>
            <a:stCxn id="6" idx="1"/>
          </p:cNvCxnSpPr>
          <p:nvPr/>
        </p:nvCxnSpPr>
        <p:spPr bwMode="auto">
          <a:xfrm flipH="1" flipV="1">
            <a:off x="5187920" y="5444776"/>
            <a:ext cx="1180888" cy="658846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Rectangle 27"/>
          <p:cNvSpPr>
            <a:spLocks noChangeArrowheads="1"/>
          </p:cNvSpPr>
          <p:nvPr/>
        </p:nvSpPr>
        <p:spPr bwMode="auto">
          <a:xfrm>
            <a:off x="4772582" y="4442344"/>
            <a:ext cx="612775" cy="396875"/>
          </a:xfrm>
          <a:prstGeom prst="rect">
            <a:avLst/>
          </a:prstGeom>
          <a:noFill/>
          <a:ln w="57150">
            <a:solidFill>
              <a:srgbClr val="5286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B/R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13" name="Straight Connector 12"/>
          <p:cNvCxnSpPr>
            <a:stCxn id="12" idx="2"/>
            <a:endCxn id="21" idx="0"/>
          </p:cNvCxnSpPr>
          <p:nvPr/>
        </p:nvCxnSpPr>
        <p:spPr>
          <a:xfrm>
            <a:off x="5078970" y="4839219"/>
            <a:ext cx="0" cy="496714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334000" y="4944058"/>
            <a:ext cx="990600" cy="0"/>
          </a:xfrm>
          <a:prstGeom prst="straightConnector1">
            <a:avLst/>
          </a:prstGeom>
          <a:ln w="57150" cmpd="sng">
            <a:solidFill>
              <a:schemeClr val="accent6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42112" y="4728034"/>
            <a:ext cx="9115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rgbClr val="652D89"/>
                </a:solidFill>
              </a:rPr>
              <a:t>Portal</a:t>
            </a:r>
            <a:endParaRPr lang="en-US" sz="2000" b="1" dirty="0">
              <a:solidFill>
                <a:srgbClr val="652D89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 flipH="1">
            <a:off x="1731536" y="5372768"/>
            <a:ext cx="1354137" cy="980088"/>
            <a:chOff x="1566251" y="1844824"/>
            <a:chExt cx="1354137" cy="980088"/>
          </a:xfrm>
        </p:grpSpPr>
        <p:sp>
          <p:nvSpPr>
            <p:cNvPr id="17" name="Oval 41"/>
            <p:cNvSpPr>
              <a:spLocks noChangeArrowheads="1"/>
            </p:cNvSpPr>
            <p:nvPr/>
          </p:nvSpPr>
          <p:spPr bwMode="auto">
            <a:xfrm>
              <a:off x="1804543" y="2537575"/>
              <a:ext cx="288925" cy="287337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US" sz="200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18" name="Oval 42"/>
            <p:cNvSpPr>
              <a:spLocks noChangeArrowheads="1"/>
            </p:cNvSpPr>
            <p:nvPr/>
          </p:nvSpPr>
          <p:spPr bwMode="auto">
            <a:xfrm>
              <a:off x="2633051" y="2533598"/>
              <a:ext cx="287337" cy="287338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US" sz="200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cxnSp>
          <p:nvCxnSpPr>
            <p:cNvPr id="19" name="Straight Connector 68"/>
            <p:cNvCxnSpPr>
              <a:cxnSpLocks noChangeShapeType="1"/>
              <a:stCxn id="17" idx="1"/>
            </p:cNvCxnSpPr>
            <p:nvPr/>
          </p:nvCxnSpPr>
          <p:spPr bwMode="auto">
            <a:xfrm flipH="1" flipV="1">
              <a:off x="1566251" y="1854349"/>
              <a:ext cx="280604" cy="72530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73"/>
            <p:cNvCxnSpPr>
              <a:cxnSpLocks noChangeShapeType="1"/>
              <a:stCxn id="18" idx="1"/>
            </p:cNvCxnSpPr>
            <p:nvPr/>
          </p:nvCxnSpPr>
          <p:spPr bwMode="auto">
            <a:xfrm flipH="1" flipV="1">
              <a:off x="1691680" y="1844824"/>
              <a:ext cx="983451" cy="73085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1" name="Rectangle 27"/>
          <p:cNvSpPr>
            <a:spLocks noChangeArrowheads="1"/>
          </p:cNvSpPr>
          <p:nvPr/>
        </p:nvSpPr>
        <p:spPr bwMode="auto">
          <a:xfrm>
            <a:off x="4772582" y="5335933"/>
            <a:ext cx="612775" cy="396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round/>
            <a:headEnd/>
            <a:tailEnd type="arrow" w="med" len="med"/>
          </a:ln>
          <a:extLst/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AP1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22" name="Straight Connector 21"/>
          <p:cNvCxnSpPr>
            <a:stCxn id="24" idx="3"/>
          </p:cNvCxnSpPr>
          <p:nvPr/>
        </p:nvCxnSpPr>
        <p:spPr>
          <a:xfrm flipH="1">
            <a:off x="3171696" y="5125108"/>
            <a:ext cx="19592" cy="240318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7"/>
          <p:cNvSpPr>
            <a:spLocks noChangeArrowheads="1"/>
          </p:cNvSpPr>
          <p:nvPr/>
        </p:nvSpPr>
        <p:spPr bwMode="auto">
          <a:xfrm>
            <a:off x="2811656" y="5292525"/>
            <a:ext cx="612775" cy="396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round/>
            <a:headEnd/>
            <a:tailEnd type="arrow" w="med" len="med"/>
          </a:ln>
          <a:extLst/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AP2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2811656" y="4940720"/>
            <a:ext cx="2592288" cy="216024"/>
          </a:xfrm>
          <a:prstGeom prst="ellipse">
            <a:avLst/>
          </a:prstGeom>
          <a:solidFill>
            <a:srgbClr val="C2FF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08896" y="4652688"/>
            <a:ext cx="1502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Distribution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System (DS)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Finn and Hart, Cisco Systems</a:t>
            </a:r>
            <a:endParaRPr lang="en-GB" dirty="0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818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Revised AP-DS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/>
              <a:buChar char="•"/>
            </a:pPr>
            <a:r>
              <a:rPr lang="en-US" b="0" dirty="0" smtClean="0"/>
              <a:t>The earlier “802.1Q changes necessary” </a:t>
            </a:r>
            <a:r>
              <a:rPr lang="en-US" b="0" dirty="0"/>
              <a:t>contribution (bz-nfinn-802-1Q-changes-0313-v01.</a:t>
            </a:r>
            <a:r>
              <a:rPr lang="en-US" b="0" dirty="0" smtClean="0"/>
              <a:t>pdf, or 11-13/253) outlined a “bundle of point-to-point interfaces </a:t>
            </a:r>
            <a:r>
              <a:rPr lang="en-US" b="0" dirty="0" smtClean="0"/>
              <a:t>aka </a:t>
            </a:r>
            <a:r>
              <a:rPr lang="en-US" b="0" dirty="0" smtClean="0"/>
              <a:t>a vector” idea that the present document will expand upon.</a:t>
            </a:r>
          </a:p>
          <a:p>
            <a:pPr>
              <a:buFont typeface="Arial"/>
              <a:buChar char="•"/>
            </a:pPr>
            <a:r>
              <a:rPr lang="en-US" b="0" dirty="0" smtClean="0"/>
              <a:t>The </a:t>
            </a:r>
            <a:r>
              <a:rPr lang="en-US" b="0" dirty="0"/>
              <a:t>difference between </a:t>
            </a:r>
            <a:r>
              <a:rPr lang="en-US" b="0" dirty="0" smtClean="0"/>
              <a:t>this bundle </a:t>
            </a:r>
            <a:r>
              <a:rPr lang="en-US" b="0" dirty="0"/>
              <a:t>of point-to-point links, </a:t>
            </a:r>
            <a:r>
              <a:rPr lang="en-US" b="0" dirty="0" smtClean="0"/>
              <a:t>an extension of the </a:t>
            </a:r>
            <a:r>
              <a:rPr lang="en-US" b="0" dirty="0"/>
              <a:t>current definitions in 802.11, and the current definitions in 802.1, is a matter of </a:t>
            </a:r>
            <a:r>
              <a:rPr lang="en-US" b="0" dirty="0" smtClean="0"/>
              <a:t>plotting a function in polar </a:t>
            </a:r>
            <a:r>
              <a:rPr lang="en-US" b="0" dirty="0"/>
              <a:t>vs. rectilinear vs. log-log coordinates.  The substance of specifications, like the function being plotted, is the same.</a:t>
            </a:r>
          </a:p>
          <a:p>
            <a:pPr>
              <a:buFont typeface="Arial"/>
              <a:buChar char="•"/>
            </a:pPr>
            <a:r>
              <a:rPr lang="en-US" b="0" dirty="0" smtClean="0"/>
              <a:t>Our suggestion is </a:t>
            </a:r>
            <a:r>
              <a:rPr lang="en-US" b="0" dirty="0"/>
              <a:t>that 802.11ak </a:t>
            </a:r>
            <a:r>
              <a:rPr lang="en-US" b="0" dirty="0" smtClean="0"/>
              <a:t>consider altering Annex R (informative) to </a:t>
            </a:r>
            <a:r>
              <a:rPr lang="en-US" b="0" dirty="0"/>
              <a:t>this </a:t>
            </a:r>
            <a:r>
              <a:rPr lang="en-US" b="0" dirty="0" smtClean="0"/>
              <a:t>bundle-aka</a:t>
            </a:r>
            <a:r>
              <a:rPr lang="en-US" b="0" dirty="0" smtClean="0"/>
              <a:t>-a-vector model, </a:t>
            </a:r>
            <a:r>
              <a:rPr lang="en-US" b="0" dirty="0"/>
              <a:t>and that 802.1Qbz </a:t>
            </a:r>
            <a:r>
              <a:rPr lang="en-US" b="0" dirty="0" smtClean="0"/>
              <a:t>add a similar informative annex to map the 802.1Q bridge port model to the same </a:t>
            </a:r>
            <a:r>
              <a:rPr lang="en-US" b="0" dirty="0"/>
              <a:t>bundle-aka-a-vector model</a:t>
            </a:r>
            <a:r>
              <a:rPr lang="en-US" b="0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Finn and Hart,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0481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The DS, today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188" y="1587500"/>
            <a:ext cx="8550275" cy="496570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b="0" dirty="0" smtClean="0"/>
              <a:t>What 802.11 presents to the bridge/router is a </a:t>
            </a:r>
            <a:r>
              <a:rPr lang="en-US" dirty="0" smtClean="0">
                <a:solidFill>
                  <a:srgbClr val="652D89"/>
                </a:solidFill>
              </a:rPr>
              <a:t>Portal</a:t>
            </a:r>
            <a:r>
              <a:rPr lang="en-US" b="0" dirty="0" smtClean="0"/>
              <a:t>, which offers a single generic IEEE 802 MAC service to the Bridge</a:t>
            </a:r>
            <a:r>
              <a:rPr lang="en-US" b="0" dirty="0"/>
              <a:t> </a:t>
            </a:r>
            <a:r>
              <a:rPr lang="en-US" b="0" dirty="0" smtClean="0"/>
              <a:t>(or Router).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This prevents the bridge/router from using the individual links optimally (for accurate forwarding), because the </a:t>
            </a:r>
            <a:r>
              <a:rPr lang="en-US" b="1" dirty="0" smtClean="0">
                <a:solidFill>
                  <a:srgbClr val="652D89"/>
                </a:solidFill>
              </a:rPr>
              <a:t>bridge cannot access individual links</a:t>
            </a:r>
            <a:r>
              <a:rPr lang="en-US" dirty="0" smtClean="0"/>
              <a:t>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Wireless (or wired) AP-AP links are the province of the DS; they are not </a:t>
            </a:r>
            <a:r>
              <a:rPr lang="en-US" dirty="0" smtClean="0"/>
              <a:t>visible above the Portal</a:t>
            </a:r>
            <a:r>
              <a:rPr lang="en-US" dirty="0" smtClean="0"/>
              <a:t>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The method to be used by the DS to interconnect APs that are not physically co-located is not specified, nor is the method by which it accesses the wired network (the Portal is not always suitable).</a:t>
            </a:r>
          </a:p>
        </p:txBody>
      </p:sp>
      <p:sp>
        <p:nvSpPr>
          <p:cNvPr id="48" name="Oval 47"/>
          <p:cNvSpPr>
            <a:spLocks noChangeArrowheads="1"/>
          </p:cNvSpPr>
          <p:nvPr/>
        </p:nvSpPr>
        <p:spPr bwMode="auto">
          <a:xfrm>
            <a:off x="3737312" y="2564459"/>
            <a:ext cx="287337" cy="28892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9" name="Oval 41"/>
          <p:cNvSpPr>
            <a:spLocks noChangeArrowheads="1"/>
          </p:cNvSpPr>
          <p:nvPr/>
        </p:nvSpPr>
        <p:spPr bwMode="auto">
          <a:xfrm>
            <a:off x="4810292" y="2537575"/>
            <a:ext cx="288925" cy="287337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0" name="Oval 42"/>
          <p:cNvSpPr>
            <a:spLocks noChangeArrowheads="1"/>
          </p:cNvSpPr>
          <p:nvPr/>
        </p:nvSpPr>
        <p:spPr bwMode="auto">
          <a:xfrm>
            <a:off x="5638800" y="2533598"/>
            <a:ext cx="287337" cy="28733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52" name="Straight Connector 64"/>
          <p:cNvCxnSpPr>
            <a:cxnSpLocks noChangeShapeType="1"/>
            <a:stCxn id="48" idx="0"/>
          </p:cNvCxnSpPr>
          <p:nvPr/>
        </p:nvCxnSpPr>
        <p:spPr bwMode="auto">
          <a:xfrm flipV="1">
            <a:off x="3880981" y="1854349"/>
            <a:ext cx="386219" cy="71011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Straight Connector 68"/>
          <p:cNvCxnSpPr>
            <a:cxnSpLocks noChangeShapeType="1"/>
            <a:stCxn id="49" idx="1"/>
          </p:cNvCxnSpPr>
          <p:nvPr/>
        </p:nvCxnSpPr>
        <p:spPr bwMode="auto">
          <a:xfrm flipH="1" flipV="1">
            <a:off x="4572000" y="1854349"/>
            <a:ext cx="280604" cy="725306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Straight Connector 73"/>
          <p:cNvCxnSpPr>
            <a:cxnSpLocks noChangeShapeType="1"/>
            <a:stCxn id="50" idx="1"/>
          </p:cNvCxnSpPr>
          <p:nvPr/>
        </p:nvCxnSpPr>
        <p:spPr bwMode="auto">
          <a:xfrm flipH="1" flipV="1">
            <a:off x="4499992" y="1916832"/>
            <a:ext cx="1180888" cy="658846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6" name="Rectangle 27"/>
          <p:cNvSpPr>
            <a:spLocks noChangeArrowheads="1"/>
          </p:cNvSpPr>
          <p:nvPr/>
        </p:nvSpPr>
        <p:spPr bwMode="auto">
          <a:xfrm>
            <a:off x="4084654" y="914400"/>
            <a:ext cx="612775" cy="396875"/>
          </a:xfrm>
          <a:prstGeom prst="rect">
            <a:avLst/>
          </a:prstGeom>
          <a:noFill/>
          <a:ln w="57150">
            <a:solidFill>
              <a:srgbClr val="5286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B/R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57" name="Straight Connector 56"/>
          <p:cNvCxnSpPr>
            <a:stCxn id="56" idx="2"/>
            <a:endCxn id="65" idx="0"/>
          </p:cNvCxnSpPr>
          <p:nvPr/>
        </p:nvCxnSpPr>
        <p:spPr>
          <a:xfrm>
            <a:off x="4391042" y="1311275"/>
            <a:ext cx="0" cy="496714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4648200" y="1416114"/>
            <a:ext cx="990600" cy="0"/>
          </a:xfrm>
          <a:prstGeom prst="straightConnector1">
            <a:avLst/>
          </a:prstGeom>
          <a:ln w="57150" cmpd="sng">
            <a:solidFill>
              <a:schemeClr val="accent6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656312" y="1200090"/>
            <a:ext cx="9115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rgbClr val="652D89"/>
                </a:solidFill>
              </a:rPr>
              <a:t>Portal</a:t>
            </a:r>
            <a:endParaRPr lang="en-US" sz="2000" b="1" dirty="0">
              <a:solidFill>
                <a:srgbClr val="652D89"/>
              </a:solidFill>
            </a:endParaRPr>
          </a:p>
        </p:txBody>
      </p:sp>
      <p:grpSp>
        <p:nvGrpSpPr>
          <p:cNvPr id="60" name="Group 59"/>
          <p:cNvGrpSpPr/>
          <p:nvPr/>
        </p:nvGrpSpPr>
        <p:grpSpPr>
          <a:xfrm flipH="1">
            <a:off x="1043608" y="1844824"/>
            <a:ext cx="1354137" cy="980088"/>
            <a:chOff x="1566251" y="1844824"/>
            <a:chExt cx="1354137" cy="980088"/>
          </a:xfrm>
        </p:grpSpPr>
        <p:sp>
          <p:nvSpPr>
            <p:cNvPr id="61" name="Oval 41"/>
            <p:cNvSpPr>
              <a:spLocks noChangeArrowheads="1"/>
            </p:cNvSpPr>
            <p:nvPr/>
          </p:nvSpPr>
          <p:spPr bwMode="auto">
            <a:xfrm>
              <a:off x="1804543" y="2537575"/>
              <a:ext cx="288925" cy="287337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US" sz="200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62" name="Oval 42"/>
            <p:cNvSpPr>
              <a:spLocks noChangeArrowheads="1"/>
            </p:cNvSpPr>
            <p:nvPr/>
          </p:nvSpPr>
          <p:spPr bwMode="auto">
            <a:xfrm>
              <a:off x="2633051" y="2533598"/>
              <a:ext cx="287337" cy="287338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US" sz="200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cxnSp>
          <p:nvCxnSpPr>
            <p:cNvPr id="63" name="Straight Connector 68"/>
            <p:cNvCxnSpPr>
              <a:cxnSpLocks noChangeShapeType="1"/>
              <a:stCxn id="61" idx="1"/>
            </p:cNvCxnSpPr>
            <p:nvPr/>
          </p:nvCxnSpPr>
          <p:spPr bwMode="auto">
            <a:xfrm flipH="1" flipV="1">
              <a:off x="1566251" y="1854349"/>
              <a:ext cx="280604" cy="72530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4" name="Straight Connector 73"/>
            <p:cNvCxnSpPr>
              <a:cxnSpLocks noChangeShapeType="1"/>
              <a:stCxn id="62" idx="1"/>
            </p:cNvCxnSpPr>
            <p:nvPr/>
          </p:nvCxnSpPr>
          <p:spPr bwMode="auto">
            <a:xfrm flipH="1" flipV="1">
              <a:off x="1691680" y="1844824"/>
              <a:ext cx="983451" cy="73085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5" name="Rectangle 27"/>
          <p:cNvSpPr>
            <a:spLocks noChangeArrowheads="1"/>
          </p:cNvSpPr>
          <p:nvPr/>
        </p:nvSpPr>
        <p:spPr bwMode="auto">
          <a:xfrm>
            <a:off x="4084654" y="1807989"/>
            <a:ext cx="612775" cy="396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round/>
            <a:headEnd/>
            <a:tailEnd type="arrow" w="med" len="med"/>
          </a:ln>
          <a:extLst/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AP1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66" name="Straight Connector 65"/>
          <p:cNvCxnSpPr>
            <a:stCxn id="68" idx="3"/>
          </p:cNvCxnSpPr>
          <p:nvPr/>
        </p:nvCxnSpPr>
        <p:spPr>
          <a:xfrm flipH="1">
            <a:off x="2483768" y="1597164"/>
            <a:ext cx="19592" cy="240318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ectangle 27"/>
          <p:cNvSpPr>
            <a:spLocks noChangeArrowheads="1"/>
          </p:cNvSpPr>
          <p:nvPr/>
        </p:nvSpPr>
        <p:spPr bwMode="auto">
          <a:xfrm>
            <a:off x="2123728" y="1764581"/>
            <a:ext cx="612775" cy="396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round/>
            <a:headEnd/>
            <a:tailEnd type="arrow" w="med" len="med"/>
          </a:ln>
          <a:extLst/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AP2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68" name="Oval 67"/>
          <p:cNvSpPr/>
          <p:nvPr/>
        </p:nvSpPr>
        <p:spPr bwMode="auto">
          <a:xfrm>
            <a:off x="2123728" y="1412776"/>
            <a:ext cx="2592288" cy="216024"/>
          </a:xfrm>
          <a:prstGeom prst="ellipse">
            <a:avLst/>
          </a:prstGeom>
          <a:solidFill>
            <a:srgbClr val="C2FF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20968" y="1124744"/>
            <a:ext cx="1502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Distribution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System (DS)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Finn and Hart,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210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188" y="2060848"/>
            <a:ext cx="8550275" cy="43399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sz="1600" dirty="0"/>
          </a:p>
          <a:p>
            <a:endParaRPr lang="en-US" sz="900" dirty="0" smtClean="0"/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endParaRPr lang="en-US" sz="1000" dirty="0"/>
          </a:p>
          <a:p>
            <a:pPr>
              <a:buFont typeface="Arial"/>
              <a:buChar char="•"/>
            </a:pPr>
            <a:r>
              <a:rPr lang="en-US" b="1" dirty="0" smtClean="0">
                <a:solidFill>
                  <a:srgbClr val="800000"/>
                </a:solidFill>
              </a:rPr>
              <a:t>New: </a:t>
            </a:r>
            <a:r>
              <a:rPr lang="en-US" b="0" dirty="0" smtClean="0"/>
              <a:t>802.11 AP presents to the bridge/router </a:t>
            </a:r>
            <a:r>
              <a:rPr lang="en-US" dirty="0" smtClean="0">
                <a:solidFill>
                  <a:schemeClr val="accent6"/>
                </a:solidFill>
              </a:rPr>
              <a:t>a bundle of MAC service instances</a:t>
            </a:r>
            <a:r>
              <a:rPr lang="en-US" b="0" dirty="0" smtClean="0"/>
              <a:t>, which</a:t>
            </a:r>
            <a:r>
              <a:rPr lang="en-US" b="0" u="sng" dirty="0" smtClean="0"/>
              <a:t> </a:t>
            </a:r>
            <a:r>
              <a:rPr lang="en-US" b="0" dirty="0" smtClean="0"/>
              <a:t>allows it to send an </a:t>
            </a:r>
            <a:r>
              <a:rPr lang="en-US" b="0" dirty="0" smtClean="0"/>
              <a:t>MSDU </a:t>
            </a:r>
            <a:r>
              <a:rPr lang="en-US" b="0" dirty="0" smtClean="0"/>
              <a:t>to any combination of ports.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The bridges or routers </a:t>
            </a:r>
            <a:r>
              <a:rPr lang="en-US" b="1" dirty="0" smtClean="0">
                <a:solidFill>
                  <a:srgbClr val="652D89"/>
                </a:solidFill>
              </a:rPr>
              <a:t>are</a:t>
            </a:r>
            <a:r>
              <a:rPr lang="en-US" dirty="0" smtClean="0"/>
              <a:t> the DS and prevent reflection – no need for a Portal.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Broadcast distribution/reflection is what bridges/routers do for a living.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Each instance within the bundle carries only Destination Address (DA) and Source Address (SA) – not Transmitter Address (TA) nor Receiver Address (RA).</a:t>
            </a:r>
          </a:p>
          <a:p>
            <a:pPr marL="400050">
              <a:buFont typeface="Arial"/>
              <a:buChar char="•"/>
            </a:pPr>
            <a:r>
              <a:rPr lang="en-US" b="0" dirty="0" smtClean="0"/>
              <a:t>The bundle is </a:t>
            </a:r>
            <a:r>
              <a:rPr lang="en-US" b="0" dirty="0" smtClean="0"/>
              <a:t>equivalent to presenting </a:t>
            </a:r>
            <a:r>
              <a:rPr lang="en-US" b="0" dirty="0" smtClean="0"/>
              <a:t>an </a:t>
            </a:r>
            <a:r>
              <a:rPr lang="en-US" b="0" dirty="0" smtClean="0"/>
              <a:t>MSDU, DA, SA and a vector that identifies the combination of port(s)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MSDU </a:t>
            </a:r>
            <a:r>
              <a:rPr lang="en-US" dirty="0" smtClean="0"/>
              <a:t>passed from non-AP to AP </a:t>
            </a:r>
            <a:r>
              <a:rPr lang="en-US" dirty="0"/>
              <a:t>MSDU </a:t>
            </a:r>
            <a:r>
              <a:rPr lang="en-US" dirty="0" smtClean="0"/>
              <a:t>to </a:t>
            </a:r>
            <a:r>
              <a:rPr lang="en-US" dirty="0"/>
              <a:t>DS: RA is always the AP MAC and is </a:t>
            </a:r>
            <a:r>
              <a:rPr lang="en-US" dirty="0" smtClean="0"/>
              <a:t>discarded by AP. AP identifies </a:t>
            </a:r>
            <a:r>
              <a:rPr lang="en-US" dirty="0"/>
              <a:t>the TA </a:t>
            </a:r>
            <a:r>
              <a:rPr lang="en-US" dirty="0" smtClean="0"/>
              <a:t>to the DS by setting one bit in the vector (where the bit position is associated with the non-AP STA)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MSDU </a:t>
            </a:r>
            <a:r>
              <a:rPr lang="en-US" dirty="0"/>
              <a:t>passed from DS to AP </a:t>
            </a:r>
            <a:r>
              <a:rPr lang="en-US" dirty="0" smtClean="0"/>
              <a:t>to non-AP(s</a:t>
            </a:r>
            <a:r>
              <a:rPr lang="en-US" dirty="0"/>
              <a:t>): AP sets TA as its own MAC address</a:t>
            </a:r>
            <a:r>
              <a:rPr lang="en-US" dirty="0" smtClean="0"/>
              <a:t> and the RA is selected at the AP’s discretion to cover the bits set in the vector, as described in the next slide.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AP-to-AP links are available to the DS, as they now, but on exactly the same basis as wired links.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1812415" y="476672"/>
            <a:ext cx="3024336" cy="115212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Straight Connector 23"/>
          <p:cNvCxnSpPr>
            <a:stCxn id="60" idx="2"/>
          </p:cNvCxnSpPr>
          <p:nvPr/>
        </p:nvCxnSpPr>
        <p:spPr>
          <a:xfrm>
            <a:off x="2406835" y="1305595"/>
            <a:ext cx="0" cy="496714"/>
          </a:xfrm>
          <a:prstGeom prst="line">
            <a:avLst/>
          </a:prstGeom>
          <a:ln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8"/>
          <p:cNvCxnSpPr>
            <a:cxnSpLocks noChangeShapeType="1"/>
            <a:stCxn id="51" idx="1"/>
          </p:cNvCxnSpPr>
          <p:nvPr/>
        </p:nvCxnSpPr>
        <p:spPr bwMode="auto">
          <a:xfrm flipV="1">
            <a:off x="2093860" y="1854349"/>
            <a:ext cx="280604" cy="725306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Connector 73"/>
          <p:cNvCxnSpPr>
            <a:cxnSpLocks noChangeShapeType="1"/>
            <a:stCxn id="52" idx="1"/>
          </p:cNvCxnSpPr>
          <p:nvPr/>
        </p:nvCxnSpPr>
        <p:spPr bwMode="auto">
          <a:xfrm flipV="1">
            <a:off x="1265584" y="1844824"/>
            <a:ext cx="983451" cy="730854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4061373" y="914400"/>
            <a:ext cx="612775" cy="396875"/>
          </a:xfrm>
          <a:prstGeom prst="rect">
            <a:avLst/>
          </a:prstGeom>
          <a:noFill/>
          <a:ln w="57150">
            <a:solidFill>
              <a:srgbClr val="5286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Calibri"/>
                <a:cs typeface="Calibri"/>
              </a:rPr>
              <a:t>B/R</a:t>
            </a:r>
            <a:endParaRPr lang="en-US" sz="2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3714031" y="2564459"/>
            <a:ext cx="287337" cy="28892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2" name="Oval 41"/>
          <p:cNvSpPr>
            <a:spLocks noChangeArrowheads="1"/>
          </p:cNvSpPr>
          <p:nvPr/>
        </p:nvSpPr>
        <p:spPr bwMode="auto">
          <a:xfrm>
            <a:off x="4787011" y="2537575"/>
            <a:ext cx="288925" cy="287337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3" name="Oval 42"/>
          <p:cNvSpPr>
            <a:spLocks noChangeArrowheads="1"/>
          </p:cNvSpPr>
          <p:nvPr/>
        </p:nvSpPr>
        <p:spPr bwMode="auto">
          <a:xfrm>
            <a:off x="5615519" y="2533598"/>
            <a:ext cx="287337" cy="28733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44" name="Straight Connector 60"/>
          <p:cNvCxnSpPr>
            <a:cxnSpLocks noChangeShapeType="1"/>
            <a:endCxn id="53" idx="1"/>
          </p:cNvCxnSpPr>
          <p:nvPr/>
        </p:nvCxnSpPr>
        <p:spPr bwMode="auto">
          <a:xfrm>
            <a:off x="2748519" y="1980605"/>
            <a:ext cx="1312854" cy="25822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Straight Connector 64"/>
          <p:cNvCxnSpPr>
            <a:cxnSpLocks noChangeShapeType="1"/>
            <a:stCxn id="41" idx="0"/>
          </p:cNvCxnSpPr>
          <p:nvPr/>
        </p:nvCxnSpPr>
        <p:spPr bwMode="auto">
          <a:xfrm flipV="1">
            <a:off x="3857700" y="2009880"/>
            <a:ext cx="438059" cy="554579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Straight Connector 68"/>
          <p:cNvCxnSpPr>
            <a:cxnSpLocks noChangeShapeType="1"/>
            <a:stCxn id="42" idx="1"/>
          </p:cNvCxnSpPr>
          <p:nvPr/>
        </p:nvCxnSpPr>
        <p:spPr bwMode="auto">
          <a:xfrm flipH="1" flipV="1">
            <a:off x="4476711" y="1916832"/>
            <a:ext cx="352612" cy="662823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Straight Connector 73"/>
          <p:cNvCxnSpPr>
            <a:cxnSpLocks noChangeShapeType="1"/>
            <a:stCxn id="43" idx="1"/>
          </p:cNvCxnSpPr>
          <p:nvPr/>
        </p:nvCxnSpPr>
        <p:spPr bwMode="auto">
          <a:xfrm flipH="1" flipV="1">
            <a:off x="4476711" y="1916832"/>
            <a:ext cx="1180888" cy="658846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" name="Rectangle 27"/>
          <p:cNvSpPr>
            <a:spLocks noChangeArrowheads="1"/>
          </p:cNvSpPr>
          <p:nvPr/>
        </p:nvSpPr>
        <p:spPr bwMode="auto">
          <a:xfrm>
            <a:off x="4061373" y="914400"/>
            <a:ext cx="612775" cy="396875"/>
          </a:xfrm>
          <a:prstGeom prst="rect">
            <a:avLst/>
          </a:prstGeom>
          <a:noFill/>
          <a:ln w="57150">
            <a:solidFill>
              <a:srgbClr val="5286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B/R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50" name="Straight Connector 49"/>
          <p:cNvCxnSpPr>
            <a:stCxn id="49" idx="2"/>
            <a:endCxn id="53" idx="0"/>
          </p:cNvCxnSpPr>
          <p:nvPr/>
        </p:nvCxnSpPr>
        <p:spPr>
          <a:xfrm>
            <a:off x="4367761" y="1311275"/>
            <a:ext cx="0" cy="496714"/>
          </a:xfrm>
          <a:prstGeom prst="line">
            <a:avLst/>
          </a:prstGeom>
          <a:ln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Oval 41"/>
          <p:cNvSpPr>
            <a:spLocks noChangeArrowheads="1"/>
          </p:cNvSpPr>
          <p:nvPr/>
        </p:nvSpPr>
        <p:spPr bwMode="auto">
          <a:xfrm flipH="1">
            <a:off x="1847247" y="2537575"/>
            <a:ext cx="288925" cy="287337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2" name="Oval 42"/>
          <p:cNvSpPr>
            <a:spLocks noChangeArrowheads="1"/>
          </p:cNvSpPr>
          <p:nvPr/>
        </p:nvSpPr>
        <p:spPr bwMode="auto">
          <a:xfrm flipH="1">
            <a:off x="1020327" y="2533598"/>
            <a:ext cx="287337" cy="28733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3" name="Rectangle 27"/>
          <p:cNvSpPr>
            <a:spLocks noChangeArrowheads="1"/>
          </p:cNvSpPr>
          <p:nvPr/>
        </p:nvSpPr>
        <p:spPr bwMode="auto">
          <a:xfrm>
            <a:off x="4061373" y="1807989"/>
            <a:ext cx="612775" cy="396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round/>
            <a:headEnd/>
            <a:tailEnd type="arrow" w="med" len="med"/>
          </a:ln>
          <a:extLst/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AP1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4" name="Rectangle 27"/>
          <p:cNvSpPr>
            <a:spLocks noChangeArrowheads="1"/>
          </p:cNvSpPr>
          <p:nvPr/>
        </p:nvSpPr>
        <p:spPr bwMode="auto">
          <a:xfrm>
            <a:off x="2100447" y="1764581"/>
            <a:ext cx="612775" cy="396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round/>
            <a:headEnd/>
            <a:tailEnd type="arrow" w="med" len="med"/>
          </a:ln>
          <a:extLst/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AP2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641583" y="404664"/>
            <a:ext cx="1502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Distribution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System (DS)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6" name="Rectangle 27"/>
          <p:cNvSpPr>
            <a:spLocks noChangeArrowheads="1"/>
          </p:cNvSpPr>
          <p:nvPr/>
        </p:nvSpPr>
        <p:spPr bwMode="auto">
          <a:xfrm>
            <a:off x="2100447" y="908720"/>
            <a:ext cx="612775" cy="396875"/>
          </a:xfrm>
          <a:prstGeom prst="rect">
            <a:avLst/>
          </a:prstGeom>
          <a:noFill/>
          <a:ln w="57150">
            <a:solidFill>
              <a:srgbClr val="5286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Calibri"/>
                <a:cs typeface="Calibri"/>
              </a:rPr>
              <a:t>B/R</a:t>
            </a:r>
            <a:endParaRPr lang="en-US" sz="2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60" name="Rectangle 27"/>
          <p:cNvSpPr>
            <a:spLocks noChangeArrowheads="1"/>
          </p:cNvSpPr>
          <p:nvPr/>
        </p:nvSpPr>
        <p:spPr bwMode="auto">
          <a:xfrm>
            <a:off x="2100447" y="908720"/>
            <a:ext cx="612775" cy="396875"/>
          </a:xfrm>
          <a:prstGeom prst="rect">
            <a:avLst/>
          </a:prstGeom>
          <a:noFill/>
          <a:ln w="57150">
            <a:solidFill>
              <a:srgbClr val="5286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B/R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 flipH="1">
            <a:off x="2748519" y="1124744"/>
            <a:ext cx="1296144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188" y="431800"/>
            <a:ext cx="8662292" cy="838200"/>
          </a:xfrm>
        </p:spPr>
        <p:txBody>
          <a:bodyPr/>
          <a:lstStyle/>
          <a:p>
            <a:pPr algn="r"/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DS after P802.11ak</a:t>
            </a:r>
            <a:br>
              <a:rPr lang="en-US" dirty="0" smtClean="0"/>
            </a:b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4061373" y="1311275"/>
            <a:ext cx="106346" cy="685800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4144343" y="1311275"/>
            <a:ext cx="151416" cy="893589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472519" y="1311275"/>
            <a:ext cx="152400" cy="893589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624919" y="1314555"/>
            <a:ext cx="76200" cy="695325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2100447" y="1305595"/>
            <a:ext cx="106346" cy="685800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2249035" y="1305595"/>
            <a:ext cx="85798" cy="855861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663993" y="1308875"/>
            <a:ext cx="76200" cy="695325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Finn and Hart,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715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Selecting the Receiver Address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/>
          </a:bodyPr>
          <a:lstStyle/>
          <a:p>
            <a:pPr>
              <a:buFont typeface="Arial"/>
              <a:buChar char="•"/>
            </a:pPr>
            <a:r>
              <a:rPr lang="en-US" b="0" dirty="0" smtClean="0"/>
              <a:t>When transmitting, the Bridge (or router) supplies a </a:t>
            </a:r>
            <a:r>
              <a:rPr lang="en-US" b="0" dirty="0" smtClean="0"/>
              <a:t>MSDU </a:t>
            </a:r>
            <a:r>
              <a:rPr lang="en-US" b="0" dirty="0" smtClean="0"/>
              <a:t>that has only Destination and Source addresses, and a vector indicating on which “point-to-point links” (i.e., to which stations) the </a:t>
            </a:r>
            <a:r>
              <a:rPr lang="en-US" b="0" dirty="0"/>
              <a:t>MSDU </a:t>
            </a:r>
            <a:r>
              <a:rPr lang="en-US" b="0" dirty="0"/>
              <a:t>is </a:t>
            </a:r>
            <a:r>
              <a:rPr lang="en-US" b="0" dirty="0" smtClean="0"/>
              <a:t>to be transmitted.</a:t>
            </a:r>
          </a:p>
          <a:p>
            <a:pPr>
              <a:buFont typeface="Arial"/>
              <a:buChar char="•"/>
            </a:pPr>
            <a:r>
              <a:rPr lang="en-US" b="0" dirty="0"/>
              <a:t>For 3-address format, of course, </a:t>
            </a:r>
            <a:r>
              <a:rPr lang="en-US" b="0" dirty="0" smtClean="0"/>
              <a:t>RA </a:t>
            </a:r>
            <a:r>
              <a:rPr lang="en-US" b="0" dirty="0"/>
              <a:t>== </a:t>
            </a:r>
            <a:r>
              <a:rPr lang="en-US" b="0" dirty="0" smtClean="0"/>
              <a:t>DA, and the vector can have only all bits set (individual key) or one bit set (shared key).</a:t>
            </a:r>
            <a:endParaRPr lang="en-US" b="0" dirty="0"/>
          </a:p>
          <a:p>
            <a:pPr>
              <a:buFont typeface="Arial"/>
              <a:buChar char="•"/>
            </a:pPr>
            <a:r>
              <a:rPr lang="en-US" b="0" dirty="0" smtClean="0"/>
              <a:t>For 4 addresses, AP uses the full vector to pick the RA and key: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If vector has only 1 bit set, then clearly, the AP uses the unicast address of that station as the RA, and uses that station’s key to secure the frame.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If there are multiple bits set, then the AP has a free choice: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It can transmit the </a:t>
            </a:r>
            <a:r>
              <a:rPr lang="en-US" dirty="0"/>
              <a:t>MSDU</a:t>
            </a:r>
            <a:r>
              <a:rPr lang="en-US" dirty="0" smtClean="0"/>
              <a:t> </a:t>
            </a:r>
            <a:r>
              <a:rPr lang="en-US" dirty="0" smtClean="0"/>
              <a:t>multiple times using different unicast RAs and keys.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If all bits are set, it can transmit </a:t>
            </a:r>
            <a:r>
              <a:rPr lang="en-US" dirty="0" smtClean="0"/>
              <a:t>the </a:t>
            </a:r>
            <a:r>
              <a:rPr lang="en-US" dirty="0" smtClean="0"/>
              <a:t>MSDU </a:t>
            </a:r>
            <a:r>
              <a:rPr lang="en-US" dirty="0" smtClean="0"/>
              <a:t>once</a:t>
            </a:r>
            <a:r>
              <a:rPr lang="en-US" dirty="0" smtClean="0"/>
              <a:t>, using the broadcast RA and key.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The AP can establish and distribute a set of multicast RAs and use the broadcast key to distribute the </a:t>
            </a:r>
            <a:r>
              <a:rPr lang="en-US" dirty="0"/>
              <a:t>MSDU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dirty="0" smtClean="0"/>
              <a:t>a subset of stations.</a:t>
            </a:r>
          </a:p>
        </p:txBody>
      </p:sp>
    </p:spTree>
    <p:extLst>
      <p:ext uri="{BB962C8B-B14F-4D97-AF65-F5344CB8AC3E}">
        <p14:creationId xmlns:p14="http://schemas.microsoft.com/office/powerpoint/2010/main" val="3235748753"/>
      </p:ext>
    </p:extLst>
  </p:cSld>
  <p:clrMapOvr>
    <a:masterClrMapping/>
  </p:clrMapOvr>
  <p:transition xmlns:p14="http://schemas.microsoft.com/office/powerpoint/2010/main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Distribution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en-US" b="0" dirty="0"/>
              <a:t>The bridge </a:t>
            </a:r>
            <a:r>
              <a:rPr lang="en-US" b="0" dirty="0" smtClean="0"/>
              <a:t>(or router) </a:t>
            </a:r>
            <a:r>
              <a:rPr lang="en-US" b="0" dirty="0"/>
              <a:t>attached to the AP via this bundle of point-to-point links </a:t>
            </a:r>
            <a:r>
              <a:rPr lang="en-US" b="0" dirty="0" smtClean="0"/>
              <a:t>(aka a vector) is </a:t>
            </a:r>
            <a:r>
              <a:rPr lang="en-US" b="0" dirty="0"/>
              <a:t>a perfectly valid implementation of the data transfer portion of the Distribution System (DS).</a:t>
            </a:r>
          </a:p>
          <a:p>
            <a:pPr lvl="1">
              <a:buFont typeface="Arial"/>
              <a:buChar char="•"/>
            </a:pPr>
            <a:r>
              <a:rPr lang="en-US" dirty="0"/>
              <a:t>A DS is not </a:t>
            </a:r>
            <a:r>
              <a:rPr lang="en-US" i="1" dirty="0"/>
              <a:t>required</a:t>
            </a:r>
            <a:r>
              <a:rPr lang="en-US" dirty="0"/>
              <a:t> to have a portal.  </a:t>
            </a:r>
            <a:r>
              <a:rPr lang="en-US" dirty="0" smtClean="0"/>
              <a:t>And now no </a:t>
            </a:r>
            <a:r>
              <a:rPr lang="en-US" dirty="0"/>
              <a:t>portal is needed, in this case.</a:t>
            </a:r>
          </a:p>
          <a:p>
            <a:pPr lvl="1">
              <a:buFont typeface="Arial"/>
              <a:buChar char="•"/>
            </a:pPr>
            <a:r>
              <a:rPr lang="en-US" dirty="0"/>
              <a:t>This does not eliminate or obsolete existing implementations of the DS</a:t>
            </a:r>
            <a:r>
              <a:rPr lang="en-US" dirty="0" smtClean="0"/>
              <a:t>. Rather, the DS is provided with a new anti-reflection capability.</a:t>
            </a:r>
            <a:r>
              <a:rPr lang="en-US" u="sng" dirty="0" smtClean="0"/>
              <a:t> </a:t>
            </a:r>
            <a:endParaRPr lang="en-US" u="sng" dirty="0"/>
          </a:p>
          <a:p>
            <a:pPr lvl="1">
              <a:buFont typeface="Arial"/>
              <a:buChar char="•"/>
            </a:pPr>
            <a:r>
              <a:rPr lang="en-US" dirty="0"/>
              <a:t>The presence of this data transfer technique does not inhibit the DS from performing any of its other functions</a:t>
            </a:r>
            <a:r>
              <a:rPr lang="en-US" dirty="0" smtClean="0"/>
              <a:t>.</a:t>
            </a:r>
          </a:p>
          <a:p>
            <a:pPr>
              <a:buFont typeface="Arial"/>
              <a:buChar char="•"/>
            </a:pPr>
            <a:r>
              <a:rPr lang="en-US" b="0" dirty="0" smtClean="0"/>
              <a:t>Note that this bundle-of-</a:t>
            </a:r>
            <a:r>
              <a:rPr lang="en-US" b="0" dirty="0" smtClean="0"/>
              <a:t>links-aka-</a:t>
            </a:r>
            <a:r>
              <a:rPr lang="en-US" b="0" dirty="0" smtClean="0"/>
              <a:t>vector model can pretty much eliminate the difference between the 3-address format and the 4-address format across the AP-DS interface.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Finn and Hart,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5568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P802.1Qbz and P802.11ak changes suggested by this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800000"/>
                </a:solidFill>
              </a:rPr>
              <a:t>11ak</a:t>
            </a:r>
            <a:r>
              <a:rPr lang="en-US" sz="2400" dirty="0" smtClean="0"/>
              <a:t>: </a:t>
            </a:r>
            <a:r>
              <a:rPr lang="en-US" sz="2400" b="0" dirty="0" smtClean="0"/>
              <a:t>Modify the informative 802.11 Annex R to describe the bundle-of-links-and-a-vector model.</a:t>
            </a:r>
          </a:p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1Qbz</a:t>
            </a:r>
            <a:r>
              <a:rPr lang="en-US" sz="2400" dirty="0"/>
              <a:t>: </a:t>
            </a:r>
            <a:r>
              <a:rPr lang="en-US" sz="2400" b="0" dirty="0" smtClean="0"/>
              <a:t>Provide an informative annex specifying how to map the bundle-of-links-and-a-vector model to the current Bridge Port model.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Finn and Hart,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4911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802-11-template.potx</Template>
  <TotalTime>503</TotalTime>
  <Words>1371</Words>
  <Application>Microsoft Macintosh PowerPoint</Application>
  <PresentationFormat>On-screen Show (4:3)</PresentationFormat>
  <Paragraphs>107</Paragraphs>
  <Slides>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802-11-template</vt:lpstr>
      <vt:lpstr>Microsoft Word 97 - 2004 Document</vt:lpstr>
      <vt:lpstr>P802.1Qbz + P802.11ak Proposed Division of Work</vt:lpstr>
      <vt:lpstr>Abstract</vt:lpstr>
      <vt:lpstr>The AP-DS interface </vt:lpstr>
      <vt:lpstr>Revised AP-DS interface</vt:lpstr>
      <vt:lpstr>The DS, today </vt:lpstr>
      <vt:lpstr> DS after P802.11ak </vt:lpstr>
      <vt:lpstr>Selecting the Receiver Address</vt:lpstr>
      <vt:lpstr>Existing Distribution Systems</vt:lpstr>
      <vt:lpstr>Summary of P802.1Qbz and P802.11ak changes suggested by this document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Norman Finn</cp:lastModifiedBy>
  <cp:revision>43</cp:revision>
  <cp:lastPrinted>1601-01-01T00:00:00Z</cp:lastPrinted>
  <dcterms:created xsi:type="dcterms:W3CDTF">2010-02-15T12:38:41Z</dcterms:created>
  <dcterms:modified xsi:type="dcterms:W3CDTF">2013-05-10T23:40:37Z</dcterms:modified>
</cp:coreProperties>
</file>