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4" r:id="rId5"/>
    <p:sldId id="267" r:id="rId6"/>
    <p:sldId id="268" r:id="rId7"/>
    <p:sldId id="265" r:id="rId8"/>
    <p:sldId id="266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6" autoAdjust="0"/>
    <p:restoredTop sz="94660"/>
  </p:normalViewPr>
  <p:slideViewPr>
    <p:cSldViewPr>
      <p:cViewPr varScale="1">
        <p:scale>
          <a:sx n="106" d="100"/>
          <a:sy n="106" d="100"/>
        </p:scale>
        <p:origin x="-12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802.11-13/0406-00-02ak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802.11-13/0406-00-02ak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802.11-13/0406-00-02ak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802.11-13/0406-00-02ak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833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11-13/0406-00-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02ak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P802.1Qbz + P802.11ak Proposed Division of 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12740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A proposal on how to divide the work between P802.1Qbz and P802.11ak for wired/wireless bridging.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Content of this presentation same as content of: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http://www.ieee802.org/1/files/public/docs2013/bz-nfinn-division-of-work-0413-</a:t>
            </a:r>
            <a:r>
              <a:rPr lang="en-GB" b="0" dirty="0" smtClean="0"/>
              <a:t>v03.</a:t>
            </a:r>
            <a:r>
              <a:rPr lang="en-GB" b="0" dirty="0" smtClean="0"/>
              <a:t>pdf</a:t>
            </a:r>
            <a:endParaRPr lang="en-GB" b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Portal, today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587500"/>
            <a:ext cx="8550275" cy="49657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b="0" dirty="0" smtClean="0"/>
              <a:t>What 802.11 presents to the bridge/router is a </a:t>
            </a:r>
            <a:r>
              <a:rPr lang="en-US" b="0" dirty="0" smtClean="0">
                <a:solidFill>
                  <a:srgbClr val="652D89"/>
                </a:solidFill>
              </a:rPr>
              <a:t>Portal</a:t>
            </a:r>
            <a:r>
              <a:rPr lang="en-US" b="0" dirty="0" smtClean="0"/>
              <a:t>, which offers a single generic IEEE 802 MAC service to the Bridge</a:t>
            </a:r>
            <a:r>
              <a:rPr lang="en-US" b="0" dirty="0"/>
              <a:t> </a:t>
            </a:r>
            <a:r>
              <a:rPr lang="en-US" b="0" dirty="0" smtClean="0"/>
              <a:t>(or Router).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prevents the bridge/router from using the individual links optimally (for accurate forwarding), because the </a:t>
            </a:r>
            <a:r>
              <a:rPr lang="en-US" b="1" dirty="0" smtClean="0">
                <a:solidFill>
                  <a:srgbClr val="652D89"/>
                </a:solidFill>
              </a:rPr>
              <a:t>bridge cannot access individual links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Portal </a:t>
            </a:r>
            <a:r>
              <a:rPr lang="en-US" b="1" dirty="0" smtClean="0">
                <a:solidFill>
                  <a:schemeClr val="tx2"/>
                </a:solidFill>
              </a:rPr>
              <a:t>does not reflect transmitted frames back to the bridge</a:t>
            </a:r>
            <a:r>
              <a:rPr lang="en-US" dirty="0" smtClean="0"/>
              <a:t>.  This is good, because otherwise, bridges cannot learn source addresses.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Each non-AP station presents each of its multiple wireless associations as an </a:t>
            </a:r>
            <a:r>
              <a:rPr lang="en-US" b="0" dirty="0" smtClean="0">
                <a:solidFill>
                  <a:srgbClr val="6DB344"/>
                </a:solidFill>
              </a:rPr>
              <a:t>independent generic instance</a:t>
            </a:r>
            <a:r>
              <a:rPr lang="en-US" b="0" dirty="0" smtClean="0"/>
              <a:t> of the MAC service.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That’s just what we want, but the station also reflects back any multicasts or broadcasts to the upper layers, which </a:t>
            </a:r>
            <a:r>
              <a:rPr lang="en-US" b="1" dirty="0" smtClean="0">
                <a:solidFill>
                  <a:schemeClr val="accent6"/>
                </a:solidFill>
              </a:rPr>
              <a:t>breaks source address learning</a:t>
            </a:r>
            <a:r>
              <a:rPr lang="en-US" dirty="0" smtClean="0"/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37312" y="2564459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val 41"/>
          <p:cNvSpPr>
            <a:spLocks noChangeArrowheads="1"/>
          </p:cNvSpPr>
          <p:nvPr/>
        </p:nvSpPr>
        <p:spPr bwMode="auto">
          <a:xfrm>
            <a:off x="4810292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Oval 42"/>
          <p:cNvSpPr>
            <a:spLocks noChangeArrowheads="1"/>
          </p:cNvSpPr>
          <p:nvPr/>
        </p:nvSpPr>
        <p:spPr bwMode="auto">
          <a:xfrm>
            <a:off x="5638800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1" name="Straight Connector 60"/>
          <p:cNvCxnSpPr>
            <a:cxnSpLocks noChangeShapeType="1"/>
            <a:endCxn id="7" idx="1"/>
          </p:cNvCxnSpPr>
          <p:nvPr/>
        </p:nvCxnSpPr>
        <p:spPr bwMode="auto">
          <a:xfrm>
            <a:off x="2771800" y="1980605"/>
            <a:ext cx="1312854" cy="2582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64"/>
          <p:cNvCxnSpPr>
            <a:cxnSpLocks noChangeShapeType="1"/>
            <a:stCxn id="5" idx="0"/>
          </p:cNvCxnSpPr>
          <p:nvPr/>
        </p:nvCxnSpPr>
        <p:spPr bwMode="auto">
          <a:xfrm flipV="1">
            <a:off x="3880981" y="1854349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68"/>
          <p:cNvCxnSpPr>
            <a:cxnSpLocks noChangeShapeType="1"/>
            <a:stCxn id="8" idx="1"/>
          </p:cNvCxnSpPr>
          <p:nvPr/>
        </p:nvCxnSpPr>
        <p:spPr bwMode="auto">
          <a:xfrm flipH="1" flipV="1">
            <a:off x="4572000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73"/>
          <p:cNvCxnSpPr>
            <a:cxnSpLocks noChangeShapeType="1"/>
            <a:stCxn id="9" idx="1"/>
          </p:cNvCxnSpPr>
          <p:nvPr/>
        </p:nvCxnSpPr>
        <p:spPr bwMode="auto">
          <a:xfrm flipH="1" flipV="1">
            <a:off x="4499992" y="1916832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68"/>
          <p:cNvCxnSpPr>
            <a:cxnSpLocks noChangeShapeType="1"/>
            <a:stCxn id="8" idx="2"/>
            <a:endCxn id="5" idx="6"/>
          </p:cNvCxnSpPr>
          <p:nvPr/>
        </p:nvCxnSpPr>
        <p:spPr bwMode="auto">
          <a:xfrm flipH="1">
            <a:off x="4024649" y="2681244"/>
            <a:ext cx="785643" cy="2767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39" name="Straight Connector 38"/>
          <p:cNvCxnSpPr>
            <a:stCxn id="36" idx="2"/>
            <a:endCxn id="7" idx="0"/>
          </p:cNvCxnSpPr>
          <p:nvPr/>
        </p:nvCxnSpPr>
        <p:spPr>
          <a:xfrm>
            <a:off x="4391042" y="1311275"/>
            <a:ext cx="0" cy="49671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860032" y="1340768"/>
            <a:ext cx="990600" cy="0"/>
          </a:xfrm>
          <a:prstGeom prst="straightConnector1">
            <a:avLst/>
          </a:prstGeom>
          <a:ln w="57150" cmpd="sng">
            <a:solidFill>
              <a:schemeClr val="accent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868144" y="1124744"/>
            <a:ext cx="91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652D89"/>
                </a:solidFill>
              </a:rPr>
              <a:t>Portal</a:t>
            </a:r>
            <a:endParaRPr lang="en-US" sz="2000" b="1" dirty="0">
              <a:solidFill>
                <a:srgbClr val="652D8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 flipH="1">
            <a:off x="1043608" y="1844824"/>
            <a:ext cx="1354137" cy="980088"/>
            <a:chOff x="1566251" y="1844824"/>
            <a:chExt cx="1354137" cy="980088"/>
          </a:xfrm>
        </p:grpSpPr>
        <p:sp>
          <p:nvSpPr>
            <p:cNvPr id="24" name="Oval 41"/>
            <p:cNvSpPr>
              <a:spLocks noChangeArrowheads="1"/>
            </p:cNvSpPr>
            <p:nvPr/>
          </p:nvSpPr>
          <p:spPr bwMode="auto">
            <a:xfrm>
              <a:off x="1804543" y="2537575"/>
              <a:ext cx="288925" cy="2873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25" name="Oval 42"/>
            <p:cNvSpPr>
              <a:spLocks noChangeArrowheads="1"/>
            </p:cNvSpPr>
            <p:nvPr/>
          </p:nvSpPr>
          <p:spPr bwMode="auto">
            <a:xfrm>
              <a:off x="2633051" y="2533598"/>
              <a:ext cx="287337" cy="28733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26" name="Straight Connector 68"/>
            <p:cNvCxnSpPr>
              <a:cxnSpLocks noChangeShapeType="1"/>
              <a:stCxn id="24" idx="1"/>
            </p:cNvCxnSpPr>
            <p:nvPr/>
          </p:nvCxnSpPr>
          <p:spPr bwMode="auto">
            <a:xfrm flipH="1" flipV="1">
              <a:off x="1566251" y="1854349"/>
              <a:ext cx="280604" cy="7253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73"/>
            <p:cNvCxnSpPr>
              <a:cxnSpLocks noChangeShapeType="1"/>
              <a:stCxn id="25" idx="1"/>
            </p:cNvCxnSpPr>
            <p:nvPr/>
          </p:nvCxnSpPr>
          <p:spPr bwMode="auto">
            <a:xfrm flipH="1" flipV="1">
              <a:off x="1691680" y="1844824"/>
              <a:ext cx="983451" cy="7308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084654" y="1807989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31" name="Straight Connector 30"/>
          <p:cNvCxnSpPr>
            <a:stCxn id="20" idx="3"/>
          </p:cNvCxnSpPr>
          <p:nvPr/>
        </p:nvCxnSpPr>
        <p:spPr>
          <a:xfrm flipH="1">
            <a:off x="2483768" y="1597164"/>
            <a:ext cx="19592" cy="240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2123728" y="1764581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123728" y="1412776"/>
            <a:ext cx="2592288" cy="216024"/>
          </a:xfrm>
          <a:prstGeom prst="ellipse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0968" y="1124744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4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/>
          <p:cNvSpPr/>
          <p:nvPr/>
        </p:nvSpPr>
        <p:spPr bwMode="auto">
          <a:xfrm>
            <a:off x="1835696" y="476672"/>
            <a:ext cx="3024336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2430116" y="130559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68"/>
          <p:cNvCxnSpPr>
            <a:cxnSpLocks noChangeShapeType="1"/>
            <a:stCxn id="45" idx="1"/>
          </p:cNvCxnSpPr>
          <p:nvPr/>
        </p:nvCxnSpPr>
        <p:spPr bwMode="auto">
          <a:xfrm flipV="1">
            <a:off x="2117141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73"/>
          <p:cNvCxnSpPr>
            <a:cxnSpLocks noChangeShapeType="1"/>
            <a:stCxn id="46" idx="1"/>
          </p:cNvCxnSpPr>
          <p:nvPr/>
        </p:nvCxnSpPr>
        <p:spPr bwMode="auto">
          <a:xfrm flipV="1">
            <a:off x="1288865" y="1844824"/>
            <a:ext cx="983451" cy="73085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435100"/>
            <a:ext cx="8550275" cy="49657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b="0" dirty="0" smtClean="0">
                <a:solidFill>
                  <a:srgbClr val="800000"/>
                </a:solidFill>
              </a:rPr>
              <a:t>New: </a:t>
            </a:r>
            <a:r>
              <a:rPr lang="en-US" b="0" dirty="0" smtClean="0"/>
              <a:t>802.11 presents to the </a:t>
            </a:r>
            <a:r>
              <a:rPr lang="en-US" b="0" dirty="0" smtClean="0"/>
              <a:t>bridge</a:t>
            </a:r>
            <a:r>
              <a:rPr lang="en-US" b="0" dirty="0" smtClean="0"/>
              <a:t>/router a </a:t>
            </a:r>
            <a:r>
              <a:rPr lang="en-US" b="0" dirty="0" smtClean="0">
                <a:solidFill>
                  <a:schemeClr val="tx2"/>
                </a:solidFill>
              </a:rPr>
              <a:t>bundle of MAC service instances</a:t>
            </a:r>
            <a:r>
              <a:rPr lang="en-US" b="0" dirty="0" smtClean="0"/>
              <a:t>, allow the bridge to send a frame to any combination of ports.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As is true today, the MACs </a:t>
            </a:r>
            <a:r>
              <a:rPr lang="en-US" b="1" dirty="0" smtClean="0">
                <a:solidFill>
                  <a:schemeClr val="tx2"/>
                </a:solidFill>
              </a:rPr>
              <a:t>do not reflect transmitted frames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(Actually, a controlled and an uncontrolled port are provided for each.)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As is true today, each non-AP station presents each of its multiple wireless associations as an </a:t>
            </a:r>
            <a:r>
              <a:rPr lang="en-US" b="0" dirty="0" smtClean="0">
                <a:solidFill>
                  <a:srgbClr val="6DB344"/>
                </a:solidFill>
              </a:rPr>
              <a:t>independent instance</a:t>
            </a:r>
            <a:r>
              <a:rPr lang="en-US" b="0" dirty="0" smtClean="0"/>
              <a:t> of the MAC service.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New: </a:t>
            </a:r>
            <a:r>
              <a:rPr lang="en-US" dirty="0" smtClean="0"/>
              <a:t>he non-AP station </a:t>
            </a:r>
            <a:r>
              <a:rPr lang="en-US" b="1" dirty="0" smtClean="0">
                <a:solidFill>
                  <a:srgbClr val="6DB344"/>
                </a:solidFill>
              </a:rPr>
              <a:t>does not reflect</a:t>
            </a:r>
            <a:r>
              <a:rPr lang="en-US" dirty="0" smtClean="0"/>
              <a:t> any frames back to the upper layers.</a:t>
            </a: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1141947"/>
            <a:ext cx="357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Single frames come up the stack.</a:t>
            </a:r>
            <a:endParaRPr lang="en-US" sz="2000" dirty="0">
              <a:ln>
                <a:solidFill>
                  <a:srgbClr val="FF00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48232" y="1621249"/>
            <a:ext cx="40190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Going down, bridge presents a single</a:t>
            </a:r>
            <a:b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</a:br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frame and a vector of ports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on which</a:t>
            </a:r>
            <a:b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</a:br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to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send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it.</a:t>
            </a:r>
            <a:endParaRPr lang="en-US" sz="2000" dirty="0">
              <a:ln>
                <a:solidFill>
                  <a:srgbClr val="FF00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Norman Finn, Cisco Systems</a:t>
            </a:r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737312" y="2564459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8" name="Oval 41"/>
          <p:cNvSpPr>
            <a:spLocks noChangeArrowheads="1"/>
          </p:cNvSpPr>
          <p:nvPr/>
        </p:nvSpPr>
        <p:spPr bwMode="auto">
          <a:xfrm>
            <a:off x="4810292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0" name="Oval 42"/>
          <p:cNvSpPr>
            <a:spLocks noChangeArrowheads="1"/>
          </p:cNvSpPr>
          <p:nvPr/>
        </p:nvSpPr>
        <p:spPr bwMode="auto">
          <a:xfrm>
            <a:off x="5638800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31" name="Straight Connector 60"/>
          <p:cNvCxnSpPr>
            <a:cxnSpLocks noChangeShapeType="1"/>
            <a:endCxn id="49" idx="1"/>
          </p:cNvCxnSpPr>
          <p:nvPr/>
        </p:nvCxnSpPr>
        <p:spPr bwMode="auto">
          <a:xfrm>
            <a:off x="2771800" y="1980605"/>
            <a:ext cx="1312854" cy="2582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64"/>
          <p:cNvCxnSpPr>
            <a:cxnSpLocks noChangeShapeType="1"/>
            <a:stCxn id="25" idx="0"/>
          </p:cNvCxnSpPr>
          <p:nvPr/>
        </p:nvCxnSpPr>
        <p:spPr bwMode="auto">
          <a:xfrm flipV="1">
            <a:off x="3880981" y="1854349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68"/>
          <p:cNvCxnSpPr>
            <a:cxnSpLocks noChangeShapeType="1"/>
            <a:stCxn id="28" idx="1"/>
          </p:cNvCxnSpPr>
          <p:nvPr/>
        </p:nvCxnSpPr>
        <p:spPr bwMode="auto">
          <a:xfrm flipH="1" flipV="1">
            <a:off x="4572000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73"/>
          <p:cNvCxnSpPr>
            <a:cxnSpLocks noChangeShapeType="1"/>
            <a:stCxn id="30" idx="1"/>
          </p:cNvCxnSpPr>
          <p:nvPr/>
        </p:nvCxnSpPr>
        <p:spPr bwMode="auto">
          <a:xfrm flipH="1" flipV="1">
            <a:off x="4499992" y="1916832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68"/>
          <p:cNvCxnSpPr>
            <a:cxnSpLocks noChangeShapeType="1"/>
            <a:stCxn id="28" idx="2"/>
            <a:endCxn id="25" idx="6"/>
          </p:cNvCxnSpPr>
          <p:nvPr/>
        </p:nvCxnSpPr>
        <p:spPr bwMode="auto">
          <a:xfrm flipH="1">
            <a:off x="4024649" y="2681244"/>
            <a:ext cx="785643" cy="2767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1" name="Straight Connector 40"/>
          <p:cNvCxnSpPr>
            <a:stCxn id="40" idx="2"/>
            <a:endCxn id="49" idx="0"/>
          </p:cNvCxnSpPr>
          <p:nvPr/>
        </p:nvCxnSpPr>
        <p:spPr>
          <a:xfrm>
            <a:off x="4391042" y="131127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1"/>
          <p:cNvSpPr>
            <a:spLocks noChangeArrowheads="1"/>
          </p:cNvSpPr>
          <p:nvPr/>
        </p:nvSpPr>
        <p:spPr bwMode="auto">
          <a:xfrm flipH="1">
            <a:off x="1870528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 flipH="1">
            <a:off x="1043608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4084654" y="1807989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1" name="Rectangle 27"/>
          <p:cNvSpPr>
            <a:spLocks noChangeArrowheads="1"/>
          </p:cNvSpPr>
          <p:nvPr/>
        </p:nvSpPr>
        <p:spPr bwMode="auto">
          <a:xfrm>
            <a:off x="2123728" y="1764581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64864" y="404664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2123728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123728" y="130559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306274" y="1305595"/>
            <a:ext cx="5184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687274" y="130887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2123728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5213"/>
          </a:xfrm>
        </p:spPr>
        <p:txBody>
          <a:bodyPr/>
          <a:lstStyle/>
          <a:p>
            <a:pPr algn="l"/>
            <a:r>
              <a:rPr lang="en-US" dirty="0" smtClean="0"/>
              <a:t>                                        P802.11ak can provide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2771800" y="1124744"/>
            <a:ext cx="12961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084654" y="131127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67200" y="1311275"/>
            <a:ext cx="5184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95800" y="131127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48200" y="131455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62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The bridge (and perhaps a router) attached to the AP via this bundle of point-to-point links is a perfectly valid implementation of the data transfer portion of the Distribution System (DS).</a:t>
            </a:r>
            <a:endParaRPr lang="en-US" b="0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 DS is not </a:t>
            </a:r>
            <a:r>
              <a:rPr lang="en-US" i="1" dirty="0" smtClean="0"/>
              <a:t>required</a:t>
            </a:r>
            <a:r>
              <a:rPr lang="en-US" dirty="0" smtClean="0"/>
              <a:t> to have a portal.  No portal is needed (actually, it’s meaningless), in this case.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b="0" dirty="0" smtClean="0"/>
              <a:t>This does not eliminate or obsolete </a:t>
            </a:r>
            <a:r>
              <a:rPr lang="en-US" b="0" dirty="0" smtClean="0"/>
              <a:t>existing implementations of the DS</a:t>
            </a:r>
            <a:r>
              <a:rPr lang="en-US" dirty="0" smtClean="0"/>
              <a:t>, Portal, and bridge/router attached as described, today.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b="0" dirty="0" smtClean="0"/>
              <a:t>The presence of this data transfer technique does not inhibit the DS from performing any other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55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Redefining the DS – AP interface??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NO!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The difference between the bundle of point-to-point links, the current definitions in 802.11, and the current definitions in 802.1, is a matter of polar vs. rectilinear vs. log-log coordinates.  The substance of specifications, like the function being plotted, is the same.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My suggestion is that 802.11ak maps their specification to this bundle-plus-a-vector model in a non-normative annex, and that 802.1Qbz does its end of the mapping.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27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P802.1Qbz and P802.11ak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b="0" dirty="0" smtClean="0">
                <a:solidFill>
                  <a:srgbClr val="800000"/>
                </a:solidFill>
              </a:rPr>
              <a:t>11ak</a:t>
            </a:r>
            <a:r>
              <a:rPr lang="en-US" b="0" dirty="0" smtClean="0"/>
              <a:t>: Make a wired/wireless connection at a non-AP station legal.</a:t>
            </a:r>
          </a:p>
          <a:p>
            <a:pPr>
              <a:buFont typeface="Arial"/>
              <a:buChar char="•"/>
            </a:pPr>
            <a:r>
              <a:rPr lang="en-US" b="0" dirty="0" smtClean="0">
                <a:solidFill>
                  <a:srgbClr val="800000"/>
                </a:solidFill>
              </a:rPr>
              <a:t>11ak</a:t>
            </a:r>
            <a:r>
              <a:rPr lang="en-US" b="0" dirty="0" smtClean="0"/>
              <a:t>: Do not reflect frames back to a non-AP station’s upper layers (bridge, router, or host).</a:t>
            </a:r>
          </a:p>
          <a:p>
            <a:pPr>
              <a:buFont typeface="Arial"/>
              <a:buChar char="•"/>
            </a:pPr>
            <a:r>
              <a:rPr lang="en-US" b="0" dirty="0" smtClean="0">
                <a:solidFill>
                  <a:srgbClr val="800000"/>
                </a:solidFill>
              </a:rPr>
              <a:t>11ak</a:t>
            </a:r>
            <a:r>
              <a:rPr lang="en-US" b="0" dirty="0" smtClean="0"/>
              <a:t>: </a:t>
            </a:r>
            <a:r>
              <a:rPr lang="en-US" b="0" dirty="0" smtClean="0"/>
              <a:t>Map the current </a:t>
            </a:r>
            <a:r>
              <a:rPr lang="en-US" b="0" dirty="0" smtClean="0"/>
              <a:t>interfaces to </a:t>
            </a:r>
            <a:r>
              <a:rPr lang="en-US" b="0" dirty="0" smtClean="0"/>
              <a:t>the DS as a bundle of point-to-point links.  DS can </a:t>
            </a:r>
            <a:r>
              <a:rPr lang="en-US" b="0" dirty="0" smtClean="0"/>
              <a:t>offer a single frame with a port vector.  AP optimizes multicast transmission or not, at its pleasure</a:t>
            </a:r>
            <a:r>
              <a:rPr lang="en-US" b="0" dirty="0" smtClean="0"/>
              <a:t>.</a:t>
            </a:r>
            <a:endParaRPr lang="en-US" b="0" dirty="0" smtClean="0"/>
          </a:p>
          <a:p>
            <a:pPr>
              <a:buFont typeface="Arial"/>
              <a:buChar char="•"/>
            </a:pPr>
            <a:r>
              <a:rPr lang="en-US" b="0" dirty="0" smtClean="0">
                <a:solidFill>
                  <a:srgbClr val="0096D6"/>
                </a:solidFill>
              </a:rPr>
              <a:t>1Qbz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/>
              <a:t>and </a:t>
            </a:r>
            <a:r>
              <a:rPr lang="en-US" b="0" dirty="0" smtClean="0">
                <a:solidFill>
                  <a:srgbClr val="800000"/>
                </a:solidFill>
              </a:rPr>
              <a:t>11ak</a:t>
            </a:r>
            <a:r>
              <a:rPr lang="en-US" b="0" dirty="0" smtClean="0"/>
              <a:t>: When adding a tag to an LLC MSDU, change the MSDU to a Type/Length encoding, and then add the LLC-formatted tag.  Similarly, expand things back out when removing tags.</a:t>
            </a:r>
          </a:p>
          <a:p>
            <a:pPr>
              <a:buFont typeface="Arial"/>
              <a:buChar char="•"/>
            </a:pPr>
            <a:r>
              <a:rPr lang="en-US" b="0" dirty="0" smtClean="0">
                <a:solidFill>
                  <a:srgbClr val="800000"/>
                </a:solidFill>
              </a:rPr>
              <a:t>11ak </a:t>
            </a:r>
            <a:r>
              <a:rPr lang="en-US" b="0" dirty="0" smtClean="0"/>
              <a:t>or </a:t>
            </a:r>
            <a:r>
              <a:rPr lang="en-US" b="0" dirty="0" smtClean="0">
                <a:solidFill>
                  <a:srgbClr val="0096D6"/>
                </a:solidFill>
              </a:rPr>
              <a:t>1Qbz</a:t>
            </a:r>
            <a:r>
              <a:rPr lang="en-US" b="0" dirty="0" smtClean="0"/>
              <a:t>: Define how to pick the “cost” of a point-to-point wireless link that is really not fixed, or even well-defined. </a:t>
            </a:r>
          </a:p>
          <a:p>
            <a:pPr>
              <a:buFont typeface="Arial"/>
              <a:buChar char="•"/>
            </a:pPr>
            <a:r>
              <a:rPr lang="en-US" b="0" dirty="0" smtClean="0">
                <a:solidFill>
                  <a:srgbClr val="800000"/>
                </a:solidFill>
              </a:rPr>
              <a:t>11ak </a:t>
            </a:r>
            <a:r>
              <a:rPr lang="en-US" b="0" dirty="0" smtClean="0"/>
              <a:t>or </a:t>
            </a:r>
            <a:r>
              <a:rPr lang="en-US" b="0" dirty="0" smtClean="0">
                <a:solidFill>
                  <a:srgbClr val="0096D6"/>
                </a:solidFill>
              </a:rPr>
              <a:t>1Qbz</a:t>
            </a:r>
            <a:r>
              <a:rPr lang="en-US" b="0" dirty="0" smtClean="0"/>
              <a:t>: Define basic model for heuristics to decide whether a (potentially flaky) wireless link is or is not visible in the network.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12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implementers?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The use cases for an AP </a:t>
            </a:r>
            <a:r>
              <a:rPr lang="en-US" b="0" dirty="0" smtClean="0">
                <a:solidFill>
                  <a:srgbClr val="0096D6"/>
                </a:solidFill>
              </a:rPr>
              <a:t>not </a:t>
            </a:r>
            <a:r>
              <a:rPr lang="en-US" b="0" dirty="0" smtClean="0"/>
              <a:t>at the edge of the network, though very real, are not yet common.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The use cases for a VLAN-aware or bridging non-AP station are more numerous.  This is a common case, today, but there are several, non-interoperable ways to build it.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The cost of implementing 802.11ak in an AP core or a non-AP station NIC. which enables them to support a bridge or router more efficiently, is small compared to the cost of the bridging or routing function, itself.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So, I would expect 802.11ak to be widely implemented, even if a combined bridge/AP is an extra-cost feature.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0096D6"/>
                </a:solidFill>
              </a:rPr>
              <a:t>But, we will now have the opportunity to apply every bit of IEEE, IETF, ITU-T, and other Ethernet networking technology to the Wi-Fi world, as well as the wired world.</a:t>
            </a:r>
            <a:endParaRPr lang="en-US" b="1" dirty="0">
              <a:solidFill>
                <a:srgbClr val="0096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73261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179</TotalTime>
  <Words>1036</Words>
  <Application>Microsoft Macintosh PowerPoint</Application>
  <PresentationFormat>On-screen Show (4:3)</PresentationFormat>
  <Paragraphs>92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802-11-template</vt:lpstr>
      <vt:lpstr>Document</vt:lpstr>
      <vt:lpstr>P802.1Qbz + P802.11ak Proposed Division of Work</vt:lpstr>
      <vt:lpstr>Abstract</vt:lpstr>
      <vt:lpstr>The Portal, today </vt:lpstr>
      <vt:lpstr>                                        P802.11ak can provide: </vt:lpstr>
      <vt:lpstr>Distribution System</vt:lpstr>
      <vt:lpstr>Redefining the DS – AP interface??</vt:lpstr>
      <vt:lpstr>Summary of P802.1Qbz and P802.11ak changes</vt:lpstr>
      <vt:lpstr>What does this mean for implementers?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32</cp:revision>
  <cp:lastPrinted>1601-01-01T00:00:00Z</cp:lastPrinted>
  <dcterms:created xsi:type="dcterms:W3CDTF">2010-02-15T12:38:41Z</dcterms:created>
  <dcterms:modified xsi:type="dcterms:W3CDTF">2013-05-08T21:58:14Z</dcterms:modified>
</cp:coreProperties>
</file>