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3" r:id="rId4"/>
    <p:sldId id="264" r:id="rId5"/>
    <p:sldId id="267" r:id="rId6"/>
    <p:sldId id="268" r:id="rId7"/>
    <p:sldId id="265" r:id="rId8"/>
    <p:sldId id="266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6" autoAdjust="0"/>
    <p:restoredTop sz="94660"/>
  </p:normalViewPr>
  <p:slideViewPr>
    <p:cSldViewPr>
      <p:cViewPr varScale="1">
        <p:scale>
          <a:sx n="106" d="100"/>
          <a:sy n="106" d="100"/>
        </p:scale>
        <p:origin x="-128" y="-1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802.11-13/0406-00-02ak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209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802.11-13/0406-00-02ak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1474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802.11-13/0406-00-02ak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802.11-13/0406-00-02ak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02" y="432215"/>
            <a:ext cx="8588861" cy="838200"/>
          </a:xfrm>
        </p:spPr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3600" b="0" kern="1200" spc="0" baseline="0" dirty="0">
                <a:gradFill>
                  <a:gsLst>
                    <a:gs pos="0">
                      <a:schemeClr val="tx1"/>
                    </a:gs>
                    <a:gs pos="44000">
                      <a:srgbClr val="01BBBB"/>
                    </a:gs>
                    <a:gs pos="100000">
                      <a:schemeClr val="accent4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9713" y="1344168"/>
            <a:ext cx="8578850" cy="4965192"/>
          </a:xfrm>
        </p:spPr>
        <p:txBody>
          <a:bodyPr/>
          <a:lstStyle>
            <a:lvl1pPr>
              <a:lnSpc>
                <a:spcPct val="95000"/>
              </a:lnSpc>
              <a:spcBef>
                <a:spcPts val="1480"/>
              </a:spcBef>
              <a:defRPr sz="2200">
                <a:solidFill>
                  <a:srgbClr val="435153"/>
                </a:solidFill>
                <a:latin typeface="+mj-lt"/>
              </a:defRPr>
            </a:lvl1pPr>
            <a:lvl2pPr>
              <a:lnSpc>
                <a:spcPct val="95000"/>
              </a:lnSpc>
              <a:spcBef>
                <a:spcPts val="600"/>
              </a:spcBef>
              <a:defRPr>
                <a:solidFill>
                  <a:srgbClr val="435153"/>
                </a:solidFill>
                <a:latin typeface="+mj-lt"/>
              </a:defRPr>
            </a:lvl2pPr>
            <a:lvl3pPr>
              <a:defRPr>
                <a:solidFill>
                  <a:srgbClr val="435153"/>
                </a:solidFill>
                <a:latin typeface="+mj-lt"/>
              </a:defRPr>
            </a:lvl3pPr>
            <a:lvl4pPr>
              <a:defRPr>
                <a:solidFill>
                  <a:srgbClr val="435153"/>
                </a:solidFill>
                <a:latin typeface="+mj-lt"/>
              </a:defRPr>
            </a:lvl4pPr>
            <a:lvl5pPr>
              <a:defRPr>
                <a:solidFill>
                  <a:srgbClr val="435153"/>
                </a:solidFill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983343"/>
      </p:ext>
    </p:extLst>
  </p:cSld>
  <p:clrMapOvr>
    <a:masterClrMapping/>
  </p:clrMapOvr>
  <p:transition xmlns:p14="http://schemas.microsoft.com/office/powerpoint/2010/main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11-13/0406-00-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02ak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P802.1Qbz + P802.11ak Proposed Division of Work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3973"/>
            <a:ext cx="7772400" cy="396875"/>
          </a:xfrm>
          <a:ln/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2013-05-06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4512740"/>
              </p:ext>
            </p:extLst>
          </p:nvPr>
        </p:nvGraphicFramePr>
        <p:xfrm>
          <a:off x="508000" y="2346325"/>
          <a:ext cx="8156575" cy="236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Document" r:id="rId4" imgW="8255000" imgH="2400300" progId="Word.Document.8">
                  <p:embed/>
                </p:oleObj>
              </mc:Choice>
              <mc:Fallback>
                <p:oleObj name="Document" r:id="rId4" imgW="8255000" imgH="24003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46325"/>
                        <a:ext cx="8156575" cy="2365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 smtClean="0"/>
              <a:t>A proposal on how to divide the work between P802.1Qbz and P802.11ak for wired/wireless bridging.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 smtClean="0"/>
              <a:t>Content of this presentation same as content of: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http://www.ieee802.org/1/files/public/docs2013/bz-nfinn-division-of-work-0413-</a:t>
            </a:r>
            <a:r>
              <a:rPr lang="en-GB" b="0" dirty="0" smtClean="0"/>
              <a:t>v03.</a:t>
            </a:r>
            <a:r>
              <a:rPr lang="en-GB" b="0" dirty="0" smtClean="0"/>
              <a:t>pdf</a:t>
            </a:r>
            <a:endParaRPr lang="en-GB" b="0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The Portal, today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188" y="1587500"/>
            <a:ext cx="8550275" cy="4965700"/>
          </a:xfrm>
        </p:spPr>
        <p:txBody>
          <a:bodyPr>
            <a:normAutofit fontScale="92500"/>
          </a:bodyPr>
          <a:lstStyle/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b="0" dirty="0" smtClean="0"/>
              <a:t>What 802.11 presents to the bridge/router is a </a:t>
            </a:r>
            <a:r>
              <a:rPr lang="en-US" b="0" dirty="0" smtClean="0">
                <a:solidFill>
                  <a:srgbClr val="652D89"/>
                </a:solidFill>
              </a:rPr>
              <a:t>Portal</a:t>
            </a:r>
            <a:r>
              <a:rPr lang="en-US" b="0" dirty="0" smtClean="0"/>
              <a:t>, which offers a single generic IEEE 802 MAC service to the Bridge</a:t>
            </a:r>
            <a:r>
              <a:rPr lang="en-US" b="0" dirty="0"/>
              <a:t> </a:t>
            </a:r>
            <a:r>
              <a:rPr lang="en-US" b="0" dirty="0" smtClean="0"/>
              <a:t>(or Router).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This prevents the bridge/router from using the individual links optimally (for accurate forwarding), because the </a:t>
            </a:r>
            <a:r>
              <a:rPr lang="en-US" b="1" dirty="0" smtClean="0">
                <a:solidFill>
                  <a:srgbClr val="652D89"/>
                </a:solidFill>
              </a:rPr>
              <a:t>bridge cannot access individual links</a:t>
            </a:r>
            <a:r>
              <a:rPr lang="en-US" dirty="0" smtClean="0"/>
              <a:t>.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The Portal </a:t>
            </a:r>
            <a:r>
              <a:rPr lang="en-US" b="1" dirty="0" smtClean="0">
                <a:solidFill>
                  <a:schemeClr val="tx2"/>
                </a:solidFill>
              </a:rPr>
              <a:t>does not reflect transmitted frames back to the bridge</a:t>
            </a:r>
            <a:r>
              <a:rPr lang="en-US" dirty="0" smtClean="0"/>
              <a:t>.  This is good, because otherwise, bridges cannot learn source addresses.</a:t>
            </a:r>
          </a:p>
          <a:p>
            <a:pPr>
              <a:buFont typeface="Arial"/>
              <a:buChar char="•"/>
            </a:pPr>
            <a:r>
              <a:rPr lang="en-US" b="0" dirty="0" smtClean="0"/>
              <a:t>Each non-AP station presents each of its multiple wireless associations as an </a:t>
            </a:r>
            <a:r>
              <a:rPr lang="en-US" b="0" dirty="0" smtClean="0">
                <a:solidFill>
                  <a:srgbClr val="6DB344"/>
                </a:solidFill>
              </a:rPr>
              <a:t>independent generic instance</a:t>
            </a:r>
            <a:r>
              <a:rPr lang="en-US" b="0" dirty="0" smtClean="0"/>
              <a:t> of the MAC service.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That’s just what we want, but the station also reflects back any multicasts or broadcasts to the upper layers, which </a:t>
            </a:r>
            <a:r>
              <a:rPr lang="en-US" b="1" dirty="0" smtClean="0">
                <a:solidFill>
                  <a:schemeClr val="accent6"/>
                </a:solidFill>
              </a:rPr>
              <a:t>breaks source address learning</a:t>
            </a:r>
            <a:r>
              <a:rPr lang="en-US" dirty="0" smtClean="0"/>
              <a:t>.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3737312" y="2564459"/>
            <a:ext cx="287337" cy="288925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8" name="Oval 41"/>
          <p:cNvSpPr>
            <a:spLocks noChangeArrowheads="1"/>
          </p:cNvSpPr>
          <p:nvPr/>
        </p:nvSpPr>
        <p:spPr bwMode="auto">
          <a:xfrm>
            <a:off x="4810292" y="2537575"/>
            <a:ext cx="288925" cy="287337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9" name="Oval 42"/>
          <p:cNvSpPr>
            <a:spLocks noChangeArrowheads="1"/>
          </p:cNvSpPr>
          <p:nvPr/>
        </p:nvSpPr>
        <p:spPr bwMode="auto">
          <a:xfrm>
            <a:off x="5638800" y="2533598"/>
            <a:ext cx="287337" cy="287338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tx1"/>
              </a:solidFill>
              <a:latin typeface="Calibri"/>
              <a:cs typeface="Calibri"/>
            </a:endParaRPr>
          </a:p>
        </p:txBody>
      </p:sp>
      <p:cxnSp>
        <p:nvCxnSpPr>
          <p:cNvPr id="11" name="Straight Connector 60"/>
          <p:cNvCxnSpPr>
            <a:cxnSpLocks noChangeShapeType="1"/>
            <a:endCxn id="7" idx="1"/>
          </p:cNvCxnSpPr>
          <p:nvPr/>
        </p:nvCxnSpPr>
        <p:spPr bwMode="auto">
          <a:xfrm>
            <a:off x="2771800" y="1980605"/>
            <a:ext cx="1312854" cy="25822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Connector 64"/>
          <p:cNvCxnSpPr>
            <a:cxnSpLocks noChangeShapeType="1"/>
            <a:stCxn id="5" idx="0"/>
          </p:cNvCxnSpPr>
          <p:nvPr/>
        </p:nvCxnSpPr>
        <p:spPr bwMode="auto">
          <a:xfrm flipV="1">
            <a:off x="3880981" y="1854349"/>
            <a:ext cx="386219" cy="710110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Connector 68"/>
          <p:cNvCxnSpPr>
            <a:cxnSpLocks noChangeShapeType="1"/>
            <a:stCxn id="8" idx="1"/>
          </p:cNvCxnSpPr>
          <p:nvPr/>
        </p:nvCxnSpPr>
        <p:spPr bwMode="auto">
          <a:xfrm flipH="1" flipV="1">
            <a:off x="4572000" y="1854349"/>
            <a:ext cx="280604" cy="725306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Connector 73"/>
          <p:cNvCxnSpPr>
            <a:cxnSpLocks noChangeShapeType="1"/>
            <a:stCxn id="9" idx="1"/>
          </p:cNvCxnSpPr>
          <p:nvPr/>
        </p:nvCxnSpPr>
        <p:spPr bwMode="auto">
          <a:xfrm flipH="1" flipV="1">
            <a:off x="4499992" y="1916832"/>
            <a:ext cx="1180888" cy="658846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Connector 68"/>
          <p:cNvCxnSpPr>
            <a:cxnSpLocks noChangeShapeType="1"/>
            <a:stCxn id="8" idx="2"/>
            <a:endCxn id="5" idx="6"/>
          </p:cNvCxnSpPr>
          <p:nvPr/>
        </p:nvCxnSpPr>
        <p:spPr bwMode="auto">
          <a:xfrm flipH="1">
            <a:off x="4024649" y="2681244"/>
            <a:ext cx="785643" cy="27678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" name="Rectangle 27"/>
          <p:cNvSpPr>
            <a:spLocks noChangeArrowheads="1"/>
          </p:cNvSpPr>
          <p:nvPr/>
        </p:nvSpPr>
        <p:spPr bwMode="auto">
          <a:xfrm>
            <a:off x="4084654" y="914400"/>
            <a:ext cx="612775" cy="396875"/>
          </a:xfrm>
          <a:prstGeom prst="rect">
            <a:avLst/>
          </a:prstGeom>
          <a:noFill/>
          <a:ln w="57150">
            <a:solidFill>
              <a:srgbClr val="5286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B/R</a:t>
            </a:r>
            <a:endParaRPr lang="en-US"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cxnSp>
        <p:nvCxnSpPr>
          <p:cNvPr id="39" name="Straight Connector 38"/>
          <p:cNvCxnSpPr>
            <a:stCxn id="36" idx="2"/>
            <a:endCxn id="7" idx="0"/>
          </p:cNvCxnSpPr>
          <p:nvPr/>
        </p:nvCxnSpPr>
        <p:spPr>
          <a:xfrm>
            <a:off x="4391042" y="1311275"/>
            <a:ext cx="0" cy="496714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4860032" y="1340768"/>
            <a:ext cx="990600" cy="0"/>
          </a:xfrm>
          <a:prstGeom prst="straightConnector1">
            <a:avLst/>
          </a:prstGeom>
          <a:ln w="57150" cmpd="sng">
            <a:solidFill>
              <a:schemeClr val="accent6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5868144" y="1124744"/>
            <a:ext cx="9115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>
                <a:solidFill>
                  <a:srgbClr val="652D89"/>
                </a:solidFill>
              </a:rPr>
              <a:t>Portal</a:t>
            </a:r>
            <a:endParaRPr lang="en-US" sz="2000" b="1" dirty="0">
              <a:solidFill>
                <a:srgbClr val="652D89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grpSp>
        <p:nvGrpSpPr>
          <p:cNvPr id="17" name="Group 16"/>
          <p:cNvGrpSpPr/>
          <p:nvPr/>
        </p:nvGrpSpPr>
        <p:grpSpPr>
          <a:xfrm flipH="1">
            <a:off x="1043608" y="1844824"/>
            <a:ext cx="1354137" cy="980088"/>
            <a:chOff x="1566251" y="1844824"/>
            <a:chExt cx="1354137" cy="980088"/>
          </a:xfrm>
        </p:grpSpPr>
        <p:sp>
          <p:nvSpPr>
            <p:cNvPr id="24" name="Oval 41"/>
            <p:cNvSpPr>
              <a:spLocks noChangeArrowheads="1"/>
            </p:cNvSpPr>
            <p:nvPr/>
          </p:nvSpPr>
          <p:spPr bwMode="auto">
            <a:xfrm>
              <a:off x="1804543" y="2537575"/>
              <a:ext cx="288925" cy="287337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en-US" sz="200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25" name="Oval 42"/>
            <p:cNvSpPr>
              <a:spLocks noChangeArrowheads="1"/>
            </p:cNvSpPr>
            <p:nvPr/>
          </p:nvSpPr>
          <p:spPr bwMode="auto">
            <a:xfrm>
              <a:off x="2633051" y="2533598"/>
              <a:ext cx="287337" cy="287338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en-US" sz="200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cxnSp>
          <p:nvCxnSpPr>
            <p:cNvPr id="26" name="Straight Connector 68"/>
            <p:cNvCxnSpPr>
              <a:cxnSpLocks noChangeShapeType="1"/>
              <a:stCxn id="24" idx="1"/>
            </p:cNvCxnSpPr>
            <p:nvPr/>
          </p:nvCxnSpPr>
          <p:spPr bwMode="auto">
            <a:xfrm flipH="1" flipV="1">
              <a:off x="1566251" y="1854349"/>
              <a:ext cx="280604" cy="72530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" name="Straight Connector 73"/>
            <p:cNvCxnSpPr>
              <a:cxnSpLocks noChangeShapeType="1"/>
              <a:stCxn id="25" idx="1"/>
            </p:cNvCxnSpPr>
            <p:nvPr/>
          </p:nvCxnSpPr>
          <p:spPr bwMode="auto">
            <a:xfrm flipH="1" flipV="1">
              <a:off x="1691680" y="1844824"/>
              <a:ext cx="983451" cy="73085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7" name="Rectangle 27"/>
          <p:cNvSpPr>
            <a:spLocks noChangeArrowheads="1"/>
          </p:cNvSpPr>
          <p:nvPr/>
        </p:nvSpPr>
        <p:spPr bwMode="auto">
          <a:xfrm>
            <a:off x="4084654" y="1807989"/>
            <a:ext cx="612775" cy="396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00FF"/>
            </a:solidFill>
            <a:round/>
            <a:headEnd/>
            <a:tailEnd type="arrow" w="med" len="med"/>
          </a:ln>
          <a:extLst/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AP1</a:t>
            </a:r>
            <a:endParaRPr lang="en-US"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cxnSp>
        <p:nvCxnSpPr>
          <p:cNvPr id="31" name="Straight Connector 30"/>
          <p:cNvCxnSpPr>
            <a:stCxn id="20" idx="3"/>
          </p:cNvCxnSpPr>
          <p:nvPr/>
        </p:nvCxnSpPr>
        <p:spPr>
          <a:xfrm flipH="1">
            <a:off x="2483768" y="1597164"/>
            <a:ext cx="19592" cy="240318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27"/>
          <p:cNvSpPr>
            <a:spLocks noChangeArrowheads="1"/>
          </p:cNvSpPr>
          <p:nvPr/>
        </p:nvSpPr>
        <p:spPr bwMode="auto">
          <a:xfrm>
            <a:off x="2123728" y="1764581"/>
            <a:ext cx="612775" cy="396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00FF"/>
            </a:solidFill>
            <a:round/>
            <a:headEnd/>
            <a:tailEnd type="arrow" w="med" len="med"/>
          </a:ln>
          <a:extLst/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AP2</a:t>
            </a:r>
            <a:endParaRPr lang="en-US"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2123728" y="1412776"/>
            <a:ext cx="2592288" cy="216024"/>
          </a:xfrm>
          <a:prstGeom prst="ellipse">
            <a:avLst/>
          </a:prstGeom>
          <a:solidFill>
            <a:srgbClr val="C2FF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20968" y="1124744"/>
            <a:ext cx="15027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dirty="0" smtClean="0">
                <a:solidFill>
                  <a:schemeClr val="tx1"/>
                </a:solidFill>
              </a:rPr>
              <a:t>Distribution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System (DS)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04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Oval 51"/>
          <p:cNvSpPr/>
          <p:nvPr/>
        </p:nvSpPr>
        <p:spPr bwMode="auto">
          <a:xfrm>
            <a:off x="1835696" y="476672"/>
            <a:ext cx="3024336" cy="115212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0" name="Straight Connector 59"/>
          <p:cNvCxnSpPr>
            <a:stCxn id="59" idx="2"/>
          </p:cNvCxnSpPr>
          <p:nvPr/>
        </p:nvCxnSpPr>
        <p:spPr>
          <a:xfrm>
            <a:off x="2430116" y="1305595"/>
            <a:ext cx="0" cy="496714"/>
          </a:xfrm>
          <a:prstGeom prst="line">
            <a:avLst/>
          </a:prstGeom>
          <a:ln>
            <a:solidFill>
              <a:srgbClr val="000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68"/>
          <p:cNvCxnSpPr>
            <a:cxnSpLocks noChangeShapeType="1"/>
            <a:stCxn id="45" idx="1"/>
          </p:cNvCxnSpPr>
          <p:nvPr/>
        </p:nvCxnSpPr>
        <p:spPr bwMode="auto">
          <a:xfrm flipV="1">
            <a:off x="2117141" y="1854349"/>
            <a:ext cx="280604" cy="725306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Straight Connector 73"/>
          <p:cNvCxnSpPr>
            <a:cxnSpLocks noChangeShapeType="1"/>
            <a:stCxn id="46" idx="1"/>
          </p:cNvCxnSpPr>
          <p:nvPr/>
        </p:nvCxnSpPr>
        <p:spPr bwMode="auto">
          <a:xfrm flipV="1">
            <a:off x="1288865" y="1844824"/>
            <a:ext cx="983451" cy="730854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188" y="1435100"/>
            <a:ext cx="8550275" cy="4965700"/>
          </a:xfrm>
        </p:spPr>
        <p:txBody>
          <a:bodyPr>
            <a:normAutofit fontScale="92500"/>
          </a:bodyPr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b="0" dirty="0" smtClean="0">
                <a:solidFill>
                  <a:srgbClr val="800000"/>
                </a:solidFill>
              </a:rPr>
              <a:t>New: </a:t>
            </a:r>
            <a:r>
              <a:rPr lang="en-US" b="0" dirty="0" smtClean="0"/>
              <a:t>802.11 presents to the </a:t>
            </a:r>
            <a:r>
              <a:rPr lang="en-US" b="0" dirty="0" smtClean="0"/>
              <a:t>bridge</a:t>
            </a:r>
            <a:r>
              <a:rPr lang="en-US" b="0" dirty="0" smtClean="0"/>
              <a:t>/router a </a:t>
            </a:r>
            <a:r>
              <a:rPr lang="en-US" b="0" dirty="0" smtClean="0">
                <a:solidFill>
                  <a:schemeClr val="tx2"/>
                </a:solidFill>
              </a:rPr>
              <a:t>bundle of MAC service instances</a:t>
            </a:r>
            <a:r>
              <a:rPr lang="en-US" b="0" dirty="0" smtClean="0"/>
              <a:t>, allow the bridge to send a frame to any combination of ports.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As is true today, the MACs </a:t>
            </a:r>
            <a:r>
              <a:rPr lang="en-US" b="1" dirty="0" smtClean="0">
                <a:solidFill>
                  <a:schemeClr val="tx2"/>
                </a:solidFill>
              </a:rPr>
              <a:t>do not reflect transmitted frames</a:t>
            </a:r>
            <a:r>
              <a:rPr lang="en-US" dirty="0" smtClean="0"/>
              <a:t>.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(Actually, a controlled and an uncontrolled port are provided for each.)</a:t>
            </a:r>
          </a:p>
          <a:p>
            <a:pPr>
              <a:buFont typeface="Arial"/>
              <a:buChar char="•"/>
            </a:pPr>
            <a:r>
              <a:rPr lang="en-US" b="0" dirty="0" smtClean="0"/>
              <a:t>As is true today, each non-AP station presents each of its multiple wireless associations as an </a:t>
            </a:r>
            <a:r>
              <a:rPr lang="en-US" b="0" dirty="0" smtClean="0">
                <a:solidFill>
                  <a:srgbClr val="6DB344"/>
                </a:solidFill>
              </a:rPr>
              <a:t>independent instance</a:t>
            </a:r>
            <a:r>
              <a:rPr lang="en-US" b="0" dirty="0" smtClean="0"/>
              <a:t> of the MAC service.</a:t>
            </a:r>
          </a:p>
          <a:p>
            <a:pPr marL="800100" lvl="1" indent="-342900">
              <a:buFont typeface="Arial"/>
              <a:buChar char="•"/>
            </a:pPr>
            <a:r>
              <a:rPr lang="en-US" b="1" dirty="0" smtClean="0">
                <a:solidFill>
                  <a:srgbClr val="800000"/>
                </a:solidFill>
              </a:rPr>
              <a:t>New: </a:t>
            </a:r>
            <a:r>
              <a:rPr lang="en-US" dirty="0" smtClean="0"/>
              <a:t>he non-AP station </a:t>
            </a:r>
            <a:r>
              <a:rPr lang="en-US" b="1" dirty="0" smtClean="0">
                <a:solidFill>
                  <a:srgbClr val="6DB344"/>
                </a:solidFill>
              </a:rPr>
              <a:t>does not reflect</a:t>
            </a:r>
            <a:r>
              <a:rPr lang="en-US" dirty="0" smtClean="0"/>
              <a:t> any frames back to the upper layers.</a:t>
            </a:r>
          </a:p>
        </p:txBody>
      </p:sp>
      <p:sp>
        <p:nvSpPr>
          <p:cNvPr id="36" name="Rectangle 27"/>
          <p:cNvSpPr>
            <a:spLocks noChangeArrowheads="1"/>
          </p:cNvSpPr>
          <p:nvPr/>
        </p:nvSpPr>
        <p:spPr bwMode="auto">
          <a:xfrm>
            <a:off x="4084654" y="914400"/>
            <a:ext cx="612775" cy="396875"/>
          </a:xfrm>
          <a:prstGeom prst="rect">
            <a:avLst/>
          </a:prstGeom>
          <a:noFill/>
          <a:ln w="57150">
            <a:solidFill>
              <a:srgbClr val="5286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Calibri"/>
                <a:cs typeface="Calibri"/>
              </a:rPr>
              <a:t>B/R</a:t>
            </a:r>
            <a:endParaRPr lang="en-US" sz="2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81600" y="1141947"/>
            <a:ext cx="35748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n>
                  <a:solidFill>
                    <a:srgbClr val="FF0000"/>
                  </a:solidFill>
                </a:ln>
                <a:solidFill>
                  <a:schemeClr val="accent2"/>
                </a:solidFill>
              </a:rPr>
              <a:t>Single frames come up the stack.</a:t>
            </a:r>
            <a:endParaRPr lang="en-US" sz="2000" dirty="0">
              <a:ln>
                <a:solidFill>
                  <a:srgbClr val="FF0000"/>
                </a:solidFill>
              </a:ln>
              <a:solidFill>
                <a:schemeClr val="accent2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148232" y="1621249"/>
            <a:ext cx="401904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dirty="0" smtClean="0">
                <a:ln>
                  <a:solidFill>
                    <a:srgbClr val="FF0000"/>
                  </a:solidFill>
                </a:ln>
                <a:solidFill>
                  <a:schemeClr val="accent2"/>
                </a:solidFill>
              </a:rPr>
              <a:t>Going down, bridge presents a single</a:t>
            </a:r>
            <a:br>
              <a:rPr lang="en-US" sz="2000" dirty="0" smtClean="0">
                <a:ln>
                  <a:solidFill>
                    <a:srgbClr val="FF0000"/>
                  </a:solidFill>
                </a:ln>
                <a:solidFill>
                  <a:schemeClr val="accent2"/>
                </a:solidFill>
              </a:rPr>
            </a:br>
            <a:r>
              <a:rPr lang="en-US" sz="2000" dirty="0" smtClean="0">
                <a:ln>
                  <a:solidFill>
                    <a:srgbClr val="FF0000"/>
                  </a:solidFill>
                </a:ln>
                <a:solidFill>
                  <a:schemeClr val="accent2"/>
                </a:solidFill>
              </a:rPr>
              <a:t>frame and a vector of ports </a:t>
            </a:r>
            <a:r>
              <a:rPr lang="en-US" sz="2000" dirty="0" smtClean="0">
                <a:ln>
                  <a:solidFill>
                    <a:srgbClr val="FF0000"/>
                  </a:solidFill>
                </a:ln>
                <a:solidFill>
                  <a:schemeClr val="accent2"/>
                </a:solidFill>
              </a:rPr>
              <a:t>on which</a:t>
            </a:r>
            <a:br>
              <a:rPr lang="en-US" sz="2000" dirty="0" smtClean="0">
                <a:ln>
                  <a:solidFill>
                    <a:srgbClr val="FF0000"/>
                  </a:solidFill>
                </a:ln>
                <a:solidFill>
                  <a:schemeClr val="accent2"/>
                </a:solidFill>
              </a:rPr>
            </a:br>
            <a:r>
              <a:rPr lang="en-US" sz="2000" dirty="0" smtClean="0">
                <a:ln>
                  <a:solidFill>
                    <a:srgbClr val="FF0000"/>
                  </a:solidFill>
                </a:ln>
                <a:solidFill>
                  <a:schemeClr val="accent2"/>
                </a:solidFill>
              </a:rPr>
              <a:t>to </a:t>
            </a:r>
            <a:r>
              <a:rPr lang="en-US" sz="2000" dirty="0" smtClean="0">
                <a:ln>
                  <a:solidFill>
                    <a:srgbClr val="FF0000"/>
                  </a:solidFill>
                </a:ln>
                <a:solidFill>
                  <a:schemeClr val="accent2"/>
                </a:solidFill>
              </a:rPr>
              <a:t>send </a:t>
            </a:r>
            <a:r>
              <a:rPr lang="en-US" sz="2000" dirty="0" smtClean="0">
                <a:ln>
                  <a:solidFill>
                    <a:srgbClr val="FF0000"/>
                  </a:solidFill>
                </a:ln>
                <a:solidFill>
                  <a:schemeClr val="accent2"/>
                </a:solidFill>
              </a:rPr>
              <a:t>it.</a:t>
            </a:r>
            <a:endParaRPr lang="en-US" sz="2000" dirty="0">
              <a:ln>
                <a:solidFill>
                  <a:srgbClr val="FF0000"/>
                </a:solidFill>
              </a:ln>
              <a:solidFill>
                <a:schemeClr val="accent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Norman Finn, Cisco Systems</a:t>
            </a:r>
            <a:endParaRPr lang="en-GB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5" name="Oval 24"/>
          <p:cNvSpPr>
            <a:spLocks noChangeArrowheads="1"/>
          </p:cNvSpPr>
          <p:nvPr/>
        </p:nvSpPr>
        <p:spPr bwMode="auto">
          <a:xfrm>
            <a:off x="3737312" y="2564459"/>
            <a:ext cx="287337" cy="288925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28" name="Oval 41"/>
          <p:cNvSpPr>
            <a:spLocks noChangeArrowheads="1"/>
          </p:cNvSpPr>
          <p:nvPr/>
        </p:nvSpPr>
        <p:spPr bwMode="auto">
          <a:xfrm>
            <a:off x="4810292" y="2537575"/>
            <a:ext cx="288925" cy="287337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30" name="Oval 42"/>
          <p:cNvSpPr>
            <a:spLocks noChangeArrowheads="1"/>
          </p:cNvSpPr>
          <p:nvPr/>
        </p:nvSpPr>
        <p:spPr bwMode="auto">
          <a:xfrm>
            <a:off x="5638800" y="2533598"/>
            <a:ext cx="287337" cy="287338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ln>
                <a:solidFill>
                  <a:srgbClr val="FF0000"/>
                </a:solidFill>
              </a:ln>
              <a:solidFill>
                <a:schemeClr val="tx1"/>
              </a:solidFill>
              <a:latin typeface="Calibri"/>
              <a:cs typeface="Calibri"/>
            </a:endParaRPr>
          </a:p>
        </p:txBody>
      </p:sp>
      <p:cxnSp>
        <p:nvCxnSpPr>
          <p:cNvPr id="31" name="Straight Connector 60"/>
          <p:cNvCxnSpPr>
            <a:cxnSpLocks noChangeShapeType="1"/>
            <a:endCxn id="49" idx="1"/>
          </p:cNvCxnSpPr>
          <p:nvPr/>
        </p:nvCxnSpPr>
        <p:spPr bwMode="auto">
          <a:xfrm>
            <a:off x="2771800" y="1980605"/>
            <a:ext cx="1312854" cy="25822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Connector 64"/>
          <p:cNvCxnSpPr>
            <a:cxnSpLocks noChangeShapeType="1"/>
            <a:stCxn id="25" idx="0"/>
          </p:cNvCxnSpPr>
          <p:nvPr/>
        </p:nvCxnSpPr>
        <p:spPr bwMode="auto">
          <a:xfrm flipV="1">
            <a:off x="3880981" y="1854349"/>
            <a:ext cx="386219" cy="710110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Connector 68"/>
          <p:cNvCxnSpPr>
            <a:cxnSpLocks noChangeShapeType="1"/>
            <a:stCxn id="28" idx="1"/>
          </p:cNvCxnSpPr>
          <p:nvPr/>
        </p:nvCxnSpPr>
        <p:spPr bwMode="auto">
          <a:xfrm flipH="1" flipV="1">
            <a:off x="4572000" y="1854349"/>
            <a:ext cx="280604" cy="725306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Straight Connector 73"/>
          <p:cNvCxnSpPr>
            <a:cxnSpLocks noChangeShapeType="1"/>
            <a:stCxn id="30" idx="1"/>
          </p:cNvCxnSpPr>
          <p:nvPr/>
        </p:nvCxnSpPr>
        <p:spPr bwMode="auto">
          <a:xfrm flipH="1" flipV="1">
            <a:off x="4499992" y="1916832"/>
            <a:ext cx="1180888" cy="658846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Straight Connector 68"/>
          <p:cNvCxnSpPr>
            <a:cxnSpLocks noChangeShapeType="1"/>
            <a:stCxn id="28" idx="2"/>
            <a:endCxn id="25" idx="6"/>
          </p:cNvCxnSpPr>
          <p:nvPr/>
        </p:nvCxnSpPr>
        <p:spPr bwMode="auto">
          <a:xfrm flipH="1">
            <a:off x="4024649" y="2681244"/>
            <a:ext cx="785643" cy="27678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" name="Rectangle 27"/>
          <p:cNvSpPr>
            <a:spLocks noChangeArrowheads="1"/>
          </p:cNvSpPr>
          <p:nvPr/>
        </p:nvSpPr>
        <p:spPr bwMode="auto">
          <a:xfrm>
            <a:off x="4084654" y="914400"/>
            <a:ext cx="612775" cy="396875"/>
          </a:xfrm>
          <a:prstGeom prst="rect">
            <a:avLst/>
          </a:prstGeom>
          <a:noFill/>
          <a:ln w="57150">
            <a:solidFill>
              <a:srgbClr val="5286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B/R</a:t>
            </a:r>
            <a:endParaRPr lang="en-US"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cxnSp>
        <p:nvCxnSpPr>
          <p:cNvPr id="41" name="Straight Connector 40"/>
          <p:cNvCxnSpPr>
            <a:stCxn id="40" idx="2"/>
            <a:endCxn id="49" idx="0"/>
          </p:cNvCxnSpPr>
          <p:nvPr/>
        </p:nvCxnSpPr>
        <p:spPr>
          <a:xfrm>
            <a:off x="4391042" y="1311275"/>
            <a:ext cx="0" cy="496714"/>
          </a:xfrm>
          <a:prstGeom prst="line">
            <a:avLst/>
          </a:prstGeom>
          <a:ln>
            <a:solidFill>
              <a:srgbClr val="000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val 41"/>
          <p:cNvSpPr>
            <a:spLocks noChangeArrowheads="1"/>
          </p:cNvSpPr>
          <p:nvPr/>
        </p:nvSpPr>
        <p:spPr bwMode="auto">
          <a:xfrm flipH="1">
            <a:off x="1870528" y="2537575"/>
            <a:ext cx="288925" cy="287337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6" name="Oval 42"/>
          <p:cNvSpPr>
            <a:spLocks noChangeArrowheads="1"/>
          </p:cNvSpPr>
          <p:nvPr/>
        </p:nvSpPr>
        <p:spPr bwMode="auto">
          <a:xfrm flipH="1">
            <a:off x="1043608" y="2533598"/>
            <a:ext cx="287337" cy="287338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9" name="Rectangle 27"/>
          <p:cNvSpPr>
            <a:spLocks noChangeArrowheads="1"/>
          </p:cNvSpPr>
          <p:nvPr/>
        </p:nvSpPr>
        <p:spPr bwMode="auto">
          <a:xfrm>
            <a:off x="4084654" y="1807989"/>
            <a:ext cx="612775" cy="396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00FF"/>
            </a:solidFill>
            <a:round/>
            <a:headEnd/>
            <a:tailEnd type="arrow" w="med" len="med"/>
          </a:ln>
          <a:extLst/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AP1</a:t>
            </a:r>
            <a:endParaRPr lang="en-US"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51" name="Rectangle 27"/>
          <p:cNvSpPr>
            <a:spLocks noChangeArrowheads="1"/>
          </p:cNvSpPr>
          <p:nvPr/>
        </p:nvSpPr>
        <p:spPr bwMode="auto">
          <a:xfrm>
            <a:off x="2123728" y="1764581"/>
            <a:ext cx="612775" cy="396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00FF"/>
            </a:solidFill>
            <a:round/>
            <a:headEnd/>
            <a:tailEnd type="arrow" w="med" len="med"/>
          </a:ln>
          <a:extLst/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AP2</a:t>
            </a:r>
            <a:endParaRPr lang="en-US"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664864" y="404664"/>
            <a:ext cx="15027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dirty="0" smtClean="0">
                <a:solidFill>
                  <a:schemeClr val="tx1"/>
                </a:solidFill>
              </a:rPr>
              <a:t>Distribution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System (DS)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4" name="Rectangle 27"/>
          <p:cNvSpPr>
            <a:spLocks noChangeArrowheads="1"/>
          </p:cNvSpPr>
          <p:nvPr/>
        </p:nvSpPr>
        <p:spPr bwMode="auto">
          <a:xfrm>
            <a:off x="2123728" y="908720"/>
            <a:ext cx="612775" cy="396875"/>
          </a:xfrm>
          <a:prstGeom prst="rect">
            <a:avLst/>
          </a:prstGeom>
          <a:noFill/>
          <a:ln w="57150">
            <a:solidFill>
              <a:srgbClr val="5286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Calibri"/>
                <a:cs typeface="Calibri"/>
              </a:rPr>
              <a:t>B/R</a:t>
            </a:r>
            <a:endParaRPr lang="en-US" sz="2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 flipH="1">
            <a:off x="2123728" y="1305595"/>
            <a:ext cx="106346" cy="685800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2306274" y="1305595"/>
            <a:ext cx="51840" cy="695325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687274" y="1308875"/>
            <a:ext cx="76200" cy="695325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27"/>
          <p:cNvSpPr>
            <a:spLocks noChangeArrowheads="1"/>
          </p:cNvSpPr>
          <p:nvPr/>
        </p:nvSpPr>
        <p:spPr bwMode="auto">
          <a:xfrm>
            <a:off x="2123728" y="908720"/>
            <a:ext cx="612775" cy="396875"/>
          </a:xfrm>
          <a:prstGeom prst="rect">
            <a:avLst/>
          </a:prstGeom>
          <a:noFill/>
          <a:ln w="57150">
            <a:solidFill>
              <a:srgbClr val="5286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B/R</a:t>
            </a:r>
            <a:endParaRPr lang="en-US"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61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5213"/>
          </a:xfrm>
        </p:spPr>
        <p:txBody>
          <a:bodyPr/>
          <a:lstStyle/>
          <a:p>
            <a:pPr algn="l"/>
            <a:r>
              <a:rPr lang="en-US" dirty="0" smtClean="0"/>
              <a:t>                                        P802.11ak can provide</a:t>
            </a:r>
            <a:r>
              <a:rPr lang="en-US" dirty="0" smtClean="0"/>
              <a:t>:</a:t>
            </a:r>
            <a:br>
              <a:rPr lang="en-US" dirty="0" smtClean="0"/>
            </a:br>
            <a:endParaRPr lang="en-US" dirty="0"/>
          </a:p>
        </p:txBody>
      </p:sp>
      <p:cxnSp>
        <p:nvCxnSpPr>
          <p:cNvPr id="62" name="Straight Connector 61"/>
          <p:cNvCxnSpPr/>
          <p:nvPr/>
        </p:nvCxnSpPr>
        <p:spPr>
          <a:xfrm flipH="1">
            <a:off x="2771800" y="1124744"/>
            <a:ext cx="1296144" cy="0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4084654" y="1311275"/>
            <a:ext cx="106346" cy="685800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4267200" y="1311275"/>
            <a:ext cx="51840" cy="695325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95800" y="1311275"/>
            <a:ext cx="76200" cy="695325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648200" y="1314555"/>
            <a:ext cx="76200" cy="695325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1623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b="0" dirty="0" smtClean="0"/>
              <a:t>The bridge (and perhaps a router) attached to the AP via this bundle of point-to-point links is a perfectly valid implementation of the data transfer portion of the Distribution System (DS).</a:t>
            </a:r>
            <a:endParaRPr lang="en-US" b="0" dirty="0" smtClean="0"/>
          </a:p>
          <a:p>
            <a:pPr lvl="1">
              <a:buFont typeface="Arial"/>
              <a:buChar char="•"/>
            </a:pPr>
            <a:r>
              <a:rPr lang="en-US" dirty="0" smtClean="0"/>
              <a:t>A DS is not </a:t>
            </a:r>
            <a:r>
              <a:rPr lang="en-US" i="1" dirty="0" smtClean="0"/>
              <a:t>required</a:t>
            </a:r>
            <a:r>
              <a:rPr lang="en-US" dirty="0" smtClean="0"/>
              <a:t> to have a portal.  No portal is needed (actually, it’s meaningless), in this case.</a:t>
            </a:r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b="0" dirty="0" smtClean="0"/>
              <a:t>This does not eliminate or obsolete </a:t>
            </a:r>
            <a:r>
              <a:rPr lang="en-US" b="0" dirty="0" smtClean="0"/>
              <a:t>existing implementations of the DS</a:t>
            </a:r>
            <a:r>
              <a:rPr lang="en-US" dirty="0" smtClean="0"/>
              <a:t>, Portal, and bridge/router attached as described, today.</a:t>
            </a:r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b="0" dirty="0" smtClean="0"/>
              <a:t>The presence of this data transfer technique does not inhibit the DS from performing any other functions.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9551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Redefining the DS – AP interface??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b="0" dirty="0" smtClean="0"/>
              <a:t>NO!</a:t>
            </a:r>
          </a:p>
          <a:p>
            <a:pPr>
              <a:buFont typeface="Arial"/>
              <a:buChar char="•"/>
            </a:pPr>
            <a:r>
              <a:rPr lang="en-US" b="0" dirty="0" smtClean="0"/>
              <a:t>The difference between the bundle of point-to-point links, the current definitions in 802.11, and the current definitions in 802.1, is a matter of polar vs. rectilinear vs. log-log coordinates.  The substance of specifications, like the function being plotted, is the same.</a:t>
            </a:r>
          </a:p>
          <a:p>
            <a:pPr>
              <a:buFont typeface="Arial"/>
              <a:buChar char="•"/>
            </a:pPr>
            <a:r>
              <a:rPr lang="en-US" b="0" dirty="0" smtClean="0"/>
              <a:t>My suggestion is that 802.11ak maps their specification to this bundle-plus-a-vector model in a non-normative annex, and that 802.1Qbz does its end of the mapping.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5270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P802.1Qbz and P802.11ak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Arial"/>
              <a:buChar char="•"/>
            </a:pPr>
            <a:r>
              <a:rPr lang="en-US" b="0" dirty="0" smtClean="0">
                <a:solidFill>
                  <a:srgbClr val="800000"/>
                </a:solidFill>
              </a:rPr>
              <a:t>11ak</a:t>
            </a:r>
            <a:r>
              <a:rPr lang="en-US" b="0" dirty="0" smtClean="0"/>
              <a:t>: Make a wired/wireless connection at a non-AP station legal.</a:t>
            </a:r>
          </a:p>
          <a:p>
            <a:pPr>
              <a:buFont typeface="Arial"/>
              <a:buChar char="•"/>
            </a:pPr>
            <a:r>
              <a:rPr lang="en-US" b="0" dirty="0" smtClean="0">
                <a:solidFill>
                  <a:srgbClr val="800000"/>
                </a:solidFill>
              </a:rPr>
              <a:t>11ak</a:t>
            </a:r>
            <a:r>
              <a:rPr lang="en-US" b="0" dirty="0" smtClean="0"/>
              <a:t>: Do not reflect frames back to a non-AP station’s upper layers (bridge, router, or host).</a:t>
            </a:r>
          </a:p>
          <a:p>
            <a:pPr>
              <a:buFont typeface="Arial"/>
              <a:buChar char="•"/>
            </a:pPr>
            <a:r>
              <a:rPr lang="en-US" b="0" dirty="0" smtClean="0">
                <a:solidFill>
                  <a:srgbClr val="800000"/>
                </a:solidFill>
              </a:rPr>
              <a:t>11ak</a:t>
            </a:r>
            <a:r>
              <a:rPr lang="en-US" b="0" dirty="0" smtClean="0"/>
              <a:t>: </a:t>
            </a:r>
            <a:r>
              <a:rPr lang="en-US" b="0" dirty="0" smtClean="0"/>
              <a:t>Map the current </a:t>
            </a:r>
            <a:r>
              <a:rPr lang="en-US" b="0" dirty="0" smtClean="0"/>
              <a:t>interfaces to </a:t>
            </a:r>
            <a:r>
              <a:rPr lang="en-US" b="0" dirty="0" smtClean="0"/>
              <a:t>the DS as a bundle of point-to-point links.  DS can </a:t>
            </a:r>
            <a:r>
              <a:rPr lang="en-US" b="0" dirty="0" smtClean="0"/>
              <a:t>offer a single frame with a port vector.  AP optimizes multicast transmission or not, at its pleasure</a:t>
            </a:r>
            <a:r>
              <a:rPr lang="en-US" b="0" dirty="0" smtClean="0"/>
              <a:t>.</a:t>
            </a:r>
            <a:endParaRPr lang="en-US" b="0" dirty="0" smtClean="0"/>
          </a:p>
          <a:p>
            <a:pPr>
              <a:buFont typeface="Arial"/>
              <a:buChar char="•"/>
            </a:pPr>
            <a:r>
              <a:rPr lang="en-US" b="0" dirty="0" smtClean="0">
                <a:solidFill>
                  <a:srgbClr val="0096D6"/>
                </a:solidFill>
              </a:rPr>
              <a:t>1Qbz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en-US" b="0" dirty="0" smtClean="0"/>
              <a:t>and </a:t>
            </a:r>
            <a:r>
              <a:rPr lang="en-US" b="0" dirty="0" smtClean="0">
                <a:solidFill>
                  <a:srgbClr val="800000"/>
                </a:solidFill>
              </a:rPr>
              <a:t>11ak</a:t>
            </a:r>
            <a:r>
              <a:rPr lang="en-US" b="0" dirty="0" smtClean="0"/>
              <a:t>: When adding a tag to an LLC MSDU, change the MSDU to a Type/Length encoding, and then add the LLC-formatted tag.  Similarly, expand things back out when removing tags.</a:t>
            </a:r>
          </a:p>
          <a:p>
            <a:pPr>
              <a:buFont typeface="Arial"/>
              <a:buChar char="•"/>
            </a:pPr>
            <a:r>
              <a:rPr lang="en-US" b="0" dirty="0" smtClean="0">
                <a:solidFill>
                  <a:srgbClr val="800000"/>
                </a:solidFill>
              </a:rPr>
              <a:t>11ak </a:t>
            </a:r>
            <a:r>
              <a:rPr lang="en-US" b="0" dirty="0" smtClean="0"/>
              <a:t>or </a:t>
            </a:r>
            <a:r>
              <a:rPr lang="en-US" b="0" dirty="0" smtClean="0">
                <a:solidFill>
                  <a:srgbClr val="0096D6"/>
                </a:solidFill>
              </a:rPr>
              <a:t>1Qbz</a:t>
            </a:r>
            <a:r>
              <a:rPr lang="en-US" b="0" dirty="0" smtClean="0"/>
              <a:t>: Define how to pick the “cost” of a point-to-point wireless link that is really not fixed, or even well-defined. </a:t>
            </a:r>
          </a:p>
          <a:p>
            <a:pPr>
              <a:buFont typeface="Arial"/>
              <a:buChar char="•"/>
            </a:pPr>
            <a:r>
              <a:rPr lang="en-US" b="0" dirty="0" smtClean="0">
                <a:solidFill>
                  <a:srgbClr val="800000"/>
                </a:solidFill>
              </a:rPr>
              <a:t>11ak </a:t>
            </a:r>
            <a:r>
              <a:rPr lang="en-US" b="0" dirty="0" smtClean="0"/>
              <a:t>or </a:t>
            </a:r>
            <a:r>
              <a:rPr lang="en-US" b="0" dirty="0" smtClean="0">
                <a:solidFill>
                  <a:srgbClr val="0096D6"/>
                </a:solidFill>
              </a:rPr>
              <a:t>1Qbz</a:t>
            </a:r>
            <a:r>
              <a:rPr lang="en-US" b="0" dirty="0" smtClean="0"/>
              <a:t>: Define basic model for heuristics to decide whether a (potentially flaky) wireless link is or is not visible in the network.</a:t>
            </a:r>
            <a:r>
              <a:rPr lang="en-US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4122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this mean for implementers?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pPr>
              <a:buFont typeface="Arial"/>
              <a:buChar char="•"/>
            </a:pPr>
            <a:r>
              <a:rPr lang="en-US" b="0" dirty="0" smtClean="0"/>
              <a:t>The use cases for an AP </a:t>
            </a:r>
            <a:r>
              <a:rPr lang="en-US" b="0" dirty="0" smtClean="0">
                <a:solidFill>
                  <a:srgbClr val="0096D6"/>
                </a:solidFill>
              </a:rPr>
              <a:t>not </a:t>
            </a:r>
            <a:r>
              <a:rPr lang="en-US" b="0" dirty="0" smtClean="0"/>
              <a:t>at the edge of the network, though very real, are not yet common.</a:t>
            </a:r>
          </a:p>
          <a:p>
            <a:pPr>
              <a:buFont typeface="Arial"/>
              <a:buChar char="•"/>
            </a:pPr>
            <a:r>
              <a:rPr lang="en-US" b="0" dirty="0" smtClean="0"/>
              <a:t>The use cases for a VLAN-aware or bridging non-AP station are more numerous.  This is a common case, today, but there are several, non-interoperable ways to build it.</a:t>
            </a:r>
          </a:p>
          <a:p>
            <a:pPr>
              <a:buFont typeface="Arial"/>
              <a:buChar char="•"/>
            </a:pPr>
            <a:r>
              <a:rPr lang="en-US" b="0" dirty="0" smtClean="0"/>
              <a:t>The cost of implementing 802.11ak in an AP core or a non-AP station NIC. which enables them to support a bridge or router more efficiently, is small compared to the cost of the bridging or routing function, itself.</a:t>
            </a:r>
          </a:p>
          <a:p>
            <a:pPr>
              <a:buFont typeface="Arial"/>
              <a:buChar char="•"/>
            </a:pPr>
            <a:r>
              <a:rPr lang="en-US" b="0" dirty="0" smtClean="0"/>
              <a:t>So, I would expect 802.11ak to be widely implemented, even if a combined bridge/AP is an extra-cost feature.</a:t>
            </a:r>
          </a:p>
          <a:p>
            <a:pPr>
              <a:buFont typeface="Arial"/>
              <a:buChar char="•"/>
            </a:pPr>
            <a:r>
              <a:rPr lang="en-US" b="1" dirty="0" smtClean="0">
                <a:solidFill>
                  <a:srgbClr val="0096D6"/>
                </a:solidFill>
              </a:rPr>
              <a:t>But, we will now have the opportunity to apply every bit of IEEE, IETF, ITU-T, and other Ethernet networking technology to the Wi-Fi world, as well as the wired world.</a:t>
            </a:r>
            <a:endParaRPr lang="en-US" b="1" dirty="0">
              <a:solidFill>
                <a:srgbClr val="0096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473261"/>
      </p:ext>
    </p:extLst>
  </p:cSld>
  <p:clrMapOvr>
    <a:masterClrMapping/>
  </p:clrMapOvr>
  <p:transition xmlns:p14="http://schemas.microsoft.com/office/powerpoint/2010/main">
    <p:wipe dir="r"/>
  </p:transition>
</p:sld>
</file>

<file path=ppt/theme/theme1.xml><?xml version="1.0" encoding="utf-8"?>
<a:theme xmlns:a="http://schemas.openxmlformats.org/drawingml/2006/main" name="802-11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802-11-template.potx</Template>
  <TotalTime>179</TotalTime>
  <Words>1036</Words>
  <Application>Microsoft Macintosh PowerPoint</Application>
  <PresentationFormat>On-screen Show (4:3)</PresentationFormat>
  <Paragraphs>92</Paragraphs>
  <Slides>8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802-11-template</vt:lpstr>
      <vt:lpstr>Document</vt:lpstr>
      <vt:lpstr>P802.1Qbz + P802.11ak Proposed Division of Work</vt:lpstr>
      <vt:lpstr>Abstract</vt:lpstr>
      <vt:lpstr>The Portal, today </vt:lpstr>
      <vt:lpstr>                                        P802.11ak can provide: </vt:lpstr>
      <vt:lpstr>Distribution System</vt:lpstr>
      <vt:lpstr>Redefining the DS – AP interface??</vt:lpstr>
      <vt:lpstr>Summary of P802.1Qbz and P802.11ak changes</vt:lpstr>
      <vt:lpstr>What does this mean for implementers?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</dc:creator>
  <cp:lastModifiedBy>Norman Finn</cp:lastModifiedBy>
  <cp:revision>32</cp:revision>
  <cp:lastPrinted>1601-01-01T00:00:00Z</cp:lastPrinted>
  <dcterms:created xsi:type="dcterms:W3CDTF">2010-02-15T12:38:41Z</dcterms:created>
  <dcterms:modified xsi:type="dcterms:W3CDTF">2013-05-08T21:58:14Z</dcterms:modified>
</cp:coreProperties>
</file>