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3" r:id="rId4"/>
    <p:sldId id="264" r:id="rId5"/>
    <p:sldId id="267" r:id="rId6"/>
    <p:sldId id="265" r:id="rId7"/>
    <p:sldId id="266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560" y="-6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802.11-13/0406-00-01ak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April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209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802.11-13/0406-00-01ak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474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802.11-13/0406-00-01ak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802.11-13/0406-00-01ak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713" y="1344168"/>
            <a:ext cx="8578850" cy="4965192"/>
          </a:xfrm>
        </p:spPr>
        <p:txBody>
          <a:bodyPr/>
          <a:lstStyle>
            <a:lvl1pPr>
              <a:lnSpc>
                <a:spcPct val="95000"/>
              </a:lnSpc>
              <a:spcBef>
                <a:spcPts val="1480"/>
              </a:spcBef>
              <a:defRPr sz="220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>
                <a:solidFill>
                  <a:srgbClr val="435153"/>
                </a:solidFill>
                <a:latin typeface="+mj-lt"/>
              </a:defRPr>
            </a:lvl2pPr>
            <a:lvl3pPr>
              <a:defRPr>
                <a:solidFill>
                  <a:srgbClr val="435153"/>
                </a:solidFill>
                <a:latin typeface="+mj-lt"/>
              </a:defRPr>
            </a:lvl3pPr>
            <a:lvl4pPr>
              <a:defRPr>
                <a:solidFill>
                  <a:srgbClr val="435153"/>
                </a:solidFill>
                <a:latin typeface="+mj-lt"/>
              </a:defRPr>
            </a:lvl4pPr>
            <a:lvl5pPr>
              <a:defRPr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983343"/>
      </p:ext>
    </p:extLst>
  </p:cSld>
  <p:clrMapOvr>
    <a:masterClrMapping/>
  </p:clrMapOvr>
  <p:transition xmlns:p14="http://schemas.microsoft.com/office/powerpoint/2010/main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11-13/0406-00-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01ak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P802.1Qbz + P802.11ak Proposed Division of Work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</a:t>
            </a:r>
            <a:r>
              <a:rPr lang="en-GB" sz="2000" b="0" dirty="0" smtClean="0"/>
              <a:t>05-06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4512740"/>
              </p:ext>
            </p:extLst>
          </p:nvPr>
        </p:nvGraphicFramePr>
        <p:xfrm>
          <a:off x="508000" y="2346325"/>
          <a:ext cx="8156575" cy="236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Document" r:id="rId4" imgW="8255000" imgH="2400300" progId="Word.Document.8">
                  <p:embed/>
                </p:oleObj>
              </mc:Choice>
              <mc:Fallback>
                <p:oleObj name="Document" r:id="rId4" imgW="8255000" imgH="2400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46325"/>
                        <a:ext cx="8156575" cy="236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 proposal on how to divide the work between P802.1Qbz and P802.11ak for wired/wireless bridging.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Content of this presentation same as content of: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http://www.ieee802.org/1/files/public/docs2013/bz-nfinn-division-of-work-0413-</a:t>
            </a:r>
            <a:r>
              <a:rPr lang="en-GB" dirty="0" smtClean="0"/>
              <a:t>v02.</a:t>
            </a:r>
            <a:r>
              <a:rPr lang="en-GB" dirty="0" smtClean="0"/>
              <a:t>pdf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The Portal, today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188" y="1587500"/>
            <a:ext cx="8550275" cy="4965700"/>
          </a:xfrm>
        </p:spPr>
        <p:txBody>
          <a:bodyPr>
            <a:normAutofit fontScale="92500"/>
          </a:bodyPr>
          <a:lstStyle/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What 802.11 presents to the bridge/router is a </a:t>
            </a:r>
            <a:r>
              <a:rPr lang="en-US" b="1" dirty="0" smtClean="0">
                <a:solidFill>
                  <a:srgbClr val="652D89"/>
                </a:solidFill>
              </a:rPr>
              <a:t>Portal</a:t>
            </a:r>
            <a:r>
              <a:rPr lang="en-US" dirty="0" smtClean="0"/>
              <a:t>, which offers a single generic IEEE 802 MAC service to the Bridge</a:t>
            </a:r>
            <a:r>
              <a:rPr lang="en-US" dirty="0"/>
              <a:t> </a:t>
            </a:r>
            <a:r>
              <a:rPr lang="en-US" dirty="0" smtClean="0"/>
              <a:t>(or Router).</a:t>
            </a:r>
          </a:p>
          <a:p>
            <a:pPr lvl="1"/>
            <a:r>
              <a:rPr lang="en-US" dirty="0" smtClean="0"/>
              <a:t>This prevents the bridge/router from using the individual links optimally (for accurate forwarding), because the </a:t>
            </a:r>
            <a:r>
              <a:rPr lang="en-US" b="1" dirty="0" smtClean="0">
                <a:solidFill>
                  <a:srgbClr val="652D89"/>
                </a:solidFill>
              </a:rPr>
              <a:t>bridge cannot access individual links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Portal </a:t>
            </a:r>
            <a:r>
              <a:rPr lang="en-US" b="1" dirty="0" smtClean="0">
                <a:solidFill>
                  <a:schemeClr val="tx2"/>
                </a:solidFill>
              </a:rPr>
              <a:t>does not reflect transmitted frames back to the bridge</a:t>
            </a:r>
            <a:r>
              <a:rPr lang="en-US" dirty="0" smtClean="0"/>
              <a:t>.  This is good, because otherwise, bridges cannot learn source addresses.</a:t>
            </a:r>
          </a:p>
          <a:p>
            <a:r>
              <a:rPr lang="en-US" dirty="0" smtClean="0"/>
              <a:t>Each non-AP station presents each of its multiple wireless associations as an </a:t>
            </a:r>
            <a:r>
              <a:rPr lang="en-US" b="1" dirty="0" smtClean="0">
                <a:solidFill>
                  <a:srgbClr val="6DB344"/>
                </a:solidFill>
              </a:rPr>
              <a:t>independent generic instance</a:t>
            </a:r>
            <a:r>
              <a:rPr lang="en-US" dirty="0" smtClean="0"/>
              <a:t> of the MAC service.</a:t>
            </a:r>
          </a:p>
          <a:p>
            <a:pPr lvl="1"/>
            <a:r>
              <a:rPr lang="en-US" dirty="0" smtClean="0"/>
              <a:t>That’s just what we want, but the station also reflects back any multicasts or broadcasts to the upper layers, which </a:t>
            </a:r>
            <a:r>
              <a:rPr lang="en-US" b="1" dirty="0" smtClean="0">
                <a:solidFill>
                  <a:schemeClr val="accent6"/>
                </a:solidFill>
              </a:rPr>
              <a:t>breaks source address learning</a:t>
            </a:r>
            <a:r>
              <a:rPr lang="en-US" dirty="0" smtClean="0"/>
              <a:t>.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737312" y="2716710"/>
            <a:ext cx="287337" cy="28892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7" name="Rectangle 27"/>
          <p:cNvSpPr>
            <a:spLocks noChangeArrowheads="1"/>
          </p:cNvSpPr>
          <p:nvPr/>
        </p:nvSpPr>
        <p:spPr bwMode="auto">
          <a:xfrm>
            <a:off x="4084654" y="1600200"/>
            <a:ext cx="612775" cy="396875"/>
          </a:xfrm>
          <a:prstGeom prst="rect">
            <a:avLst/>
          </a:prstGeom>
          <a:noFill/>
          <a:ln w="5715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AP1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8" name="Oval 41"/>
          <p:cNvSpPr>
            <a:spLocks noChangeArrowheads="1"/>
          </p:cNvSpPr>
          <p:nvPr/>
        </p:nvSpPr>
        <p:spPr bwMode="auto">
          <a:xfrm>
            <a:off x="4810292" y="2689826"/>
            <a:ext cx="288925" cy="287337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9" name="Oval 42"/>
          <p:cNvSpPr>
            <a:spLocks noChangeArrowheads="1"/>
          </p:cNvSpPr>
          <p:nvPr/>
        </p:nvSpPr>
        <p:spPr bwMode="auto">
          <a:xfrm>
            <a:off x="5638800" y="2685849"/>
            <a:ext cx="287337" cy="28733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11" name="Straight Connector 60"/>
          <p:cNvCxnSpPr>
            <a:cxnSpLocks noChangeShapeType="1"/>
          </p:cNvCxnSpPr>
          <p:nvPr/>
        </p:nvCxnSpPr>
        <p:spPr bwMode="auto">
          <a:xfrm flipV="1">
            <a:off x="3432175" y="1997076"/>
            <a:ext cx="592474" cy="439544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64"/>
          <p:cNvCxnSpPr>
            <a:cxnSpLocks noChangeShapeType="1"/>
            <a:stCxn id="5" idx="0"/>
          </p:cNvCxnSpPr>
          <p:nvPr/>
        </p:nvCxnSpPr>
        <p:spPr bwMode="auto">
          <a:xfrm flipV="1">
            <a:off x="3880981" y="2006600"/>
            <a:ext cx="386219" cy="71011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68"/>
          <p:cNvCxnSpPr>
            <a:cxnSpLocks noChangeShapeType="1"/>
            <a:stCxn id="8" idx="1"/>
          </p:cNvCxnSpPr>
          <p:nvPr/>
        </p:nvCxnSpPr>
        <p:spPr bwMode="auto">
          <a:xfrm flipH="1" flipV="1">
            <a:off x="4572000" y="2006600"/>
            <a:ext cx="280604" cy="725306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73"/>
          <p:cNvCxnSpPr>
            <a:cxnSpLocks noChangeShapeType="1"/>
            <a:stCxn id="9" idx="1"/>
          </p:cNvCxnSpPr>
          <p:nvPr/>
        </p:nvCxnSpPr>
        <p:spPr bwMode="auto">
          <a:xfrm flipH="1" flipV="1">
            <a:off x="4697429" y="1997075"/>
            <a:ext cx="983451" cy="730854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68"/>
          <p:cNvCxnSpPr>
            <a:cxnSpLocks noChangeShapeType="1"/>
            <a:stCxn id="8" idx="2"/>
            <a:endCxn id="5" idx="6"/>
          </p:cNvCxnSpPr>
          <p:nvPr/>
        </p:nvCxnSpPr>
        <p:spPr bwMode="auto">
          <a:xfrm flipH="1">
            <a:off x="4024649" y="2833495"/>
            <a:ext cx="785643" cy="27678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27"/>
          <p:cNvSpPr>
            <a:spLocks noChangeArrowheads="1"/>
          </p:cNvSpPr>
          <p:nvPr/>
        </p:nvSpPr>
        <p:spPr bwMode="auto">
          <a:xfrm>
            <a:off x="2819400" y="2436620"/>
            <a:ext cx="612775" cy="396875"/>
          </a:xfrm>
          <a:prstGeom prst="rect">
            <a:avLst/>
          </a:prstGeom>
          <a:noFill/>
          <a:ln w="5715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AP2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6" name="Rectangle 27"/>
          <p:cNvSpPr>
            <a:spLocks noChangeArrowheads="1"/>
          </p:cNvSpPr>
          <p:nvPr/>
        </p:nvSpPr>
        <p:spPr bwMode="auto">
          <a:xfrm>
            <a:off x="4084654" y="914400"/>
            <a:ext cx="612775" cy="396875"/>
          </a:xfrm>
          <a:prstGeom prst="rect">
            <a:avLst/>
          </a:prstGeom>
          <a:noFill/>
          <a:ln w="57150">
            <a:solidFill>
              <a:srgbClr val="5286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B/R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000158" y="1639669"/>
            <a:ext cx="8860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AP-AP</a:t>
            </a:r>
            <a:br>
              <a:rPr lang="en-US" dirty="0" smtClean="0"/>
            </a:br>
            <a:r>
              <a:rPr lang="en-US" dirty="0" smtClean="0"/>
              <a:t>link</a:t>
            </a:r>
            <a:endParaRPr lang="en-US" dirty="0"/>
          </a:p>
        </p:txBody>
      </p:sp>
      <p:cxnSp>
        <p:nvCxnSpPr>
          <p:cNvPr id="39" name="Straight Connector 38"/>
          <p:cNvCxnSpPr>
            <a:stCxn id="36" idx="2"/>
            <a:endCxn id="7" idx="0"/>
          </p:cNvCxnSpPr>
          <p:nvPr/>
        </p:nvCxnSpPr>
        <p:spPr>
          <a:xfrm>
            <a:off x="4391042" y="1311275"/>
            <a:ext cx="0" cy="28892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3276600" y="1447800"/>
            <a:ext cx="990600" cy="0"/>
          </a:xfrm>
          <a:prstGeom prst="straightConnector1">
            <a:avLst/>
          </a:prstGeom>
          <a:ln w="57150" cmpd="sng"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301707" y="1230868"/>
            <a:ext cx="9115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rgbClr val="652D89"/>
                </a:solidFill>
              </a:rPr>
              <a:t>Portal</a:t>
            </a:r>
            <a:endParaRPr lang="en-US" sz="2000" b="1" dirty="0">
              <a:solidFill>
                <a:srgbClr val="652D89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904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What P802.11ak                can provide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188" y="1435100"/>
            <a:ext cx="8550275" cy="4965700"/>
          </a:xfrm>
        </p:spPr>
        <p:txBody>
          <a:bodyPr>
            <a:normAutofit fontScale="92500"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b="1" dirty="0" smtClean="0">
                <a:solidFill>
                  <a:srgbClr val="800000"/>
                </a:solidFill>
              </a:rPr>
              <a:t>New: </a:t>
            </a:r>
            <a:r>
              <a:rPr lang="en-US" dirty="0" smtClean="0"/>
              <a:t>802.11 presents to the bridge/router a </a:t>
            </a:r>
            <a:r>
              <a:rPr lang="en-US" b="1" dirty="0" smtClean="0">
                <a:solidFill>
                  <a:schemeClr val="tx2"/>
                </a:solidFill>
              </a:rPr>
              <a:t>bundle of MAC service instances</a:t>
            </a:r>
            <a:r>
              <a:rPr lang="en-US" dirty="0" smtClean="0"/>
              <a:t>, allow the bridge to send a frame to any combination of ports.</a:t>
            </a:r>
          </a:p>
          <a:p>
            <a:pPr lvl="1"/>
            <a:r>
              <a:rPr lang="en-US" dirty="0" smtClean="0"/>
              <a:t>As is true today, the MACs </a:t>
            </a:r>
            <a:r>
              <a:rPr lang="en-US" b="1" dirty="0" smtClean="0">
                <a:solidFill>
                  <a:schemeClr val="tx2"/>
                </a:solidFill>
              </a:rPr>
              <a:t>do not reflect transmitted frames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(Actually, a controlled and an uncontrolled port are provided for each.)</a:t>
            </a:r>
          </a:p>
          <a:p>
            <a:r>
              <a:rPr lang="en-US" dirty="0" smtClean="0"/>
              <a:t>As is true today, each non-AP station presents each of its multiple wireless associations as an </a:t>
            </a:r>
            <a:r>
              <a:rPr lang="en-US" b="1" dirty="0" smtClean="0">
                <a:solidFill>
                  <a:srgbClr val="6DB344"/>
                </a:solidFill>
              </a:rPr>
              <a:t>independent instance</a:t>
            </a:r>
            <a:r>
              <a:rPr lang="en-US" dirty="0" smtClean="0"/>
              <a:t> of the MAC service.</a:t>
            </a:r>
          </a:p>
          <a:p>
            <a:pPr lvl="1"/>
            <a:r>
              <a:rPr lang="en-US" b="1" dirty="0" smtClean="0">
                <a:solidFill>
                  <a:srgbClr val="800000"/>
                </a:solidFill>
              </a:rPr>
              <a:t>New: </a:t>
            </a:r>
            <a:r>
              <a:rPr lang="en-US" dirty="0" smtClean="0"/>
              <a:t>he non-AP station </a:t>
            </a:r>
            <a:r>
              <a:rPr lang="en-US" b="1" dirty="0" smtClean="0">
                <a:solidFill>
                  <a:srgbClr val="6DB344"/>
                </a:solidFill>
              </a:rPr>
              <a:t>does not reflect</a:t>
            </a:r>
            <a:r>
              <a:rPr lang="en-US" dirty="0" smtClean="0"/>
              <a:t> any frames back to the upper layers.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737312" y="2716710"/>
            <a:ext cx="287337" cy="28892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7" name="Rectangle 27"/>
          <p:cNvSpPr>
            <a:spLocks noChangeArrowheads="1"/>
          </p:cNvSpPr>
          <p:nvPr/>
        </p:nvSpPr>
        <p:spPr bwMode="auto">
          <a:xfrm>
            <a:off x="4084654" y="1600200"/>
            <a:ext cx="612775" cy="396875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Calibri"/>
                <a:cs typeface="Calibri"/>
              </a:rPr>
              <a:t>AP1</a:t>
            </a:r>
            <a:endParaRPr lang="en-US" sz="2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8" name="Oval 41"/>
          <p:cNvSpPr>
            <a:spLocks noChangeArrowheads="1"/>
          </p:cNvSpPr>
          <p:nvPr/>
        </p:nvSpPr>
        <p:spPr bwMode="auto">
          <a:xfrm>
            <a:off x="4810292" y="2689826"/>
            <a:ext cx="288925" cy="287337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accent2"/>
              </a:solidFill>
            </a:endParaRPr>
          </a:p>
        </p:txBody>
      </p:sp>
      <p:sp>
        <p:nvSpPr>
          <p:cNvPr id="9" name="Oval 42"/>
          <p:cNvSpPr>
            <a:spLocks noChangeArrowheads="1"/>
          </p:cNvSpPr>
          <p:nvPr/>
        </p:nvSpPr>
        <p:spPr bwMode="auto">
          <a:xfrm>
            <a:off x="5638800" y="2685849"/>
            <a:ext cx="287337" cy="28733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accent2"/>
              </a:solidFill>
            </a:endParaRPr>
          </a:p>
        </p:txBody>
      </p:sp>
      <p:cxnSp>
        <p:nvCxnSpPr>
          <p:cNvPr id="11" name="Straight Connector 60"/>
          <p:cNvCxnSpPr>
            <a:cxnSpLocks noChangeShapeType="1"/>
          </p:cNvCxnSpPr>
          <p:nvPr/>
        </p:nvCxnSpPr>
        <p:spPr bwMode="auto">
          <a:xfrm flipV="1">
            <a:off x="3432175" y="1997076"/>
            <a:ext cx="592474" cy="439544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64"/>
          <p:cNvCxnSpPr>
            <a:cxnSpLocks noChangeShapeType="1"/>
            <a:stCxn id="5" idx="0"/>
          </p:cNvCxnSpPr>
          <p:nvPr/>
        </p:nvCxnSpPr>
        <p:spPr bwMode="auto">
          <a:xfrm flipV="1">
            <a:off x="3880981" y="2006600"/>
            <a:ext cx="386219" cy="71011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68"/>
          <p:cNvCxnSpPr>
            <a:cxnSpLocks noChangeShapeType="1"/>
            <a:stCxn id="8" idx="1"/>
          </p:cNvCxnSpPr>
          <p:nvPr/>
        </p:nvCxnSpPr>
        <p:spPr bwMode="auto">
          <a:xfrm flipH="1" flipV="1">
            <a:off x="4572000" y="2006600"/>
            <a:ext cx="280604" cy="725306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73"/>
          <p:cNvCxnSpPr>
            <a:cxnSpLocks noChangeShapeType="1"/>
            <a:stCxn id="9" idx="1"/>
          </p:cNvCxnSpPr>
          <p:nvPr/>
        </p:nvCxnSpPr>
        <p:spPr bwMode="auto">
          <a:xfrm flipH="1" flipV="1">
            <a:off x="4697429" y="1997075"/>
            <a:ext cx="983451" cy="730854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68"/>
          <p:cNvCxnSpPr>
            <a:cxnSpLocks noChangeShapeType="1"/>
            <a:stCxn id="8" idx="2"/>
            <a:endCxn id="5" idx="6"/>
          </p:cNvCxnSpPr>
          <p:nvPr/>
        </p:nvCxnSpPr>
        <p:spPr bwMode="auto">
          <a:xfrm flipH="1">
            <a:off x="4024649" y="2833495"/>
            <a:ext cx="785643" cy="27678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27"/>
          <p:cNvSpPr>
            <a:spLocks noChangeArrowheads="1"/>
          </p:cNvSpPr>
          <p:nvPr/>
        </p:nvSpPr>
        <p:spPr bwMode="auto">
          <a:xfrm>
            <a:off x="2819400" y="2436620"/>
            <a:ext cx="612775" cy="396875"/>
          </a:xfrm>
          <a:prstGeom prst="rect">
            <a:avLst/>
          </a:prstGeom>
          <a:noFill/>
          <a:ln w="5715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Calibri"/>
                <a:cs typeface="Calibri"/>
              </a:rPr>
              <a:t>AP2</a:t>
            </a:r>
            <a:endParaRPr lang="en-US" sz="2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36" name="Rectangle 27"/>
          <p:cNvSpPr>
            <a:spLocks noChangeArrowheads="1"/>
          </p:cNvSpPr>
          <p:nvPr/>
        </p:nvSpPr>
        <p:spPr bwMode="auto">
          <a:xfrm>
            <a:off x="4084654" y="914400"/>
            <a:ext cx="612775" cy="396875"/>
          </a:xfrm>
          <a:prstGeom prst="rect">
            <a:avLst/>
          </a:prstGeom>
          <a:noFill/>
          <a:ln w="57150">
            <a:solidFill>
              <a:srgbClr val="5286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Calibri"/>
                <a:cs typeface="Calibri"/>
              </a:rPr>
              <a:t>B/R</a:t>
            </a:r>
            <a:endParaRPr lang="en-US" sz="2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000158" y="1639669"/>
            <a:ext cx="8860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AP-AP</a:t>
            </a:r>
            <a:br>
              <a:rPr lang="en-US" dirty="0" smtClean="0"/>
            </a:br>
            <a:r>
              <a:rPr lang="en-US" dirty="0" smtClean="0"/>
              <a:t>link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4084654" y="1311275"/>
            <a:ext cx="106346" cy="685800"/>
          </a:xfrm>
          <a:prstGeom prst="line">
            <a:avLst/>
          </a:prstGeom>
          <a:ln>
            <a:solidFill>
              <a:schemeClr val="accent6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4267200" y="1311275"/>
            <a:ext cx="51840" cy="695325"/>
          </a:xfrm>
          <a:prstGeom prst="line">
            <a:avLst/>
          </a:prstGeom>
          <a:ln>
            <a:solidFill>
              <a:schemeClr val="accent6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95800" y="1311275"/>
            <a:ext cx="76200" cy="695325"/>
          </a:xfrm>
          <a:prstGeom prst="line">
            <a:avLst/>
          </a:prstGeom>
          <a:ln>
            <a:solidFill>
              <a:schemeClr val="accent6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648200" y="1314555"/>
            <a:ext cx="76200" cy="695325"/>
          </a:xfrm>
          <a:prstGeom prst="line">
            <a:avLst/>
          </a:prstGeom>
          <a:ln>
            <a:solidFill>
              <a:schemeClr val="accent6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181600" y="1141947"/>
            <a:ext cx="35748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Single frames come up the stack.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48232" y="1621249"/>
            <a:ext cx="40062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Going down, bridge presents a single</a:t>
            </a:r>
            <a:br>
              <a:rPr lang="en-US" sz="2000" dirty="0" smtClean="0">
                <a:solidFill>
                  <a:schemeClr val="accent2"/>
                </a:solidFill>
              </a:rPr>
            </a:br>
            <a:r>
              <a:rPr lang="en-US" sz="2000" dirty="0" smtClean="0">
                <a:solidFill>
                  <a:schemeClr val="accent2"/>
                </a:solidFill>
              </a:rPr>
              <a:t>frame and a vector of ports to send it</a:t>
            </a:r>
            <a:br>
              <a:rPr lang="en-US" sz="2000" dirty="0" smtClean="0">
                <a:solidFill>
                  <a:schemeClr val="accent2"/>
                </a:solidFill>
              </a:rPr>
            </a:br>
            <a:r>
              <a:rPr lang="en-US" sz="2000" dirty="0" smtClean="0">
                <a:solidFill>
                  <a:schemeClr val="accent2"/>
                </a:solidFill>
              </a:rPr>
              <a:t>on.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1623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b="0" dirty="0" smtClean="0"/>
              <a:t>For the purposes of data forwarding (the “controlled”, or encrypted traffic), a Station attached to an AP, whether it is itself a bridge or not, or an AP or not, is attached </a:t>
            </a:r>
            <a:r>
              <a:rPr lang="en-US" dirty="0" smtClean="0">
                <a:solidFill>
                  <a:srgbClr val="2D2DB9"/>
                </a:solidFill>
              </a:rPr>
              <a:t>either</a:t>
            </a:r>
            <a:r>
              <a:rPr lang="en-US" b="0" dirty="0" smtClean="0">
                <a:solidFill>
                  <a:srgbClr val="2D2DB9"/>
                </a:solidFill>
              </a:rPr>
              <a:t> </a:t>
            </a:r>
            <a:r>
              <a:rPr lang="en-US" b="0" dirty="0" smtClean="0"/>
              <a:t>to the </a:t>
            </a:r>
            <a:r>
              <a:rPr lang="en-US" dirty="0" smtClean="0">
                <a:solidFill>
                  <a:schemeClr val="accent6"/>
                </a:solidFill>
              </a:rPr>
              <a:t>Distribution System</a:t>
            </a:r>
            <a:r>
              <a:rPr lang="en-US" b="0" dirty="0" smtClean="0"/>
              <a:t>, or is attached to a </a:t>
            </a:r>
            <a:r>
              <a:rPr lang="en-US" dirty="0" smtClean="0">
                <a:solidFill>
                  <a:srgbClr val="2D2DB9"/>
                </a:solidFill>
              </a:rPr>
              <a:t>bridge (or router)</a:t>
            </a:r>
            <a:r>
              <a:rPr lang="en-US" b="0" dirty="0" smtClean="0"/>
              <a:t> via a link bundle, but </a:t>
            </a:r>
            <a:r>
              <a:rPr lang="en-US" dirty="0" smtClean="0">
                <a:solidFill>
                  <a:srgbClr val="2D2DB9"/>
                </a:solidFill>
              </a:rPr>
              <a:t>not </a:t>
            </a:r>
            <a:r>
              <a:rPr lang="en-US" b="0" dirty="0" smtClean="0"/>
              <a:t>to</a:t>
            </a:r>
            <a:r>
              <a:rPr lang="en-US" dirty="0" smtClean="0">
                <a:solidFill>
                  <a:srgbClr val="2D2DB9"/>
                </a:solidFill>
              </a:rPr>
              <a:t> both</a:t>
            </a:r>
            <a:r>
              <a:rPr lang="en-US" b="0" dirty="0" smtClean="0"/>
              <a:t>.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As long as this either/or condition is met, the Portal can still be implemented by the DS, and the bridges (or routers) can use it.</a:t>
            </a:r>
          </a:p>
          <a:p>
            <a:pPr lvl="1">
              <a:buFont typeface="Arial"/>
              <a:buChar char="•"/>
            </a:pPr>
            <a:r>
              <a:rPr lang="en-US" b="0" dirty="0" smtClean="0"/>
              <a:t>This does not eliminate or obsolete the DS, but </a:t>
            </a:r>
            <a:r>
              <a:rPr lang="en-US" dirty="0" smtClean="0"/>
              <a:t>the bundle of point-to-point links definitely do provide an alternative for connecting the stations to the wired world such that the data bypasses the DS.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9551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P802.1Qbz and P802.11ak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11ak</a:t>
            </a:r>
            <a:r>
              <a:rPr lang="en-US" dirty="0" smtClean="0"/>
              <a:t>: Make a wired/wireless connection at a non-AP station legal.</a:t>
            </a:r>
          </a:p>
          <a:p>
            <a:r>
              <a:rPr lang="en-US" b="1" dirty="0" smtClean="0">
                <a:solidFill>
                  <a:srgbClr val="800000"/>
                </a:solidFill>
              </a:rPr>
              <a:t>11ak</a:t>
            </a:r>
            <a:r>
              <a:rPr lang="en-US" dirty="0" smtClean="0"/>
              <a:t>: Do not reflect frames back to a non-AP station’s upper layers (bridge, router, or host).</a:t>
            </a:r>
          </a:p>
          <a:p>
            <a:r>
              <a:rPr lang="en-US" b="1" dirty="0" smtClean="0">
                <a:solidFill>
                  <a:srgbClr val="800000"/>
                </a:solidFill>
              </a:rPr>
              <a:t>11ak</a:t>
            </a:r>
            <a:r>
              <a:rPr lang="en-US" dirty="0" smtClean="0"/>
              <a:t>: Present a bundle of point-to-point interfaces to the upper layers (bridge, router, or host).  Upper layers can offer a single frame with a port vector.  AP optimizes multicast transmission or not, at its pleasure.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1Qbz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800000"/>
                </a:solidFill>
              </a:rPr>
              <a:t>11ak</a:t>
            </a:r>
            <a:r>
              <a:rPr lang="en-US" dirty="0" smtClean="0"/>
              <a:t>: When adding a tag to an LLC MSDU, change the MSDU to a Type/Length encoding, and then add the LLC-formatted tag.  Similarly, expand things back out when removing tags.</a:t>
            </a:r>
          </a:p>
          <a:p>
            <a:r>
              <a:rPr lang="en-US" b="1" dirty="0" smtClean="0">
                <a:solidFill>
                  <a:srgbClr val="800000"/>
                </a:solidFill>
              </a:rPr>
              <a:t>11ak </a:t>
            </a:r>
            <a:r>
              <a:rPr lang="en-US" dirty="0" smtClean="0"/>
              <a:t>or </a:t>
            </a:r>
            <a:r>
              <a:rPr lang="en-US" b="1" dirty="0" smtClean="0">
                <a:solidFill>
                  <a:srgbClr val="0096D6"/>
                </a:solidFill>
              </a:rPr>
              <a:t>1Qbz</a:t>
            </a:r>
            <a:r>
              <a:rPr lang="en-US" dirty="0" smtClean="0"/>
              <a:t>: Define how to pick the “cost” of a point-to-point wireless link that is really not fixed, or even well-defined. </a:t>
            </a:r>
          </a:p>
          <a:p>
            <a:r>
              <a:rPr lang="en-US" b="1" dirty="0" smtClean="0">
                <a:solidFill>
                  <a:srgbClr val="800000"/>
                </a:solidFill>
              </a:rPr>
              <a:t>11ak </a:t>
            </a:r>
            <a:r>
              <a:rPr lang="en-US" dirty="0" smtClean="0"/>
              <a:t>or </a:t>
            </a:r>
            <a:r>
              <a:rPr lang="en-US" b="1" dirty="0" smtClean="0">
                <a:solidFill>
                  <a:srgbClr val="0096D6"/>
                </a:solidFill>
              </a:rPr>
              <a:t>1Qbz</a:t>
            </a:r>
            <a:r>
              <a:rPr lang="en-US" dirty="0" smtClean="0"/>
              <a:t>: Define basic model for heuristics to decide whether a (potentially flaky) wireless link is or is not visible in the network.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4122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this mean for implementers?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use cases for an AP </a:t>
            </a:r>
            <a:r>
              <a:rPr lang="en-US" b="1" dirty="0" smtClean="0">
                <a:solidFill>
                  <a:srgbClr val="0096D6"/>
                </a:solidFill>
              </a:rPr>
              <a:t>not</a:t>
            </a:r>
            <a:r>
              <a:rPr lang="en-US" dirty="0" smtClean="0">
                <a:solidFill>
                  <a:srgbClr val="0096D6"/>
                </a:solidFill>
              </a:rPr>
              <a:t> </a:t>
            </a:r>
            <a:r>
              <a:rPr lang="en-US" dirty="0" smtClean="0"/>
              <a:t>at the edge of the network, though very real, are not yet common.</a:t>
            </a:r>
          </a:p>
          <a:p>
            <a:r>
              <a:rPr lang="en-US" dirty="0" smtClean="0"/>
              <a:t>The use cases for a VLAN-aware or bridging non-AP station are more numerous.  This is a common case, today, but there are several, non-interoperable ways to build it.</a:t>
            </a:r>
          </a:p>
          <a:p>
            <a:r>
              <a:rPr lang="en-US" dirty="0" smtClean="0"/>
              <a:t>The cost of implementing 802.11ak in an AP core or a non-AP station NIC. which enables them to support a bridge or router more efficiently, is small compared to the cost of the bridging or routing function, itself.</a:t>
            </a:r>
          </a:p>
          <a:p>
            <a:r>
              <a:rPr lang="en-US" dirty="0" smtClean="0"/>
              <a:t>So, I would expect 802.11ak to be widely implemented, even if a combined bridge/AP is an extra-cost feature.</a:t>
            </a:r>
          </a:p>
          <a:p>
            <a:r>
              <a:rPr lang="en-US" b="1" dirty="0" smtClean="0">
                <a:solidFill>
                  <a:srgbClr val="0096D6"/>
                </a:solidFill>
              </a:rPr>
              <a:t>But, we will now have the opportunity to apply every bit of IEEE, IETF, ITU-T, and other Ethernet networking technology to the Wi-Fi world, as well as the wired world.</a:t>
            </a:r>
            <a:endParaRPr lang="en-US" b="1" dirty="0">
              <a:solidFill>
                <a:srgbClr val="0096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473261"/>
      </p:ext>
    </p:extLst>
  </p:cSld>
  <p:clrMapOvr>
    <a:masterClrMapping/>
  </p:clrMapOvr>
  <p:transition xmlns:p14="http://schemas.microsoft.com/office/powerpoint/2010/main">
    <p:wipe dir="r"/>
  </p:transition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802-11-template.potx</Template>
  <TotalTime>116</TotalTime>
  <Words>958</Words>
  <Application>Microsoft Macintosh PowerPoint</Application>
  <PresentationFormat>On-screen Show (4:3)</PresentationFormat>
  <Paragraphs>81</Paragraphs>
  <Slides>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802-11-template</vt:lpstr>
      <vt:lpstr>Document</vt:lpstr>
      <vt:lpstr>P802.1Qbz + P802.11ak Proposed Division of Work</vt:lpstr>
      <vt:lpstr>Abstract</vt:lpstr>
      <vt:lpstr>The Portal, today </vt:lpstr>
      <vt:lpstr>What P802.11ak                can provide </vt:lpstr>
      <vt:lpstr>Distribution System</vt:lpstr>
      <vt:lpstr>Summary of P802.1Qbz and P802.11ak changes</vt:lpstr>
      <vt:lpstr>What does this mean for implementers?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Norman Finn</cp:lastModifiedBy>
  <cp:revision>26</cp:revision>
  <cp:lastPrinted>1601-01-01T00:00:00Z</cp:lastPrinted>
  <dcterms:created xsi:type="dcterms:W3CDTF">2010-02-15T12:38:41Z</dcterms:created>
  <dcterms:modified xsi:type="dcterms:W3CDTF">2013-05-07T01:01:02Z</dcterms:modified>
</cp:coreProperties>
</file>