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4" r:id="rId5"/>
    <p:sldId id="265" r:id="rId6"/>
    <p:sldId id="266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56" y="-5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802.11-13/0406-00-0ak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802.11-13/0406-00-0ak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83343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13/0406-00-00ak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2013-04-08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April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proposal on how to divide the work between P802.1Qbz and P802.11ak for wired/wireless bridging.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Content of this presentation same as content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http://www.ieee802.org/1/files/public/</a:t>
            </a:r>
            <a:r>
              <a:rPr lang="en-GB"/>
              <a:t>docs2013</a:t>
            </a:r>
            <a:r>
              <a:rPr lang="en-GB"/>
              <a:t>/bz-nfinn-division-of-work-0413</a:t>
            </a:r>
            <a:r>
              <a:rPr lang="en-GB"/>
              <a:t>-</a:t>
            </a:r>
            <a:r>
              <a:rPr lang="en-GB" smtClean="0"/>
              <a:t>v01.pdf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Portal,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802.11 presents to the bridge/router is a </a:t>
            </a:r>
            <a:r>
              <a:rPr lang="en-US" b="1" dirty="0" smtClean="0">
                <a:solidFill>
                  <a:srgbClr val="652D89"/>
                </a:solidFill>
              </a:rPr>
              <a:t>Portal</a:t>
            </a:r>
            <a:r>
              <a:rPr lang="en-US" dirty="0" smtClean="0"/>
              <a:t>, which offers a single generic IEEE 802 MAC service to the Bridge</a:t>
            </a:r>
            <a:r>
              <a:rPr lang="en-US" dirty="0"/>
              <a:t> </a:t>
            </a:r>
            <a:r>
              <a:rPr lang="en-US" dirty="0" smtClean="0"/>
              <a:t>(or Router).</a:t>
            </a:r>
          </a:p>
          <a:p>
            <a:pPr lvl="1"/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Portal </a:t>
            </a:r>
            <a:r>
              <a:rPr lang="en-US" b="1" dirty="0" smtClean="0">
                <a:solidFill>
                  <a:schemeClr val="tx2"/>
                </a:solidFill>
              </a:rPr>
              <a:t>does not reflect transmitted frames back to the bridge</a:t>
            </a:r>
            <a:r>
              <a:rPr lang="en-US" dirty="0" smtClean="0"/>
              <a:t>.  This is good, because otherwise, bridges cannot learn source addresses.</a:t>
            </a:r>
          </a:p>
          <a:p>
            <a:r>
              <a:rPr lang="en-US" dirty="0" smtClean="0"/>
              <a:t>Each non-AP station presents each of its multiple wireless associations as an </a:t>
            </a:r>
            <a:r>
              <a:rPr lang="en-US" b="1" dirty="0" smtClean="0">
                <a:solidFill>
                  <a:srgbClr val="6DB344"/>
                </a:solidFill>
              </a:rPr>
              <a:t>independent generic instance</a:t>
            </a:r>
            <a:r>
              <a:rPr lang="en-US" dirty="0" smtClean="0"/>
              <a:t> of the MAC service.</a:t>
            </a:r>
          </a:p>
          <a:p>
            <a:pPr lvl="1"/>
            <a:r>
              <a:rPr lang="en-US" dirty="0" smtClean="0"/>
              <a:t>That’s just what we want, but the station also reflects back any multicasts or broadcasts to the upper layers, which </a:t>
            </a:r>
            <a:r>
              <a:rPr lang="en-US" b="1" dirty="0" smtClean="0">
                <a:solidFill>
                  <a:schemeClr val="accent6"/>
                </a:solidFill>
              </a:rPr>
              <a:t>breaks source address learning</a:t>
            </a:r>
            <a:r>
              <a:rPr lang="en-US" dirty="0" smtClean="0"/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37312" y="271671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084654" y="160020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Oval 41"/>
          <p:cNvSpPr>
            <a:spLocks noChangeArrowheads="1"/>
          </p:cNvSpPr>
          <p:nvPr/>
        </p:nvSpPr>
        <p:spPr bwMode="auto">
          <a:xfrm>
            <a:off x="4810292" y="2689826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Oval 42"/>
          <p:cNvSpPr>
            <a:spLocks noChangeArrowheads="1"/>
          </p:cNvSpPr>
          <p:nvPr/>
        </p:nvSpPr>
        <p:spPr bwMode="auto">
          <a:xfrm>
            <a:off x="5638800" y="2685849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1" name="Straight Connector 60"/>
          <p:cNvCxnSpPr>
            <a:cxnSpLocks noChangeShapeType="1"/>
          </p:cNvCxnSpPr>
          <p:nvPr/>
        </p:nvCxnSpPr>
        <p:spPr bwMode="auto">
          <a:xfrm flipV="1">
            <a:off x="3432175" y="1997076"/>
            <a:ext cx="592474" cy="43954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64"/>
          <p:cNvCxnSpPr>
            <a:cxnSpLocks noChangeShapeType="1"/>
            <a:stCxn id="5" idx="0"/>
          </p:cNvCxnSpPr>
          <p:nvPr/>
        </p:nvCxnSpPr>
        <p:spPr bwMode="auto">
          <a:xfrm flipV="1">
            <a:off x="3880981" y="2006600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8"/>
          <p:cNvCxnSpPr>
            <a:cxnSpLocks noChangeShapeType="1"/>
            <a:stCxn id="8" idx="1"/>
          </p:cNvCxnSpPr>
          <p:nvPr/>
        </p:nvCxnSpPr>
        <p:spPr bwMode="auto">
          <a:xfrm flipH="1" flipV="1">
            <a:off x="4572000" y="2006600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3"/>
          <p:cNvCxnSpPr>
            <a:cxnSpLocks noChangeShapeType="1"/>
            <a:stCxn id="9" idx="1"/>
          </p:cNvCxnSpPr>
          <p:nvPr/>
        </p:nvCxnSpPr>
        <p:spPr bwMode="auto">
          <a:xfrm flipH="1" flipV="1">
            <a:off x="4697429" y="1997075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8"/>
          <p:cNvCxnSpPr>
            <a:cxnSpLocks noChangeShapeType="1"/>
            <a:stCxn id="8" idx="2"/>
            <a:endCxn id="5" idx="6"/>
          </p:cNvCxnSpPr>
          <p:nvPr/>
        </p:nvCxnSpPr>
        <p:spPr bwMode="auto">
          <a:xfrm flipH="1">
            <a:off x="4024649" y="2833495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2819400" y="243662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00158" y="1639669"/>
            <a:ext cx="88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AP-AP</a:t>
            </a:r>
            <a:br>
              <a:rPr lang="en-US" dirty="0" smtClean="0"/>
            </a:br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39" name="Straight Connector 38"/>
          <p:cNvCxnSpPr>
            <a:stCxn id="36" idx="2"/>
            <a:endCxn id="7" idx="0"/>
          </p:cNvCxnSpPr>
          <p:nvPr/>
        </p:nvCxnSpPr>
        <p:spPr>
          <a:xfrm>
            <a:off x="4391042" y="1311275"/>
            <a:ext cx="0" cy="28892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276600" y="1447800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01707" y="1230868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4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</a:t>
            </a:r>
            <a:r>
              <a:rPr lang="en-US" dirty="0" smtClean="0"/>
              <a:t>P802.11ak                </a:t>
            </a:r>
            <a:r>
              <a:rPr lang="en-US" dirty="0" smtClean="0"/>
              <a:t>can </a:t>
            </a:r>
            <a:r>
              <a:rPr lang="en-US" dirty="0" smtClean="0"/>
              <a:t>provide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4351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dirty="0" smtClean="0"/>
              <a:t>802.11 presents to the bridge/router a </a:t>
            </a:r>
            <a:r>
              <a:rPr lang="en-US" b="1" dirty="0" smtClean="0">
                <a:solidFill>
                  <a:schemeClr val="tx2"/>
                </a:solidFill>
              </a:rPr>
              <a:t>bundle of MAC service instances</a:t>
            </a:r>
            <a:r>
              <a:rPr lang="en-US" dirty="0" smtClean="0"/>
              <a:t>, allow the bridge to send a frame to any combination of ports.</a:t>
            </a:r>
          </a:p>
          <a:p>
            <a:pPr lvl="1"/>
            <a:r>
              <a:rPr lang="en-US" dirty="0" smtClean="0"/>
              <a:t>As is true today, the MACs </a:t>
            </a:r>
            <a:r>
              <a:rPr lang="en-US" b="1" dirty="0" smtClean="0">
                <a:solidFill>
                  <a:schemeClr val="tx2"/>
                </a:solidFill>
              </a:rPr>
              <a:t>do not reflect transmitted frames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(Actually, a controlled and an uncontrolled port are provided for each.)</a:t>
            </a:r>
            <a:endParaRPr lang="en-US" dirty="0" smtClean="0"/>
          </a:p>
          <a:p>
            <a:r>
              <a:rPr lang="en-US" dirty="0" smtClean="0"/>
              <a:t>As is true today, each non-AP station presents each of its multiple wireless associations as an </a:t>
            </a:r>
            <a:r>
              <a:rPr lang="en-US" b="1" dirty="0" smtClean="0">
                <a:solidFill>
                  <a:srgbClr val="6DB344"/>
                </a:solidFill>
              </a:rPr>
              <a:t>independent instance</a:t>
            </a:r>
            <a:r>
              <a:rPr lang="en-US" dirty="0" smtClean="0"/>
              <a:t> of the MAC service.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dirty="0" smtClean="0"/>
              <a:t>he non-AP station </a:t>
            </a:r>
            <a:r>
              <a:rPr lang="en-US" b="1" dirty="0" smtClean="0">
                <a:solidFill>
                  <a:srgbClr val="6DB344"/>
                </a:solidFill>
              </a:rPr>
              <a:t>does not reflect</a:t>
            </a:r>
            <a:r>
              <a:rPr lang="en-US" dirty="0" smtClean="0"/>
              <a:t> any frames back to the upper layers.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37312" y="271671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084654" y="1600200"/>
            <a:ext cx="612775" cy="396875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Oval 41"/>
          <p:cNvSpPr>
            <a:spLocks noChangeArrowheads="1"/>
          </p:cNvSpPr>
          <p:nvPr/>
        </p:nvSpPr>
        <p:spPr bwMode="auto">
          <a:xfrm>
            <a:off x="4810292" y="2689826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9" name="Oval 42"/>
          <p:cNvSpPr>
            <a:spLocks noChangeArrowheads="1"/>
          </p:cNvSpPr>
          <p:nvPr/>
        </p:nvSpPr>
        <p:spPr bwMode="auto">
          <a:xfrm>
            <a:off x="5638800" y="2685849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accent2"/>
              </a:solidFill>
            </a:endParaRPr>
          </a:p>
        </p:txBody>
      </p:sp>
      <p:cxnSp>
        <p:nvCxnSpPr>
          <p:cNvPr id="11" name="Straight Connector 60"/>
          <p:cNvCxnSpPr>
            <a:cxnSpLocks noChangeShapeType="1"/>
          </p:cNvCxnSpPr>
          <p:nvPr/>
        </p:nvCxnSpPr>
        <p:spPr bwMode="auto">
          <a:xfrm flipV="1">
            <a:off x="3432175" y="1997076"/>
            <a:ext cx="592474" cy="43954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64"/>
          <p:cNvCxnSpPr>
            <a:cxnSpLocks noChangeShapeType="1"/>
            <a:stCxn id="5" idx="0"/>
          </p:cNvCxnSpPr>
          <p:nvPr/>
        </p:nvCxnSpPr>
        <p:spPr bwMode="auto">
          <a:xfrm flipV="1">
            <a:off x="3880981" y="2006600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8"/>
          <p:cNvCxnSpPr>
            <a:cxnSpLocks noChangeShapeType="1"/>
            <a:stCxn id="8" idx="1"/>
          </p:cNvCxnSpPr>
          <p:nvPr/>
        </p:nvCxnSpPr>
        <p:spPr bwMode="auto">
          <a:xfrm flipH="1" flipV="1">
            <a:off x="4572000" y="2006600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3"/>
          <p:cNvCxnSpPr>
            <a:cxnSpLocks noChangeShapeType="1"/>
            <a:stCxn id="9" idx="1"/>
          </p:cNvCxnSpPr>
          <p:nvPr/>
        </p:nvCxnSpPr>
        <p:spPr bwMode="auto">
          <a:xfrm flipH="1" flipV="1">
            <a:off x="4697429" y="1997075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8"/>
          <p:cNvCxnSpPr>
            <a:cxnSpLocks noChangeShapeType="1"/>
            <a:stCxn id="8" idx="2"/>
            <a:endCxn id="5" idx="6"/>
          </p:cNvCxnSpPr>
          <p:nvPr/>
        </p:nvCxnSpPr>
        <p:spPr bwMode="auto">
          <a:xfrm flipH="1">
            <a:off x="4024649" y="2833495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2819400" y="243662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00158" y="1639669"/>
            <a:ext cx="88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AP-AP</a:t>
            </a:r>
            <a:br>
              <a:rPr lang="en-US" dirty="0" smtClean="0"/>
            </a:br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084654" y="1311275"/>
            <a:ext cx="106346" cy="685800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67200" y="1311275"/>
            <a:ext cx="5184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5800" y="1311275"/>
            <a:ext cx="7620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648200" y="1314555"/>
            <a:ext cx="7620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81600" y="1141947"/>
            <a:ext cx="357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Single frames come up the stack.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48232" y="1621249"/>
            <a:ext cx="40062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Going down, bridge presents a single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frame and a vector of ports to send it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on.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2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P802.1Qbz and P802.11ak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Make a wired/wireless connection at a non-AP station legal.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Do not reflect frames back to a non-AP station’s upper layers (bridge, router, or host).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Present a bundle of point-to-point interfaces to the upper layers (bridge, router, or host).  Upper layers can offer a single frame with a port vector.  AP optimizes multicast transmission or not, at its pleasure.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1Qbz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When adding a tag to an LLC MSDU, change the MSDU to a Type/Length encoding, and then add the LLC-formatted tag.  Similarly, expand things back out when removing tags.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96D6"/>
                </a:solidFill>
              </a:rPr>
              <a:t>1Qbz</a:t>
            </a:r>
            <a:r>
              <a:rPr lang="en-US" dirty="0" smtClean="0"/>
              <a:t>: Define how to pick the “cost” of a point-to-point wireless link that is really not fixed, or even well-defined. 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96D6"/>
                </a:solidFill>
              </a:rPr>
              <a:t>1Qbz</a:t>
            </a:r>
            <a:r>
              <a:rPr lang="en-US" dirty="0" smtClean="0"/>
              <a:t>: Define basic model for heuristics to decide whether a (potentially flaky) wireless link is or is not visible in the network. </a:t>
            </a:r>
          </a:p>
        </p:txBody>
      </p:sp>
    </p:spTree>
    <p:extLst>
      <p:ext uri="{BB962C8B-B14F-4D97-AF65-F5344CB8AC3E}">
        <p14:creationId xmlns:p14="http://schemas.microsoft.com/office/powerpoint/2010/main" val="310412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</a:t>
            </a:r>
            <a:r>
              <a:rPr lang="en-US" dirty="0" smtClean="0"/>
              <a:t>implementers?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use cases for an AP </a:t>
            </a:r>
            <a:r>
              <a:rPr lang="en-US" b="1" dirty="0" smtClean="0">
                <a:solidFill>
                  <a:srgbClr val="0096D6"/>
                </a:solidFill>
              </a:rPr>
              <a:t>not</a:t>
            </a:r>
            <a:r>
              <a:rPr lang="en-US" dirty="0" smtClean="0">
                <a:solidFill>
                  <a:srgbClr val="0096D6"/>
                </a:solidFill>
              </a:rPr>
              <a:t> </a:t>
            </a:r>
            <a:r>
              <a:rPr lang="en-US" dirty="0" smtClean="0"/>
              <a:t>at the edge of the network, though very real, are not yet common.</a:t>
            </a:r>
          </a:p>
          <a:p>
            <a:r>
              <a:rPr lang="en-US" dirty="0" smtClean="0"/>
              <a:t>The use cases for a VLAN-aware or bridging non-AP station are more numerous.  This is a common case, today, but there are several, non-interoperable ways to build it.</a:t>
            </a:r>
          </a:p>
          <a:p>
            <a:r>
              <a:rPr lang="en-US" dirty="0" smtClean="0"/>
              <a:t>The cost of implementing 802.11ak in an AP core or a non-AP station NIC. which enables them to support a bridge or router more efficiently, is small compared to the cost of the bridging or routing function, itself.</a:t>
            </a:r>
          </a:p>
          <a:p>
            <a:r>
              <a:rPr lang="en-US" dirty="0" smtClean="0"/>
              <a:t>So, I would expect 802.11ak to be widely implemented, even if a combined bridge/AP is an extra-cost feature.</a:t>
            </a:r>
          </a:p>
          <a:p>
            <a:r>
              <a:rPr lang="en-US" b="1" dirty="0" smtClean="0">
                <a:solidFill>
                  <a:srgbClr val="0096D6"/>
                </a:solidFill>
              </a:rPr>
              <a:t>But, </a:t>
            </a:r>
            <a:r>
              <a:rPr lang="en-US" b="1" dirty="0" smtClean="0">
                <a:solidFill>
                  <a:srgbClr val="0096D6"/>
                </a:solidFill>
              </a:rPr>
              <a:t>we will </a:t>
            </a:r>
            <a:r>
              <a:rPr lang="en-US" b="1" dirty="0" smtClean="0">
                <a:solidFill>
                  <a:srgbClr val="0096D6"/>
                </a:solidFill>
              </a:rPr>
              <a:t>now have the opportunity to apply every bit of IEEE, IETF, ITU-T, and other Ethernet networking technology to the Wi-Fi world, as well as the wired world.</a:t>
            </a:r>
            <a:endParaRPr lang="en-US" b="1" dirty="0">
              <a:solidFill>
                <a:srgbClr val="0096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73261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104</TotalTime>
  <Words>781</Words>
  <Application>Microsoft Macintosh PowerPoint</Application>
  <PresentationFormat>On-screen Show (4:3)</PresentationFormat>
  <Paragraphs>65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802-11-template</vt:lpstr>
      <vt:lpstr>Document</vt:lpstr>
      <vt:lpstr>P802.1Qbz + P802.11ak Proposed Division of Work</vt:lpstr>
      <vt:lpstr>Abstract</vt:lpstr>
      <vt:lpstr>The Portal, today </vt:lpstr>
      <vt:lpstr>What P802.11ak                can provide </vt:lpstr>
      <vt:lpstr>Summary of P802.1Qbz and P802.11ak changes</vt:lpstr>
      <vt:lpstr>What does this mean for implementers?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25</cp:revision>
  <cp:lastPrinted>1601-01-01T00:00:00Z</cp:lastPrinted>
  <dcterms:created xsi:type="dcterms:W3CDTF">2010-02-15T12:38:41Z</dcterms:created>
  <dcterms:modified xsi:type="dcterms:W3CDTF">2013-04-08T19:05:58Z</dcterms:modified>
</cp:coreProperties>
</file>