
<file path=[Content_Types].xml><?xml version="1.0" encoding="utf-8"?>
<Types xmlns="http://schemas.openxmlformats.org/package/2006/content-types">
  <Default Extension="rels" ContentType="application/vnd.openxmlformats-package.relationships+xml"/>
  <Override PartName="/ppt/slides/slide14.xml" ContentType="application/vnd.openxmlformats-officedocument.presentationml.slide+xml"/>
  <Override PartName="/ppt/notesSlides/notesSlide16.xml" ContentType="application/vnd.openxmlformats-officedocument.presentationml.notesSlide+xml"/>
  <Default Extension="xml" ContentType="application/xml"/>
  <Override PartName="/ppt/slides/slide45.xml" ContentType="application/vnd.openxmlformats-officedocument.presentationml.slide+xml"/>
  <Override PartName="/ppt/tableStyles.xml" ContentType="application/vnd.openxmlformats-officedocument.presentationml.tableStyles+xml"/>
  <Override PartName="/ppt/notesSlides/notesSlide1.xml" ContentType="application/vnd.openxmlformats-officedocument.presentationml.notesSlide+xml"/>
  <Override PartName="/ppt/slides/slide28.xml" ContentType="application/vnd.openxmlformats-officedocument.presentationml.slide+xml"/>
  <Override PartName="/ppt/slides/slide21.xml" ContentType="application/vnd.openxmlformats-officedocument.presentationml.slide+xml"/>
  <Override PartName="/ppt/slides/slide37.xml" ContentType="application/vnd.openxmlformats-officedocument.presentationml.slide+xml"/>
  <Override PartName="/ppt/slides/slide5.xml" ContentType="application/vnd.openxmlformats-officedocument.presentationml.slide+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slides/slide44.xml" ContentType="application/vnd.openxmlformats-officedocument.presentationml.slide+xml"/>
  <Override PartName="/ppt/handoutMasters/handoutMaster1.xml" ContentType="application/vnd.openxmlformats-officedocument.presentationml.handoutMaster+xml"/>
  <Override PartName="/ppt/slides/slide27.xml" ContentType="application/vnd.openxmlformats-officedocument.presentationml.slide+xml"/>
  <Override PartName="/ppt/slides/slide20.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19.xml" ContentType="application/vnd.openxmlformats-officedocument.presentationml.slide+xml"/>
  <Override PartName="/ppt/notesSlides/notesSlide8.xml" ContentType="application/vnd.openxmlformats-officedocument.presentationml.notesSlide+xml"/>
  <Override PartName="/ppt/slideLayouts/slideLayout4.xml" ContentType="application/vnd.openxmlformats-officedocument.presentationml.slideLayout+xml"/>
  <Default Extension="png" ContentType="image/png"/>
  <Override PartName="/ppt/slides/slide12.xml" ContentType="application/vnd.openxmlformats-officedocument.presentationml.slide+xml"/>
  <Override PartName="/ppt/notesSlides/notesSlide14.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ppt/presProps.xml" ContentType="application/vnd.openxmlformats-officedocument.presentationml.presProps+xml"/>
  <Override PartName="/ppt/slides/slide43.xml" ContentType="application/vnd.openxmlformats-officedocument.presentationml.slide+xml"/>
  <Override PartName="/ppt/slides/slide26.xml" ContentType="application/vnd.openxmlformats-officedocument.presentationml.slide+xml"/>
  <Override PartName="/ppt/slides/slide35.xml" ContentType="application/vnd.openxmlformats-officedocument.presentationml.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5.xml" ContentType="application/vnd.openxmlformats-officedocument.presentationml.notesSlide+xml"/>
  <Override PartName="/ppt/slides/slide42.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slides/slide10.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notesSlides/notesSlide4.xml" ContentType="application/vnd.openxmlformats-officedocument.presentationml.notesSlide+xml"/>
  <Override PartName="/ppt/slides/slide41.xml" ContentType="application/vnd.openxmlformats-officedocument.presentationml.slide+xml"/>
  <Override PartName="/ppt/theme/theme3.xml" ContentType="application/vnd.openxmlformats-officedocument.theme+xml"/>
  <Override PartName="/ppt/slides/slide24.xml" ContentType="application/vnd.openxmlformats-officedocument.presentationml.slide+xml"/>
  <Override PartName="/ppt/notesSlides/notesSlide10.xml" ContentType="application/vnd.openxmlformats-officedocument.presentationml.notes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commentAuthors.xml" ContentType="application/vnd.openxmlformats-officedocument.presentationml.commentAuthors+xml"/>
  <Override PartName="/ppt/viewProps.xml" ContentType="application/vnd.openxmlformats-officedocument.presentationml.viewProps+xml"/>
  <Override PartName="/ppt/notesSlides/notesSlide11.xml" ContentType="application/vnd.openxmlformats-officedocument.presentationml.notesSlide+xml"/>
  <Override PartName="/ppt/slides/slide47.xml" ContentType="application/vnd.openxmlformats-officedocument.presentationml.slide+xml"/>
  <Override PartName="/ppt/notesSlides/notesSlide3.xml" ContentType="application/vnd.openxmlformats-officedocument.presentationml.notesSlide+xml"/>
  <Override PartName="/ppt/slides/slide40.xml" ContentType="application/vnd.openxmlformats-officedocument.presentationml.slide+xml"/>
  <Override PartName="/ppt/theme/theme2.xml" ContentType="application/vnd.openxmlformats-officedocument.theme+xml"/>
  <Override PartName="/ppt/slideLayouts/slideLayout11.xml" ContentType="application/vnd.openxmlformats-officedocument.presentationml.slideLayout+xml"/>
  <Override PartName="/ppt/slides/slide39.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slides/slide46.xml" ContentType="application/vnd.openxmlformats-officedocument.presentationml.slide+xml"/>
  <Override PartName="/ppt/notesSlides/notesSlide2.xml" ContentType="application/vnd.openxmlformats-officedocument.presentationml.notesSlide+xml"/>
  <Override PartName="/ppt/slides/slide29.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slides/slide3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s/slide31.xml" ContentType="application/vnd.openxmlformats-officedocument.presentationml.slide+xml"/>
  <Default Extension="bin" ContentType="application/vnd.openxmlformats-officedocument.presentationml.printerSettings"/>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49"/>
  </p:notesMasterIdLst>
  <p:handoutMasterIdLst>
    <p:handoutMasterId r:id="rId50"/>
  </p:handoutMasterIdLst>
  <p:sldIdLst>
    <p:sldId id="269" r:id="rId2"/>
    <p:sldId id="257" r:id="rId3"/>
    <p:sldId id="296" r:id="rId4"/>
    <p:sldId id="297" r:id="rId5"/>
    <p:sldId id="298" r:id="rId6"/>
    <p:sldId id="429" r:id="rId7"/>
    <p:sldId id="314" r:id="rId8"/>
    <p:sldId id="335" r:id="rId9"/>
    <p:sldId id="422" r:id="rId10"/>
    <p:sldId id="427" r:id="rId11"/>
    <p:sldId id="431" r:id="rId12"/>
    <p:sldId id="432" r:id="rId13"/>
    <p:sldId id="433" r:id="rId14"/>
    <p:sldId id="343" r:id="rId15"/>
    <p:sldId id="272" r:id="rId16"/>
    <p:sldId id="416" r:id="rId17"/>
    <p:sldId id="417" r:id="rId18"/>
    <p:sldId id="418" r:id="rId19"/>
    <p:sldId id="419" r:id="rId20"/>
    <p:sldId id="420" r:id="rId21"/>
    <p:sldId id="305" r:id="rId22"/>
    <p:sldId id="322" r:id="rId23"/>
    <p:sldId id="451" r:id="rId24"/>
    <p:sldId id="426" r:id="rId25"/>
    <p:sldId id="398" r:id="rId26"/>
    <p:sldId id="434" r:id="rId27"/>
    <p:sldId id="450" r:id="rId28"/>
    <p:sldId id="435" r:id="rId29"/>
    <p:sldId id="436" r:id="rId30"/>
    <p:sldId id="437" r:id="rId31"/>
    <p:sldId id="439" r:id="rId32"/>
    <p:sldId id="438" r:id="rId33"/>
    <p:sldId id="441" r:id="rId34"/>
    <p:sldId id="442" r:id="rId35"/>
    <p:sldId id="440" r:id="rId36"/>
    <p:sldId id="443" r:id="rId37"/>
    <p:sldId id="445" r:id="rId38"/>
    <p:sldId id="444" r:id="rId39"/>
    <p:sldId id="446" r:id="rId40"/>
    <p:sldId id="448" r:id="rId41"/>
    <p:sldId id="452" r:id="rId42"/>
    <p:sldId id="453" r:id="rId43"/>
    <p:sldId id="454" r:id="rId44"/>
    <p:sldId id="455" r:id="rId45"/>
    <p:sldId id="456" r:id="rId46"/>
    <p:sldId id="457" r:id="rId47"/>
    <p:sldId id="458" r:id="rId4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p:normalViewPr>
    <p:restoredLeft sz="21992" autoAdjust="0"/>
    <p:restoredTop sz="86482" autoAdjust="0"/>
  </p:normalViewPr>
  <p:slideViewPr>
    <p:cSldViewPr showGuides="1">
      <p:cViewPr>
        <p:scale>
          <a:sx n="75" d="100"/>
          <a:sy n="75" d="100"/>
        </p:scale>
        <p:origin x="-1432" y="-76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75" d="100"/>
        <a:sy n="75" d="100"/>
      </p:scale>
      <p:origin x="0" y="296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handoutMaster" Target="handoutMasters/handoutMaster1.xml"/><Relationship Id="rId51" Type="http://schemas.openxmlformats.org/officeDocument/2006/relationships/printerSettings" Target="printerSettings/printerSettings1.bin"/><Relationship Id="rId52" Type="http://schemas.openxmlformats.org/officeDocument/2006/relationships/commentAuthors" Target="commentAuthors.xml"/><Relationship Id="rId53" Type="http://schemas.openxmlformats.org/officeDocument/2006/relationships/presProps" Target="presProps.xml"/><Relationship Id="rId54" Type="http://schemas.openxmlformats.org/officeDocument/2006/relationships/viewProps" Target="viewProps.xml"/><Relationship Id="rId55" Type="http://schemas.openxmlformats.org/officeDocument/2006/relationships/theme" Target="theme/theme1.xml"/><Relationship Id="rId56"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19</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19</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21</a:t>
            </a:fld>
            <a:endParaRPr lang="en-US"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24</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25</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May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6807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dirty="0" smtClean="0"/>
              <a:t>May</a:t>
            </a:r>
            <a:r>
              <a:rPr lang="en-US" dirty="0" smtClean="0"/>
              <a:t> 2013</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dirty="0" smtClean="0"/>
              <a:t>Hiroshi </a:t>
            </a:r>
            <a:r>
              <a:rPr lang="en-US" altLang="ja-JP" dirty="0" err="1" smtClean="0"/>
              <a:t>Mano</a:t>
            </a:r>
            <a:r>
              <a:rPr lang="en-US" altLang="ja-JP" dirty="0" smtClean="0"/>
              <a:t> (ATRD, Root, Lab)</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a:t>
            </a:r>
            <a:r>
              <a:rPr lang="en-US" altLang="ja-JP" sz="1800" b="1" dirty="0" smtClean="0"/>
              <a:t>0405r3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mentor.ieee.org/802.11/dcn/13/11-13-0388-01-00ai-march-2013-orlando-session-minutes.doc"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grouper.ieee.org/groups/802/11/SponsorBallots.html"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mentor.ieee.org/802.11/dcn/13/11-13-0388-01-00ai-march-2013-orlando-session-minutes.doc"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May 2013 Waikoloa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2013-05-14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08:00-10:00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PM2 </a:t>
            </a:r>
            <a:r>
              <a:rPr lang="en-US" altLang="ja-JP" dirty="0" err="1" smtClean="0"/>
              <a:t>Adhoc</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0" y="685800"/>
            <a:ext cx="89916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16:00-18:00 </a:t>
            </a:r>
            <a:r>
              <a:rPr lang="en-US" altLang="ja-JP" dirty="0" err="1" smtClean="0">
                <a:ea typeface="ＭＳ Ｐゴシック" pitchFamily="-84" charset="-128"/>
                <a:cs typeface="ＭＳ Ｐゴシック" pitchFamily="-84" charset="-128"/>
              </a:rPr>
              <a:t>Adhoc</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Thursday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May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08:00-10:00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AM2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May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10:30-12:30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May 1</a:t>
            </a:r>
            <a:r>
              <a:rPr lang="en-US" altLang="ja-JP" dirty="0" smtClean="0">
                <a:ea typeface="ＭＳ Ｐゴシック" pitchFamily="-84" charset="-128"/>
                <a:cs typeface="ＭＳ Ｐゴシック" pitchFamily="-84" charset="-128"/>
              </a:rPr>
              <a:t>5</a:t>
            </a:r>
            <a:r>
              <a:rPr lang="en-US" altLang="ja-JP" baseline="30000" dirty="0" smtClean="0">
                <a:ea typeface="ＭＳ Ｐゴシック" pitchFamily="-84" charset="-128"/>
                <a:cs typeface="ＭＳ Ｐゴシック" pitchFamily="-84" charset="-128"/>
              </a:rPr>
              <a:t>th</a:t>
            </a:r>
            <a:r>
              <a:rPr lang="en-US" altLang="ja-JP" dirty="0" smtClean="0"/>
              <a:t>,  2013 – 16:00-18:00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July</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dirty="0" smtClean="0"/>
              <a:t>May 2013</a:t>
            </a:r>
          </a:p>
        </p:txBody>
      </p:sp>
      <p:sp>
        <p:nvSpPr>
          <p:cNvPr id="45061" name="Footer Placeholder 5"/>
          <p:cNvSpPr>
            <a:spLocks noGrp="1"/>
          </p:cNvSpPr>
          <p:nvPr>
            <p:ph type="ftr" sz="quarter" idx="11"/>
          </p:nvPr>
        </p:nvSpPr>
        <p:spPr/>
        <p:txBody>
          <a:bodyPr/>
          <a:lstStyle/>
          <a:p>
            <a:r>
              <a:rPr lang="en-US" altLang="ja-JP" smtClean="0"/>
              <a:t>Hiroshi Mano (ATRD, Root, Lab)</a:t>
            </a:r>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14</a:t>
            </a:fld>
            <a:endParaRPr lang="en-US" altLang="ja-JP"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2</a:t>
            </a:r>
            <a:r>
              <a:rPr kumimoji="0" lang="en-US" altLang="ja-JP" sz="1100" baseline="30000" dirty="0" smtClean="0"/>
              <a:t>nd</a:t>
            </a:r>
            <a:r>
              <a:rPr kumimoji="0" lang="en-US" altLang="ja-JP" sz="1100" dirty="0" smtClean="0"/>
              <a:t> Vice Chair 	Gabor </a:t>
            </a:r>
            <a:r>
              <a:rPr kumimoji="0" lang="en-US" altLang="ja-JP" sz="1100" dirty="0" err="1" smtClean="0"/>
              <a:t>Bajko</a:t>
            </a:r>
            <a:r>
              <a:rPr kumimoji="0" lang="en-US" altLang="ja-JP" sz="1100" dirty="0" smtClean="0"/>
              <a:t> (Nokia)</a:t>
            </a:r>
          </a:p>
          <a:p>
            <a:pPr lvl="1">
              <a:lnSpc>
                <a:spcPct val="90000"/>
              </a:lnSpc>
            </a:pPr>
            <a:r>
              <a:rPr kumimoji="0" lang="en-US" altLang="ja-JP" sz="1100" dirty="0"/>
              <a:t>Technical  Editor: 	Tomas </a:t>
            </a:r>
            <a:r>
              <a:rPr kumimoji="0" lang="en-US" altLang="ja-JP" sz="1100" dirty="0" err="1"/>
              <a:t>Siep</a:t>
            </a:r>
            <a:r>
              <a:rPr kumimoji="0" lang="en-US" altLang="ja-JP" sz="1100" dirty="0"/>
              <a:t> (CSR)</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15</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dirty="0" smtClean="0"/>
              <a:t>May 2013</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16</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dirty="0" smtClean="0"/>
              <a:t>May 2013</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17</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dirty="0" smtClean="0"/>
              <a:t>May 2013</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18</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dirty="0" smtClean="0"/>
              <a:t>May 2013</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19</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May 2013,  Waikoloa HW</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dirty="0" smtClean="0"/>
              <a:t>May 2013</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(ATRD, Root, Lab)</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20</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br>
              <a:rPr lang="en-US" altLang="ja-JP" dirty="0" smtClean="0"/>
            </a:br>
            <a:r>
              <a:rPr lang="en-US" altLang="ja-JP" dirty="0" smtClean="0"/>
              <a:t>Orlando.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March 2013 </a:t>
            </a:r>
            <a:r>
              <a:rPr lang="en-GB" altLang="ja-JP" dirty="0" smtClean="0">
                <a:ea typeface="ＭＳ Ｐゴシック" pitchFamily="-84" charset="-128"/>
                <a:cs typeface="ＭＳ Ｐゴシック" pitchFamily="-84" charset="-128"/>
              </a:rPr>
              <a:t>:   </a:t>
            </a:r>
          </a:p>
          <a:p>
            <a:pPr lvl="1">
              <a:defRPr/>
            </a:pPr>
            <a:r>
              <a:rPr lang="en-US" altLang="ja-JP" dirty="0" smtClean="0"/>
              <a:t>March 2013 Orlando Session Minutes</a:t>
            </a:r>
          </a:p>
          <a:p>
            <a:pPr lvl="2">
              <a:defRPr/>
            </a:pPr>
            <a:r>
              <a:rPr lang="en-US" altLang="ja-JP" dirty="0" smtClean="0">
                <a:hlinkClick r:id="rId3"/>
              </a:rPr>
              <a:t>https://mentor.ieee.org/802.11/dcn/13/11-13-0388-01-00ai-march-2013-orlando-session-minutes.doc</a:t>
            </a:r>
            <a:endParaRPr lang="en-US" altLang="ja-JP" dirty="0" smtClean="0"/>
          </a:p>
          <a:p>
            <a:pPr>
              <a:defRPr/>
            </a:pPr>
            <a:r>
              <a:rPr lang="en-US" altLang="ja-JP" dirty="0" err="1" smtClean="0"/>
              <a:t>Moved:Marc</a:t>
            </a:r>
            <a:endParaRPr lang="en-US" altLang="ja-JP" dirty="0" smtClean="0"/>
          </a:p>
          <a:p>
            <a:pPr>
              <a:defRPr/>
            </a:pPr>
            <a:r>
              <a:rPr lang="en-US" altLang="ja-JP" dirty="0" err="1" smtClean="0"/>
              <a:t>Seconded:Hitoshi</a:t>
            </a:r>
            <a:endParaRPr lang="en-US" altLang="ja-JP" dirty="0" smtClean="0"/>
          </a:p>
          <a:p>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Orlando to Waikoloa meeting. </a:t>
            </a:r>
          </a:p>
        </p:txBody>
      </p:sp>
      <p:sp>
        <p:nvSpPr>
          <p:cNvPr id="58371" name="コンテンツ プレースホルダ 2"/>
          <p:cNvSpPr>
            <a:spLocks noGrp="1"/>
          </p:cNvSpPr>
          <p:nvPr>
            <p:ph idx="1"/>
          </p:nvPr>
        </p:nvSpPr>
        <p:spPr>
          <a:xfrm>
            <a:off x="685800" y="2209800"/>
            <a:ext cx="7086600" cy="3581400"/>
          </a:xfrm>
        </p:spPr>
        <p:txBody>
          <a:bodyPr>
            <a:normAutofit lnSpcReduction="1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Orlando to Waikoloa meeting.</a:t>
            </a:r>
            <a:endParaRPr lang="en-GB" altLang="ja-JP" dirty="0" smtClean="0">
              <a:ea typeface="ＭＳ Ｐゴシック" pitchFamily="-84" charset="-128"/>
              <a:cs typeface="ＭＳ Ｐゴシック" pitchFamily="-84" charset="-128"/>
            </a:endParaRPr>
          </a:p>
          <a:p>
            <a:pPr lvl="1">
              <a:defRPr/>
            </a:pPr>
            <a:r>
              <a:rPr lang="en-US" altLang="ja-JP" dirty="0" smtClean="0"/>
              <a:t>March -May Teleconference Minutes 13-0412/05</a:t>
            </a:r>
          </a:p>
          <a:p>
            <a:pPr lvl="1">
              <a:defRPr/>
            </a:pPr>
            <a:r>
              <a:rPr lang="en-US" altLang="ja-JP" dirty="0" smtClean="0"/>
              <a:t>https://mentor.ieee.org/802.11/dcn/13/11-13-0412-05-00ai-march-may-teleconference-minutes.doc</a:t>
            </a:r>
          </a:p>
          <a:p>
            <a:pPr>
              <a:defRPr/>
            </a:pPr>
            <a:r>
              <a:rPr lang="en-US" altLang="ja-JP" dirty="0" smtClean="0"/>
              <a:t>Moved: Marc 	</a:t>
            </a:r>
          </a:p>
          <a:p>
            <a:pPr>
              <a:defRPr/>
            </a:pPr>
            <a:r>
              <a:rPr lang="en-US" altLang="ja-JP" dirty="0" smtClean="0"/>
              <a:t>Seconded:	Hitoshi</a:t>
            </a:r>
            <a:endParaRPr lang="en-US" altLang="ja-JP" dirty="0" smtClean="0">
              <a:solidFill>
                <a:srgbClr val="000000"/>
              </a:solidFill>
            </a:endParaRPr>
          </a:p>
          <a:p>
            <a:pPr>
              <a:defRPr/>
            </a:pPr>
            <a:r>
              <a:rPr lang="en-US" altLang="ja-JP" dirty="0" smtClean="0">
                <a:solidFill>
                  <a:srgbClr val="000000"/>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Accomplishment of this week</a:t>
            </a:r>
            <a:endParaRPr lang="ja-JP" altLang="en-US" dirty="0"/>
          </a:p>
        </p:txBody>
      </p:sp>
      <p:sp>
        <p:nvSpPr>
          <p:cNvPr id="3" name="コンテンツ プレースホルダ 2"/>
          <p:cNvSpPr>
            <a:spLocks noGrp="1"/>
          </p:cNvSpPr>
          <p:nvPr>
            <p:ph idx="1"/>
          </p:nvPr>
        </p:nvSpPr>
        <p:spPr/>
        <p:txBody>
          <a:bodyPr/>
          <a:lstStyle/>
          <a:p>
            <a:pPr lvl="0"/>
            <a:r>
              <a:rPr lang="en-GB" altLang="ja-JP" dirty="0" smtClean="0"/>
              <a:t>Comment resolution Status </a:t>
            </a:r>
          </a:p>
          <a:p>
            <a:pPr lvl="0"/>
            <a:r>
              <a:rPr lang="en-GB" altLang="ja-JP" dirty="0" smtClean="0"/>
              <a:t>462 received comment</a:t>
            </a:r>
          </a:p>
          <a:p>
            <a:r>
              <a:rPr lang="en-GB" altLang="ja-JP" dirty="0" smtClean="0"/>
              <a:t>189 solved</a:t>
            </a:r>
          </a:p>
          <a:p>
            <a:r>
              <a:rPr lang="en-GB" altLang="ja-JP" dirty="0" smtClean="0"/>
              <a:t>273 open (un resolved yet)</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2013</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July</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Task Group review of </a:t>
            </a:r>
            <a:r>
              <a:rPr lang="en-US" altLang="ja-JP" sz="2800" dirty="0" err="1" smtClean="0"/>
              <a:t>TGai</a:t>
            </a:r>
            <a:r>
              <a:rPr lang="en-US" altLang="ja-JP" sz="2800" dirty="0" smtClean="0"/>
              <a:t> draft.</a:t>
            </a:r>
          </a:p>
          <a:p>
            <a:pPr lvl="1"/>
            <a:r>
              <a:rPr lang="en-US" altLang="ja-JP" sz="2800" dirty="0" smtClean="0"/>
              <a:t>Approve to forward the draft to WG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Sep</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24</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Jul 13/ Nov13</a:t>
            </a:r>
          </a:p>
          <a:p>
            <a:pPr lvl="1"/>
            <a:r>
              <a:rPr lang="en-US" altLang="ja-JP" dirty="0" smtClean="0"/>
              <a:t>Form Sponsor Ballot Pool / Reform	            	Mar14</a:t>
            </a:r>
          </a:p>
          <a:p>
            <a:pPr lvl="1"/>
            <a:r>
              <a:rPr lang="en-US" altLang="ja-JP" dirty="0" smtClean="0"/>
              <a:t>MEC Done				Mar 14		</a:t>
            </a:r>
          </a:p>
          <a:p>
            <a:pPr lvl="1"/>
            <a:r>
              <a:rPr lang="en-US" altLang="ja-JP" dirty="0" smtClean="0"/>
              <a:t>IEEE-SA Sponsor Ballots Initial / </a:t>
            </a:r>
            <a:r>
              <a:rPr lang="en-US" altLang="ja-JP" dirty="0" err="1" smtClean="0"/>
              <a:t>Recirc</a:t>
            </a:r>
            <a:r>
              <a:rPr lang="en-US" altLang="ja-JP" dirty="0" smtClean="0"/>
              <a:t>        	Jul14/ Sep14		</a:t>
            </a:r>
          </a:p>
          <a:p>
            <a:pPr lvl="1"/>
            <a:r>
              <a:rPr lang="en-US" altLang="ja-JP" dirty="0" smtClean="0"/>
              <a:t>Final 802.11 WG Approval	                          	Nov14</a:t>
            </a:r>
          </a:p>
          <a:p>
            <a:pPr lvl="1"/>
            <a:r>
              <a:rPr lang="en-US" altLang="ja-JP" dirty="0" smtClean="0"/>
              <a:t>Final or Conditional 802 EC Approval           	Nov14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Feb15</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dirty="0" smtClean="0">
                <a:latin typeface="Times New Roman" pitchFamily="-65" charset="0"/>
              </a:rPr>
              <a:t>May 2013</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25</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err="1" smtClean="0"/>
              <a:t>Adhoc</a:t>
            </a:r>
            <a:r>
              <a:rPr lang="en-US" altLang="ja-JP" dirty="0" smtClean="0"/>
              <a:t> meeting </a:t>
            </a:r>
            <a:endParaRPr lang="ja-JP" altLang="en-US" dirty="0"/>
          </a:p>
        </p:txBody>
      </p:sp>
      <p:sp>
        <p:nvSpPr>
          <p:cNvPr id="3" name="コンテンツ プレースホルダ 2"/>
          <p:cNvSpPr>
            <a:spLocks noGrp="1"/>
          </p:cNvSpPr>
          <p:nvPr>
            <p:ph idx="1"/>
          </p:nvPr>
        </p:nvSpPr>
        <p:spPr/>
        <p:txBody>
          <a:bodyPr/>
          <a:lstStyle/>
          <a:p>
            <a:r>
              <a:rPr lang="en-GB" dirty="0" smtClean="0"/>
              <a:t>Motion:</a:t>
            </a:r>
            <a:endParaRPr lang="ja-JP" altLang="en-US" dirty="0" smtClean="0"/>
          </a:p>
          <a:p>
            <a:pPr lvl="0"/>
            <a:r>
              <a:rPr lang="en-GB" dirty="0" smtClean="0"/>
              <a:t>Authorize </a:t>
            </a:r>
            <a:r>
              <a:rPr lang="en-GB" dirty="0" err="1" smtClean="0"/>
              <a:t>TGai</a:t>
            </a:r>
            <a:r>
              <a:rPr lang="en-GB" dirty="0" smtClean="0"/>
              <a:t> to hold an ad-hoc meeting on 10</a:t>
            </a:r>
            <a:r>
              <a:rPr lang="en-GB" baseline="30000" dirty="0" smtClean="0"/>
              <a:t>th</a:t>
            </a:r>
            <a:r>
              <a:rPr lang="en-GB" dirty="0" smtClean="0"/>
              <a:t> to 12</a:t>
            </a:r>
            <a:r>
              <a:rPr lang="en-GB" baseline="30000" dirty="0" smtClean="0"/>
              <a:t>th</a:t>
            </a:r>
            <a:r>
              <a:rPr lang="en-GB" dirty="0" smtClean="0"/>
              <a:t> July in Berlin with the preferred venue being </a:t>
            </a:r>
            <a:r>
              <a:rPr lang="en-US" altLang="ja-JP" dirty="0" err="1" smtClean="0"/>
              <a:t>Fraunhofer</a:t>
            </a:r>
            <a:r>
              <a:rPr lang="en-US" altLang="ja-JP" dirty="0" smtClean="0"/>
              <a:t> FOKUS</a:t>
            </a:r>
            <a:r>
              <a:rPr lang="en-GB" dirty="0" smtClean="0"/>
              <a:t>, for the purpose of comment resolution.</a:t>
            </a:r>
          </a:p>
          <a:p>
            <a:pPr lvl="0"/>
            <a:endParaRPr lang="en-GB" dirty="0" smtClean="0"/>
          </a:p>
          <a:p>
            <a:pPr lvl="0"/>
            <a:r>
              <a:rPr lang="en-GB" dirty="0" smtClean="0"/>
              <a:t>Moved: Rob Sun</a:t>
            </a:r>
          </a:p>
          <a:p>
            <a:pPr lvl="0"/>
            <a:r>
              <a:rPr lang="en-GB" dirty="0" smtClean="0"/>
              <a:t>Seconded: Hitoshi Morioka</a:t>
            </a:r>
          </a:p>
          <a:p>
            <a:pPr lvl="0"/>
            <a:r>
              <a:rPr lang="en-GB" dirty="0" smtClean="0"/>
              <a:t>Result: 10-0-8</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2013</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26</a:t>
            </a:fld>
            <a:endParaRPr lang="en-US" altLang="ja-JP"/>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8305800" cy="3733800"/>
          </a:xfrm>
        </p:spPr>
        <p:txBody>
          <a:bodyPr>
            <a:normAutofit fontScale="92500" lnSpcReduction="2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p>
          <a:p>
            <a:pPr lvl="1">
              <a:defRPr/>
            </a:pPr>
            <a:r>
              <a:rPr lang="en-US" altLang="ja-JP" dirty="0" smtClean="0"/>
              <a:t>Tuesdays 00:00ET ( 23:59.59…. on Monday)  on 4</a:t>
            </a:r>
            <a:r>
              <a:rPr lang="en-US" altLang="ja-JP" baseline="30000" dirty="0" smtClean="0"/>
              <a:t>th</a:t>
            </a:r>
            <a:r>
              <a:rPr lang="en-US" altLang="ja-JP" dirty="0" smtClean="0"/>
              <a:t> June, 18</a:t>
            </a:r>
            <a:r>
              <a:rPr lang="en-US" altLang="ja-JP" baseline="30000" dirty="0" smtClean="0"/>
              <a:t>th</a:t>
            </a:r>
            <a:r>
              <a:rPr lang="en-US" altLang="ja-JP" dirty="0" smtClean="0"/>
              <a:t> June and 2</a:t>
            </a:r>
            <a:r>
              <a:rPr lang="en-US" altLang="ja-JP" baseline="30000" dirty="0" smtClean="0"/>
              <a:t>nd</a:t>
            </a:r>
            <a:r>
              <a:rPr lang="en-US" altLang="ja-JP" dirty="0" smtClean="0"/>
              <a:t> July 2013 Tuesday</a:t>
            </a:r>
            <a:endParaRPr lang="ja-JP" altLang="en-US" dirty="0" smtClean="0"/>
          </a:p>
          <a:p>
            <a:pPr lvl="1">
              <a:defRPr/>
            </a:pPr>
            <a:r>
              <a:rPr lang="en-US" altLang="ja-JP" dirty="0" smtClean="0"/>
              <a:t>Duration 1Hour</a:t>
            </a:r>
          </a:p>
          <a:p>
            <a:pPr lvl="1">
              <a:defRPr/>
            </a:pPr>
            <a:r>
              <a:rPr lang="en-US" altLang="ja-JP" dirty="0" smtClean="0"/>
              <a:t>Using WEB-EX that will be provided by Task Group Chair</a:t>
            </a:r>
          </a:p>
          <a:p>
            <a:pPr lvl="1">
              <a:defRPr/>
            </a:pPr>
            <a:endParaRPr lang="en-US" altLang="ja-JP" dirty="0" smtClean="0"/>
          </a:p>
          <a:p>
            <a:pPr lvl="1">
              <a:defRPr/>
            </a:pPr>
            <a:r>
              <a:rPr lang="en-US" altLang="ja-JP" dirty="0" smtClean="0"/>
              <a:t>Moved: Lei</a:t>
            </a:r>
          </a:p>
          <a:p>
            <a:pPr lvl="1">
              <a:defRPr/>
            </a:pPr>
            <a:r>
              <a:rPr lang="en-US" altLang="ja-JP" dirty="0" err="1" smtClean="0"/>
              <a:t>Sconded</a:t>
            </a:r>
            <a:r>
              <a:rPr lang="en-US" altLang="ja-JP" dirty="0" smtClean="0"/>
              <a:t>: </a:t>
            </a:r>
            <a:r>
              <a:rPr lang="en-US" altLang="ja-JP" dirty="0" err="1" smtClean="0"/>
              <a:t>Jarkko</a:t>
            </a:r>
            <a:r>
              <a:rPr lang="en-US" altLang="ja-JP" dirty="0" smtClean="0"/>
              <a:t> </a:t>
            </a:r>
            <a:r>
              <a:rPr lang="en-US" altLang="ja-JP" dirty="0" err="1" smtClean="0"/>
              <a:t>Kneckt</a:t>
            </a:r>
            <a:endParaRPr lang="en-US" altLang="ja-JP" dirty="0" smtClean="0"/>
          </a:p>
          <a:p>
            <a:pPr lvl="1">
              <a:defRPr/>
            </a:pPr>
            <a:endParaRPr lang="en-US" altLang="ja-JP" dirty="0" smtClean="0"/>
          </a:p>
          <a:p>
            <a:pPr lvl="1">
              <a:defRPr/>
            </a:pPr>
            <a:r>
              <a:rPr lang="en-US" altLang="ja-JP" dirty="0" smtClean="0"/>
              <a:t>18-1-2</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27</a:t>
            </a:fld>
            <a:endParaRPr lang="en-US" altLang="ja-JP" smtClean="0">
              <a:latin typeface="Times New Roman" pitchFamily="-84" charset="0"/>
            </a:endParaRPr>
          </a:p>
        </p:txBody>
      </p:sp>
      <p:pic>
        <p:nvPicPr>
          <p:cNvPr id="9" name="図 8" descr="スクリーンショット 2013-04-07 13.53.30.png"/>
          <p:cNvPicPr>
            <a:picLocks noChangeAspect="1"/>
          </p:cNvPicPr>
          <p:nvPr/>
        </p:nvPicPr>
        <p:blipFill>
          <a:blip r:embed="rId2"/>
          <a:stretch>
            <a:fillRect/>
          </a:stretch>
        </p:blipFill>
        <p:spPr>
          <a:xfrm>
            <a:off x="4876800" y="3200400"/>
            <a:ext cx="2637092" cy="3225800"/>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p:txBody>
          <a:bodyPr/>
          <a:lstStyle/>
          <a:p>
            <a:r>
              <a:rPr lang="en-US" altLang="ja-JP" dirty="0" smtClean="0"/>
              <a:t>Which do you support</a:t>
            </a:r>
          </a:p>
          <a:p>
            <a:pPr lvl="1"/>
            <a:r>
              <a:rPr lang="en-US" altLang="ja-JP" dirty="0" smtClean="0"/>
              <a:t>option A</a:t>
            </a:r>
          </a:p>
          <a:p>
            <a:pPr lvl="2"/>
            <a:r>
              <a:rPr lang="en-US" altLang="ja-JP" dirty="0" smtClean="0"/>
              <a:t>immediately stop the scanning process upon reception of  the MLME-STOP-REQUEST</a:t>
            </a:r>
          </a:p>
          <a:p>
            <a:pPr lvl="1"/>
            <a:r>
              <a:rPr lang="en-US" altLang="ja-JP" dirty="0" smtClean="0"/>
              <a:t>option B</a:t>
            </a:r>
          </a:p>
          <a:p>
            <a:pPr lvl="2"/>
            <a:r>
              <a:rPr lang="en-US" altLang="ja-JP" dirty="0" smtClean="0"/>
              <a:t>immediately stop the scanning process upon reception of  the MLME-STOP-REQUEST unless a probe request has been transmitted.  If such a probe request has been transmitted before the MLME-stop request is received, the scanning is stopped after MAX-CHANNEL-TIME</a:t>
            </a:r>
          </a:p>
          <a:p>
            <a:pPr lvl="1">
              <a:buNone/>
            </a:pPr>
            <a:r>
              <a:rPr lang="en-US" altLang="ja-JP" dirty="0" smtClean="0"/>
              <a:t>option A 5</a:t>
            </a:r>
          </a:p>
          <a:p>
            <a:pPr lvl="1">
              <a:buNone/>
            </a:pPr>
            <a:r>
              <a:rPr lang="en-US" altLang="ja-JP" dirty="0" smtClean="0"/>
              <a:t>option B 3</a:t>
            </a:r>
          </a:p>
          <a:p>
            <a:pPr lvl="2"/>
            <a:endParaRPr lang="en-US" altLang="ja-JP" dirty="0" smtClean="0"/>
          </a:p>
          <a:p>
            <a:pPr lvl="1">
              <a:buNone/>
            </a:pP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2013</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lnSpcReduction="10000"/>
          </a:bodyPr>
          <a:lstStyle/>
          <a:p>
            <a:r>
              <a:rPr lang="en-US" altLang="ja-JP" dirty="0" smtClean="0"/>
              <a:t>Motion approval “Gen Motion </a:t>
            </a:r>
            <a:r>
              <a:rPr lang="en-US" altLang="ja-JP" dirty="0" err="1" smtClean="0"/>
              <a:t>Grp</a:t>
            </a:r>
            <a:r>
              <a:rPr lang="en-US" altLang="ja-JP" dirty="0" smtClean="0"/>
              <a:t> 1001" </a:t>
            </a:r>
          </a:p>
          <a:p>
            <a:r>
              <a:rPr lang="en-US" altLang="ja-JP" dirty="0" smtClean="0"/>
              <a:t>Move to approve the comment resolutions as show in the ”</a:t>
            </a:r>
            <a:r>
              <a:rPr lang="ja-JP" altLang="en-US" dirty="0" smtClean="0"/>
              <a:t> </a:t>
            </a:r>
            <a:r>
              <a:rPr lang="en-US" altLang="ja-JP" dirty="0" smtClean="0"/>
              <a:t>Gen Motion </a:t>
            </a:r>
            <a:r>
              <a:rPr lang="en-US" altLang="ja-JP" dirty="0" err="1" smtClean="0"/>
              <a:t>Grp</a:t>
            </a:r>
            <a:r>
              <a:rPr lang="en-US" altLang="ja-JP" dirty="0" smtClean="0"/>
              <a:t> 1001" Tab of 11-13/0495r3 and instruct to editor to incorporate changes to the draft according to the resolutions. </a:t>
            </a:r>
          </a:p>
          <a:p>
            <a:endParaRPr lang="en-US" altLang="ja-JP" dirty="0" smtClean="0"/>
          </a:p>
          <a:p>
            <a:r>
              <a:rPr lang="en-GB" altLang="ja-JP" dirty="0" smtClean="0"/>
              <a:t>Moved: </a:t>
            </a:r>
            <a:r>
              <a:rPr lang="en-US" altLang="ja-JP" dirty="0" smtClean="0"/>
              <a:t>Rene </a:t>
            </a:r>
            <a:r>
              <a:rPr lang="en-US" altLang="ja-JP" dirty="0" err="1" smtClean="0"/>
              <a:t>Struik</a:t>
            </a:r>
            <a:endParaRPr lang="en-GB" altLang="ja-JP" dirty="0" smtClean="0"/>
          </a:p>
          <a:p>
            <a:r>
              <a:rPr lang="en-GB" altLang="ja-JP" dirty="0" err="1" smtClean="0"/>
              <a:t>Seconded:Lee</a:t>
            </a:r>
            <a:r>
              <a:rPr lang="en-GB" altLang="ja-JP" dirty="0" smtClean="0"/>
              <a:t>  Armstrong</a:t>
            </a:r>
            <a:endParaRPr lang="ja-JP" altLang="en-US" dirty="0" smtClean="0"/>
          </a:p>
          <a:p>
            <a:r>
              <a:rPr lang="en-GB" dirty="0" smtClean="0"/>
              <a:t> </a:t>
            </a:r>
            <a:endParaRPr lang="ja-JP" altLang="en-US" dirty="0" smtClean="0"/>
          </a:p>
          <a:p>
            <a:r>
              <a:rPr lang="en-GB" dirty="0" smtClean="0"/>
              <a:t>Yes: ____15______;  </a:t>
            </a:r>
          </a:p>
          <a:p>
            <a:r>
              <a:rPr lang="en-GB" dirty="0" smtClean="0"/>
              <a:t>No: _____0____;  </a:t>
            </a:r>
          </a:p>
          <a:p>
            <a:r>
              <a:rPr lang="en-GB" dirty="0" smtClean="0"/>
              <a:t>Abstain:___5_________</a:t>
            </a: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Motion2</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lnSpcReduction="10000"/>
          </a:bodyPr>
          <a:lstStyle/>
          <a:p>
            <a:r>
              <a:rPr lang="en-US" altLang="ja-JP" dirty="0" smtClean="0"/>
              <a:t>Motion approval “Editor Motion </a:t>
            </a:r>
            <a:r>
              <a:rPr lang="en-US" altLang="ja-JP" dirty="0" err="1" smtClean="0"/>
              <a:t>Grp</a:t>
            </a:r>
            <a:r>
              <a:rPr lang="en-US" altLang="ja-JP" dirty="0" smtClean="0"/>
              <a:t> 1001" </a:t>
            </a:r>
          </a:p>
          <a:p>
            <a:r>
              <a:rPr lang="en-US" altLang="ja-JP" dirty="0" smtClean="0"/>
              <a:t>Move to approve the comment resolutions as show in the ”</a:t>
            </a:r>
            <a:r>
              <a:rPr lang="ja-JP" altLang="en-US" dirty="0" smtClean="0"/>
              <a:t> </a:t>
            </a:r>
            <a:r>
              <a:rPr lang="en-US" altLang="ja-JP" dirty="0" smtClean="0"/>
              <a:t>Editor Motion </a:t>
            </a:r>
            <a:r>
              <a:rPr lang="en-US" altLang="ja-JP" dirty="0" err="1" smtClean="0"/>
              <a:t>Grp</a:t>
            </a:r>
            <a:r>
              <a:rPr lang="en-US" altLang="ja-JP" dirty="0" smtClean="0"/>
              <a:t> 1001" Tab of 11-13/0495r5 and instruct to editor to incorporate changes to the draft according to the resolutions. </a:t>
            </a:r>
          </a:p>
          <a:p>
            <a:endParaRPr lang="en-US" altLang="ja-JP" dirty="0" smtClean="0"/>
          </a:p>
          <a:p>
            <a:r>
              <a:rPr lang="en-GB" altLang="ja-JP" dirty="0" smtClean="0"/>
              <a:t>Moved: Lee Armstrong</a:t>
            </a:r>
          </a:p>
          <a:p>
            <a:r>
              <a:rPr lang="en-GB" altLang="ja-JP" dirty="0" err="1" smtClean="0"/>
              <a:t>Seconded:Lei</a:t>
            </a:r>
            <a:r>
              <a:rPr lang="en-GB" altLang="ja-JP" dirty="0" smtClean="0"/>
              <a:t> Wang</a:t>
            </a:r>
            <a:endParaRPr lang="ja-JP" altLang="en-US" dirty="0" smtClean="0"/>
          </a:p>
          <a:p>
            <a:r>
              <a:rPr lang="en-GB" dirty="0" smtClean="0"/>
              <a:t> </a:t>
            </a:r>
            <a:endParaRPr lang="ja-JP" altLang="en-US" dirty="0" smtClean="0"/>
          </a:p>
          <a:p>
            <a:r>
              <a:rPr lang="en-GB" dirty="0" smtClean="0"/>
              <a:t>Yes: ____16______;  </a:t>
            </a:r>
          </a:p>
          <a:p>
            <a:r>
              <a:rPr lang="en-GB" dirty="0" smtClean="0"/>
              <a:t>No: _____0____;  </a:t>
            </a:r>
          </a:p>
          <a:p>
            <a:r>
              <a:rPr lang="en-GB" dirty="0" smtClean="0"/>
              <a:t>Abstain:_____2_______</a:t>
            </a: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 </a:t>
            </a:r>
            <a:endParaRPr lang="ja-JP" altLang="en-US" dirty="0"/>
          </a:p>
        </p:txBody>
      </p:sp>
      <p:sp>
        <p:nvSpPr>
          <p:cNvPr id="3" name="コンテンツ プレースホルダ 2"/>
          <p:cNvSpPr>
            <a:spLocks noGrp="1"/>
          </p:cNvSpPr>
          <p:nvPr>
            <p:ph idx="1"/>
          </p:nvPr>
        </p:nvSpPr>
        <p:spPr/>
        <p:txBody>
          <a:bodyPr/>
          <a:lstStyle/>
          <a:p>
            <a:pPr>
              <a:buNone/>
            </a:pPr>
            <a:r>
              <a:rPr lang="en-US" altLang="ja-JP" dirty="0" smtClean="0"/>
              <a:t>Move to approve the contribution 11-13-478r2 and instruct to editor to incorporate changes to the draft according to the contribution.</a:t>
            </a:r>
          </a:p>
          <a:p>
            <a:pPr>
              <a:buNone/>
            </a:pPr>
            <a:endParaRPr lang="en-US" altLang="ja-JP" dirty="0" smtClean="0"/>
          </a:p>
          <a:p>
            <a:pPr>
              <a:buNone/>
            </a:pPr>
            <a:r>
              <a:rPr lang="en-US" altLang="ja-JP" dirty="0" smtClean="0"/>
              <a:t>Moved :Paul A Lambert</a:t>
            </a:r>
          </a:p>
          <a:p>
            <a:pPr>
              <a:buNone/>
            </a:pPr>
            <a:r>
              <a:rPr lang="en-US" altLang="ja-JP" dirty="0" smtClean="0"/>
              <a:t>Seconded :Dan Harkins</a:t>
            </a:r>
          </a:p>
          <a:p>
            <a:pPr>
              <a:buNone/>
            </a:pPr>
            <a:endParaRPr lang="en-US" altLang="ja-JP" dirty="0" smtClean="0"/>
          </a:p>
          <a:p>
            <a:pPr>
              <a:buNone/>
            </a:pPr>
            <a:r>
              <a:rPr lang="en-US" altLang="ja-JP" dirty="0" smtClean="0"/>
              <a:t>Yes  13</a:t>
            </a:r>
          </a:p>
          <a:p>
            <a:pPr>
              <a:buNone/>
            </a:pPr>
            <a:r>
              <a:rPr lang="en-US" altLang="ja-JP" dirty="0" smtClean="0"/>
              <a:t>No 2	</a:t>
            </a:r>
          </a:p>
          <a:p>
            <a:pPr>
              <a:buNone/>
            </a:pPr>
            <a:r>
              <a:rPr lang="en-US" altLang="ja-JP" dirty="0" smtClean="0"/>
              <a:t>Abstain 9</a:t>
            </a:r>
          </a:p>
          <a:p>
            <a:pPr>
              <a:buNone/>
            </a:pPr>
            <a:endParaRPr lang="en-US" altLang="ja-JP" dirty="0" smtClean="0"/>
          </a:p>
          <a:p>
            <a:pPr>
              <a:buNone/>
            </a:pPr>
            <a:endParaRPr lang="en-US" altLang="ja-JP" dirty="0" smtClean="0"/>
          </a:p>
          <a:p>
            <a:pPr>
              <a:buNone/>
            </a:pPr>
            <a:r>
              <a:rPr lang="en-US" altLang="ja-JP" dirty="0" smtClean="0"/>
              <a:t>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2013</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a:t>
            </a:fld>
            <a:endParaRPr lang="en-US" altLang="ja-JP"/>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Motion3</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lnSpcReduction="10000"/>
          </a:bodyPr>
          <a:lstStyle/>
          <a:p>
            <a:r>
              <a:rPr lang="en-US" altLang="ja-JP" dirty="0" smtClean="0"/>
              <a:t>Motion approval “Editor Motion </a:t>
            </a:r>
            <a:r>
              <a:rPr lang="en-US" altLang="ja-JP" dirty="0" err="1" smtClean="0"/>
              <a:t>Grp</a:t>
            </a:r>
            <a:r>
              <a:rPr lang="en-US" altLang="ja-JP" dirty="0" smtClean="0"/>
              <a:t> 1002" </a:t>
            </a:r>
          </a:p>
          <a:p>
            <a:r>
              <a:rPr lang="en-US" altLang="ja-JP" dirty="0" smtClean="0"/>
              <a:t>Move to approve the comment resolutions as show in the ”</a:t>
            </a:r>
            <a:r>
              <a:rPr lang="ja-JP" altLang="en-US" dirty="0" smtClean="0"/>
              <a:t> </a:t>
            </a:r>
            <a:r>
              <a:rPr lang="en-US" altLang="ja-JP" dirty="0" smtClean="0"/>
              <a:t>Editor Motion </a:t>
            </a:r>
            <a:r>
              <a:rPr lang="en-US" altLang="ja-JP" dirty="0" err="1" smtClean="0"/>
              <a:t>Grp</a:t>
            </a:r>
            <a:r>
              <a:rPr lang="en-US" altLang="ja-JP" dirty="0" smtClean="0"/>
              <a:t> 1002" Tab of 11-13/0495r6 and instruct to editor to incorporate changes to the draft according to the resolutions. </a:t>
            </a:r>
          </a:p>
          <a:p>
            <a:endParaRPr lang="en-US" altLang="ja-JP" dirty="0" smtClean="0"/>
          </a:p>
          <a:p>
            <a:r>
              <a:rPr lang="en-GB" altLang="ja-JP" dirty="0" smtClean="0"/>
              <a:t>Moved: Lee Armstrong</a:t>
            </a:r>
          </a:p>
          <a:p>
            <a:r>
              <a:rPr lang="en-GB" altLang="ja-JP" dirty="0" smtClean="0"/>
              <a:t>Seconded: </a:t>
            </a:r>
            <a:r>
              <a:rPr lang="en-US" altLang="ja-JP" dirty="0" smtClean="0"/>
              <a:t>George </a:t>
            </a:r>
            <a:r>
              <a:rPr lang="en-US" altLang="ja-JP" dirty="0" err="1" smtClean="0"/>
              <a:t>Cherian</a:t>
            </a:r>
            <a:endParaRPr lang="ja-JP" altLang="en-US" dirty="0" smtClean="0"/>
          </a:p>
          <a:p>
            <a:r>
              <a:rPr lang="en-GB" dirty="0" smtClean="0"/>
              <a:t> </a:t>
            </a:r>
            <a:endParaRPr lang="ja-JP" altLang="en-US" dirty="0" smtClean="0"/>
          </a:p>
          <a:p>
            <a:r>
              <a:rPr lang="en-GB" dirty="0" smtClean="0"/>
              <a:t>Yes: ____9______;  </a:t>
            </a:r>
          </a:p>
          <a:p>
            <a:r>
              <a:rPr lang="en-GB" dirty="0" smtClean="0"/>
              <a:t>No: ____0_____;  </a:t>
            </a:r>
          </a:p>
          <a:p>
            <a:r>
              <a:rPr lang="en-GB" dirty="0" smtClean="0"/>
              <a:t>Abstain:____0________</a:t>
            </a: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Motion4</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lnSpcReduction="10000"/>
          </a:bodyPr>
          <a:lstStyle/>
          <a:p>
            <a:r>
              <a:rPr lang="en-US" altLang="ja-JP" dirty="0" smtClean="0"/>
              <a:t>Motion approval “Gen Motion </a:t>
            </a:r>
            <a:r>
              <a:rPr lang="en-US" altLang="ja-JP" dirty="0" err="1" smtClean="0"/>
              <a:t>Grp</a:t>
            </a:r>
            <a:r>
              <a:rPr lang="en-US" altLang="ja-JP" dirty="0" smtClean="0"/>
              <a:t> 1002" </a:t>
            </a:r>
          </a:p>
          <a:p>
            <a:r>
              <a:rPr lang="en-US" altLang="ja-JP" dirty="0" smtClean="0"/>
              <a:t>Move to approve the comment resolutions as show in the ”</a:t>
            </a:r>
            <a:r>
              <a:rPr lang="ja-JP" altLang="en-US" dirty="0" smtClean="0"/>
              <a:t> </a:t>
            </a:r>
            <a:r>
              <a:rPr lang="en-US" altLang="ja-JP" dirty="0" smtClean="0"/>
              <a:t>Gen Motion </a:t>
            </a:r>
            <a:r>
              <a:rPr lang="en-US" altLang="ja-JP" dirty="0" err="1" smtClean="0"/>
              <a:t>Grp</a:t>
            </a:r>
            <a:r>
              <a:rPr lang="en-US" altLang="ja-JP" dirty="0" smtClean="0"/>
              <a:t> 1002" Tab of 11-13/0495r7 and instruct to editor to incorporate changes to the draft according to the resolutions. </a:t>
            </a:r>
          </a:p>
          <a:p>
            <a:endParaRPr lang="en-US" altLang="ja-JP" dirty="0" smtClean="0"/>
          </a:p>
          <a:p>
            <a:r>
              <a:rPr lang="en-GB" altLang="ja-JP" dirty="0" smtClean="0"/>
              <a:t>Moved: Lee Armstrong</a:t>
            </a:r>
          </a:p>
          <a:p>
            <a:r>
              <a:rPr lang="en-GB" altLang="ja-JP" dirty="0" smtClean="0"/>
              <a:t>Seconded: Hitoshi Morioka</a:t>
            </a:r>
            <a:endParaRPr lang="ja-JP" altLang="en-US" dirty="0" smtClean="0"/>
          </a:p>
          <a:p>
            <a:r>
              <a:rPr lang="en-GB" dirty="0" smtClean="0"/>
              <a:t> </a:t>
            </a:r>
            <a:endParaRPr lang="ja-JP" altLang="en-US" dirty="0" smtClean="0"/>
          </a:p>
          <a:p>
            <a:r>
              <a:rPr lang="en-GB" dirty="0" smtClean="0"/>
              <a:t>Yes: ___7_____;  </a:t>
            </a:r>
          </a:p>
          <a:p>
            <a:r>
              <a:rPr lang="en-GB" dirty="0" smtClean="0"/>
              <a:t>No: ____0____;  </a:t>
            </a:r>
          </a:p>
          <a:p>
            <a:r>
              <a:rPr lang="en-GB" dirty="0" smtClean="0"/>
              <a:t>Abstain:__1__________</a:t>
            </a: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Motion5</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pPr>
              <a:buNone/>
            </a:pPr>
            <a:endParaRPr lang="en-US" altLang="ja-JP" dirty="0" smtClean="0"/>
          </a:p>
          <a:p>
            <a:r>
              <a:rPr lang="en-US" altLang="ja-JP" dirty="0" smtClean="0"/>
              <a:t>Move to approve the comment resolutions of CID1374 contained in 11-13/0495r7 </a:t>
            </a:r>
          </a:p>
          <a:p>
            <a:endParaRPr lang="en-US" altLang="ja-JP" dirty="0" smtClean="0"/>
          </a:p>
          <a:p>
            <a:r>
              <a:rPr lang="en-GB" altLang="ja-JP" dirty="0" smtClean="0"/>
              <a:t>Moved: Dan Harkins</a:t>
            </a:r>
          </a:p>
          <a:p>
            <a:r>
              <a:rPr lang="en-GB" altLang="ja-JP" dirty="0" smtClean="0"/>
              <a:t>Seconded: George </a:t>
            </a:r>
            <a:r>
              <a:rPr lang="en-US" altLang="ja-JP" dirty="0" err="1" smtClean="0"/>
              <a:t>Cherian</a:t>
            </a:r>
            <a:endParaRPr lang="ja-JP" altLang="en-US" dirty="0" smtClean="0"/>
          </a:p>
          <a:p>
            <a:r>
              <a:rPr lang="en-GB" dirty="0" smtClean="0"/>
              <a:t> </a:t>
            </a:r>
            <a:endParaRPr lang="ja-JP" altLang="en-US" dirty="0" smtClean="0"/>
          </a:p>
          <a:p>
            <a:r>
              <a:rPr lang="en-GB" dirty="0" smtClean="0"/>
              <a:t>Yes: ___8_____;  </a:t>
            </a:r>
          </a:p>
          <a:p>
            <a:r>
              <a:rPr lang="en-GB" dirty="0" smtClean="0"/>
              <a:t>No: ____2____;  </a:t>
            </a:r>
          </a:p>
          <a:p>
            <a:r>
              <a:rPr lang="en-GB" dirty="0" smtClean="0"/>
              <a:t>Abstain:_____6_______</a:t>
            </a: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"11-13/478r3” and instruct to editor to incorporate changes to the draft</a:t>
            </a:r>
          </a:p>
          <a:p>
            <a:pPr lvl="1"/>
            <a:r>
              <a:rPr lang="en-US" altLang="ja-JP" dirty="0" smtClean="0"/>
              <a:t>Note: This goes on the top of the existing comment resolution for CID 1385 and 1397.</a:t>
            </a:r>
          </a:p>
          <a:p>
            <a:endParaRPr lang="en-US" altLang="ja-JP" dirty="0" smtClean="0"/>
          </a:p>
          <a:p>
            <a:r>
              <a:rPr lang="en-US" altLang="ja-JP" dirty="0" smtClean="0"/>
              <a:t> Moved: Dan Harkins </a:t>
            </a:r>
          </a:p>
          <a:p>
            <a:r>
              <a:rPr lang="en-US" altLang="ja-JP" dirty="0" smtClean="0"/>
              <a:t>Second: David </a:t>
            </a:r>
            <a:r>
              <a:rPr lang="en-US" altLang="ja-JP" dirty="0" err="1" smtClean="0"/>
              <a:t>Goodall</a:t>
            </a:r>
            <a:r>
              <a:rPr lang="en-US" altLang="ja-JP" dirty="0" smtClean="0"/>
              <a:t> </a:t>
            </a:r>
          </a:p>
          <a:p>
            <a:r>
              <a:rPr lang="en-US" altLang="ja-JP" dirty="0" smtClean="0"/>
              <a:t>10/0/1</a:t>
            </a:r>
          </a:p>
          <a:p>
            <a:pPr>
              <a:buNone/>
            </a:pPr>
            <a:r>
              <a:rPr lang="en-US" altLang="ja-JP" dirty="0" smtClean="0"/>
              <a:t>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2013</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35</a:t>
            </a:fld>
            <a:endParaRPr lang="en-US" altLang="ja-JP"/>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Motion7</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fontScale="92500" lnSpcReduction="10000"/>
          </a:bodyPr>
          <a:lstStyle/>
          <a:p>
            <a:r>
              <a:rPr lang="en-US" altLang="ja-JP" dirty="0" smtClean="0"/>
              <a:t>Motion approval “Gen Motion Grp1003" </a:t>
            </a:r>
          </a:p>
          <a:p>
            <a:r>
              <a:rPr lang="en-US" altLang="ja-JP" dirty="0" smtClean="0"/>
              <a:t>Move to approve the comment resolutions as show in the ”</a:t>
            </a:r>
            <a:r>
              <a:rPr lang="ja-JP" altLang="en-US" dirty="0" smtClean="0"/>
              <a:t> </a:t>
            </a:r>
            <a:r>
              <a:rPr lang="en-US" altLang="ja-JP" dirty="0" smtClean="0"/>
              <a:t>Gen Motion Grp1003 " Tab of 11-13/0495r8 and instruct to editor to incorporate changes to the draft according to the resolutions. </a:t>
            </a:r>
          </a:p>
          <a:p>
            <a:endParaRPr lang="en-US" altLang="ja-JP" dirty="0" smtClean="0"/>
          </a:p>
          <a:p>
            <a:r>
              <a:rPr lang="en-US" altLang="ja-JP" dirty="0" smtClean="0"/>
              <a:t>Moved: Hitoshi Morioka</a:t>
            </a:r>
          </a:p>
          <a:p>
            <a:r>
              <a:rPr lang="en-US" altLang="ja-JP" dirty="0" smtClean="0"/>
              <a:t>Seconded: George </a:t>
            </a:r>
            <a:r>
              <a:rPr lang="en-US" altLang="ja-JP" dirty="0" err="1" smtClean="0"/>
              <a:t>Cherian</a:t>
            </a:r>
            <a:r>
              <a:rPr lang="en-GB" dirty="0" smtClean="0"/>
              <a:t> </a:t>
            </a:r>
          </a:p>
          <a:p>
            <a:endParaRPr lang="ja-JP" altLang="en-US" dirty="0" smtClean="0"/>
          </a:p>
          <a:p>
            <a:r>
              <a:rPr lang="en-GB" dirty="0" smtClean="0"/>
              <a:t>Yes: ___7_____;  </a:t>
            </a:r>
          </a:p>
          <a:p>
            <a:r>
              <a:rPr lang="en-GB" dirty="0" smtClean="0"/>
              <a:t>No: _____3___;  </a:t>
            </a:r>
          </a:p>
          <a:p>
            <a:r>
              <a:rPr lang="en-GB" dirty="0" smtClean="0"/>
              <a:t>Abstain:___3_________</a:t>
            </a:r>
          </a:p>
          <a:p>
            <a:r>
              <a:rPr lang="en-GB" dirty="0" smtClean="0">
                <a:solidFill>
                  <a:srgbClr val="FF0000"/>
                </a:solidFill>
              </a:rPr>
              <a:t>Failed</a:t>
            </a: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Motion8</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lnSpcReduction="10000"/>
          </a:bodyPr>
          <a:lstStyle/>
          <a:p>
            <a:r>
              <a:rPr lang="en-US" altLang="ja-JP" dirty="0" smtClean="0"/>
              <a:t>Motion approval “Gen Motion Grp1003" </a:t>
            </a:r>
          </a:p>
          <a:p>
            <a:r>
              <a:rPr lang="en-US" altLang="ja-JP" dirty="0" smtClean="0"/>
              <a:t>Move to approve the comment resolutions as show in the ”</a:t>
            </a:r>
            <a:r>
              <a:rPr lang="ja-JP" altLang="en-US" dirty="0" smtClean="0"/>
              <a:t> </a:t>
            </a:r>
            <a:r>
              <a:rPr lang="en-US" altLang="ja-JP" dirty="0" smtClean="0"/>
              <a:t>Gen Motion Grp1003 " Tab of 11-13/0495r8  except CID 1208 and instruct to editor to incorporate changes to the draft according to the resolutions. </a:t>
            </a:r>
          </a:p>
          <a:p>
            <a:endParaRPr lang="ja-JP" altLang="en-US" dirty="0" smtClean="0"/>
          </a:p>
          <a:p>
            <a:r>
              <a:rPr lang="en-US" altLang="ja-JP" dirty="0" smtClean="0"/>
              <a:t>Moved: Lee Armstrong</a:t>
            </a:r>
          </a:p>
          <a:p>
            <a:r>
              <a:rPr lang="en-US" altLang="ja-JP" dirty="0" smtClean="0"/>
              <a:t>Seconded: Graham Smith</a:t>
            </a:r>
            <a:endParaRPr lang="ja-JP" altLang="en-US" dirty="0" smtClean="0"/>
          </a:p>
          <a:p>
            <a:endParaRPr lang="ja-JP" altLang="en-US" dirty="0" smtClean="0"/>
          </a:p>
          <a:p>
            <a:r>
              <a:rPr lang="en-GB" dirty="0" smtClean="0"/>
              <a:t>Yes: _12_______;  </a:t>
            </a:r>
          </a:p>
          <a:p>
            <a:r>
              <a:rPr lang="en-GB" dirty="0" smtClean="0"/>
              <a:t>No: ___0_____;  </a:t>
            </a:r>
          </a:p>
          <a:p>
            <a:r>
              <a:rPr lang="en-GB" dirty="0" smtClean="0"/>
              <a:t>Abstain:__3__________</a:t>
            </a: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"11-13/0469r0” as comment resolution for CID 1208 and instruct to editor to incorporate changes to the draft.</a:t>
            </a:r>
          </a:p>
          <a:p>
            <a:pPr lvl="1"/>
            <a:endParaRPr lang="en-US" altLang="ja-JP" dirty="0" smtClean="0"/>
          </a:p>
          <a:p>
            <a:endParaRPr lang="en-US" altLang="ja-JP" dirty="0" smtClean="0"/>
          </a:p>
          <a:p>
            <a:r>
              <a:rPr lang="en-US" altLang="ja-JP" dirty="0" smtClean="0"/>
              <a:t> Moved: Lei Wang</a:t>
            </a:r>
          </a:p>
          <a:p>
            <a:r>
              <a:rPr lang="en-US" altLang="ja-JP" dirty="0" smtClean="0"/>
              <a:t>Second: Rene </a:t>
            </a:r>
            <a:r>
              <a:rPr lang="en-US" altLang="ja-JP" dirty="0" err="1" smtClean="0"/>
              <a:t>Struik</a:t>
            </a:r>
            <a:endParaRPr lang="en-US" altLang="ja-JP" dirty="0" smtClean="0"/>
          </a:p>
          <a:p>
            <a:r>
              <a:rPr lang="en-US" altLang="ja-JP" dirty="0" smtClean="0"/>
              <a:t>8/0/7</a:t>
            </a:r>
          </a:p>
          <a:p>
            <a:pPr>
              <a:buNone/>
            </a:pPr>
            <a:r>
              <a:rPr lang="en-US" altLang="ja-JP" dirty="0" smtClean="0"/>
              <a:t>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2013</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38</a:t>
            </a:fld>
            <a:endParaRPr lang="en-US" altLang="ja-JP"/>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Motion10</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lnSpcReduction="10000"/>
          </a:bodyPr>
          <a:lstStyle/>
          <a:p>
            <a:r>
              <a:rPr lang="en-US" altLang="ja-JP" dirty="0" smtClean="0"/>
              <a:t>Motion approval “Gen Motion Grp1005" </a:t>
            </a:r>
          </a:p>
          <a:p>
            <a:r>
              <a:rPr lang="en-US" altLang="ja-JP" dirty="0" smtClean="0"/>
              <a:t>Move to approve the comment resolutions as show in the ”</a:t>
            </a:r>
            <a:r>
              <a:rPr lang="ja-JP" altLang="en-US" dirty="0" smtClean="0"/>
              <a:t> </a:t>
            </a:r>
            <a:r>
              <a:rPr lang="en-US" altLang="ja-JP" dirty="0" smtClean="0"/>
              <a:t>Gen Motion Grp1005 " Tab of 11-13/0495r8 , and  change in  the  resolution text revision  number 11-13/0607r0 to 11-13/0607r2, and instruct the editor to incorporate the changes  to the draft. </a:t>
            </a:r>
          </a:p>
          <a:p>
            <a:endParaRPr lang="ja-JP" altLang="en-US" dirty="0" smtClean="0"/>
          </a:p>
          <a:p>
            <a:r>
              <a:rPr lang="en-US" altLang="ja-JP" dirty="0" smtClean="0"/>
              <a:t>Moved: George </a:t>
            </a:r>
            <a:r>
              <a:rPr lang="en-US" altLang="ja-JP" dirty="0" err="1" smtClean="0"/>
              <a:t>Cherian</a:t>
            </a:r>
            <a:endParaRPr lang="en-US" altLang="ja-JP" dirty="0" smtClean="0"/>
          </a:p>
          <a:p>
            <a:r>
              <a:rPr lang="en-US" altLang="ja-JP" dirty="0" smtClean="0"/>
              <a:t>Seconded: Lee Armstrong</a:t>
            </a:r>
            <a:endParaRPr lang="ja-JP" altLang="en-US" dirty="0" smtClean="0"/>
          </a:p>
          <a:p>
            <a:endParaRPr lang="ja-JP" altLang="en-US" dirty="0" smtClean="0"/>
          </a:p>
          <a:p>
            <a:r>
              <a:rPr lang="en-GB" dirty="0" smtClean="0"/>
              <a:t>Yes: __13______;  </a:t>
            </a:r>
          </a:p>
          <a:p>
            <a:r>
              <a:rPr lang="en-GB" dirty="0" smtClean="0"/>
              <a:t>No: _____0___;  </a:t>
            </a:r>
          </a:p>
          <a:p>
            <a:r>
              <a:rPr lang="en-GB" dirty="0" smtClean="0"/>
              <a:t>Abstain:_5____;_</a:t>
            </a: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for all comments contained in 11-13/0580r1,and change the resolution status for resolutions marked Accept in principle to REVISED , and instruct the editor to incorporate the changes to the draft.</a:t>
            </a:r>
          </a:p>
          <a:p>
            <a:pPr lvl="1"/>
            <a:endParaRPr lang="en-US" altLang="ja-JP" dirty="0" smtClean="0"/>
          </a:p>
          <a:p>
            <a:endParaRPr lang="en-US" altLang="ja-JP" dirty="0" smtClean="0"/>
          </a:p>
          <a:p>
            <a:r>
              <a:rPr lang="en-US" altLang="ja-JP" dirty="0" smtClean="0"/>
              <a:t> Moved: Abraham </a:t>
            </a:r>
            <a:r>
              <a:rPr lang="en-US" altLang="ja-JP" dirty="0" err="1" smtClean="0"/>
              <a:t>Santosh</a:t>
            </a:r>
            <a:endParaRPr lang="en-US" altLang="ja-JP" dirty="0" smtClean="0"/>
          </a:p>
          <a:p>
            <a:r>
              <a:rPr lang="en-US" altLang="ja-JP" dirty="0" smtClean="0"/>
              <a:t>Second: Lei Wang</a:t>
            </a:r>
          </a:p>
          <a:p>
            <a:r>
              <a:rPr lang="en-US" altLang="ja-JP" dirty="0" smtClean="0"/>
              <a:t>15/0/3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2013</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40</a:t>
            </a:fld>
            <a:endParaRPr lang="en-US" altLang="ja-JP"/>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Motion12</a:t>
            </a:r>
            <a:endParaRPr lang="ja-JP" altLang="en-US" dirty="0"/>
          </a:p>
        </p:txBody>
      </p:sp>
      <p:sp>
        <p:nvSpPr>
          <p:cNvPr id="3" name="コンテンツ プレースホルダ 2"/>
          <p:cNvSpPr>
            <a:spLocks noGrp="1"/>
          </p:cNvSpPr>
          <p:nvPr>
            <p:ph idx="1"/>
          </p:nvPr>
        </p:nvSpPr>
        <p:spPr>
          <a:xfrm>
            <a:off x="696912" y="1445847"/>
            <a:ext cx="8218488" cy="4954954"/>
          </a:xfrm>
        </p:spPr>
        <p:txBody>
          <a:bodyPr>
            <a:normAutofit/>
          </a:bodyPr>
          <a:lstStyle/>
          <a:p>
            <a:r>
              <a:rPr lang="en-US" altLang="ja-JP" dirty="0" smtClean="0"/>
              <a:t>Move to</a:t>
            </a:r>
          </a:p>
          <a:p>
            <a:pPr lvl="1"/>
            <a:r>
              <a:rPr lang="en-US" altLang="ja-JP" dirty="0" smtClean="0"/>
              <a:t>Set the resolution status of all comments in 11-13/0579r0 to ACCEPT.</a:t>
            </a:r>
          </a:p>
          <a:p>
            <a:pPr lvl="1"/>
            <a:r>
              <a:rPr lang="en-US" altLang="ja-JP" dirty="0" smtClean="0"/>
              <a:t>And approve the resolution text for those comment.</a:t>
            </a:r>
          </a:p>
          <a:p>
            <a:pPr lvl="1"/>
            <a:endParaRPr lang="en-US" altLang="ja-JP" dirty="0" smtClean="0"/>
          </a:p>
          <a:p>
            <a:r>
              <a:rPr lang="en-GB" altLang="ja-JP" dirty="0" smtClean="0"/>
              <a:t>Moved: George </a:t>
            </a:r>
            <a:r>
              <a:rPr lang="en-GB" altLang="ja-JP" dirty="0" err="1" smtClean="0"/>
              <a:t>Cherian</a:t>
            </a:r>
            <a:endParaRPr lang="en-GB" altLang="ja-JP" dirty="0" smtClean="0"/>
          </a:p>
          <a:p>
            <a:r>
              <a:rPr lang="en-GB" altLang="ja-JP" dirty="0" smtClean="0"/>
              <a:t>Seconded: Lei Wan</a:t>
            </a:r>
            <a:endParaRPr lang="ja-JP" altLang="en-US" dirty="0" smtClean="0"/>
          </a:p>
          <a:p>
            <a:r>
              <a:rPr lang="en-GB" dirty="0" smtClean="0"/>
              <a:t> </a:t>
            </a:r>
            <a:endParaRPr lang="ja-JP" altLang="en-US" dirty="0" smtClean="0"/>
          </a:p>
          <a:p>
            <a:r>
              <a:rPr lang="en-GB" dirty="0" smtClean="0"/>
              <a:t>Yes: ___14____;  </a:t>
            </a:r>
          </a:p>
          <a:p>
            <a:r>
              <a:rPr lang="en-GB" dirty="0" smtClean="0"/>
              <a:t>No: ____0____;  </a:t>
            </a:r>
          </a:p>
          <a:p>
            <a:r>
              <a:rPr lang="en-GB" dirty="0" smtClean="0"/>
              <a:t>Abstain:___1________;</a:t>
            </a: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Motion13</a:t>
            </a:r>
            <a:endParaRPr lang="ja-JP" altLang="en-US" dirty="0"/>
          </a:p>
        </p:txBody>
      </p:sp>
      <p:sp>
        <p:nvSpPr>
          <p:cNvPr id="3" name="コンテンツ プレースホルダ 2"/>
          <p:cNvSpPr>
            <a:spLocks noGrp="1"/>
          </p:cNvSpPr>
          <p:nvPr>
            <p:ph idx="1"/>
          </p:nvPr>
        </p:nvSpPr>
        <p:spPr>
          <a:xfrm>
            <a:off x="696912" y="1445847"/>
            <a:ext cx="8218488" cy="4954954"/>
          </a:xfrm>
        </p:spPr>
        <p:txBody>
          <a:bodyPr>
            <a:normAutofit/>
          </a:bodyPr>
          <a:lstStyle/>
          <a:p>
            <a:r>
              <a:rPr lang="en-US" altLang="ja-JP" dirty="0" smtClean="0"/>
              <a:t>Move to approve 11-13/0604r1 as the resolution for CID1357 , 1353,1106 and 1053 and instruct the editor to make the changes as shown in 11-13/0604r1 to the draft.</a:t>
            </a:r>
          </a:p>
          <a:p>
            <a:pPr lvl="1">
              <a:buNone/>
            </a:pPr>
            <a:endParaRPr lang="en-US" altLang="ja-JP" dirty="0" smtClean="0"/>
          </a:p>
          <a:p>
            <a:r>
              <a:rPr lang="en-GB" altLang="ja-JP" dirty="0" smtClean="0"/>
              <a:t>Moved: </a:t>
            </a:r>
            <a:r>
              <a:rPr lang="en-US" altLang="ja-JP" dirty="0" smtClean="0"/>
              <a:t>Jason Lee</a:t>
            </a:r>
            <a:endParaRPr lang="en-GB" altLang="ja-JP" dirty="0" smtClean="0"/>
          </a:p>
          <a:p>
            <a:r>
              <a:rPr lang="en-GB" altLang="ja-JP" dirty="0" smtClean="0"/>
              <a:t>Seconded: </a:t>
            </a:r>
            <a:r>
              <a:rPr lang="en-US" altLang="ja-JP" dirty="0" smtClean="0"/>
              <a:t>Ping Fang</a:t>
            </a:r>
            <a:r>
              <a:rPr lang="en-GB" altLang="ja-JP" dirty="0" smtClean="0"/>
              <a:t> </a:t>
            </a:r>
            <a:endParaRPr lang="ja-JP" altLang="en-US" dirty="0" smtClean="0"/>
          </a:p>
          <a:p>
            <a:r>
              <a:rPr lang="en-GB" dirty="0" smtClean="0"/>
              <a:t> </a:t>
            </a:r>
            <a:endParaRPr lang="ja-JP" altLang="en-US" dirty="0" smtClean="0"/>
          </a:p>
          <a:p>
            <a:r>
              <a:rPr lang="en-GB" dirty="0" smtClean="0"/>
              <a:t>Yes: ___17____;  </a:t>
            </a:r>
          </a:p>
          <a:p>
            <a:r>
              <a:rPr lang="en-GB" dirty="0" smtClean="0"/>
              <a:t>No: ___0____;  </a:t>
            </a:r>
          </a:p>
          <a:p>
            <a:r>
              <a:rPr lang="en-GB" dirty="0" smtClean="0"/>
              <a:t>Abstain:_____2_____;</a:t>
            </a: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Motion14</a:t>
            </a:r>
            <a:endParaRPr lang="ja-JP" altLang="en-US" dirty="0"/>
          </a:p>
        </p:txBody>
      </p:sp>
      <p:sp>
        <p:nvSpPr>
          <p:cNvPr id="3" name="コンテンツ プレースホルダ 2"/>
          <p:cNvSpPr>
            <a:spLocks noGrp="1"/>
          </p:cNvSpPr>
          <p:nvPr>
            <p:ph idx="1"/>
          </p:nvPr>
        </p:nvSpPr>
        <p:spPr>
          <a:xfrm>
            <a:off x="696912" y="1445847"/>
            <a:ext cx="8218488" cy="4954954"/>
          </a:xfrm>
        </p:spPr>
        <p:txBody>
          <a:bodyPr>
            <a:normAutofit/>
          </a:bodyPr>
          <a:lstStyle/>
          <a:p>
            <a:r>
              <a:rPr lang="en-US" altLang="ja-JP" dirty="0" smtClean="0"/>
              <a:t>Move to approve the comment resolution for  CID1239 as shown in  11-13/0619r5,  and set the resolution status for CID1239 to REVISED, and instruct the editor to make the changes as shown in 11-13/0619r5 to the draft.</a:t>
            </a:r>
          </a:p>
          <a:p>
            <a:pPr lvl="1">
              <a:buNone/>
            </a:pPr>
            <a:endParaRPr lang="en-US" altLang="ja-JP" dirty="0" smtClean="0"/>
          </a:p>
          <a:p>
            <a:r>
              <a:rPr lang="en-GB" altLang="ja-JP" dirty="0" smtClean="0"/>
              <a:t>Moved: Rob Sun</a:t>
            </a:r>
          </a:p>
          <a:p>
            <a:r>
              <a:rPr lang="en-GB" altLang="ja-JP" dirty="0" err="1" smtClean="0"/>
              <a:t>Seconded:Lei</a:t>
            </a:r>
            <a:r>
              <a:rPr lang="en-GB" altLang="ja-JP" dirty="0" smtClean="0"/>
              <a:t> Wang</a:t>
            </a:r>
          </a:p>
          <a:p>
            <a:endParaRPr lang="en-GB" altLang="ja-JP" dirty="0" smtClean="0"/>
          </a:p>
          <a:p>
            <a:r>
              <a:rPr lang="en-GB" dirty="0" smtClean="0"/>
              <a:t>Yes: _16_____;  </a:t>
            </a:r>
          </a:p>
          <a:p>
            <a:r>
              <a:rPr lang="en-GB" dirty="0" smtClean="0"/>
              <a:t>No: ___0____;  </a:t>
            </a:r>
          </a:p>
          <a:p>
            <a:r>
              <a:rPr lang="en-GB" dirty="0" smtClean="0"/>
              <a:t>Abstain:___0_______;</a:t>
            </a: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Motion15</a:t>
            </a:r>
            <a:endParaRPr lang="ja-JP" altLang="en-US" dirty="0"/>
          </a:p>
        </p:txBody>
      </p:sp>
      <p:sp>
        <p:nvSpPr>
          <p:cNvPr id="3" name="コンテンツ プレースホルダ 2"/>
          <p:cNvSpPr>
            <a:spLocks noGrp="1"/>
          </p:cNvSpPr>
          <p:nvPr>
            <p:ph idx="1"/>
          </p:nvPr>
        </p:nvSpPr>
        <p:spPr>
          <a:xfrm>
            <a:off x="696912" y="1445847"/>
            <a:ext cx="8218488" cy="4954954"/>
          </a:xfrm>
        </p:spPr>
        <p:txBody>
          <a:bodyPr>
            <a:normAutofit/>
          </a:bodyPr>
          <a:lstStyle/>
          <a:p>
            <a:r>
              <a:rPr lang="en-US" altLang="ja-JP" dirty="0" smtClean="0"/>
              <a:t>Move to approve the comment resolution as shown in</a:t>
            </a:r>
            <a:br>
              <a:rPr lang="en-US" altLang="ja-JP" dirty="0" smtClean="0"/>
            </a:br>
            <a:r>
              <a:rPr lang="en-US" altLang="ja-JP" dirty="0" smtClean="0"/>
              <a:t> ”</a:t>
            </a:r>
            <a:r>
              <a:rPr lang="ja-JP" altLang="en-US" dirty="0" smtClean="0"/>
              <a:t> </a:t>
            </a:r>
            <a:r>
              <a:rPr lang="en-US" altLang="ja-JP" dirty="0" smtClean="0"/>
              <a:t>Gen Motion Grp1007" Tab of 11-13/0597r2.</a:t>
            </a:r>
          </a:p>
          <a:p>
            <a:pPr lvl="1">
              <a:buNone/>
            </a:pPr>
            <a:endParaRPr lang="en-US" altLang="ja-JP" dirty="0" smtClean="0"/>
          </a:p>
          <a:p>
            <a:r>
              <a:rPr lang="en-GB" altLang="ja-JP" dirty="0" smtClean="0"/>
              <a:t>Moved: Hitoshi Morioka</a:t>
            </a:r>
          </a:p>
          <a:p>
            <a:r>
              <a:rPr lang="en-GB" altLang="ja-JP" dirty="0" err="1" smtClean="0"/>
              <a:t>Seconded:Lee</a:t>
            </a:r>
            <a:r>
              <a:rPr lang="en-GB" altLang="ja-JP" dirty="0" smtClean="0"/>
              <a:t> Armstrong</a:t>
            </a:r>
          </a:p>
          <a:p>
            <a:endParaRPr lang="en-GB" altLang="ja-JP" dirty="0" smtClean="0"/>
          </a:p>
          <a:p>
            <a:r>
              <a:rPr lang="en-GB" dirty="0" smtClean="0"/>
              <a:t>Yes: __10____;  </a:t>
            </a:r>
          </a:p>
          <a:p>
            <a:r>
              <a:rPr lang="en-GB" dirty="0" smtClean="0"/>
              <a:t>No: ___0____;  </a:t>
            </a:r>
          </a:p>
          <a:p>
            <a:r>
              <a:rPr lang="en-GB" dirty="0" smtClean="0"/>
              <a:t>Abstain:____2______;</a:t>
            </a: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Motion16</a:t>
            </a:r>
            <a:endParaRPr lang="ja-JP" altLang="en-US" dirty="0"/>
          </a:p>
        </p:txBody>
      </p:sp>
      <p:sp>
        <p:nvSpPr>
          <p:cNvPr id="3" name="コンテンツ プレースホルダ 2"/>
          <p:cNvSpPr>
            <a:spLocks noGrp="1"/>
          </p:cNvSpPr>
          <p:nvPr>
            <p:ph idx="1"/>
          </p:nvPr>
        </p:nvSpPr>
        <p:spPr>
          <a:xfrm>
            <a:off x="696912" y="1445847"/>
            <a:ext cx="8218488" cy="4954954"/>
          </a:xfrm>
        </p:spPr>
        <p:txBody>
          <a:bodyPr>
            <a:normAutofit/>
          </a:bodyPr>
          <a:lstStyle/>
          <a:p>
            <a:r>
              <a:rPr lang="en-US" altLang="ja-JP" dirty="0" smtClean="0"/>
              <a:t>Move to approve the comment resolution for  CID1176 and CID1300  as shown in  11-13/0600r0.</a:t>
            </a:r>
          </a:p>
          <a:p>
            <a:pPr lvl="1">
              <a:buNone/>
            </a:pPr>
            <a:endParaRPr lang="en-US" altLang="ja-JP" dirty="0" smtClean="0"/>
          </a:p>
          <a:p>
            <a:r>
              <a:rPr lang="en-GB" altLang="ja-JP" dirty="0" smtClean="0"/>
              <a:t>Moved: Lee Armstrong</a:t>
            </a:r>
          </a:p>
          <a:p>
            <a:r>
              <a:rPr lang="en-GB" altLang="ja-JP" dirty="0" smtClean="0"/>
              <a:t>Seconded: Lei Wang</a:t>
            </a:r>
          </a:p>
          <a:p>
            <a:endParaRPr lang="en-GB" altLang="ja-JP" dirty="0" smtClean="0"/>
          </a:p>
          <a:p>
            <a:r>
              <a:rPr lang="en-GB" dirty="0" smtClean="0"/>
              <a:t>Yes: __9____;  </a:t>
            </a:r>
          </a:p>
          <a:p>
            <a:r>
              <a:rPr lang="en-GB" dirty="0" smtClean="0"/>
              <a:t>No: __0_____;  </a:t>
            </a:r>
          </a:p>
          <a:p>
            <a:r>
              <a:rPr lang="en-GB" dirty="0" smtClean="0"/>
              <a:t>Abstain:____3______;</a:t>
            </a: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Motion17</a:t>
            </a:r>
            <a:endParaRPr lang="ja-JP" altLang="en-US" dirty="0"/>
          </a:p>
        </p:txBody>
      </p:sp>
      <p:sp>
        <p:nvSpPr>
          <p:cNvPr id="3" name="コンテンツ プレースホルダ 2"/>
          <p:cNvSpPr>
            <a:spLocks noGrp="1"/>
          </p:cNvSpPr>
          <p:nvPr>
            <p:ph idx="1"/>
          </p:nvPr>
        </p:nvSpPr>
        <p:spPr>
          <a:xfrm>
            <a:off x="696912" y="1445847"/>
            <a:ext cx="8218488" cy="4954954"/>
          </a:xfrm>
        </p:spPr>
        <p:txBody>
          <a:bodyPr>
            <a:normAutofit/>
          </a:bodyPr>
          <a:lstStyle/>
          <a:p>
            <a:r>
              <a:rPr lang="en-US" altLang="ja-JP" dirty="0" smtClean="0"/>
              <a:t>Move to approve the comment resolution for  CID1029 as shown in  11-13/0615r2. </a:t>
            </a:r>
          </a:p>
          <a:p>
            <a:pPr lvl="1">
              <a:buNone/>
            </a:pPr>
            <a:endParaRPr lang="en-US" altLang="ja-JP" dirty="0" smtClean="0"/>
          </a:p>
          <a:p>
            <a:r>
              <a:rPr lang="en-GB" altLang="ja-JP" dirty="0" smtClean="0"/>
              <a:t>Moved: </a:t>
            </a:r>
            <a:r>
              <a:rPr lang="en-GB" altLang="ja-JP" dirty="0" err="1" smtClean="0"/>
              <a:t>Giwong</a:t>
            </a:r>
            <a:r>
              <a:rPr lang="en-GB" altLang="ja-JP" dirty="0" smtClean="0"/>
              <a:t> Park</a:t>
            </a:r>
          </a:p>
          <a:p>
            <a:r>
              <a:rPr lang="en-GB" altLang="ja-JP" dirty="0" smtClean="0"/>
              <a:t>Seconded: </a:t>
            </a:r>
            <a:r>
              <a:rPr lang="en-GB" altLang="ja-JP" dirty="0" err="1" smtClean="0"/>
              <a:t>Jarkko</a:t>
            </a:r>
            <a:r>
              <a:rPr lang="en-GB" altLang="ja-JP" dirty="0" smtClean="0"/>
              <a:t> </a:t>
            </a:r>
            <a:r>
              <a:rPr lang="en-GB" altLang="ja-JP" dirty="0" err="1" smtClean="0"/>
              <a:t>Kneckt</a:t>
            </a:r>
            <a:endParaRPr lang="en-GB" altLang="ja-JP" dirty="0" smtClean="0"/>
          </a:p>
          <a:p>
            <a:endParaRPr lang="en-GB" altLang="ja-JP" dirty="0" smtClean="0"/>
          </a:p>
          <a:p>
            <a:r>
              <a:rPr lang="en-GB" dirty="0" smtClean="0"/>
              <a:t>Yes: __11____;  </a:t>
            </a:r>
          </a:p>
          <a:p>
            <a:r>
              <a:rPr lang="en-GB" dirty="0" smtClean="0"/>
              <a:t>No: ____0___;  </a:t>
            </a:r>
          </a:p>
          <a:p>
            <a:r>
              <a:rPr lang="en-GB" dirty="0" smtClean="0"/>
              <a:t>Abstain:__2________;</a:t>
            </a: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Motion18</a:t>
            </a:r>
            <a:endParaRPr lang="ja-JP" altLang="en-US" dirty="0"/>
          </a:p>
        </p:txBody>
      </p:sp>
      <p:sp>
        <p:nvSpPr>
          <p:cNvPr id="3" name="コンテンツ プレースホルダ 2"/>
          <p:cNvSpPr>
            <a:spLocks noGrp="1"/>
          </p:cNvSpPr>
          <p:nvPr>
            <p:ph idx="1"/>
          </p:nvPr>
        </p:nvSpPr>
        <p:spPr>
          <a:xfrm>
            <a:off x="696912" y="1445847"/>
            <a:ext cx="8218488" cy="4954954"/>
          </a:xfrm>
        </p:spPr>
        <p:txBody>
          <a:bodyPr>
            <a:normAutofit/>
          </a:bodyPr>
          <a:lstStyle/>
          <a:p>
            <a:r>
              <a:rPr lang="en-US" altLang="ja-JP" dirty="0" smtClean="0"/>
              <a:t>Move to approve the comment resolution as contained in 11-13/0594r3.</a:t>
            </a:r>
          </a:p>
          <a:p>
            <a:pPr lvl="1">
              <a:buNone/>
            </a:pPr>
            <a:endParaRPr lang="en-US" altLang="ja-JP" dirty="0" smtClean="0"/>
          </a:p>
          <a:p>
            <a:r>
              <a:rPr lang="en-GB" altLang="ja-JP" dirty="0" smtClean="0"/>
              <a:t>Moved: </a:t>
            </a:r>
            <a:r>
              <a:rPr lang="en-GB" altLang="ja-JP" dirty="0" err="1" smtClean="0"/>
              <a:t>Jeongki</a:t>
            </a:r>
            <a:r>
              <a:rPr lang="en-GB" altLang="ja-JP" dirty="0" smtClean="0"/>
              <a:t> Kim</a:t>
            </a:r>
          </a:p>
          <a:p>
            <a:r>
              <a:rPr lang="en-GB" altLang="ja-JP" dirty="0" smtClean="0"/>
              <a:t>Seconded: Lee Armstrong</a:t>
            </a:r>
          </a:p>
          <a:p>
            <a:endParaRPr lang="en-GB" altLang="ja-JP" dirty="0" smtClean="0"/>
          </a:p>
          <a:p>
            <a:r>
              <a:rPr lang="en-GB" dirty="0" smtClean="0"/>
              <a:t>Yes: __13____;  </a:t>
            </a:r>
          </a:p>
          <a:p>
            <a:r>
              <a:rPr lang="en-GB" dirty="0" smtClean="0"/>
              <a:t>No: ____0___;  </a:t>
            </a:r>
          </a:p>
          <a:p>
            <a:r>
              <a:rPr lang="en-GB" dirty="0" smtClean="0"/>
              <a:t>Abstain:___0_______;</a:t>
            </a: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Waikoloa </a:t>
            </a:r>
            <a:r>
              <a:rPr lang="en-US" altLang="ja-JP" sz="2900" dirty="0" smtClean="0">
                <a:ea typeface="ＭＳ Ｐゴシック" pitchFamily="-65" charset="-128"/>
                <a:cs typeface="ＭＳ Ｐゴシック" pitchFamily="-65" charset="-128"/>
              </a:rPr>
              <a:t> May 2013</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Task Group review of </a:t>
            </a:r>
            <a:r>
              <a:rPr lang="en-US" altLang="ja-JP" sz="2800" dirty="0" err="1" smtClean="0"/>
              <a:t>TGai</a:t>
            </a:r>
            <a:r>
              <a:rPr lang="en-US" altLang="ja-JP" sz="2800" dirty="0" smtClean="0"/>
              <a:t> draft.</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July</a:t>
            </a:r>
          </a:p>
          <a:p>
            <a:pPr lvl="1"/>
            <a:endParaRPr lang="en-US" altLang="ja-JP" sz="2600" dirty="0" smtClean="0"/>
          </a:p>
          <a:p>
            <a:pPr lvl="1"/>
            <a:endParaRPr lang="en-US" altLang="ja-JP" sz="2600" dirty="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a:latin typeface="Times New Roman" pitchFamily="-65" charset="0"/>
              </a:rPr>
              <a:t>Mar 2013</a:t>
            </a:r>
          </a:p>
        </p:txBody>
      </p:sp>
      <p:sp>
        <p:nvSpPr>
          <p:cNvPr id="15365" name="Footer Placeholder 2"/>
          <p:cNvSpPr>
            <a:spLocks noGrp="1"/>
          </p:cNvSpPr>
          <p:nvPr>
            <p:ph type="ftr" sz="quarter" idx="11"/>
          </p:nvPr>
        </p:nvSpPr>
        <p:spPr>
          <a:noFill/>
        </p:spPr>
        <p:txBody>
          <a:bodyPr/>
          <a:lstStyle/>
          <a:p>
            <a:endParaRPr lang="en-US" altLang="ja-JP" smtClean="0">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8382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May  13</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13:30-15:30</a:t>
            </a:r>
          </a:p>
        </p:txBody>
      </p:sp>
      <p:sp>
        <p:nvSpPr>
          <p:cNvPr id="24579" name="Content Placeholder 2"/>
          <p:cNvSpPr>
            <a:spLocks noGrp="1"/>
          </p:cNvSpPr>
          <p:nvPr>
            <p:ph idx="1"/>
          </p:nvPr>
        </p:nvSpPr>
        <p:spPr>
          <a:xfrm>
            <a:off x="228600" y="1752600"/>
            <a:ext cx="8610600" cy="4648200"/>
          </a:xfrm>
        </p:spPr>
        <p:txBody>
          <a:bodyPr>
            <a:normAutofit fontScale="85000" lnSpcReduction="20000"/>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CALLED TO ORDER</a:t>
            </a: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pPr>
              <a:defRPr/>
            </a:pPr>
            <a:r>
              <a:rPr lang="en-US" altLang="ja-JP" dirty="0" smtClean="0"/>
              <a:t>Review and approve Vancouver and Teleconference  meeting minutes.</a:t>
            </a:r>
          </a:p>
          <a:p>
            <a:pPr lvl="1">
              <a:defRPr/>
            </a:pPr>
            <a:r>
              <a:rPr lang="en-US" altLang="ja-JP" dirty="0" smtClean="0"/>
              <a:t>March 2013 Orlando Session Minutes</a:t>
            </a:r>
          </a:p>
          <a:p>
            <a:pPr lvl="2">
              <a:defRPr/>
            </a:pPr>
            <a:r>
              <a:rPr lang="en-US" altLang="ja-JP" dirty="0" smtClean="0">
                <a:hlinkClick r:id="rId3"/>
              </a:rPr>
              <a:t>https://mentor.ieee.org/802.11/dcn/13/11-13-0388-01-00ai-march-2013-orlando-session-minutes.doc</a:t>
            </a:r>
            <a:endParaRPr lang="en-US" altLang="ja-JP" dirty="0" smtClean="0"/>
          </a:p>
          <a:p>
            <a:pPr lvl="1">
              <a:defRPr/>
            </a:pPr>
            <a:r>
              <a:rPr lang="en-US" altLang="ja-JP" dirty="0" smtClean="0"/>
              <a:t>March -May Teleconference Minutes 13-0412/05</a:t>
            </a:r>
          </a:p>
          <a:p>
            <a:pPr lvl="2">
              <a:defRPr/>
            </a:pPr>
            <a:r>
              <a:rPr lang="en-US" altLang="ja-JP" dirty="0" smtClean="0"/>
              <a:t>https://mentor.ieee.org/802.11/dcn/13/11-13-0412-05-00ai-march-may-teleconference-minutes.doc</a:t>
            </a:r>
          </a:p>
          <a:p>
            <a:pPr>
              <a:defRPr/>
            </a:pPr>
            <a:r>
              <a:rPr lang="en-US" altLang="ja-JP" dirty="0" smtClean="0"/>
              <a:t>Plan for week</a:t>
            </a:r>
          </a:p>
          <a:p>
            <a:pPr>
              <a:defRPr/>
            </a:pPr>
            <a:r>
              <a:rPr lang="en-US" altLang="ja-JP" dirty="0" smtClean="0"/>
              <a:t>Submissions </a:t>
            </a:r>
          </a:p>
          <a:p>
            <a:pPr lvl="1">
              <a:defRPr/>
            </a:pPr>
            <a:r>
              <a:rPr lang="en-US" altLang="ja-JP" dirty="0" smtClean="0"/>
              <a:t>https://mentor.ieee.org/802.11/dcn/13/11-13-0483-01-00ai-tgai-submission-list-for-waikoloa.xls</a:t>
            </a:r>
          </a:p>
          <a:p>
            <a:pPr>
              <a:defRPr/>
            </a:pPr>
            <a:r>
              <a:rPr lang="en-US" altLang="ja-JP" dirty="0" smtClean="0"/>
              <a:t>Comment resolution</a:t>
            </a:r>
          </a:p>
          <a:p>
            <a:pPr>
              <a:defRPr/>
            </a:pPr>
            <a:r>
              <a:rPr lang="en-US" altLang="ja-JP" dirty="0" smtClean="0"/>
              <a:t>Recess until Tuesday AM2 </a:t>
            </a:r>
            <a:r>
              <a:rPr lang="en-US" altLang="ja-JP" dirty="0" err="1" smtClean="0"/>
              <a:t>adhoc</a:t>
            </a:r>
            <a:endParaRPr lang="en-US" altLang="ja-JP" dirty="0" smtClean="0"/>
          </a:p>
          <a:p>
            <a:pPr>
              <a:defRPr/>
            </a:pPr>
            <a:endParaRPr lang="ja-JP" altLang="en-US" dirty="0" smtClean="0"/>
          </a:p>
          <a:p>
            <a:pPr lvl="1"/>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4582" name="Slide Number Placeholder 4"/>
          <p:cNvSpPr>
            <a:spLocks noGrp="1"/>
          </p:cNvSpPr>
          <p:nvPr>
            <p:ph type="sldNum" sz="quarter" idx="12"/>
          </p:nvPr>
        </p:nvSpPr>
        <p:spPr>
          <a:noFill/>
        </p:spPr>
        <p:txBody>
          <a:bodyPr/>
          <a:lstStyle/>
          <a:p>
            <a:r>
              <a:rPr lang="en-US" altLang="ja-JP" dirty="0" smtClean="0">
                <a:latin typeface="Times New Roman" pitchFamily="-84" charset="0"/>
              </a:rPr>
              <a:t>Slide </a:t>
            </a:r>
            <a:fld id="{6B4777F5-1B8B-8C46-99B2-AB7A297D3CE0}" type="slidenum">
              <a:rPr lang="en-US" altLang="ja-JP" smtClean="0">
                <a:latin typeface="Times New Roman" pitchFamily="-84" charset="0"/>
              </a:rPr>
              <a:pPr/>
              <a:t>7</a:t>
            </a:fld>
            <a:endParaRPr lang="en-US" altLang="ja-JP" dirty="0"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May 13</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10:30-12:30 </a:t>
            </a:r>
            <a:r>
              <a:rPr lang="en-US" altLang="ja-JP" dirty="0" err="1" smtClean="0">
                <a:ea typeface="ＭＳ Ｐゴシック" pitchFamily="-84" charset="-128"/>
                <a:cs typeface="ＭＳ Ｐゴシック" pitchFamily="-84" charset="-128"/>
              </a:rPr>
              <a:t>Adhoc</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Editors meeting report</a:t>
            </a:r>
          </a:p>
          <a:p>
            <a:pPr>
              <a:defRPr/>
            </a:pPr>
            <a:r>
              <a:rPr lang="en-US" altLang="ja-JP" dirty="0" smtClean="0"/>
              <a:t>Comment resolution</a:t>
            </a:r>
          </a:p>
          <a:p>
            <a:pPr>
              <a:defRPr/>
            </a:pPr>
            <a:r>
              <a:rPr lang="en-US" altLang="ja-JP" dirty="0" smtClean="0"/>
              <a:t>Recess until PM2 </a:t>
            </a:r>
            <a:r>
              <a:rPr lang="en-US" altLang="ja-JP" dirty="0" err="1" smtClean="0"/>
              <a:t>Adhoc</a:t>
            </a: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May 13</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16:00-18:00 </a:t>
            </a:r>
            <a:r>
              <a:rPr lang="en-US" altLang="ja-JP" dirty="0" err="1" smtClean="0">
                <a:ea typeface="ＭＳ Ｐゴシック" pitchFamily="-84" charset="-128"/>
                <a:cs typeface="ＭＳ Ｐゴシック" pitchFamily="-84" charset="-128"/>
              </a:rPr>
              <a:t>Adhoc</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Wednesday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2013</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19503</TotalTime>
  <Words>4217</Words>
  <Application>Microsoft Macintosh PowerPoint</Application>
  <PresentationFormat>画面に合わせる (4:3)</PresentationFormat>
  <Paragraphs>640</Paragraphs>
  <Slides>47</Slides>
  <Notes>16</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47</vt:i4>
      </vt:variant>
    </vt:vector>
  </HeadingPairs>
  <TitlesOfParts>
    <vt:vector size="48" baseType="lpstr">
      <vt:lpstr>802-11-Submission</vt:lpstr>
      <vt:lpstr>IEEE 802.11ai Fast Initial Link Setup  Agenda for May 2013 Waikoloa </vt:lpstr>
      <vt:lpstr>Abstract</vt:lpstr>
      <vt:lpstr>Meeting Protocol</vt:lpstr>
      <vt:lpstr>Attendance</vt:lpstr>
      <vt:lpstr>Attendance, Voting &amp; Document Status</vt:lpstr>
      <vt:lpstr>IEEE 802.11 FILS TGai – Waikoloa  May 2013</vt:lpstr>
      <vt:lpstr>Agenda Monday May  13th ,  2013 – 13:30-15:30</vt:lpstr>
      <vt:lpstr>Agenda Tuesday May 13th ,  2013 – 10:30-12:30 Adhoc</vt:lpstr>
      <vt:lpstr>Agenda Tuesday May 13th ,  2013 – 16:00-18:00 Adhoc</vt:lpstr>
      <vt:lpstr>Agenda Wednesday May 14th ,  2013 – 08:00-10:00</vt:lpstr>
      <vt:lpstr>Agenda Wednesday May 14th ,  2013 – 16:00-18:00 Adhoc</vt:lpstr>
      <vt:lpstr>Agenda Thursday May 15th ,  2013 – 08:00-10:00</vt:lpstr>
      <vt:lpstr>Agenda Thursday May 15th ,  2013 – 10:30-12:30</vt:lpstr>
      <vt:lpstr>Agenda  Thursday, May 15th,  2013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Orlando. </vt:lpstr>
      <vt:lpstr>Approve TGai teleconference meeting minutes of Orlando to Waikoloa meeting. </vt:lpstr>
      <vt:lpstr>Accomplishment of this week</vt:lpstr>
      <vt:lpstr>Plan for July</vt:lpstr>
      <vt:lpstr>Time line of TGai</vt:lpstr>
      <vt:lpstr>Motion Adhoc meeting </vt:lpstr>
      <vt:lpstr>Teleconference Schedule  </vt:lpstr>
      <vt:lpstr>Straw poll</vt:lpstr>
      <vt:lpstr>Motion 1</vt:lpstr>
      <vt:lpstr>Motion2</vt:lpstr>
      <vt:lpstr>Motion 2.1 </vt:lpstr>
      <vt:lpstr>Motion3</vt:lpstr>
      <vt:lpstr>Motion4</vt:lpstr>
      <vt:lpstr>Motion5</vt:lpstr>
      <vt:lpstr>Motion 6</vt:lpstr>
      <vt:lpstr>Motion7</vt:lpstr>
      <vt:lpstr>Motion8</vt:lpstr>
      <vt:lpstr>Motion 9</vt:lpstr>
      <vt:lpstr>Motion10</vt:lpstr>
      <vt:lpstr>Motion 11</vt:lpstr>
      <vt:lpstr>Motion12</vt:lpstr>
      <vt:lpstr>Motion13</vt:lpstr>
      <vt:lpstr>Motion14</vt:lpstr>
      <vt:lpstr>Motion15</vt:lpstr>
      <vt:lpstr>Motion16</vt:lpstr>
      <vt:lpstr>Motion17</vt:lpstr>
      <vt:lpstr>Motion18</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subject/>
  <dc:creator>Hiroshi Mano</dc:creator>
  <cp:keywords/>
  <dc:description/>
  <cp:lastModifiedBy>真野 浩</cp:lastModifiedBy>
  <cp:revision>492</cp:revision>
  <cp:lastPrinted>1998-02-10T13:28:06Z</cp:lastPrinted>
  <dcterms:created xsi:type="dcterms:W3CDTF">2013-05-17T05:01:20Z</dcterms:created>
  <dcterms:modified xsi:type="dcterms:W3CDTF">2013-05-17T05:02:20Z</dcterms:modified>
  <cp:category/>
</cp:coreProperties>
</file>