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handoutMasterIdLst>
    <p:handoutMasterId r:id="rId16"/>
  </p:handoutMasterIdLst>
  <p:sldIdLst>
    <p:sldId id="269" r:id="rId2"/>
    <p:sldId id="271" r:id="rId3"/>
    <p:sldId id="358" r:id="rId4"/>
    <p:sldId id="404" r:id="rId5"/>
    <p:sldId id="405" r:id="rId6"/>
    <p:sldId id="393" r:id="rId7"/>
    <p:sldId id="394" r:id="rId8"/>
    <p:sldId id="395" r:id="rId9"/>
    <p:sldId id="396" r:id="rId10"/>
    <p:sldId id="397" r:id="rId11"/>
    <p:sldId id="398" r:id="rId12"/>
    <p:sldId id="374" r:id="rId13"/>
    <p:sldId id="390"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7570" autoAdjust="0"/>
  </p:normalViewPr>
  <p:slideViewPr>
    <p:cSldViewPr>
      <p:cViewPr varScale="1">
        <p:scale>
          <a:sx n="102" d="100"/>
          <a:sy n="102" d="100"/>
        </p:scale>
        <p:origin x="-496"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512"/>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handoutMaster" Target="handoutMasters/handoutMaster1.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P802.11-13/404r0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May 2013</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P802.11-13/404r0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May 2013</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P802.11-13/404r0</a:t>
            </a:r>
            <a:endParaRPr lang="en-US"/>
          </a:p>
        </p:txBody>
      </p:sp>
      <p:sp>
        <p:nvSpPr>
          <p:cNvPr id="5" name="Rectangle 3"/>
          <p:cNvSpPr>
            <a:spLocks noGrp="1" noChangeArrowheads="1"/>
          </p:cNvSpPr>
          <p:nvPr>
            <p:ph type="dt" idx="1"/>
          </p:nvPr>
        </p:nvSpPr>
        <p:spPr>
          <a:ln/>
        </p:spPr>
        <p:txBody>
          <a:bodyPr/>
          <a:lstStyle/>
          <a:p>
            <a:r>
              <a:rPr lang="en-US" smtClean="0"/>
              <a:t>May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10</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P802.11-13/404r0</a:t>
            </a:r>
            <a:endParaRPr lang="en-US"/>
          </a:p>
        </p:txBody>
      </p:sp>
      <p:sp>
        <p:nvSpPr>
          <p:cNvPr id="5" name="Rectangle 3"/>
          <p:cNvSpPr>
            <a:spLocks noGrp="1" noChangeArrowheads="1"/>
          </p:cNvSpPr>
          <p:nvPr>
            <p:ph type="dt" idx="1"/>
          </p:nvPr>
        </p:nvSpPr>
        <p:spPr>
          <a:ln/>
        </p:spPr>
        <p:txBody>
          <a:bodyPr/>
          <a:lstStyle/>
          <a:p>
            <a:r>
              <a:rPr lang="en-US" smtClean="0"/>
              <a:t>May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11</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P802.11-13/404r0</a:t>
            </a:r>
            <a:endParaRPr lang="en-US"/>
          </a:p>
        </p:txBody>
      </p:sp>
      <p:sp>
        <p:nvSpPr>
          <p:cNvPr id="5" name="Rectangle 3"/>
          <p:cNvSpPr>
            <a:spLocks noGrp="1" noChangeArrowheads="1"/>
          </p:cNvSpPr>
          <p:nvPr>
            <p:ph type="dt" idx="1"/>
          </p:nvPr>
        </p:nvSpPr>
        <p:spPr>
          <a:ln/>
        </p:spPr>
        <p:txBody>
          <a:bodyPr/>
          <a:lstStyle/>
          <a:p>
            <a:r>
              <a:rPr lang="en-US" smtClean="0"/>
              <a:t>May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AB87214-24AA-EA4E-809E-08847DA01681}" type="slidenum">
              <a:rPr lang="en-US"/>
              <a:pPr/>
              <a:t>12</a:t>
            </a:fld>
            <a:endParaRPr lang="en-US"/>
          </a:p>
        </p:txBody>
      </p:sp>
      <p:sp>
        <p:nvSpPr>
          <p:cNvPr id="240642"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40643"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P802.11-13/404r0</a:t>
            </a:r>
            <a:endParaRPr lang="en-US"/>
          </a:p>
        </p:txBody>
      </p:sp>
      <p:sp>
        <p:nvSpPr>
          <p:cNvPr id="5" name="Rectangle 3"/>
          <p:cNvSpPr>
            <a:spLocks noGrp="1" noChangeArrowheads="1"/>
          </p:cNvSpPr>
          <p:nvPr>
            <p:ph type="dt" idx="1"/>
          </p:nvPr>
        </p:nvSpPr>
        <p:spPr>
          <a:ln/>
        </p:spPr>
        <p:txBody>
          <a:bodyPr/>
          <a:lstStyle/>
          <a:p>
            <a:r>
              <a:rPr lang="en-US" smtClean="0"/>
              <a:t>May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13</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P802.11-13/404r0</a:t>
            </a:r>
            <a:endParaRPr lang="en-US"/>
          </a:p>
        </p:txBody>
      </p:sp>
      <p:sp>
        <p:nvSpPr>
          <p:cNvPr id="5" name="Rectangle 3"/>
          <p:cNvSpPr>
            <a:spLocks noGrp="1" noChangeArrowheads="1"/>
          </p:cNvSpPr>
          <p:nvPr>
            <p:ph type="dt" idx="1"/>
          </p:nvPr>
        </p:nvSpPr>
        <p:spPr>
          <a:ln/>
        </p:spPr>
        <p:txBody>
          <a:bodyPr/>
          <a:lstStyle/>
          <a:p>
            <a:r>
              <a:rPr lang="en-US" smtClean="0"/>
              <a:t>May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P802.11-13/404r0</a:t>
            </a:r>
            <a:endParaRPr lang="en-US"/>
          </a:p>
        </p:txBody>
      </p:sp>
      <p:sp>
        <p:nvSpPr>
          <p:cNvPr id="5" name="Rectangle 3"/>
          <p:cNvSpPr>
            <a:spLocks noGrp="1" noChangeArrowheads="1"/>
          </p:cNvSpPr>
          <p:nvPr>
            <p:ph type="dt" idx="1"/>
          </p:nvPr>
        </p:nvSpPr>
        <p:spPr>
          <a:ln/>
        </p:spPr>
        <p:txBody>
          <a:bodyPr/>
          <a:lstStyle/>
          <a:p>
            <a:r>
              <a:rPr lang="en-US" smtClean="0"/>
              <a:t>May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P802.11-13/404r0</a:t>
            </a:r>
            <a:endParaRPr lang="en-US"/>
          </a:p>
        </p:txBody>
      </p:sp>
      <p:sp>
        <p:nvSpPr>
          <p:cNvPr id="5" name="Rectangle 3"/>
          <p:cNvSpPr>
            <a:spLocks noGrp="1" noChangeArrowheads="1"/>
          </p:cNvSpPr>
          <p:nvPr>
            <p:ph type="dt" idx="1"/>
          </p:nvPr>
        </p:nvSpPr>
        <p:spPr>
          <a:ln/>
        </p:spPr>
        <p:txBody>
          <a:bodyPr/>
          <a:lstStyle/>
          <a:p>
            <a:r>
              <a:rPr lang="en-US" smtClean="0"/>
              <a:t>May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P802.11-13/404r0</a:t>
            </a:r>
            <a:endParaRPr lang="en-US"/>
          </a:p>
        </p:txBody>
      </p:sp>
      <p:sp>
        <p:nvSpPr>
          <p:cNvPr id="5" name="Rectangle 3"/>
          <p:cNvSpPr>
            <a:spLocks noGrp="1" noChangeArrowheads="1"/>
          </p:cNvSpPr>
          <p:nvPr>
            <p:ph type="dt" idx="1"/>
          </p:nvPr>
        </p:nvSpPr>
        <p:spPr>
          <a:ln/>
        </p:spPr>
        <p:txBody>
          <a:bodyPr/>
          <a:lstStyle/>
          <a:p>
            <a:r>
              <a:rPr lang="en-US" smtClean="0"/>
              <a:t>May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6</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P802.11-13/404r0</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May 2013</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P802.11-13/404r0</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May 2013</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6868"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P802.11-13/404r0</a:t>
            </a:r>
            <a:endParaRPr lang="en-US" sz="1400"/>
          </a:p>
        </p:txBody>
      </p:sp>
      <p:sp>
        <p:nvSpPr>
          <p:cNvPr id="36869"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May 2013</a:t>
            </a:r>
            <a:endParaRPr lang="en-US" sz="1400"/>
          </a:p>
        </p:txBody>
      </p:sp>
      <p:sp>
        <p:nvSpPr>
          <p:cNvPr id="36870"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6871"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507EA7C4-E6AB-4246-9F3A-95B5156A0F4F}" type="slidenum">
              <a:rPr lang="en-US"/>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May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May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May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May 2013</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May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May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May 2013</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May 2013</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May 2013</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May 2013</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May 2013</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May 2013</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May 2013</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1"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P802.11</a:t>
            </a:r>
            <a:r>
              <a:rPr lang="en-US" sz="1800" b="1" dirty="0" smtClean="0"/>
              <a:t>-13/</a:t>
            </a:r>
            <a:r>
              <a:rPr lang="en-US" sz="1800" b="1" dirty="0" smtClean="0"/>
              <a:t>0404r1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5"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1" Type="http://schemas.openxmlformats.org/officeDocument/2006/relationships/hyperlink" Target="https://mentor.ieee.org/802-ec/dcn/09/ec-09-0005-02-00EC-draft-revised-lmsc-p-p-for-wg-p-p-ballot.pdf" TargetMode="External"/><Relationship Id="rId12" Type="http://schemas.openxmlformats.org/officeDocument/2006/relationships/hyperlink" Target="https://mentor.ieee.org/802-ec/dcn/09/ec-09-0006-02-00EC-draft-revision-of-the-lmsc-om-for-wg-p-p.pdf" TargetMode="External"/><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dcn/09/11-09-0002-04-0000-802-11-operations-manual.doc" TargetMode="External"/><Relationship Id="rId10" Type="http://schemas.openxmlformats.org/officeDocument/2006/relationships/hyperlink" Target="https://mentor.ieee.org/802-ec/dcn/09/ec-09-0007-02-00EC-draft-lmsc-wg-p-p.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May 2013</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May 2013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2012</a:t>
            </a:r>
            <a:r>
              <a:rPr lang="en-US" sz="1800" b="0" dirty="0" smtClean="0">
                <a:latin typeface="Arial" charset="0"/>
              </a:rPr>
              <a:t>-</a:t>
            </a:r>
            <a:r>
              <a:rPr lang="en-US" sz="1800" b="0" dirty="0" smtClean="0">
                <a:latin typeface="Arial" charset="0"/>
              </a:rPr>
              <a:t>05-13</a:t>
            </a:r>
            <a:endParaRPr lang="en-US" sz="1800" b="0" dirty="0">
              <a:latin typeface="Arial" charset="0"/>
            </a:endParaRPr>
          </a:p>
        </p:txBody>
      </p:sp>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871458977"/>
              </p:ext>
            </p:extLst>
          </p:nvPr>
        </p:nvGraphicFramePr>
        <p:xfrm>
          <a:off x="685800" y="2438400"/>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Address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Affiliations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a:effectLst/>
                          <a:latin typeface="Times New Roman"/>
                          <a:ea typeface="Times New Roman"/>
                        </a:rPr>
                        <a:t>Donald Eastlake</a:t>
                      </a:r>
                      <a:endParaRPr lang="en-US" sz="2800" b="1">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2013</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10</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54971098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11</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14 </a:t>
            </a:r>
            <a:r>
              <a:rPr lang="en-US" sz="3600" dirty="0" smtClean="0">
                <a:latin typeface="Arial" charset="0"/>
                <a:cs typeface="Arial" charset="0"/>
              </a:rPr>
              <a:t>May 2013</a:t>
            </a:r>
            <a:r>
              <a:rPr lang="en-US" sz="3600" dirty="0" smtClean="0">
                <a:latin typeface="Arial" charset="0"/>
                <a:cs typeface="Arial" charset="0"/>
              </a:rPr>
              <a:t>,</a:t>
            </a:r>
            <a:br>
              <a:rPr lang="en-US" sz="3600" dirty="0" smtClean="0">
                <a:latin typeface="Arial" charset="0"/>
                <a:cs typeface="Arial" charset="0"/>
              </a:rPr>
            </a:br>
            <a:r>
              <a:rPr lang="en-US" dirty="0" smtClean="0">
                <a:latin typeface="Arial" charset="0"/>
                <a:cs typeface="Arial" charset="0"/>
              </a:rPr>
              <a:t>10</a:t>
            </a:r>
            <a:r>
              <a:rPr lang="en-US" dirty="0" smtClean="0">
                <a:latin typeface="Arial" charset="0"/>
                <a:cs typeface="Arial" charset="0"/>
              </a:rPr>
              <a:t>:</a:t>
            </a:r>
            <a:r>
              <a:rPr lang="en-US" dirty="0">
                <a:latin typeface="Arial" charset="0"/>
                <a:cs typeface="Arial" charset="0"/>
              </a:rPr>
              <a:t>3</a:t>
            </a:r>
            <a:r>
              <a:rPr lang="en-US" dirty="0" smtClean="0">
                <a:latin typeface="Arial" charset="0"/>
                <a:cs typeface="Arial" charset="0"/>
              </a:rPr>
              <a:t>0-12:</a:t>
            </a:r>
            <a:r>
              <a:rPr lang="en-US" dirty="0">
                <a:latin typeface="Arial" charset="0"/>
                <a:cs typeface="Arial" charset="0"/>
              </a:rPr>
              <a:t>30, </a:t>
            </a:r>
            <a:r>
              <a:rPr lang="en-US" dirty="0" err="1">
                <a:latin typeface="Arial" charset="0"/>
                <a:cs typeface="Arial" charset="0"/>
              </a:rPr>
              <a:t>Kohala</a:t>
            </a:r>
            <a:r>
              <a:rPr lang="en-US" dirty="0">
                <a:latin typeface="Arial" charset="0"/>
                <a:cs typeface="Arial" charset="0"/>
              </a:rPr>
              <a:t> 3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a:latin typeface="Arial" charset="0"/>
                <a:cs typeface="Arial" charset="0"/>
              </a:rPr>
              <a:t>Joint with </a:t>
            </a:r>
            <a:r>
              <a:rPr lang="en-US" dirty="0" smtClean="0">
                <a:latin typeface="Arial" charset="0"/>
                <a:cs typeface="Arial" charset="0"/>
              </a:rPr>
              <a:t>ARC</a:t>
            </a:r>
            <a:endParaRPr lang="en-US" dirty="0">
              <a:latin typeface="Arial" charset="0"/>
              <a:cs typeface="Arial" charset="0"/>
            </a:endParaRPr>
          </a:p>
          <a:p>
            <a:pPr>
              <a:lnSpc>
                <a:spcPct val="90000"/>
              </a:lnSpc>
            </a:pPr>
            <a:r>
              <a:rPr lang="en-US" b="0" dirty="0" smtClean="0"/>
              <a:t>Call </a:t>
            </a:r>
            <a:r>
              <a:rPr lang="en-US" b="0" dirty="0" smtClean="0"/>
              <a:t>Joint Meeting </a:t>
            </a:r>
            <a:r>
              <a:rPr lang="en-US" b="0" dirty="0"/>
              <a:t>to Order</a:t>
            </a:r>
          </a:p>
          <a:p>
            <a:pPr>
              <a:lnSpc>
                <a:spcPct val="90000"/>
              </a:lnSpc>
            </a:pPr>
            <a:r>
              <a:rPr lang="en-US" altLang="ja-JP" b="0" dirty="0">
                <a:cs typeface="ＭＳ Ｐゴシック" charset="0"/>
              </a:rPr>
              <a:t>IPR and Attendance Recording </a:t>
            </a:r>
            <a:r>
              <a:rPr lang="en-US" altLang="ja-JP" b="0" dirty="0" smtClean="0">
                <a:cs typeface="ＭＳ Ｐゴシック" charset="0"/>
              </a:rPr>
              <a:t>Reminder</a:t>
            </a:r>
          </a:p>
          <a:p>
            <a:pPr>
              <a:lnSpc>
                <a:spcPct val="80000"/>
              </a:lnSpc>
            </a:pPr>
            <a:r>
              <a:rPr lang="en-US" b="0" dirty="0" smtClean="0"/>
              <a:t>Presentation </a:t>
            </a:r>
            <a:r>
              <a:rPr lang="en-US" b="0" dirty="0"/>
              <a:t>and Discussion of </a:t>
            </a:r>
            <a:r>
              <a:rPr lang="en-US" b="0" dirty="0" smtClean="0"/>
              <a:t>Submissions</a:t>
            </a:r>
          </a:p>
          <a:p>
            <a:pPr lvl="1">
              <a:lnSpc>
                <a:spcPct val="80000"/>
              </a:lnSpc>
            </a:pPr>
            <a:r>
              <a:rPr lang="en-US" dirty="0" smtClean="0"/>
              <a:t>TBD</a:t>
            </a:r>
            <a:endParaRPr lang="en-US" b="0" dirty="0" smtClean="0"/>
          </a:p>
          <a:p>
            <a:pPr>
              <a:lnSpc>
                <a:spcPct val="90000"/>
              </a:lnSpc>
            </a:pPr>
            <a:r>
              <a:rPr lang="en-US" altLang="ja-JP" b="0" dirty="0" smtClean="0">
                <a:cs typeface="ＭＳ Ｐゴシック" charset="0"/>
              </a:rPr>
              <a:t>Recess until </a:t>
            </a:r>
            <a:r>
              <a:rPr lang="en-US" altLang="ja-JP" b="0" dirty="0" smtClean="0">
                <a:cs typeface="ＭＳ Ｐゴシック" charset="0"/>
              </a:rPr>
              <a:t>16</a:t>
            </a:r>
            <a:r>
              <a:rPr lang="en-US" altLang="ja-JP" b="0" dirty="0" smtClean="0">
                <a:cs typeface="ＭＳ Ｐゴシック" charset="0"/>
              </a:rPr>
              <a:t>:</a:t>
            </a:r>
            <a:r>
              <a:rPr lang="en-US" altLang="ja-JP" b="0" dirty="0" smtClean="0">
                <a:cs typeface="ＭＳ Ｐゴシック" charset="0"/>
              </a:rPr>
              <a:t>00 </a:t>
            </a:r>
            <a:r>
              <a:rPr lang="en-US" altLang="ja-JP" b="0" dirty="0" smtClean="0">
                <a:cs typeface="ＭＳ Ｐゴシック" charset="0"/>
              </a:rPr>
              <a:t>Wednesday</a:t>
            </a:r>
            <a:endParaRPr lang="en-US" b="0" dirty="0"/>
          </a:p>
        </p:txBody>
      </p:sp>
    </p:spTree>
    <p:extLst>
      <p:ext uri="{BB962C8B-B14F-4D97-AF65-F5344CB8AC3E}">
        <p14:creationId xmlns:p14="http://schemas.microsoft.com/office/powerpoint/2010/main" val="3984182265"/>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C18DBA57-5DA0-FC44-AEE3-6283277D7F9F}" type="slidenum">
              <a:rPr lang="en-US"/>
              <a:pPr/>
              <a:t>12</a:t>
            </a:fld>
            <a:endParaRPr lang="en-US"/>
          </a:p>
        </p:txBody>
      </p:sp>
      <p:sp>
        <p:nvSpPr>
          <p:cNvPr id="239618"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Wednesday, 15 </a:t>
            </a:r>
            <a:r>
              <a:rPr lang="en-US" sz="3600" dirty="0" smtClean="0">
                <a:latin typeface="Arial" charset="0"/>
                <a:cs typeface="Arial" charset="0"/>
              </a:rPr>
              <a:t>May 2013</a:t>
            </a:r>
            <a:r>
              <a:rPr lang="en-US" sz="3600" dirty="0">
                <a:latin typeface="Arial" charset="0"/>
                <a:cs typeface="Arial" charset="0"/>
              </a:rPr>
              <a:t/>
            </a:r>
            <a:br>
              <a:rPr lang="en-US" sz="3600" dirty="0">
                <a:latin typeface="Arial" charset="0"/>
                <a:cs typeface="Arial" charset="0"/>
              </a:rPr>
            </a:br>
            <a:r>
              <a:rPr lang="en-US" sz="2800" dirty="0">
                <a:latin typeface="Arial" charset="0"/>
                <a:cs typeface="Arial" charset="0"/>
              </a:rPr>
              <a:t> </a:t>
            </a:r>
            <a:r>
              <a:rPr lang="en-US" dirty="0" smtClean="0">
                <a:latin typeface="Arial" charset="0"/>
                <a:cs typeface="Arial" charset="0"/>
              </a:rPr>
              <a:t>16</a:t>
            </a:r>
            <a:r>
              <a:rPr lang="en-US" dirty="0" smtClean="0">
                <a:latin typeface="Arial" charset="0"/>
                <a:cs typeface="Arial" charset="0"/>
              </a:rPr>
              <a:t>:</a:t>
            </a:r>
            <a:r>
              <a:rPr lang="en-US" dirty="0" smtClean="0">
                <a:latin typeface="Arial" charset="0"/>
                <a:cs typeface="Arial" charset="0"/>
              </a:rPr>
              <a:t>00-</a:t>
            </a:r>
            <a:r>
              <a:rPr lang="en-US" dirty="0" smtClean="0">
                <a:latin typeface="Arial" charset="0"/>
                <a:cs typeface="Arial" charset="0"/>
              </a:rPr>
              <a:t>18:00, </a:t>
            </a:r>
            <a:r>
              <a:rPr lang="en-US" dirty="0" err="1" smtClean="0">
                <a:latin typeface="Arial" charset="0"/>
                <a:cs typeface="Arial" charset="0"/>
              </a:rPr>
              <a:t>Kohala</a:t>
            </a:r>
            <a:r>
              <a:rPr lang="en-US" dirty="0" smtClean="0">
                <a:latin typeface="Arial" charset="0"/>
                <a:cs typeface="Arial" charset="0"/>
              </a:rPr>
              <a:t> </a:t>
            </a:r>
            <a:r>
              <a:rPr lang="en-US" smtClean="0">
                <a:latin typeface="Arial" charset="0"/>
                <a:cs typeface="Arial" charset="0"/>
              </a:rPr>
              <a:t>2 Room</a:t>
            </a:r>
            <a:endParaRPr lang="en-US" dirty="0">
              <a:latin typeface="Arial" charset="0"/>
            </a:endParaRPr>
          </a:p>
        </p:txBody>
      </p:sp>
      <p:sp>
        <p:nvSpPr>
          <p:cNvPr id="239619" name="Rectangle 3"/>
          <p:cNvSpPr>
            <a:spLocks noGrp="1" noChangeArrowheads="1"/>
          </p:cNvSpPr>
          <p:nvPr>
            <p:ph type="body" idx="1"/>
          </p:nvPr>
        </p:nvSpPr>
        <p:spPr>
          <a:xfrm>
            <a:off x="838200" y="1905000"/>
            <a:ext cx="7620000" cy="4572000"/>
          </a:xfrm>
          <a:noFill/>
          <a:ln/>
        </p:spPr>
        <p:txBody>
          <a:bodyPr/>
          <a:lstStyle/>
          <a:p>
            <a:pPr>
              <a:lnSpc>
                <a:spcPct val="90000"/>
              </a:lnSpc>
            </a:pPr>
            <a:r>
              <a:rPr lang="en-US" b="0" dirty="0" smtClean="0"/>
              <a:t>Call </a:t>
            </a:r>
            <a:r>
              <a:rPr lang="en-US" b="0" dirty="0"/>
              <a:t>Meeting to </a:t>
            </a:r>
            <a:r>
              <a:rPr lang="en-US" b="0" dirty="0" smtClean="0"/>
              <a:t>Order.</a:t>
            </a:r>
            <a:endParaRPr lang="en-US" b="0" dirty="0"/>
          </a:p>
          <a:p>
            <a:pPr>
              <a:lnSpc>
                <a:spcPct val="90000"/>
              </a:lnSpc>
            </a:pPr>
            <a:r>
              <a:rPr lang="en-US" altLang="ja-JP" b="0" dirty="0">
                <a:cs typeface="ＭＳ Ｐゴシック" charset="0"/>
              </a:rPr>
              <a:t>IPR and Attendance Recording </a:t>
            </a:r>
            <a:r>
              <a:rPr lang="en-US" altLang="ja-JP" b="0" dirty="0" smtClean="0">
                <a:cs typeface="ＭＳ Ｐゴシック" charset="0"/>
              </a:rPr>
              <a:t>Reminder</a:t>
            </a:r>
          </a:p>
          <a:p>
            <a:pPr>
              <a:lnSpc>
                <a:spcPct val="90000"/>
              </a:lnSpc>
            </a:pPr>
            <a:r>
              <a:rPr lang="en-US" b="0" dirty="0" smtClean="0"/>
              <a:t>Presentation </a:t>
            </a:r>
            <a:r>
              <a:rPr lang="en-US" b="0" dirty="0"/>
              <a:t>and Discussion of </a:t>
            </a:r>
            <a:r>
              <a:rPr lang="en-US" b="0" dirty="0" smtClean="0"/>
              <a:t>Submissions</a:t>
            </a:r>
          </a:p>
          <a:p>
            <a:pPr>
              <a:lnSpc>
                <a:spcPct val="90000"/>
              </a:lnSpc>
            </a:pPr>
            <a:r>
              <a:rPr lang="en-US" b="0" dirty="0"/>
              <a:t>Teleconferences:</a:t>
            </a:r>
          </a:p>
          <a:p>
            <a:pPr lvl="1">
              <a:lnSpc>
                <a:spcPct val="80000"/>
              </a:lnSpc>
            </a:pPr>
            <a:r>
              <a:rPr lang="en-US" b="1" dirty="0"/>
              <a:t>Moved,</a:t>
            </a:r>
            <a:r>
              <a:rPr lang="en-US" dirty="0"/>
              <a:t> to authorize 1-hour teleconferences through the </a:t>
            </a:r>
            <a:r>
              <a:rPr lang="en-US" dirty="0" smtClean="0"/>
              <a:t>July 2013 </a:t>
            </a:r>
            <a:r>
              <a:rPr lang="en-US" dirty="0" smtClean="0"/>
              <a:t>802 Plenary meeting </a:t>
            </a:r>
            <a:r>
              <a:rPr lang="en-US" dirty="0"/>
              <a:t>on Monday, </a:t>
            </a:r>
            <a:r>
              <a:rPr lang="en-US" dirty="0" err="1" smtClean="0"/>
              <a:t>tbd</a:t>
            </a:r>
            <a:r>
              <a:rPr lang="en-US" dirty="0" smtClean="0"/>
              <a:t>, </a:t>
            </a:r>
            <a:r>
              <a:rPr lang="en-US" dirty="0"/>
              <a:t>at </a:t>
            </a:r>
            <a:r>
              <a:rPr lang="en-US" dirty="0" err="1" smtClean="0"/>
              <a:t>tbd</a:t>
            </a:r>
            <a:r>
              <a:rPr lang="en-US" dirty="0" smtClean="0"/>
              <a:t> Eastern </a:t>
            </a:r>
            <a:r>
              <a:rPr lang="en-US" dirty="0"/>
              <a:t>US time. Call to be joint with the corresponding 802.1 Study Group if mutually convenient</a:t>
            </a:r>
            <a:r>
              <a:rPr lang="en-US" dirty="0" smtClean="0"/>
              <a:t>.</a:t>
            </a:r>
            <a:endParaRPr lang="en-US" b="0" dirty="0"/>
          </a:p>
          <a:p>
            <a:pPr>
              <a:lnSpc>
                <a:spcPct val="90000"/>
              </a:lnSpc>
            </a:pPr>
            <a:r>
              <a:rPr lang="en-US" b="0" dirty="0"/>
              <a:t>Adjourn </a:t>
            </a:r>
            <a:r>
              <a:rPr lang="en-US" b="0" i="1" dirty="0"/>
              <a:t>sine die</a:t>
            </a:r>
            <a:r>
              <a:rPr lang="en-US" b="0" dirty="0" smtClean="0"/>
              <a:t>.</a:t>
            </a:r>
            <a:endParaRPr lang="en-US" b="0" dirty="0"/>
          </a:p>
          <a:p>
            <a:pPr>
              <a:lnSpc>
                <a:spcPct val="90000"/>
              </a:lnSpc>
            </a:pPr>
            <a:endParaRPr lang="en-US" b="0" dirty="0" smtClean="0"/>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13</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endParaRPr lang="en-US" dirty="0" smtClean="0"/>
          </a:p>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Waikoloa, Big Island, Hawai‘i</a:t>
            </a:r>
            <a:endParaRPr lang="en-US" sz="2800" dirty="0">
              <a:latin typeface="Arial" charset="0"/>
            </a:endParaRPr>
          </a:p>
          <a:p>
            <a:pPr algn="ctr">
              <a:lnSpc>
                <a:spcPct val="90000"/>
              </a:lnSpc>
              <a:buFontTx/>
              <a:buNone/>
            </a:pPr>
            <a:r>
              <a:rPr lang="en-US" sz="2800" dirty="0" smtClean="0">
                <a:latin typeface="Arial" charset="0"/>
              </a:rPr>
              <a:t>13-16 May, 2013</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endParaRPr lang="en-US" sz="1600" dirty="0">
              <a:latin typeface="Arial" charset="0"/>
            </a:endParaRPr>
          </a:p>
          <a:p>
            <a:pPr algn="ctr">
              <a:lnSpc>
                <a:spcPct val="90000"/>
              </a:lnSpc>
              <a:buFontTx/>
              <a:buNone/>
            </a:pPr>
            <a:r>
              <a:rPr lang="en-US" sz="2200" dirty="0" smtClean="0">
                <a:latin typeface="Arial" charset="0"/>
              </a:rPr>
              <a:t>Secretary: ZHUANG Yan (Huawei)</a:t>
            </a:r>
          </a:p>
          <a:p>
            <a:pPr algn="ctr">
              <a:lnSpc>
                <a:spcPct val="90000"/>
              </a:lnSpc>
              <a:buFontTx/>
              <a:buNone/>
            </a:pPr>
            <a:endParaRPr lang="en-US" sz="1800" b="0" dirty="0" smtClean="0">
              <a:latin typeface="Arial" charset="0"/>
            </a:endParaRPr>
          </a:p>
          <a:p>
            <a:pPr algn="ctr">
              <a:lnSpc>
                <a:spcPct val="90000"/>
              </a:lnSpc>
              <a:buFontTx/>
              <a:buNone/>
            </a:pPr>
            <a:r>
              <a:rPr lang="en-US" sz="1800" b="0" dirty="0" smtClean="0">
                <a:latin typeface="Arial" charset="0"/>
              </a:rPr>
              <a:t>Mailing list: STDS-802-11-TGAK@listserv.ieee.org</a:t>
            </a:r>
            <a:endParaRPr lang="en-US" sz="18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May 2013</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838200"/>
          </a:xfrm>
        </p:spPr>
        <p:txBody>
          <a:bodyPr/>
          <a:lstStyle/>
          <a:p>
            <a:r>
              <a:rPr lang="en-US" dirty="0"/>
              <a:t>Venue</a:t>
            </a:r>
          </a:p>
        </p:txBody>
      </p:sp>
      <p:sp>
        <p:nvSpPr>
          <p:cNvPr id="205829" name="Rectangle 5"/>
          <p:cNvSpPr>
            <a:spLocks noGrp="1" noChangeArrowheads="1"/>
          </p:cNvSpPr>
          <p:nvPr>
            <p:ph type="subTitle" idx="1"/>
          </p:nvPr>
        </p:nvSpPr>
        <p:spPr>
          <a:xfrm>
            <a:off x="685800" y="5867400"/>
            <a:ext cx="7772400" cy="533400"/>
          </a:xfrm>
        </p:spPr>
        <p:txBody>
          <a:bodyPr/>
          <a:lstStyle/>
          <a:p>
            <a:r>
              <a:rPr lang="en-US" dirty="0" smtClean="0">
                <a:latin typeface="Arial"/>
                <a:cs typeface="Arial"/>
              </a:rPr>
              <a:t>Hilton Waikoloa Village, Big Island, Hawai‘i</a:t>
            </a:r>
            <a:endParaRPr lang="en-US" dirty="0">
              <a:latin typeface="Arial"/>
              <a:cs typeface="Arial"/>
            </a:endParaRPr>
          </a:p>
        </p:txBody>
      </p:sp>
      <p:pic>
        <p:nvPicPr>
          <p:cNvPr id="2" name="Picture 1"/>
          <p:cNvPicPr>
            <a:picLocks noChangeAspect="1"/>
          </p:cNvPicPr>
          <p:nvPr/>
        </p:nvPicPr>
        <p:blipFill>
          <a:blip r:embed="rId3"/>
          <a:stretch>
            <a:fillRect/>
          </a:stretch>
        </p:blipFill>
        <p:spPr>
          <a:xfrm>
            <a:off x="279400" y="1308100"/>
            <a:ext cx="8572500" cy="4559300"/>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2013</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4</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13 March 2013</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0-12:</a:t>
            </a:r>
            <a:r>
              <a:rPr lang="en-US" dirty="0">
                <a:latin typeface="Arial" charset="0"/>
                <a:cs typeface="Arial" charset="0"/>
              </a:rPr>
              <a:t>30, </a:t>
            </a:r>
            <a:r>
              <a:rPr lang="en-US" dirty="0" err="1">
                <a:latin typeface="Arial" charset="0"/>
                <a:cs typeface="Arial" charset="0"/>
              </a:rPr>
              <a:t>Kohala</a:t>
            </a:r>
            <a:r>
              <a:rPr lang="en-US" dirty="0">
                <a:latin typeface="Arial" charset="0"/>
                <a:cs typeface="Arial" charset="0"/>
              </a:rPr>
              <a:t> 3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a:t>
            </a:r>
            <a:r>
              <a:rPr lang="en-US" b="0" dirty="0" smtClean="0"/>
              <a:t>Order.</a:t>
            </a:r>
            <a:endParaRPr lang="en-US" b="0" dirty="0"/>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Attendance Recording Reminder</a:t>
            </a:r>
          </a:p>
          <a:p>
            <a:pPr>
              <a:lnSpc>
                <a:spcPct val="80000"/>
              </a:lnSpc>
            </a:pPr>
            <a:r>
              <a:rPr lang="en-US" dirty="0" smtClean="0"/>
              <a:t>Approval </a:t>
            </a:r>
            <a:r>
              <a:rPr lang="en-US" dirty="0"/>
              <a:t>of </a:t>
            </a:r>
            <a:r>
              <a:rPr lang="en-US" dirty="0" smtClean="0"/>
              <a:t>Agenda</a:t>
            </a:r>
          </a:p>
          <a:p>
            <a:pPr>
              <a:lnSpc>
                <a:spcPct val="80000"/>
              </a:lnSpc>
            </a:pPr>
            <a:r>
              <a:rPr lang="en-US" dirty="0"/>
              <a:t>Approval of the Minutes of the </a:t>
            </a:r>
            <a:r>
              <a:rPr lang="en-US" dirty="0" smtClean="0"/>
              <a:t>802.11ak Meeting </a:t>
            </a:r>
            <a:r>
              <a:rPr lang="en-US" dirty="0"/>
              <a:t>in </a:t>
            </a:r>
            <a:r>
              <a:rPr lang="en-US" dirty="0" smtClean="0"/>
              <a:t>Orlando, </a:t>
            </a:r>
            <a:r>
              <a:rPr lang="en-US" dirty="0" smtClean="0"/>
              <a:t>Florida</a:t>
            </a:r>
          </a:p>
          <a:p>
            <a:pPr lvl="1">
              <a:lnSpc>
                <a:spcPct val="80000"/>
              </a:lnSpc>
            </a:pPr>
            <a:r>
              <a:rPr lang="en-US" b="0" dirty="0" smtClean="0"/>
              <a:t>Moved, to approve 13/375r0, “</a:t>
            </a:r>
            <a:r>
              <a:rPr lang="en-GB" dirty="0"/>
              <a:t>802.11ak March 2013 </a:t>
            </a:r>
            <a:r>
              <a:rPr lang="en-GB" dirty="0" smtClean="0"/>
              <a:t>Minutes</a:t>
            </a:r>
            <a:r>
              <a:rPr lang="en-US" dirty="0" smtClean="0"/>
              <a:t>”</a:t>
            </a:r>
            <a:endParaRPr lang="en-US" b="0" dirty="0" smtClean="0"/>
          </a:p>
          <a:p>
            <a:pPr lvl="2">
              <a:lnSpc>
                <a:spcPct val="80000"/>
              </a:lnSpc>
            </a:pPr>
            <a:r>
              <a:rPr lang="en-US" dirty="0" smtClean="0"/>
              <a:t>Yes:    No:     Abstain:  </a:t>
            </a:r>
            <a:endParaRPr lang="en-US" b="0" dirty="0"/>
          </a:p>
          <a:p>
            <a:pPr>
              <a:lnSpc>
                <a:spcPct val="80000"/>
              </a:lnSpc>
            </a:pPr>
            <a:endParaRPr lang="en-US" dirty="0"/>
          </a:p>
          <a:p>
            <a:pPr>
              <a:lnSpc>
                <a:spcPct val="80000"/>
              </a:lnSpc>
            </a:pPr>
            <a:endParaRPr lang="en-US" dirty="0" smtClean="0"/>
          </a:p>
        </p:txBody>
      </p:sp>
    </p:spTree>
    <p:extLst>
      <p:ext uri="{BB962C8B-B14F-4D97-AF65-F5344CB8AC3E}">
        <p14:creationId xmlns:p14="http://schemas.microsoft.com/office/powerpoint/2010/main" val="1668600962"/>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2013</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5</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13 March 2013</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0-12:</a:t>
            </a:r>
            <a:r>
              <a:rPr lang="en-US" dirty="0" smtClean="0">
                <a:latin typeface="Arial" charset="0"/>
                <a:cs typeface="Arial" charset="0"/>
              </a:rPr>
              <a:t>30, </a:t>
            </a:r>
            <a:r>
              <a:rPr lang="en-US" dirty="0" err="1" smtClean="0">
                <a:latin typeface="Arial" charset="0"/>
                <a:cs typeface="Arial" charset="0"/>
              </a:rPr>
              <a:t>Kohala</a:t>
            </a:r>
            <a:r>
              <a:rPr lang="en-US" dirty="0" smtClean="0">
                <a:latin typeface="Arial" charset="0"/>
                <a:cs typeface="Arial" charset="0"/>
              </a:rPr>
              <a:t> 3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Approve Minutes of Teleconferences</a:t>
            </a:r>
          </a:p>
          <a:p>
            <a:pPr lvl="1">
              <a:lnSpc>
                <a:spcPct val="80000"/>
              </a:lnSpc>
            </a:pPr>
            <a:r>
              <a:rPr lang="en-US" dirty="0"/>
              <a:t>Moved to approve</a:t>
            </a:r>
          </a:p>
          <a:p>
            <a:pPr lvl="2">
              <a:lnSpc>
                <a:spcPct val="80000"/>
              </a:lnSpc>
            </a:pPr>
            <a:r>
              <a:rPr lang="en-US" dirty="0"/>
              <a:t>13/424r0, “11ak </a:t>
            </a:r>
            <a:r>
              <a:rPr lang="en-US" dirty="0" err="1"/>
              <a:t>Telecon</a:t>
            </a:r>
            <a:r>
              <a:rPr lang="en-US" dirty="0"/>
              <a:t> Minutes 20130408”</a:t>
            </a:r>
          </a:p>
          <a:p>
            <a:pPr lvl="2">
              <a:lnSpc>
                <a:spcPct val="80000"/>
              </a:lnSpc>
            </a:pPr>
            <a:r>
              <a:rPr lang="en-US" dirty="0"/>
              <a:t>13/442r2, “11ak </a:t>
            </a:r>
            <a:r>
              <a:rPr lang="en-US" dirty="0" err="1"/>
              <a:t>Telecon</a:t>
            </a:r>
            <a:r>
              <a:rPr lang="en-US" dirty="0"/>
              <a:t> Minutes 20130422”</a:t>
            </a:r>
          </a:p>
          <a:p>
            <a:pPr lvl="2">
              <a:lnSpc>
                <a:spcPct val="80000"/>
              </a:lnSpc>
            </a:pPr>
            <a:r>
              <a:rPr lang="en-US" dirty="0"/>
              <a:t>13/492r0, “11ak </a:t>
            </a:r>
            <a:r>
              <a:rPr lang="en-US" dirty="0" err="1"/>
              <a:t>Telecon</a:t>
            </a:r>
            <a:r>
              <a:rPr lang="en-US" dirty="0"/>
              <a:t> Minutes 20130506”</a:t>
            </a:r>
          </a:p>
          <a:p>
            <a:pPr lvl="1">
              <a:lnSpc>
                <a:spcPct val="80000"/>
              </a:lnSpc>
            </a:pPr>
            <a:r>
              <a:rPr lang="en-US" dirty="0" smtClean="0"/>
              <a:t>Yes:    No:    Abstain:  </a:t>
            </a:r>
            <a:endParaRPr lang="en-US" dirty="0"/>
          </a:p>
          <a:p>
            <a:pPr>
              <a:lnSpc>
                <a:spcPct val="80000"/>
              </a:lnSpc>
            </a:pPr>
            <a:r>
              <a:rPr lang="en-US" b="0" dirty="0" smtClean="0"/>
              <a:t>Presentation </a:t>
            </a:r>
            <a:r>
              <a:rPr lang="en-US" b="0" dirty="0"/>
              <a:t>and Discussion of </a:t>
            </a:r>
            <a:r>
              <a:rPr lang="en-US" b="0" dirty="0" smtClean="0"/>
              <a:t>Submissions</a:t>
            </a:r>
          </a:p>
          <a:p>
            <a:pPr lvl="1">
              <a:lnSpc>
                <a:spcPct val="80000"/>
              </a:lnSpc>
            </a:pPr>
            <a:r>
              <a:rPr lang="en-US" dirty="0" smtClean="0"/>
              <a:t>13/406r4, “</a:t>
            </a:r>
            <a:r>
              <a:rPr lang="en-GB" dirty="0"/>
              <a:t>P802.1Qbz + P802.11ak Proposed Division of </a:t>
            </a:r>
            <a:r>
              <a:rPr lang="en-GB" dirty="0" smtClean="0"/>
              <a:t>Work”, Norman Finn / Brian Hart (Cisco)</a:t>
            </a:r>
            <a:endParaRPr lang="en-US" b="0" dirty="0" smtClean="0"/>
          </a:p>
          <a:p>
            <a:pPr lvl="1">
              <a:lnSpc>
                <a:spcPct val="80000"/>
              </a:lnSpc>
            </a:pPr>
            <a:r>
              <a:rPr lang="en-US" b="0" dirty="0" smtClean="0"/>
              <a:t>13/526r0, “Sub-Setting”, Donald Eastlake (Huawei)</a:t>
            </a:r>
            <a:endParaRPr lang="en-US" b="0" dirty="0"/>
          </a:p>
          <a:p>
            <a:pPr>
              <a:lnSpc>
                <a:spcPct val="80000"/>
              </a:lnSpc>
            </a:pPr>
            <a:r>
              <a:rPr lang="en-US" b="0" dirty="0" smtClean="0"/>
              <a:t>Recess </a:t>
            </a:r>
            <a:r>
              <a:rPr lang="en-US" b="0" dirty="0"/>
              <a:t>until 10:30 Tuesday</a:t>
            </a:r>
            <a:endParaRPr lang="en-US" dirty="0"/>
          </a:p>
          <a:p>
            <a:pPr>
              <a:lnSpc>
                <a:spcPct val="80000"/>
              </a:lnSpc>
            </a:pPr>
            <a:endParaRPr lang="en-US" dirty="0"/>
          </a:p>
          <a:p>
            <a:pPr>
              <a:lnSpc>
                <a:spcPct val="80000"/>
              </a:lnSpc>
            </a:pPr>
            <a:endParaRPr lang="en-US" dirty="0" smtClean="0"/>
          </a:p>
        </p:txBody>
      </p:sp>
    </p:spTree>
    <p:extLst>
      <p:ext uri="{BB962C8B-B14F-4D97-AF65-F5344CB8AC3E}">
        <p14:creationId xmlns:p14="http://schemas.microsoft.com/office/powerpoint/2010/main" val="688770606"/>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533400" y="990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Shall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each </a:t>
            </a:r>
            <a:r>
              <a:rPr lang="ja-JP" altLang="en-US" sz="1600" b="1">
                <a:solidFill>
                  <a:srgbClr val="000099"/>
                </a:solidFill>
                <a:latin typeface="Arial" charset="0"/>
              </a:rPr>
              <a:t>“</a:t>
            </a:r>
            <a:r>
              <a:rPr lang="en-US" sz="1600" b="1">
                <a:solidFill>
                  <a:srgbClr val="000099"/>
                </a:solidFill>
                <a:latin typeface="Arial" charset="0"/>
              </a:rPr>
              <a:t>holder of any potential Essential Patent Claims of which they are personally aware</a:t>
            </a:r>
            <a:r>
              <a:rPr lang="ja-JP" altLang="en-US" sz="1600" b="1">
                <a:solidFill>
                  <a:srgbClr val="000099"/>
                </a:solidFill>
                <a:latin typeface="Arial" charset="0"/>
              </a:rPr>
              <a:t>”</a:t>
            </a:r>
            <a:r>
              <a:rPr lang="en-US" sz="1600" b="1">
                <a:solidFill>
                  <a:srgbClr val="000099"/>
                </a:solidFill>
                <a:latin typeface="Arial" charset="0"/>
              </a:rPr>
              <a:t>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ja-JP" altLang="en-US" sz="1400" b="1">
                <a:solidFill>
                  <a:srgbClr val="000099"/>
                </a:solidFill>
                <a:latin typeface="Arial" charset="0"/>
              </a:rPr>
              <a:t>“</a:t>
            </a:r>
            <a:r>
              <a:rPr lang="en-US" sz="1400" b="1">
                <a:solidFill>
                  <a:srgbClr val="000099"/>
                </a:solidFill>
                <a:latin typeface="Arial" charset="0"/>
              </a:rPr>
              <a:t>Personal awareness</a:t>
            </a:r>
            <a:r>
              <a:rPr lang="ja-JP" altLang="en-US" sz="1400" b="1">
                <a:solidFill>
                  <a:srgbClr val="000099"/>
                </a:solidFill>
                <a:latin typeface="Arial" charset="0"/>
              </a:rPr>
              <a:t>”</a:t>
            </a:r>
            <a:r>
              <a:rPr lang="en-US" sz="1400" b="1">
                <a:solidFill>
                  <a:srgbClr val="000099"/>
                </a:solidFill>
                <a:latin typeface="Arial" charset="0"/>
              </a:rPr>
              <a:t> means that the participant </a:t>
            </a:r>
            <a:r>
              <a:rPr lang="ja-JP" altLang="en-US" sz="1400" b="1">
                <a:solidFill>
                  <a:srgbClr val="000099"/>
                </a:solidFill>
                <a:latin typeface="Arial" charset="0"/>
              </a:rPr>
              <a:t>“</a:t>
            </a:r>
            <a:r>
              <a:rPr lang="en-US" sz="1400" b="1">
                <a:solidFill>
                  <a:srgbClr val="000099"/>
                </a:solidFill>
                <a:latin typeface="Arial" charset="0"/>
              </a:rPr>
              <a:t>is personally aware that the holder may have a potential Essential Patent Claim,</a:t>
            </a:r>
            <a:r>
              <a:rPr lang="ja-JP" altLang="en-US" sz="1400" b="1">
                <a:solidFill>
                  <a:srgbClr val="000099"/>
                </a:solidFill>
                <a:latin typeface="Arial" charset="0"/>
              </a:rPr>
              <a:t>”</a:t>
            </a:r>
            <a:r>
              <a:rPr lang="en-US" sz="1400" b="1">
                <a:solidFill>
                  <a:srgbClr val="000099"/>
                </a:solidFill>
                <a:latin typeface="Arial" charset="0"/>
              </a:rPr>
              <a:t>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Should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a:t>
            </a:r>
            <a:r>
              <a:rPr lang="ja-JP" altLang="en-US" sz="1600" b="1">
                <a:solidFill>
                  <a:srgbClr val="000099"/>
                </a:solidFill>
                <a:latin typeface="Arial" charset="0"/>
              </a:rPr>
              <a:t>“</a:t>
            </a:r>
            <a:r>
              <a:rPr lang="en-US" sz="1600" b="1">
                <a:solidFill>
                  <a:srgbClr val="000099"/>
                </a:solidFill>
                <a:latin typeface="Arial" charset="0"/>
              </a:rPr>
              <a:t>any other holders of such potential Essential Patent Claims</a:t>
            </a:r>
            <a:r>
              <a:rPr lang="ja-JP" altLang="en-US" sz="1600" b="1">
                <a:solidFill>
                  <a:srgbClr val="000099"/>
                </a:solidFill>
                <a:latin typeface="Arial" charset="0"/>
              </a:rPr>
              <a:t>”</a:t>
            </a:r>
            <a:r>
              <a:rPr lang="en-US" sz="1600" b="1">
                <a:solidFill>
                  <a:srgbClr val="000099"/>
                </a:solidFill>
                <a:latin typeface="Arial" charset="0"/>
              </a:rPr>
              <a:t> (that is, third parties that are not affiliated with the participant, with the participant</a:t>
            </a:r>
            <a:r>
              <a:rPr lang="ja-JP" altLang="en-US" sz="1600" b="1">
                <a:solidFill>
                  <a:srgbClr val="000099"/>
                </a:solidFill>
                <a:latin typeface="Arial" charset="0"/>
              </a:rPr>
              <a:t>’</a:t>
            </a:r>
            <a:r>
              <a:rPr lang="en-US" sz="1600" b="1">
                <a:solidFill>
                  <a:srgbClr val="000099"/>
                </a:solidFill>
                <a:latin typeface="Arial" charset="0"/>
              </a:rPr>
              <a: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2013</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6</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562158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a:latin typeface="Times New Roman" charset="0"/>
                <a:cs typeface="Times New Roman" charset="0"/>
              </a:rPr>
              <a:t>	</a:t>
            </a:r>
            <a:r>
              <a:rPr lang="en-US" sz="2400">
                <a:solidFill>
                  <a:srgbClr val="000000"/>
                </a:solidFill>
                <a:latin typeface="Times New Roman" charset="0"/>
                <a:cs typeface="Times New Roman" charset="0"/>
              </a:rPr>
              <a:t>All participants should be familiar with their obligations under the IEEE-SA Policies &amp; Procedures for standards development.</a:t>
            </a:r>
          </a:p>
          <a:p>
            <a:pPr lvl="1">
              <a:lnSpc>
                <a:spcPct val="90000"/>
              </a:lnSpc>
              <a:buFont typeface="Monotype Sorts" charset="0"/>
              <a:buNone/>
            </a:pPr>
            <a:r>
              <a:rPr lang="en-US" sz="2400">
                <a:solidFill>
                  <a:srgbClr val="000000"/>
                </a:solidFill>
                <a:latin typeface="Times New Roman" charset="0"/>
                <a:cs typeface="Times New Roman" charset="0"/>
              </a:rPr>
              <a:t>	Patent Policy is stated in these sources:</a:t>
            </a:r>
          </a:p>
          <a:p>
            <a:pPr lvl="1">
              <a:lnSpc>
                <a:spcPct val="90000"/>
              </a:lnSpc>
              <a:buFont typeface="Monotype Sorts" charset="0"/>
              <a:buNone/>
            </a:pPr>
            <a:r>
              <a:rPr lang="en-GB" sz="2400">
                <a:solidFill>
                  <a:srgbClr val="000000"/>
                </a:solidFill>
                <a:latin typeface="Times New Roman" charset="0"/>
              </a:rPr>
              <a:t>		IEEE-SA Standards Boards Bylaws</a:t>
            </a:r>
          </a:p>
          <a:p>
            <a:pPr lvl="1">
              <a:lnSpc>
                <a:spcPct val="90000"/>
              </a:lnSpc>
              <a:buFont typeface="Monotype Sorts" charset="0"/>
              <a:buNone/>
            </a:pPr>
            <a:r>
              <a:rPr lang="en-US" sz="2100">
                <a:solidFill>
                  <a:srgbClr val="000000"/>
                </a:solidFill>
                <a:latin typeface="Times New Roman" charset="0"/>
              </a:rPr>
              <a:t>		</a:t>
            </a:r>
            <a:r>
              <a:rPr lang="en-US" sz="2100" i="1">
                <a:solidFill>
                  <a:srgbClr val="000000"/>
                </a:solidFill>
                <a:latin typeface="Times New Roman" charset="0"/>
                <a:hlinkClick r:id="rId3"/>
              </a:rPr>
              <a:t>http://standards.ieee.org/guides/bylaws/sect6-7.html#6</a:t>
            </a:r>
            <a:r>
              <a:rPr lang="en-US" sz="2100" i="1">
                <a:solidFill>
                  <a:srgbClr val="000000"/>
                </a:solidFill>
                <a:latin typeface="Times New Roman" charset="0"/>
              </a:rPr>
              <a:t> </a:t>
            </a:r>
          </a:p>
          <a:p>
            <a:pPr lvl="1">
              <a:lnSpc>
                <a:spcPct val="90000"/>
              </a:lnSpc>
              <a:buFont typeface="Monotype Sorts" charset="0"/>
              <a:buNone/>
            </a:pPr>
            <a:r>
              <a:rPr lang="en-GB" sz="2400">
                <a:solidFill>
                  <a:srgbClr val="000000"/>
                </a:solidFill>
                <a:latin typeface="Times New Roman" charset="0"/>
              </a:rPr>
              <a:t>		IEEE-SA Standards Board Operations Manual</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4"/>
              </a:rPr>
              <a:t>http://standards.ieee.org/guides/opman/sect6.html#6.3</a:t>
            </a:r>
            <a:r>
              <a:rPr lang="en-US" sz="2100" i="1">
                <a:solidFill>
                  <a:srgbClr val="000000"/>
                </a:solidFill>
                <a:latin typeface="Times New Roman" charset="0"/>
              </a:rPr>
              <a:t> </a:t>
            </a:r>
            <a:endParaRPr lang="en-US" sz="2400">
              <a:solidFill>
                <a:srgbClr val="000000"/>
              </a:solidFill>
              <a:latin typeface="Times New Roman" charset="0"/>
            </a:endParaRPr>
          </a:p>
          <a:p>
            <a:pPr lvl="1">
              <a:lnSpc>
                <a:spcPct val="90000"/>
              </a:lnSpc>
              <a:buFont typeface="Monotype Sorts" charset="0"/>
              <a:buNone/>
            </a:pPr>
            <a:r>
              <a:rPr lang="en-US" sz="2400">
                <a:solidFill>
                  <a:srgbClr val="000000"/>
                </a:solidFill>
                <a:latin typeface="Times New Roman" charset="0"/>
                <a:cs typeface="Times New Roman" charset="0"/>
              </a:rPr>
              <a:t>		Material about the patent policy is available at</a:t>
            </a:r>
            <a:r>
              <a:rPr lang="en-US" sz="2400">
                <a:solidFill>
                  <a:srgbClr val="000000"/>
                </a:solidFill>
                <a:latin typeface="Times New Roman" charset="0"/>
              </a:rPr>
              <a:t> </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5"/>
              </a:rPr>
              <a:t>http://standards.ieee.org/board/pat/pat-material.html</a:t>
            </a:r>
            <a:r>
              <a:rPr lang="en-US" sz="2100" i="1">
                <a:solidFill>
                  <a:srgbClr val="000000"/>
                </a:solidFill>
                <a:latin typeface="Times New Roman" charset="0"/>
              </a:rPr>
              <a:t> </a:t>
            </a:r>
          </a:p>
        </p:txBody>
      </p:sp>
      <p:sp>
        <p:nvSpPr>
          <p:cNvPr id="18436" name="Rectangle 7"/>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2013</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7</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641291964"/>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Tx/>
              <a:buNone/>
            </a:pPr>
            <a:r>
              <a:rPr lang="en-US" sz="2800">
                <a:latin typeface="Times New Roman" charset="0"/>
              </a:rPr>
              <a:t>	</a:t>
            </a:r>
            <a:r>
              <a:rPr lang="en-US" sz="2800">
                <a:solidFill>
                  <a:srgbClr val="003399"/>
                </a:solidFill>
                <a:latin typeface="Times New Roman"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solidFill>
                  <a:srgbClr val="003399"/>
                </a:solidFill>
                <a:latin typeface="Times New Roman" charset="0"/>
              </a:rPr>
              <a:t>Either speak up now or</a:t>
            </a:r>
          </a:p>
          <a:p>
            <a:pPr lvl="1"/>
            <a:r>
              <a:rPr lang="en-US">
                <a:solidFill>
                  <a:srgbClr val="003399"/>
                </a:solidFill>
                <a:latin typeface="Times New Roman" charset="0"/>
              </a:rPr>
              <a:t>Provide the chair of this group with the identity of the holder(s) of any and all such claims as soon as possible or</a:t>
            </a:r>
          </a:p>
          <a:p>
            <a:pPr lvl="1"/>
            <a:r>
              <a:rPr lang="en-US">
                <a:solidFill>
                  <a:srgbClr val="003399"/>
                </a:solidFill>
                <a:latin typeface="Times New Roman"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2013</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8</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861080679"/>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2013</a:t>
            </a:r>
            <a:endParaRPr lang="en-US" sz="1800"/>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43B95AD-C13E-444C-AAF7-11DA1028BC59}" type="slidenum">
              <a:rPr lang="en-US"/>
              <a:pPr/>
              <a:t>9</a:t>
            </a:fld>
            <a:endParaRPr lang="en-US"/>
          </a:p>
        </p:txBody>
      </p:sp>
      <p:sp>
        <p:nvSpPr>
          <p:cNvPr id="20485" name="Rectangle 2"/>
          <p:cNvSpPr>
            <a:spLocks noGrp="1" noChangeArrowheads="1"/>
          </p:cNvSpPr>
          <p:nvPr>
            <p:ph type="title"/>
          </p:nvPr>
        </p:nvSpPr>
        <p:spPr>
          <a:xfrm>
            <a:off x="685800" y="533400"/>
            <a:ext cx="7772400" cy="609600"/>
          </a:xfrm>
        </p:spPr>
        <p:txBody>
          <a:bodyPr/>
          <a:lstStyle/>
          <a:p>
            <a:r>
              <a:rPr lang="en-US" sz="2400">
                <a:latin typeface="Times New Roman" charset="0"/>
              </a:rPr>
              <a:t>Other Documents and WebPages to Review</a:t>
            </a:r>
          </a:p>
        </p:txBody>
      </p:sp>
      <p:sp>
        <p:nvSpPr>
          <p:cNvPr id="20486" name="Rectangle 3"/>
          <p:cNvSpPr>
            <a:spLocks noGrp="1" noChangeArrowheads="1"/>
          </p:cNvSpPr>
          <p:nvPr>
            <p:ph type="body" idx="1"/>
          </p:nvPr>
        </p:nvSpPr>
        <p:spPr>
          <a:xfrm>
            <a:off x="685800" y="1066800"/>
            <a:ext cx="7772400" cy="5334000"/>
          </a:xfrm>
        </p:spPr>
        <p:txBody>
          <a:bodyPr/>
          <a:lstStyle/>
          <a:p>
            <a:pPr>
              <a:lnSpc>
                <a:spcPct val="80000"/>
              </a:lnSpc>
            </a:pPr>
            <a:r>
              <a:rPr lang="en-US" sz="2000" dirty="0">
                <a:latin typeface="Times New Roman" charset="0"/>
              </a:rPr>
              <a:t>Please review the documents at the following links:</a:t>
            </a:r>
            <a:br>
              <a:rPr lang="en-US" sz="2000" dirty="0">
                <a:latin typeface="Times New Roman" charset="0"/>
              </a:rPr>
            </a:br>
            <a:r>
              <a:rPr lang="en-US" sz="2000" dirty="0">
                <a:latin typeface="Times New Roman" charset="0"/>
              </a:rPr>
              <a:t>-  IEEE Patent Policy - </a:t>
            </a:r>
            <a:r>
              <a:rPr lang="en-US" sz="1800" dirty="0">
                <a:latin typeface="Times New Roman" charset="0"/>
                <a:hlinkClick r:id="rId3" tooltip="http://standards.ieee.org/board/pat/pat-slideset.ppt"/>
              </a:rPr>
              <a:t>http://standards.ieee.org/board/pat/pat-slideset.ppt</a:t>
            </a:r>
            <a:r>
              <a:rPr lang="en-US" sz="2000" dirty="0">
                <a:latin typeface="Times New Roman" charset="0"/>
              </a:rPr>
              <a:t/>
            </a:r>
            <a:br>
              <a:rPr lang="en-US" sz="2000" dirty="0">
                <a:latin typeface="Times New Roman" charset="0"/>
              </a:rPr>
            </a:br>
            <a:r>
              <a:rPr lang="en-US" sz="2000" dirty="0">
                <a:latin typeface="Times New Roman" charset="0"/>
              </a:rPr>
              <a:t>-  Patent FAQ - </a:t>
            </a:r>
            <a:r>
              <a:rPr lang="en-US" sz="1800" dirty="0">
                <a:latin typeface="Times New Roman" charset="0"/>
                <a:hlinkClick r:id="rId4" tooltip="http://standards.ieee.org/board/pat/faq.pdf"/>
              </a:rPr>
              <a:t>http://standards.ieee.org/board/pat/faq.pdf</a:t>
            </a:r>
            <a:r>
              <a:rPr lang="en-US" sz="2000" dirty="0">
                <a:latin typeface="Times New Roman" charset="0"/>
              </a:rPr>
              <a:t/>
            </a:r>
            <a:br>
              <a:rPr lang="en-US" sz="2000" dirty="0">
                <a:latin typeface="Times New Roman" charset="0"/>
              </a:rPr>
            </a:br>
            <a:r>
              <a:rPr lang="en-US" sz="2000" dirty="0">
                <a:latin typeface="Times New Roman" charset="0"/>
              </a:rPr>
              <a:t>-  </a:t>
            </a:r>
            <a:r>
              <a:rPr lang="en-US" sz="2000" dirty="0" err="1">
                <a:latin typeface="Times New Roman" charset="0"/>
              </a:rPr>
              <a:t>LoA</a:t>
            </a:r>
            <a:r>
              <a:rPr lang="en-US" sz="2000" dirty="0">
                <a:latin typeface="Times New Roman" charset="0"/>
              </a:rPr>
              <a:t> Form - </a:t>
            </a:r>
            <a:r>
              <a:rPr lang="en-US" sz="1800" dirty="0">
                <a:latin typeface="Times New Roman" charset="0"/>
                <a:hlinkClick r:id="rId5" tooltip="http://standards.ieee.org/board/pat/loa.pdf"/>
              </a:rPr>
              <a:t>http://standards.ieee.org/board/pat/loa.pdf</a:t>
            </a:r>
            <a:r>
              <a:rPr lang="en-US" sz="2000" dirty="0">
                <a:latin typeface="Times New Roman" charset="0"/>
              </a:rPr>
              <a:t/>
            </a:r>
            <a:br>
              <a:rPr lang="en-US" sz="2000" dirty="0">
                <a:latin typeface="Times New Roman" charset="0"/>
              </a:rPr>
            </a:br>
            <a:r>
              <a:rPr lang="en-US" sz="2000" dirty="0">
                <a:latin typeface="Times New Roman" charset="0"/>
              </a:rPr>
              <a:t>-  Affiliation FAQ -</a:t>
            </a:r>
            <a:r>
              <a:rPr lang="en-US" sz="1800" dirty="0">
                <a:latin typeface="Times New Roman" charset="0"/>
                <a:hlinkClick r:id="rId6" tooltip="http://standards.ieee.org/faqs/affiliationFAQ.html"/>
              </a:rPr>
              <a:t>http://standards.ieee.org/faqs/affiliationFAQ.html</a:t>
            </a:r>
            <a:endParaRPr lang="en-US" sz="1800" dirty="0">
              <a:latin typeface="Times New Roman" charset="0"/>
            </a:endParaRPr>
          </a:p>
          <a:p>
            <a:pPr>
              <a:lnSpc>
                <a:spcPct val="80000"/>
              </a:lnSpc>
              <a:buFontTx/>
              <a:buNone/>
            </a:pPr>
            <a:r>
              <a:rPr lang="en-US" sz="2000" dirty="0">
                <a:latin typeface="Times New Roman" charset="0"/>
              </a:rPr>
              <a:t>	-  Anti-Trust FAQ - </a:t>
            </a:r>
            <a:r>
              <a:rPr lang="en-US" sz="1800" dirty="0">
                <a:latin typeface="Times New Roman" charset="0"/>
                <a:hlinkClick r:id="rId7" tooltip="http://standards.ieee.org/resources/antitrust-guidelines.pdf"/>
              </a:rPr>
              <a:t>http://standards.ieee.org/resources/antitrust-guidelines.pdf</a:t>
            </a:r>
            <a:r>
              <a:rPr lang="en-US" sz="2000" dirty="0">
                <a:latin typeface="Times New Roman" charset="0"/>
              </a:rPr>
              <a:t/>
            </a:r>
            <a:br>
              <a:rPr lang="en-US" sz="2000" dirty="0">
                <a:latin typeface="Times New Roman" charset="0"/>
              </a:rPr>
            </a:br>
            <a:r>
              <a:rPr lang="en-US" sz="2000" dirty="0">
                <a:latin typeface="Times New Roman" charset="0"/>
              </a:rPr>
              <a:t>-  Ethics - </a:t>
            </a:r>
            <a:r>
              <a:rPr lang="en-US" sz="1800" dirty="0">
                <a:latin typeface="Times New Roman" charset="0"/>
                <a:hlinkClick r:id="rId8" tooltip="http://www.ieee.org/portal/cms_docs/about/CoE_poster.pdf"/>
              </a:rPr>
              <a:t>http://www.ieee.org/portal/cms_docs/about/CoE_poster.pdf</a:t>
            </a:r>
            <a:r>
              <a:rPr lang="en-US" sz="1800" dirty="0">
                <a:latin typeface="Times New Roman" charset="0"/>
              </a:rPr>
              <a:t/>
            </a:r>
            <a:br>
              <a:rPr lang="en-US" sz="1800" dirty="0">
                <a:latin typeface="Times New Roman" charset="0"/>
              </a:rPr>
            </a:br>
            <a:r>
              <a:rPr lang="en-US" sz="2000" dirty="0">
                <a:latin typeface="Times New Roman" charset="0"/>
              </a:rPr>
              <a:t>-  IEEE 802.11 Working Group OM - </a:t>
            </a:r>
            <a:r>
              <a:rPr lang="en-US" sz="1800" dirty="0">
                <a:latin typeface="Times New Roman" charset="0"/>
                <a:hlinkClick r:id="rId9"/>
              </a:rPr>
              <a:t>https://mentor.ieee.org/802.11/dcn/09/11-09-0002-04-0000-802-11-operations-manual.doc</a:t>
            </a:r>
            <a:r>
              <a:rPr lang="en-US" sz="1800" dirty="0">
                <a:latin typeface="Times New Roman" charset="0"/>
              </a:rPr>
              <a:t> </a:t>
            </a:r>
            <a:endParaRPr lang="en-US" sz="2000" dirty="0">
              <a:latin typeface="Times New Roman" charset="0"/>
            </a:endParaRPr>
          </a:p>
          <a:p>
            <a:pPr>
              <a:lnSpc>
                <a:spcPct val="80000"/>
              </a:lnSpc>
            </a:pPr>
            <a:r>
              <a:rPr lang="en-US" sz="2000" dirty="0">
                <a:latin typeface="Times New Roman" charset="0"/>
              </a:rPr>
              <a:t>New 802 WG P&amp;P: </a:t>
            </a:r>
            <a:r>
              <a:rPr lang="en-US" sz="1800" dirty="0">
                <a:latin typeface="Times New Roman" charset="0"/>
                <a:hlinkClick r:id="rId10"/>
              </a:rPr>
              <a:t>https://mentor.ieee.org/802-ec/dcn/09/ec-09-0007-02-00EC-draft-lmsc-wg-p-p.pdf</a:t>
            </a:r>
            <a:endParaRPr lang="en-US" sz="1800" dirty="0">
              <a:latin typeface="Times New Roman" charset="0"/>
            </a:endParaRPr>
          </a:p>
          <a:p>
            <a:pPr>
              <a:lnSpc>
                <a:spcPct val="80000"/>
              </a:lnSpc>
            </a:pPr>
            <a:r>
              <a:rPr lang="en-US" sz="2000" dirty="0">
                <a:latin typeface="Times New Roman" charset="0"/>
              </a:rPr>
              <a:t>New 802 LMSC </a:t>
            </a:r>
            <a:r>
              <a:rPr lang="en-US" sz="2000" dirty="0" err="1">
                <a:latin typeface="Times New Roman" charset="0"/>
              </a:rPr>
              <a:t>P&amp;P:</a:t>
            </a:r>
            <a:r>
              <a:rPr lang="en-US" sz="1800" dirty="0" err="1">
                <a:latin typeface="Times New Roman" charset="0"/>
                <a:hlinkClick r:id="rId11"/>
              </a:rPr>
              <a:t>https</a:t>
            </a:r>
            <a:r>
              <a:rPr lang="en-US" sz="1800" dirty="0">
                <a:latin typeface="Times New Roman" charset="0"/>
                <a:hlinkClick r:id="rId11"/>
              </a:rPr>
              <a:t>://mentor.ieee.org/802-ec/dcn/09/ec-09-0005-02-00EC-draft-revised-lmsc-p-p-for-wg-p-p-ballot.pdf</a:t>
            </a:r>
            <a:endParaRPr lang="en-US" sz="1800" dirty="0">
              <a:latin typeface="Times New Roman" charset="0"/>
            </a:endParaRPr>
          </a:p>
          <a:p>
            <a:pPr>
              <a:lnSpc>
                <a:spcPct val="80000"/>
              </a:lnSpc>
            </a:pPr>
            <a:r>
              <a:rPr lang="en-US" sz="2000" dirty="0">
                <a:latin typeface="Times New Roman" charset="0"/>
              </a:rPr>
              <a:t>New 802 LMSC OM: </a:t>
            </a:r>
            <a:r>
              <a:rPr lang="en-US" sz="1800" dirty="0">
                <a:latin typeface="Times New Roman" charset="0"/>
                <a:hlinkClick r:id="rId12"/>
              </a:rPr>
              <a:t>https://mentor.ieee.org/802-ec/dcn/09/ec-09-0006-02-00EC-draft-revision-of-the-lmsc-om-for-wg-p-p.pdf</a:t>
            </a:r>
            <a:endParaRPr lang="en-US" sz="1800" dirty="0">
              <a:latin typeface="Times New Roman" charset="0"/>
            </a:endParaRPr>
          </a:p>
          <a:p>
            <a:pPr>
              <a:lnSpc>
                <a:spcPct val="80000"/>
              </a:lnSpc>
            </a:pPr>
            <a:endParaRPr lang="en-US" sz="1600" dirty="0">
              <a:latin typeface="Times New Roman" charset="0"/>
            </a:endParaRPr>
          </a:p>
        </p:txBody>
      </p:sp>
    </p:spTree>
    <p:extLst>
      <p:ext uri="{BB962C8B-B14F-4D97-AF65-F5344CB8AC3E}">
        <p14:creationId xmlns:p14="http://schemas.microsoft.com/office/powerpoint/2010/main" val="84704832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19407</TotalTime>
  <Words>1047</Words>
  <Application>Microsoft Macintosh PowerPoint</Application>
  <PresentationFormat>On-screen Show (4:3)</PresentationFormat>
  <Paragraphs>192</Paragraphs>
  <Slides>13</Slides>
  <Notes>13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802-11-Submission</vt:lpstr>
      <vt:lpstr>May 2013 802.11ak Agenda</vt:lpstr>
      <vt:lpstr>IEEE 802.11ak/GLK: Enhancements For Transit Links Within Bridged Networks</vt:lpstr>
      <vt:lpstr>Venue</vt:lpstr>
      <vt:lpstr>Monday, 13 March 2013  10:30-12:30, Kohala 3 Room</vt:lpstr>
      <vt:lpstr>Monday, 13 March 2013  10:30-12:30, Kohala 3 Room</vt:lpstr>
      <vt:lpstr>Participants, Patents, and Duty to Inform</vt:lpstr>
      <vt:lpstr>Patent Related Links</vt:lpstr>
      <vt:lpstr>Call for Potentially Essential Patents</vt:lpstr>
      <vt:lpstr>Other Documents and WebPages to Review</vt:lpstr>
      <vt:lpstr>Other Guidelines for IEEE WG Meetings</vt:lpstr>
      <vt:lpstr>Tuesday, 14 May 2013, 10:30-12:30, Kohala 3 Room</vt:lpstr>
      <vt:lpstr>Wednesday, 15 May 2013  16:00-18:00, Kohala 2 Room</vt:lpstr>
      <vt:lpstr>[Reference Information]</vt:lpstr>
    </vt:vector>
  </TitlesOfParts>
  <Manager/>
  <Company>Motorola</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March 2013 802.11ak Agenda</dc:title>
  <dc:subject/>
  <dc:creator>Donald E. Eastlake 3rd</dc:creator>
  <cp:keywords/>
  <dc:description/>
  <cp:lastModifiedBy>Donald Eastlake</cp:lastModifiedBy>
  <cp:revision>312</cp:revision>
  <cp:lastPrinted>1998-02-10T13:28:06Z</cp:lastPrinted>
  <dcterms:created xsi:type="dcterms:W3CDTF">2006-12-04T03:46:13Z</dcterms:created>
  <dcterms:modified xsi:type="dcterms:W3CDTF">2013-05-13T18:44:30Z</dcterms:modified>
  <cp:category/>
</cp:coreProperties>
</file>