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1105" r:id="rId2"/>
    <p:sldId id="1295" r:id="rId3"/>
    <p:sldId id="1617" r:id="rId4"/>
    <p:sldId id="1645" r:id="rId5"/>
    <p:sldId id="1646" r:id="rId6"/>
    <p:sldId id="1357" r:id="rId7"/>
    <p:sldId id="1629" r:id="rId8"/>
    <p:sldId id="1563" r:id="rId9"/>
    <p:sldId id="1456" r:id="rId10"/>
    <p:sldId id="1642" r:id="rId11"/>
    <p:sldId id="1603" r:id="rId12"/>
    <p:sldId id="1609" r:id="rId13"/>
    <p:sldId id="1598" r:id="rId14"/>
    <p:sldId id="1483" r:id="rId15"/>
    <p:sldId id="1644" r:id="rId16"/>
    <p:sldId id="1610" r:id="rId17"/>
    <p:sldId id="1512" r:id="rId18"/>
    <p:sldId id="1450" r:id="rId19"/>
    <p:sldId id="1386" r:id="rId20"/>
    <p:sldId id="1547" r:id="rId21"/>
    <p:sldId id="1296" r:id="rId22"/>
    <p:sldId id="1625" r:id="rId23"/>
    <p:sldId id="1549" r:id="rId24"/>
    <p:sldId id="1550" r:id="rId25"/>
    <p:sldId id="1551" r:id="rId26"/>
    <p:sldId id="1297" r:id="rId27"/>
    <p:sldId id="1398" r:id="rId28"/>
    <p:sldId id="1596" r:id="rId29"/>
    <p:sldId id="1388" r:id="rId30"/>
    <p:sldId id="1614" r:id="rId31"/>
    <p:sldId id="1648" r:id="rId32"/>
    <p:sldId id="1586" r:id="rId33"/>
    <p:sldId id="1447" r:id="rId34"/>
    <p:sldId id="1613" r:id="rId35"/>
    <p:sldId id="1536" r:id="rId36"/>
    <p:sldId id="1643" r:id="rId37"/>
    <p:sldId id="1599" r:id="rId38"/>
    <p:sldId id="1630" r:id="rId39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E1D5B7"/>
    <a:srgbClr val="D3C5C8"/>
    <a:srgbClr val="FF9966"/>
    <a:srgbClr val="FF3300"/>
    <a:srgbClr val="FF9933"/>
    <a:srgbClr val="FFFF99"/>
    <a:srgbClr val="33CC33"/>
    <a:srgbClr val="66FF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2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798" y="-21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4788"/>
    </p:cViewPr>
  </p:sorterViewPr>
  <p:notesViewPr>
    <p:cSldViewPr snapToGrid="0">
      <p:cViewPr>
        <p:scale>
          <a:sx n="100" d="100"/>
          <a:sy n="100" d="100"/>
        </p:scale>
        <p:origin x="-1932" y="-72"/>
      </p:cViewPr>
      <p:guideLst>
        <p:guide orient="horz" pos="2179"/>
        <p:guide pos="293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51509" y="186980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802.11-13/0398r2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8825" y="178945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51156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5541" y="9062895"/>
            <a:ext cx="1592357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99141" y="9062895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078556-1C3A-4E15-A638-4599463C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707231" y="389595"/>
            <a:ext cx="56626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707231" y="9062895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51156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707231" y="9051718"/>
            <a:ext cx="58219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7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94517" y="95965"/>
            <a:ext cx="2216743" cy="216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802.11-13/0398r2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7411" y="97510"/>
            <a:ext cx="753411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0569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9613"/>
            <a:ext cx="4664075" cy="349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48423"/>
            <a:ext cx="5191129" cy="42137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426" tIns="46905" rIns="95426" bIns="46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49611" y="9067684"/>
            <a:ext cx="2061650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4120" lvl="4" algn="r" defTabSz="950569" eaLnBrk="0" hangingPunct="0">
              <a:defRPr sz="1200" b="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89019" y="9067684"/>
            <a:ext cx="522694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1156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ABB55A41-2363-4FF7-B4E6-59522012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39088" y="9067684"/>
            <a:ext cx="724975" cy="185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2135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739088" y="9064492"/>
            <a:ext cx="55989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61040" y="298583"/>
            <a:ext cx="57550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312" tIns="45655" rIns="91312" bIns="45655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78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E45BD789-D7E7-49CC-8921-D1DE3E24E29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81923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A9EF70F8-095F-4220-8B24-3CCEAB82CF09}" type="slidenum">
              <a:rPr lang="en-US" sz="1200" b="0"/>
              <a:pPr/>
              <a:t>33</a:t>
            </a:fld>
            <a:endParaRPr lang="en-US" sz="1200" b="0"/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15810" y="9067684"/>
            <a:ext cx="495903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92586" y="9067684"/>
            <a:ext cx="4191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52BEB48A-F2B2-4DC9-B48F-7362793BC5C1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0" y="97510"/>
            <a:ext cx="753411" cy="215444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xfrm>
            <a:off x="4194519" y="95965"/>
            <a:ext cx="2216743" cy="2169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doc.: IEEE 802.11-13/0398r2</a:t>
            </a:r>
            <a:endParaRPr lang="en-US" smtClean="0"/>
          </a:p>
        </p:txBody>
      </p:sp>
      <p:sp>
        <p:nvSpPr>
          <p:cNvPr id="27653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50580" eaLnBrk="0" hangingPunct="0"/>
            <a:r>
              <a:rPr lang="en-US" sz="1400"/>
              <a:t>November 2011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49611" y="9067684"/>
            <a:ext cx="2061650" cy="18599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lvl="4"/>
            <a:r>
              <a:rPr lang="en-US" smtClean="0"/>
              <a:t>Bruce Kraemer (Marvell)</a:t>
            </a:r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93347" y="9067684"/>
            <a:ext cx="418368" cy="1857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50580"/>
            <a:r>
              <a:rPr lang="en-US" smtClean="0"/>
              <a:t>Page </a:t>
            </a:r>
            <a:fld id="{C203DFCC-51D3-4708-9D5D-0538E7E52D07}" type="slidenum">
              <a:rPr lang="en-US" smtClean="0"/>
              <a:pPr defTabSz="95058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802.11-13/0398r2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93347" y="9067684"/>
            <a:ext cx="418368" cy="185737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7411" y="97508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5391" y="9067684"/>
            <a:ext cx="2655870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5681" indent="-345681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09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3417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4325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5233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6140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0" y="9067684"/>
            <a:ext cx="496803" cy="1859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8975" indent="-288068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2270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3177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4085" indent="-230454" defTabSz="9458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4993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5901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56809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17716" indent="-230454" defTabSz="94582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258FC6C-091A-4D99-97E3-66DEF2AD2CB3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522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522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77EC9F2F-741B-4DEE-8797-BA00E4F3D4F3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64517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6451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4E44476F-A137-4586-B866-C75BB669FE3D}" type="slidenum">
              <a:rPr lang="en-US" sz="1200" b="0"/>
              <a:pPr/>
              <a:t>23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70659" name="Rectangle 3"/>
          <p:cNvSpPr txBox="1">
            <a:spLocks noGrp="1" noChangeArrowheads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50908" y="9067684"/>
            <a:ext cx="2060354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F42C4005-3F5F-4665-98E2-E69A7869924E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2013</a:t>
            </a:r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0" y="709613"/>
            <a:ext cx="4664075" cy="34972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Header Placeholder 3"/>
          <p:cNvSpPr>
            <a:spLocks noGrp="1"/>
          </p:cNvSpPr>
          <p:nvPr>
            <p:ph type="hdr" sz="quarter"/>
          </p:nvPr>
        </p:nvSpPr>
        <p:spPr>
          <a:xfrm>
            <a:off x="4194517" y="95965"/>
            <a:ext cx="2216743" cy="216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802.11-13/0398r2</a:t>
            </a:r>
            <a:endParaRPr lang="en-US" sz="1400"/>
          </a:p>
        </p:txBody>
      </p:sp>
      <p:sp>
        <p:nvSpPr>
          <p:cNvPr id="72709" name="Date Placeholder 4"/>
          <p:cNvSpPr txBox="1">
            <a:spLocks noGrp="1"/>
          </p:cNvSpPr>
          <p:nvPr/>
        </p:nvSpPr>
        <p:spPr bwMode="auto">
          <a:xfrm>
            <a:off x="667410" y="95965"/>
            <a:ext cx="1200417" cy="2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83935" y="9067684"/>
            <a:ext cx="1827327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506" indent="-344506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53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18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1212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0553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99894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Andrew Myles, Cisco</a:t>
            </a:r>
          </a:p>
        </p:txBody>
      </p:sp>
      <p:sp>
        <p:nvSpPr>
          <p:cNvPr id="727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4912" y="9067684"/>
            <a:ext cx="496803" cy="185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6429" indent="-287087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835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7692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7034" indent="-229671" defTabSz="94898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6374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571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5055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4396" indent="-229671" defTabSz="948985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D6082DD4-69D3-49C5-BA88-19B4AF142FF5}" type="slidenum">
              <a:rPr lang="en-US" sz="1200" b="0"/>
              <a:pPr/>
              <a:t>30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5A0CEB-573A-4C5B-B96E-9F988F65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4A103C-95A1-4F98-86E3-4AC6B2ED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EE9B48-E8B0-4388-B2E0-961FE42F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885DD7-3821-4FFE-BF8D-81AF824C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EAD36-1DF0-4BD8-97EF-26BDB0C0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6E056-741C-471B-B835-4AEE309D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694D38-305E-44E0-93FC-17A03AB5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6F17C2-4CCD-4DA3-9E5C-4DA81EE0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89F155-C5C9-454B-A5D2-E5482864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797FB-F421-47F0-8EC2-CE2059B9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3D312F-790B-4327-8E5D-C520810C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3ACE81-C911-4801-93D7-DFC0697A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smtClean="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8600" y="6475413"/>
            <a:ext cx="19653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CB99B2B-AF85-4893-959A-4850BB080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64060" y="311964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</a:t>
            </a:r>
            <a:r>
              <a:rPr lang="en-US" sz="1800" dirty="0" smtClean="0"/>
              <a:t>802.11-13/0398r2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YfOMZ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eee802.org/Tutorials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gat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andards.ieee.org/about/get/802/802.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b/patents/pat802_11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eee802.org/Tutorials.s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04E5C1E-A54F-41BC-BA0B-32D74731848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16387" name="Text Box 326"/>
          <p:cNvSpPr txBox="1">
            <a:spLocks noChangeArrowheads="1"/>
          </p:cNvSpPr>
          <p:nvPr/>
        </p:nvSpPr>
        <p:spPr bwMode="auto">
          <a:xfrm>
            <a:off x="5311775" y="2330450"/>
            <a:ext cx="1176338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+1 (321)</a:t>
            </a:r>
            <a:br>
              <a:rPr lang="en-US" sz="1400" b="0"/>
            </a:br>
            <a:r>
              <a:rPr lang="en-US" sz="1400" b="0"/>
              <a:t>751-3958</a:t>
            </a:r>
          </a:p>
        </p:txBody>
      </p:sp>
      <p:sp>
        <p:nvSpPr>
          <p:cNvPr id="16388" name="Text Box 320"/>
          <p:cNvSpPr txBox="1">
            <a:spLocks noChangeArrowheads="1"/>
          </p:cNvSpPr>
          <p:nvPr/>
        </p:nvSpPr>
        <p:spPr bwMode="auto">
          <a:xfrm>
            <a:off x="3489325" y="2311400"/>
            <a:ext cx="187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5488 Marvell Lane,</a:t>
            </a:r>
          </a:p>
          <a:p>
            <a:pPr eaLnBrk="0" hangingPunct="0"/>
            <a:r>
              <a:rPr lang="en-US" sz="1400" b="0"/>
              <a:t>Santa Clara, CA, 95054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8975" y="2068513"/>
            <a:ext cx="603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Name</a:t>
            </a:r>
            <a:endParaRPr lang="en-US" b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0016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01863" y="2068513"/>
            <a:ext cx="1008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Company</a:t>
            </a:r>
            <a:endParaRPr lang="en-US" b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19450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625850" y="2068513"/>
            <a:ext cx="84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Address</a:t>
            </a:r>
            <a:endParaRPr lang="en-US" b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79925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80038" y="2068513"/>
            <a:ext cx="64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Phone</a:t>
            </a:r>
            <a:endParaRPr lang="en-US" b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03091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40513" y="2068513"/>
            <a:ext cx="561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email</a:t>
            </a:r>
            <a:endParaRPr lang="en-US" b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208838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27063" y="2057400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27063" y="2057400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3360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13360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13360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39950" y="2057400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139950" y="2057400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35575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5575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5575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563938" y="2057400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563938" y="2057400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311775" y="2057400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5311775" y="20574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311775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316538" y="2057400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316538" y="2057400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57225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657225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657225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578600" y="2057400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6578600" y="2057400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620713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620713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3360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213360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5575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35575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5311775" y="2063750"/>
            <a:ext cx="4763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5311775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57225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657225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82692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82692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688975" y="2400300"/>
            <a:ext cx="1166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Bruce Kraemer</a:t>
            </a:r>
            <a:endParaRPr lang="en-US" b="0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882775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2201863" y="2400300"/>
            <a:ext cx="601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2817813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625850" y="23987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0" name="Rectangle 75"/>
          <p:cNvSpPr>
            <a:spLocks noChangeArrowheads="1"/>
          </p:cNvSpPr>
          <p:nvPr/>
        </p:nvSpPr>
        <p:spPr bwMode="auto">
          <a:xfrm>
            <a:off x="6640513" y="2398713"/>
            <a:ext cx="717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bkraemer@</a:t>
            </a:r>
            <a:endParaRPr lang="en-US" b="0"/>
          </a:p>
        </p:txBody>
      </p:sp>
      <p:sp>
        <p:nvSpPr>
          <p:cNvPr id="16451" name="Rectangle 76"/>
          <p:cNvSpPr>
            <a:spLocks noChangeArrowheads="1"/>
          </p:cNvSpPr>
          <p:nvPr/>
        </p:nvSpPr>
        <p:spPr bwMode="auto">
          <a:xfrm>
            <a:off x="7326313" y="2398713"/>
            <a:ext cx="468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52" name="Rectangle 77"/>
          <p:cNvSpPr>
            <a:spLocks noChangeArrowheads="1"/>
          </p:cNvSpPr>
          <p:nvPr/>
        </p:nvSpPr>
        <p:spPr bwMode="auto">
          <a:xfrm>
            <a:off x="7772400" y="2398713"/>
            <a:ext cx="301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.com</a:t>
            </a:r>
            <a:endParaRPr lang="en-US" b="0"/>
          </a:p>
        </p:txBody>
      </p:sp>
      <p:sp>
        <p:nvSpPr>
          <p:cNvPr id="16453" name="Rectangle 78"/>
          <p:cNvSpPr>
            <a:spLocks noChangeArrowheads="1"/>
          </p:cNvSpPr>
          <p:nvPr/>
        </p:nvSpPr>
        <p:spPr bwMode="auto">
          <a:xfrm>
            <a:off x="8061325" y="23987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4" name="Rectangle 79"/>
          <p:cNvSpPr>
            <a:spLocks noChangeArrowheads="1"/>
          </p:cNvSpPr>
          <p:nvPr/>
        </p:nvSpPr>
        <p:spPr bwMode="auto">
          <a:xfrm>
            <a:off x="620713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5" name="Line 80"/>
          <p:cNvSpPr>
            <a:spLocks noChangeShapeType="1"/>
          </p:cNvSpPr>
          <p:nvPr/>
        </p:nvSpPr>
        <p:spPr bwMode="auto">
          <a:xfrm>
            <a:off x="620713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Line 81"/>
          <p:cNvSpPr>
            <a:spLocks noChangeShapeType="1"/>
          </p:cNvSpPr>
          <p:nvPr/>
        </p:nvSpPr>
        <p:spPr bwMode="auto">
          <a:xfrm>
            <a:off x="620713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Rectangle 82"/>
          <p:cNvSpPr>
            <a:spLocks noChangeArrowheads="1"/>
          </p:cNvSpPr>
          <p:nvPr/>
        </p:nvSpPr>
        <p:spPr bwMode="auto">
          <a:xfrm>
            <a:off x="627063" y="2390775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8" name="Line 83"/>
          <p:cNvSpPr>
            <a:spLocks noChangeShapeType="1"/>
          </p:cNvSpPr>
          <p:nvPr/>
        </p:nvSpPr>
        <p:spPr bwMode="auto">
          <a:xfrm>
            <a:off x="627063" y="2390775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Rectangle 84"/>
          <p:cNvSpPr>
            <a:spLocks noChangeArrowheads="1"/>
          </p:cNvSpPr>
          <p:nvPr/>
        </p:nvSpPr>
        <p:spPr bwMode="auto">
          <a:xfrm>
            <a:off x="213360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0" name="Line 85"/>
          <p:cNvSpPr>
            <a:spLocks noChangeShapeType="1"/>
          </p:cNvSpPr>
          <p:nvPr/>
        </p:nvSpPr>
        <p:spPr bwMode="auto">
          <a:xfrm>
            <a:off x="213360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Line 86"/>
          <p:cNvSpPr>
            <a:spLocks noChangeShapeType="1"/>
          </p:cNvSpPr>
          <p:nvPr/>
        </p:nvSpPr>
        <p:spPr bwMode="auto">
          <a:xfrm>
            <a:off x="213360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Rectangle 87"/>
          <p:cNvSpPr>
            <a:spLocks noChangeArrowheads="1"/>
          </p:cNvSpPr>
          <p:nvPr/>
        </p:nvSpPr>
        <p:spPr bwMode="auto">
          <a:xfrm>
            <a:off x="2139950" y="2390775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3" name="Line 88"/>
          <p:cNvSpPr>
            <a:spLocks noChangeShapeType="1"/>
          </p:cNvSpPr>
          <p:nvPr/>
        </p:nvSpPr>
        <p:spPr bwMode="auto">
          <a:xfrm>
            <a:off x="2139950" y="2390775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Rectangle 89"/>
          <p:cNvSpPr>
            <a:spLocks noChangeArrowheads="1"/>
          </p:cNvSpPr>
          <p:nvPr/>
        </p:nvSpPr>
        <p:spPr bwMode="auto">
          <a:xfrm>
            <a:off x="35575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5" name="Line 90"/>
          <p:cNvSpPr>
            <a:spLocks noChangeShapeType="1"/>
          </p:cNvSpPr>
          <p:nvPr/>
        </p:nvSpPr>
        <p:spPr bwMode="auto">
          <a:xfrm>
            <a:off x="35575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Line 91"/>
          <p:cNvSpPr>
            <a:spLocks noChangeShapeType="1"/>
          </p:cNvSpPr>
          <p:nvPr/>
        </p:nvSpPr>
        <p:spPr bwMode="auto">
          <a:xfrm>
            <a:off x="35575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Rectangle 92"/>
          <p:cNvSpPr>
            <a:spLocks noChangeArrowheads="1"/>
          </p:cNvSpPr>
          <p:nvPr/>
        </p:nvSpPr>
        <p:spPr bwMode="auto">
          <a:xfrm>
            <a:off x="3563938" y="2390775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8" name="Line 93"/>
          <p:cNvSpPr>
            <a:spLocks noChangeShapeType="1"/>
          </p:cNvSpPr>
          <p:nvPr/>
        </p:nvSpPr>
        <p:spPr bwMode="auto">
          <a:xfrm>
            <a:off x="3563938" y="2390775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Rectangle 94"/>
          <p:cNvSpPr>
            <a:spLocks noChangeArrowheads="1"/>
          </p:cNvSpPr>
          <p:nvPr/>
        </p:nvSpPr>
        <p:spPr bwMode="auto">
          <a:xfrm>
            <a:off x="5311775" y="2390775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0" name="Line 95"/>
          <p:cNvSpPr>
            <a:spLocks noChangeShapeType="1"/>
          </p:cNvSpPr>
          <p:nvPr/>
        </p:nvSpPr>
        <p:spPr bwMode="auto">
          <a:xfrm>
            <a:off x="5311775" y="23907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Line 96"/>
          <p:cNvSpPr>
            <a:spLocks noChangeShapeType="1"/>
          </p:cNvSpPr>
          <p:nvPr/>
        </p:nvSpPr>
        <p:spPr bwMode="auto">
          <a:xfrm>
            <a:off x="5311775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Rectangle 97"/>
          <p:cNvSpPr>
            <a:spLocks noChangeArrowheads="1"/>
          </p:cNvSpPr>
          <p:nvPr/>
        </p:nvSpPr>
        <p:spPr bwMode="auto">
          <a:xfrm>
            <a:off x="5316538" y="2390775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3" name="Line 98"/>
          <p:cNvSpPr>
            <a:spLocks noChangeShapeType="1"/>
          </p:cNvSpPr>
          <p:nvPr/>
        </p:nvSpPr>
        <p:spPr bwMode="auto">
          <a:xfrm>
            <a:off x="5316538" y="2390775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Rectangle 99"/>
          <p:cNvSpPr>
            <a:spLocks noChangeArrowheads="1"/>
          </p:cNvSpPr>
          <p:nvPr/>
        </p:nvSpPr>
        <p:spPr bwMode="auto">
          <a:xfrm>
            <a:off x="657225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5" name="Line 100"/>
          <p:cNvSpPr>
            <a:spLocks noChangeShapeType="1"/>
          </p:cNvSpPr>
          <p:nvPr/>
        </p:nvSpPr>
        <p:spPr bwMode="auto">
          <a:xfrm>
            <a:off x="657225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Line 101"/>
          <p:cNvSpPr>
            <a:spLocks noChangeShapeType="1"/>
          </p:cNvSpPr>
          <p:nvPr/>
        </p:nvSpPr>
        <p:spPr bwMode="auto">
          <a:xfrm>
            <a:off x="657225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Rectangle 102"/>
          <p:cNvSpPr>
            <a:spLocks noChangeArrowheads="1"/>
          </p:cNvSpPr>
          <p:nvPr/>
        </p:nvSpPr>
        <p:spPr bwMode="auto">
          <a:xfrm>
            <a:off x="6578600" y="2390775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8" name="Line 103"/>
          <p:cNvSpPr>
            <a:spLocks noChangeShapeType="1"/>
          </p:cNvSpPr>
          <p:nvPr/>
        </p:nvSpPr>
        <p:spPr bwMode="auto">
          <a:xfrm>
            <a:off x="6578600" y="2390775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Rectangle 104"/>
          <p:cNvSpPr>
            <a:spLocks noChangeArrowheads="1"/>
          </p:cNvSpPr>
          <p:nvPr/>
        </p:nvSpPr>
        <p:spPr bwMode="auto">
          <a:xfrm>
            <a:off x="82692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0" name="Line 105"/>
          <p:cNvSpPr>
            <a:spLocks noChangeShapeType="1"/>
          </p:cNvSpPr>
          <p:nvPr/>
        </p:nvSpPr>
        <p:spPr bwMode="auto">
          <a:xfrm>
            <a:off x="82692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Line 106"/>
          <p:cNvSpPr>
            <a:spLocks noChangeShapeType="1"/>
          </p:cNvSpPr>
          <p:nvPr/>
        </p:nvSpPr>
        <p:spPr bwMode="auto">
          <a:xfrm>
            <a:off x="82692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Rectangle 107"/>
          <p:cNvSpPr>
            <a:spLocks noChangeArrowheads="1"/>
          </p:cNvSpPr>
          <p:nvPr/>
        </p:nvSpPr>
        <p:spPr bwMode="auto">
          <a:xfrm>
            <a:off x="620713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3" name="Line 108"/>
          <p:cNvSpPr>
            <a:spLocks noChangeShapeType="1"/>
          </p:cNvSpPr>
          <p:nvPr/>
        </p:nvSpPr>
        <p:spPr bwMode="auto">
          <a:xfrm>
            <a:off x="620713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Rectangle 109"/>
          <p:cNvSpPr>
            <a:spLocks noChangeArrowheads="1"/>
          </p:cNvSpPr>
          <p:nvPr/>
        </p:nvSpPr>
        <p:spPr bwMode="auto">
          <a:xfrm>
            <a:off x="213360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5" name="Line 110"/>
          <p:cNvSpPr>
            <a:spLocks noChangeShapeType="1"/>
          </p:cNvSpPr>
          <p:nvPr/>
        </p:nvSpPr>
        <p:spPr bwMode="auto">
          <a:xfrm>
            <a:off x="213360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Rectangle 111"/>
          <p:cNvSpPr>
            <a:spLocks noChangeArrowheads="1"/>
          </p:cNvSpPr>
          <p:nvPr/>
        </p:nvSpPr>
        <p:spPr bwMode="auto">
          <a:xfrm>
            <a:off x="35575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7" name="Line 112"/>
          <p:cNvSpPr>
            <a:spLocks noChangeShapeType="1"/>
          </p:cNvSpPr>
          <p:nvPr/>
        </p:nvSpPr>
        <p:spPr bwMode="auto">
          <a:xfrm>
            <a:off x="35575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Rectangle 113"/>
          <p:cNvSpPr>
            <a:spLocks noChangeArrowheads="1"/>
          </p:cNvSpPr>
          <p:nvPr/>
        </p:nvSpPr>
        <p:spPr bwMode="auto">
          <a:xfrm>
            <a:off x="5311775" y="2397125"/>
            <a:ext cx="4763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9" name="Line 114"/>
          <p:cNvSpPr>
            <a:spLocks noChangeShapeType="1"/>
          </p:cNvSpPr>
          <p:nvPr/>
        </p:nvSpPr>
        <p:spPr bwMode="auto">
          <a:xfrm>
            <a:off x="5311775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Rectangle 115"/>
          <p:cNvSpPr>
            <a:spLocks noChangeArrowheads="1"/>
          </p:cNvSpPr>
          <p:nvPr/>
        </p:nvSpPr>
        <p:spPr bwMode="auto">
          <a:xfrm>
            <a:off x="657225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1" name="Line 116"/>
          <p:cNvSpPr>
            <a:spLocks noChangeShapeType="1"/>
          </p:cNvSpPr>
          <p:nvPr/>
        </p:nvSpPr>
        <p:spPr bwMode="auto">
          <a:xfrm>
            <a:off x="657225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Rectangle 117"/>
          <p:cNvSpPr>
            <a:spLocks noChangeArrowheads="1"/>
          </p:cNvSpPr>
          <p:nvPr/>
        </p:nvSpPr>
        <p:spPr bwMode="auto">
          <a:xfrm>
            <a:off x="82692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3" name="Line 118"/>
          <p:cNvSpPr>
            <a:spLocks noChangeShapeType="1"/>
          </p:cNvSpPr>
          <p:nvPr/>
        </p:nvSpPr>
        <p:spPr bwMode="auto">
          <a:xfrm>
            <a:off x="82692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Rectangle 32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685800"/>
          </a:xfrm>
        </p:spPr>
        <p:txBody>
          <a:bodyPr/>
          <a:lstStyle/>
          <a:p>
            <a:r>
              <a:rPr lang="en-US" sz="2400" dirty="0" smtClean="0"/>
              <a:t>Supplementary Plenary Information - May 2013</a:t>
            </a:r>
          </a:p>
        </p:txBody>
      </p:sp>
      <p:sp>
        <p:nvSpPr>
          <p:cNvPr id="16495" name="Rectangle 32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Date:</a:t>
            </a:r>
            <a:r>
              <a:rPr lang="en-US" b="0" dirty="0" smtClean="0"/>
              <a:t> 2013-</a:t>
            </a:r>
            <a:r>
              <a:rPr lang="en-US" dirty="0" smtClean="0"/>
              <a:t> May </a:t>
            </a:r>
            <a:r>
              <a:rPr lang="en-US" b="0" dirty="0" smtClean="0"/>
              <a:t>-12</a:t>
            </a:r>
            <a:endParaRPr lang="en-US" dirty="0" smtClean="0"/>
          </a:p>
        </p:txBody>
      </p:sp>
      <p:sp>
        <p:nvSpPr>
          <p:cNvPr id="16496" name="Rectangle 323"/>
          <p:cNvSpPr>
            <a:spLocks noChangeArrowheads="1"/>
          </p:cNvSpPr>
          <p:nvPr/>
        </p:nvSpPr>
        <p:spPr bwMode="auto">
          <a:xfrm>
            <a:off x="533400" y="1676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16497" name="Text Box 330"/>
          <p:cNvSpPr txBox="1">
            <a:spLocks noChangeArrowheads="1"/>
          </p:cNvSpPr>
          <p:nvPr/>
        </p:nvSpPr>
        <p:spPr bwMode="auto">
          <a:xfrm>
            <a:off x="827088" y="3394075"/>
            <a:ext cx="7465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600" dirty="0"/>
              <a:t>Abstract: Additional Information on topics for </a:t>
            </a:r>
            <a:r>
              <a:rPr lang="en-US" sz="1600" dirty="0" smtClean="0"/>
              <a:t>802.11 Plenary meeting </a:t>
            </a:r>
            <a:r>
              <a:rPr lang="en-US" sz="1600" dirty="0"/>
              <a:t>– </a:t>
            </a:r>
            <a:r>
              <a:rPr lang="en-US" sz="1600" dirty="0" smtClean="0"/>
              <a:t>May  2013 </a:t>
            </a:r>
            <a:endParaRPr lang="en-US" sz="1600" dirty="0"/>
          </a:p>
        </p:txBody>
      </p:sp>
      <p:sp>
        <p:nvSpPr>
          <p:cNvPr id="1649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8975" y="319088"/>
            <a:ext cx="15287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cxnSp>
        <p:nvCxnSpPr>
          <p:cNvPr id="16499" name="Straight Connector 3"/>
          <p:cNvCxnSpPr>
            <a:cxnSpLocks noChangeShapeType="1"/>
            <a:stCxn id="16482" idx="2"/>
            <a:endCxn id="16493" idx="1"/>
          </p:cNvCxnSpPr>
          <p:nvPr/>
        </p:nvCxnSpPr>
        <p:spPr bwMode="auto">
          <a:xfrm>
            <a:off x="623888" y="2789238"/>
            <a:ext cx="76469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29" y="888549"/>
            <a:ext cx="7772400" cy="562429"/>
          </a:xfrm>
        </p:spPr>
        <p:txBody>
          <a:bodyPr/>
          <a:lstStyle/>
          <a:p>
            <a:r>
              <a:rPr lang="en-US" dirty="0" smtClean="0"/>
              <a:t>802.18 topics – Timeslots to be assigned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1374"/>
              </p:ext>
            </p:extLst>
          </p:nvPr>
        </p:nvGraphicFramePr>
        <p:xfrm>
          <a:off x="261258" y="1436912"/>
          <a:ext cx="8708571" cy="4933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71"/>
              </a:tblGrid>
              <a:tr h="5515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STATUS UPDATES OF OPEN PROCEEDINGS (TV BAND INCENTIVE AUCTION, ETC.)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456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Review of RF Exposure Policies (18-13/046r0)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766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REPORT ON RECENT DEVELOPMENTS CONCERNING PLT AND WIRED TELECOMMUNICATION SYSTEMS (18-13/052r0)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ITU-R Question 236/1 Followup - Inputs from 802 WG's? (18-12/052r0)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21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5 GHz UNII Rules Revision NPRM (18-13/17r0)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32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FCC Request for Comments on TAC White Paper on Interference Limits Policy (18-13/053r0, 18-13/054r0)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538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  <a:latin typeface="+mn-lt"/>
                        </a:rPr>
                        <a:t>IEEE USA Petition for Declaratory Ruling Related to New Equipment and Services at Frequencies Greater than 95 GHz (18-13/055r0)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  <a:tr h="607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ITU-T SG 5 Liaison Letter and draft 3rd revision of draft Recommendation </a:t>
                      </a:r>
                      <a:r>
                        <a:rPr lang="en-US" sz="1800" b="1" u="none" strike="noStrike" dirty="0" err="1">
                          <a:effectLst/>
                          <a:latin typeface="+mn-lt"/>
                        </a:rPr>
                        <a:t>K.mhn</a:t>
                      </a:r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 (18-13/056r0, 18-13/057r0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OfCom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Consultation license on exempt 2400MHz  (18-13/059r0)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4300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/>
              <a:t>July 14-19, 2013 </a:t>
            </a:r>
            <a:r>
              <a:rPr lang="en-US" sz="2800" dirty="0" smtClean="0"/>
              <a:t>Geneva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4.1.7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89417" y="4555720"/>
            <a:ext cx="8890000" cy="1077218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Hotel Registration  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>
              <a:solidFill>
                <a:srgbClr val="FF0000"/>
              </a:solidFill>
            </a:endParaRPr>
          </a:p>
          <a:p>
            <a:pPr eaLnBrk="0" hangingPunct="0">
              <a:buFont typeface="Times New Roman" pitchFamily="18" charset="0"/>
              <a:buAutoNum type="arabicPeriod"/>
            </a:pPr>
            <a:r>
              <a:rPr lang="en-US" sz="3200" dirty="0"/>
              <a:t>Meeting Registration </a:t>
            </a:r>
            <a:r>
              <a:rPr lang="en-US" sz="3200" dirty="0" smtClean="0">
                <a:latin typeface="Ravie" pitchFamily="82" charset="0"/>
              </a:rPr>
              <a:t>OPEN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 </a:t>
            </a:r>
            <a:r>
              <a:rPr lang="en-US" sz="1600" dirty="0"/>
              <a:t>802 Plenary Session – July 14-19, 2013 Geneva, Switzerland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International Telecommunication Union (ITU)</a:t>
            </a:r>
          </a:p>
          <a:p>
            <a:r>
              <a:rPr lang="en-US" sz="1600" dirty="0"/>
              <a:t>Place des Nations, 1211 Geneva 20, Switzerland (</a:t>
            </a:r>
            <a:r>
              <a:rPr lang="en-US" sz="1600" u="sng" dirty="0">
                <a:hlinkClick r:id="rId3"/>
              </a:rPr>
              <a:t>MAP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ATTENDEE REGISTRATION  (</a:t>
            </a:r>
            <a:r>
              <a:rPr lang="en-US" sz="1600" u="sng" dirty="0">
                <a:hlinkClick r:id="rId4"/>
              </a:rPr>
              <a:t>http://802world.org/plenary</a:t>
            </a:r>
            <a:r>
              <a:rPr lang="en-US" sz="1600" dirty="0"/>
              <a:t>)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DEADLINES (6 PM Pacific Time)</a:t>
            </a:r>
          </a:p>
          <a:p>
            <a:r>
              <a:rPr lang="en-US" sz="1600" dirty="0"/>
              <a:t>•</a:t>
            </a:r>
          </a:p>
          <a:p>
            <a:r>
              <a:rPr lang="en-US" sz="1600" dirty="0"/>
              <a:t>EARLY</a:t>
            </a:r>
            <a:r>
              <a:rPr lang="en-US" sz="1600" dirty="0" smtClean="0"/>
              <a:t>: MAY </a:t>
            </a:r>
            <a:r>
              <a:rPr lang="en-US" sz="1600" dirty="0"/>
              <a:t>24, 2013 </a:t>
            </a:r>
            <a:r>
              <a:rPr lang="en-US" sz="1600" dirty="0" smtClean="0"/>
              <a:t>,       • </a:t>
            </a:r>
            <a:r>
              <a:rPr lang="en-US" sz="1600" dirty="0"/>
              <a:t>STANDARD</a:t>
            </a:r>
            <a:r>
              <a:rPr lang="en-US" sz="1600" dirty="0" smtClean="0"/>
              <a:t>: JUNE </a:t>
            </a:r>
            <a:r>
              <a:rPr lang="en-US" sz="1600" dirty="0"/>
              <a:t>28, </a:t>
            </a:r>
            <a:r>
              <a:rPr lang="en-US" sz="1600" dirty="0" smtClean="0"/>
              <a:t>2013,        • </a:t>
            </a:r>
            <a:r>
              <a:rPr lang="en-US" sz="1600" dirty="0"/>
              <a:t>LATE</a:t>
            </a:r>
            <a:r>
              <a:rPr lang="en-US" sz="1600" dirty="0" smtClean="0"/>
              <a:t>: AFTER </a:t>
            </a:r>
            <a:r>
              <a:rPr lang="en-US" sz="1600" dirty="0"/>
              <a:t>JUNE 28, 2013</a:t>
            </a:r>
          </a:p>
          <a:p>
            <a:r>
              <a:rPr lang="en-US" sz="1600" dirty="0" smtClean="0"/>
              <a:t>FEES:          $</a:t>
            </a:r>
            <a:r>
              <a:rPr lang="en-US" sz="1600" dirty="0"/>
              <a:t>US 500 </a:t>
            </a:r>
            <a:r>
              <a:rPr lang="en-US" sz="1600" dirty="0" smtClean="0"/>
              <a:t>                              US 600                                                $</a:t>
            </a:r>
            <a:r>
              <a:rPr lang="en-US" sz="1600" dirty="0"/>
              <a:t>US </a:t>
            </a:r>
            <a:r>
              <a:rPr lang="en-US" sz="1600" dirty="0" smtClean="0"/>
              <a:t>800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24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038600" cy="1066800"/>
          </a:xfrm>
        </p:spPr>
        <p:txBody>
          <a:bodyPr/>
          <a:lstStyle/>
          <a:p>
            <a:r>
              <a:rPr lang="en-GB" smtClean="0"/>
              <a:t>Meeting Registration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04A268E9-F9A8-4749-9470-6F5EF855EEEB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4.1.8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6239"/>
              </p:ext>
            </p:extLst>
          </p:nvPr>
        </p:nvGraphicFramePr>
        <p:xfrm>
          <a:off x="914401" y="1494969"/>
          <a:ext cx="5762169" cy="4837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885"/>
                <a:gridCol w="1417561"/>
                <a:gridCol w="1920723"/>
              </a:tblGrid>
              <a:tr h="448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Working Group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62.17%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23.75%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none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1.76%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2.35%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2.05%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2.64%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802.18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802.25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802.xx 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0.29%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422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8370"/>
            <a:ext cx="7772400" cy="696191"/>
          </a:xfrm>
        </p:spPr>
        <p:txBody>
          <a:bodyPr/>
          <a:lstStyle/>
          <a:p>
            <a:r>
              <a:rPr lang="en-US" b="0" dirty="0" smtClean="0"/>
              <a:t>IEEE </a:t>
            </a:r>
            <a:r>
              <a:rPr lang="en-US" b="0" dirty="0"/>
              <a:t>Staff on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002971"/>
            <a:ext cx="5023262" cy="4093030"/>
          </a:xfrm>
        </p:spPr>
        <p:txBody>
          <a:bodyPr/>
          <a:lstStyle/>
          <a:p>
            <a:r>
              <a:rPr lang="en-US" sz="3200" dirty="0" smtClean="0"/>
              <a:t>None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417" y="617538"/>
            <a:ext cx="373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4.1.9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D487D1F-5F9A-4553-BAB8-4A723832F8EC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2675"/>
            <a:ext cx="7772400" cy="671480"/>
          </a:xfrm>
        </p:spPr>
        <p:txBody>
          <a:bodyPr/>
          <a:lstStyle/>
          <a:p>
            <a:r>
              <a:rPr lang="en-US" sz="2800" dirty="0" smtClean="0"/>
              <a:t>Other Special Events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366583" y="4528457"/>
            <a:ext cx="847647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6:30 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  <a:p>
            <a:r>
              <a:rPr lang="en-US" sz="3200" dirty="0" smtClean="0"/>
              <a:t>Kamehameha Court</a:t>
            </a:r>
            <a:endParaRPr lang="en-US" sz="3200" dirty="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02864" y="1850118"/>
            <a:ext cx="8729851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Breakfast &amp; Breaks:</a:t>
            </a:r>
          </a:p>
          <a:p>
            <a:r>
              <a:rPr lang="en-US" sz="2600" dirty="0" smtClean="0"/>
              <a:t>Grand Promenade</a:t>
            </a:r>
            <a:endParaRPr lang="en-US" sz="2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5263" y="3221718"/>
            <a:ext cx="8587795" cy="984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 smtClean="0"/>
              <a:t>Lunch:  Included in registration – no fee</a:t>
            </a:r>
          </a:p>
          <a:p>
            <a:r>
              <a:rPr lang="en-US" sz="2600" dirty="0"/>
              <a:t>Grand Promenade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472" y="617538"/>
            <a:ext cx="3888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4.1.10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18850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E37FC821-FDBE-4BB4-94E3-DC280D8B868D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Membership Status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/>
              <a:t>Data as of 2012-11-16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/>
              <a:t>Definitions:  </a:t>
            </a:r>
          </a:p>
          <a:p>
            <a:pPr lvl="1"/>
            <a:r>
              <a:rPr lang="en-GB" sz="1800" i="1"/>
              <a:t>Aspirant</a:t>
            </a:r>
            <a:r>
              <a:rPr lang="en-GB" sz="1800" b="0"/>
              <a:t>: a member who has attended 1 qualifying meeting</a:t>
            </a:r>
          </a:p>
          <a:p>
            <a:pPr lvl="1"/>
            <a:r>
              <a:rPr lang="en-GB" sz="1800" i="1"/>
              <a:t>Potential Voter</a:t>
            </a:r>
            <a:r>
              <a:rPr lang="en-GB" sz="1800" b="0"/>
              <a:t>: a member who has attended 2 qualifying meetings and will become a voter at the start of the next plenary they attend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Status</a:t>
                      </a:r>
                      <a:endParaRPr lang="en-GB" sz="4800" dirty="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Number</a:t>
                      </a:r>
                      <a:endParaRPr lang="en-GB" sz="4800"/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Aspirant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87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/>
                        </a:rPr>
                        <a:t>Potential Voter</a:t>
                      </a:r>
                      <a:endParaRPr lang="en-GB" sz="480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31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/>
                        </a:rPr>
                        <a:t>Voter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/>
                        </a:rPr>
                        <a:t>324</a:t>
                      </a:r>
                      <a:endParaRPr lang="en-GB" sz="4800" dirty="0"/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969" y="617538"/>
            <a:ext cx="3871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Wednesday Plenary Topics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63538" y="1566863"/>
            <a:ext cx="8634989" cy="4500562"/>
          </a:xfrm>
        </p:spPr>
        <p:txBody>
          <a:bodyPr/>
          <a:lstStyle/>
          <a:p>
            <a:r>
              <a:rPr lang="en-US" sz="3200" dirty="0" smtClean="0"/>
              <a:t> The fate of 11b</a:t>
            </a:r>
          </a:p>
          <a:p>
            <a:pPr lvl="1"/>
            <a:r>
              <a:rPr lang="en-US" sz="3200" dirty="0" smtClean="0"/>
              <a:t>Further discussion in MC</a:t>
            </a:r>
          </a:p>
          <a:p>
            <a:r>
              <a:rPr lang="en-US" sz="3200" dirty="0" err="1" smtClean="0"/>
              <a:t>Nufront</a:t>
            </a:r>
            <a:r>
              <a:rPr lang="en-US" sz="3200" dirty="0" smtClean="0"/>
              <a:t> – coexistence discussion</a:t>
            </a:r>
          </a:p>
          <a:p>
            <a:pPr marL="685800" lvl="2" indent="-342900"/>
            <a:r>
              <a:rPr lang="en-US" sz="3000" dirty="0"/>
              <a:t>Further discussion in </a:t>
            </a:r>
            <a:r>
              <a:rPr lang="en-US" sz="3000" dirty="0" smtClean="0"/>
              <a:t>?? on Thursday</a:t>
            </a:r>
            <a:endParaRPr lang="en-US" sz="3000" dirty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6D0D503-1675-4B23-A55D-ADAE9E03F941}" type="slidenum">
              <a:rPr lang="en-US" sz="1200" b="0" smtClean="0"/>
              <a:pPr/>
              <a:t>17</a:t>
            </a:fld>
            <a:endParaRPr lang="en-US" sz="1200" b="0" smtClean="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4.1.12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BD9E1DD-0C4A-4234-8DE4-72B48CA059F4}" type="slidenum">
              <a:rPr lang="en-US" sz="1200" b="0" smtClean="0"/>
              <a:pPr/>
              <a:t>18</a:t>
            </a:fld>
            <a:endParaRPr lang="en-US" sz="1200" b="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 Architecture Document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617663"/>
            <a:ext cx="7164387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222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7097556-3852-42C8-975C-01EE155953DF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802.11 Topics for July 2013 EC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323834"/>
            <a:ext cx="8523288" cy="501823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Begin Sponsor Ballot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Conditional approval for </a:t>
            </a:r>
            <a:r>
              <a:rPr lang="en-US" dirty="0" smtClean="0"/>
              <a:t>AF  - Open Sponsor Ballot Group formation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Requests to submit to RevCom?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x</a:t>
            </a: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New project PAR to NesCom?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x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PAR Extension 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AF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Revision PAR?</a:t>
            </a:r>
            <a:endParaRPr lang="en-US" dirty="0"/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Nothing needed at this time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Study Group start up?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Depends upon results of WNG meeting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/>
              <a:t>Study Group </a:t>
            </a:r>
            <a:r>
              <a:rPr lang="en-US" dirty="0" smtClean="0"/>
              <a:t>extension?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HEW </a:t>
            </a: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Press Release</a:t>
            </a:r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23825" y="544513"/>
            <a:ext cx="331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Item </a:t>
            </a:r>
            <a:r>
              <a:rPr lang="en-US" sz="2000" dirty="0" smtClean="0">
                <a:solidFill>
                  <a:schemeClr val="tx2"/>
                </a:solidFill>
              </a:rPr>
              <a:t>4.1.15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BC65D6B-EC32-4656-B38E-E7735A82E436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Monday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July Tutorials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20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6675" y="617538"/>
            <a:ext cx="386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4.1.16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044" y="1257300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ieee802.org/Tutorials.shtml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16085"/>
              </p:ext>
            </p:extLst>
          </p:nvPr>
        </p:nvGraphicFramePr>
        <p:xfrm>
          <a:off x="508000" y="1718965"/>
          <a:ext cx="8389257" cy="4744971"/>
        </p:xfrm>
        <a:graphic>
          <a:graphicData uri="http://schemas.openxmlformats.org/drawingml/2006/table">
            <a:tbl>
              <a:tblPr/>
              <a:tblGrid>
                <a:gridCol w="5140476"/>
                <a:gridCol w="3248781"/>
              </a:tblGrid>
              <a:tr h="218465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Tutorial #1 (6:00–7:30 pm): 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White Rabbit - Ethernet-based solution for sub-ns synchronization and deterministic, reliable data delivery</a:t>
                      </a:r>
                      <a:r>
                        <a:rPr lang="en-US" dirty="0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effectLst/>
                        </a:rPr>
                        <a:t>Maciej</a:t>
                      </a:r>
                      <a:r>
                        <a:rPr lang="en-US" dirty="0">
                          <a:effectLst/>
                        </a:rPr>
                        <a:t> Lipinski, CERN / Warsaw University of Technology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Sponsored by Tony Jeffree, Chair, IEEE 802.1 WG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238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Tutorial #2 (7:30–9:00 pm): </a:t>
                      </a:r>
                      <a:r>
                        <a:rPr lang="en-US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Interspersing Express Traffic on IEEE 802.3 Networks</a:t>
                      </a:r>
                      <a:r>
                        <a:rPr lang="en-US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Ludwig Winkel,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Michael J Teener, Broadcom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Albert Tretter,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Oliver Kleiniberg, Hirschmann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Christian Boiger, Deggendorf University of Applied Sciences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Path Thaler, Broadcom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C8B683F7-22E6-4EDC-B19D-F1A3A11DDA16}" type="slidenum">
              <a:rPr lang="en-US" sz="1200" b="0" smtClean="0"/>
              <a:pPr/>
              <a:t>21</a:t>
            </a:fld>
            <a:endParaRPr lang="en-US" sz="1200" b="0" smtClean="0"/>
          </a:p>
        </p:txBody>
      </p:sp>
      <p:sp>
        <p:nvSpPr>
          <p:cNvPr id="51204" name="WordArt 2"/>
          <p:cNvSpPr>
            <a:spLocks noChangeArrowheads="1" noChangeShapeType="1" noTextEdit="1"/>
          </p:cNvSpPr>
          <p:nvPr/>
        </p:nvSpPr>
        <p:spPr bwMode="auto">
          <a:xfrm>
            <a:off x="2806700" y="2944813"/>
            <a:ext cx="3741738" cy="1474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78996"/>
            <a:ext cx="7340600" cy="472430"/>
          </a:xfrm>
        </p:spPr>
        <p:txBody>
          <a:bodyPr/>
          <a:lstStyle/>
          <a:p>
            <a:r>
              <a:rPr lang="en-US" dirty="0" smtClean="0"/>
              <a:t>Social Location – Kamehameha Court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4832" y="5210628"/>
            <a:ext cx="8418352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Wednesday Social  </a:t>
            </a:r>
            <a:r>
              <a:rPr lang="en-US" sz="3200" dirty="0" smtClean="0"/>
              <a:t> 6:30 </a:t>
            </a:r>
            <a:r>
              <a:rPr lang="en-US" sz="3200" dirty="0"/>
              <a:t>pm start</a:t>
            </a:r>
          </a:p>
          <a:p>
            <a:r>
              <a:rPr lang="en-US" sz="3200" dirty="0"/>
              <a:t>Badge needed for </a:t>
            </a:r>
            <a:r>
              <a:rPr lang="en-US" sz="3200" dirty="0" smtClean="0"/>
              <a:t>admission – Guest also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4832" y="617538"/>
            <a:ext cx="3503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2.7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45635"/>
              </p:ext>
            </p:extLst>
          </p:nvPr>
        </p:nvGraphicFramePr>
        <p:xfrm>
          <a:off x="2685120" y="1455739"/>
          <a:ext cx="6096000" cy="375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Acrobat Document" r:id="rId3" imgW="11658397" imgH="7543800" progId="AcroExch.Document.11">
                  <p:embed/>
                </p:oleObj>
              </mc:Choice>
              <mc:Fallback>
                <p:oleObj name="Acrobat Document" r:id="rId3" imgW="11658397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5120" y="1455739"/>
                        <a:ext cx="6096000" cy="3754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Callout 2 7"/>
          <p:cNvSpPr/>
          <p:nvPr/>
        </p:nvSpPr>
        <p:spPr bwMode="auto">
          <a:xfrm flipH="1">
            <a:off x="348343" y="2307772"/>
            <a:ext cx="2423886" cy="11030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17"/>
              <a:gd name="adj6" fmla="val -627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dirty="0"/>
              <a:t>Kamehameha Court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8B48962-344E-47C1-A65F-6561BF81BF81}" type="slidenum">
              <a:rPr lang="en-US" sz="1200" b="0" smtClean="0"/>
              <a:pPr/>
              <a:t>23</a:t>
            </a:fld>
            <a:endParaRPr lang="en-US" sz="1200" b="0" smtClean="0"/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2868613" y="1049338"/>
            <a:ext cx="2840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Room Changes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494" name="TextBox 1"/>
          <p:cNvSpPr txBox="1">
            <a:spLocks noChangeArrowheads="1"/>
          </p:cNvSpPr>
          <p:nvPr/>
        </p:nvSpPr>
        <p:spPr bwMode="auto">
          <a:xfrm>
            <a:off x="889000" y="2344738"/>
            <a:ext cx="3699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Remove AF Thursday am1</a:t>
            </a:r>
          </a:p>
          <a:p>
            <a:r>
              <a:rPr lang="en-US" dirty="0"/>
              <a:t>Remove AF Thursday </a:t>
            </a:r>
            <a:r>
              <a:rPr lang="en-US" dirty="0" smtClean="0"/>
              <a:t>pm1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 HEW Thursday pm1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B51E244-D7CB-4731-9091-183CFDD3311D}" type="slidenum">
              <a:rPr lang="en-US" sz="1200" b="0" smtClean="0"/>
              <a:pPr/>
              <a:t>24</a:t>
            </a:fld>
            <a:endParaRPr lang="en-US" sz="1200" b="0" smtClean="0"/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019300" y="1031875"/>
            <a:ext cx="4538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/>
              <a:t>Revised Agenda Graphic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8100" y="617538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5.2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350E019E-4A99-4B6C-ADC3-E69846FC02B9}" type="slidenum">
              <a:rPr lang="en-US" sz="1200" b="0" smtClean="0"/>
              <a:pPr/>
              <a:t>25</a:t>
            </a:fld>
            <a:endParaRPr lang="en-US" sz="1200" b="0" smtClean="0"/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840399" y="1025525"/>
            <a:ext cx="4896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200" dirty="0" smtClean="0"/>
              <a:t>Mid-week Officer </a:t>
            </a:r>
            <a:r>
              <a:rPr lang="en-US" sz="3200" dirty="0"/>
              <a:t>Changes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23813" y="617538"/>
            <a:ext cx="4068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Wednesday Agenda Item 5.3</a:t>
            </a:r>
          </a:p>
        </p:txBody>
      </p:sp>
      <p:sp>
        <p:nvSpPr>
          <p:cNvPr id="66566" name="TextBox 2"/>
          <p:cNvSpPr txBox="1">
            <a:spLocks noChangeArrowheads="1"/>
          </p:cNvSpPr>
          <p:nvPr/>
        </p:nvSpPr>
        <p:spPr bwMode="auto">
          <a:xfrm>
            <a:off x="766763" y="1989138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/>
              <a:t>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4BC4AF1-6646-4E89-96F6-D8AE9B52707D}" type="slidenum">
              <a:rPr lang="en-US" sz="1200" b="0" smtClean="0"/>
              <a:pPr/>
              <a:t>26</a:t>
            </a:fld>
            <a:endParaRPr lang="en-US" sz="1200" b="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3252788" y="2944813"/>
            <a:ext cx="32956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27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466044"/>
            <a:ext cx="8439150" cy="412195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Coffee will be continuously available from 7:30am to 11:00am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Propose that we proceed continuously through the agenda with target completion time of 10:00 am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 marL="0" indent="0">
              <a:buFontTx/>
              <a:buNone/>
              <a:defRPr/>
            </a:pPr>
            <a:endParaRPr lang="en-US" sz="32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2.07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28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11,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228600" y="601663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2.08 </a:t>
            </a:r>
          </a:p>
        </p:txBody>
      </p:sp>
    </p:spTree>
    <p:extLst>
      <p:ext uri="{BB962C8B-B14F-4D97-AF65-F5344CB8AC3E}">
        <p14:creationId xmlns:p14="http://schemas.microsoft.com/office/powerpoint/2010/main" val="25063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47663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87D930D0-479D-42F5-AB14-C71C7A35E28F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114" y="1305570"/>
            <a:ext cx="8320596" cy="447030"/>
          </a:xfrm>
        </p:spPr>
        <p:txBody>
          <a:bodyPr/>
          <a:lstStyle/>
          <a:p>
            <a:r>
              <a:rPr lang="en-US" dirty="0" smtClean="0"/>
              <a:t>IEEE Store Contents  - May  2013</a:t>
            </a:r>
          </a:p>
        </p:txBody>
      </p:sp>
      <p:graphicFrame>
        <p:nvGraphicFramePr>
          <p:cNvPr id="77901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468091"/>
              </p:ext>
            </p:extLst>
          </p:nvPr>
        </p:nvGraphicFramePr>
        <p:xfrm>
          <a:off x="92595" y="1830837"/>
          <a:ext cx="8633114" cy="4515900"/>
        </p:xfrm>
        <a:graphic>
          <a:graphicData uri="http://schemas.openxmlformats.org/drawingml/2006/table">
            <a:tbl>
              <a:tblPr/>
              <a:tblGrid>
                <a:gridCol w="3565005"/>
                <a:gridCol w="1825204"/>
                <a:gridCol w="1520315"/>
                <a:gridCol w="1722590"/>
              </a:tblGrid>
              <a:tr h="944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TechStreet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Draft in Members Area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Publication 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Get 802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D4.0   $300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D5.0   $250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pdf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$360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$105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$180 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802.11 -2012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$540 print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ingdings 2" pitchFamily="18" charset="2"/>
                        </a:rPr>
                        <a:t>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b, k,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n, p, y, r, w, u, v, z, 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$100 - $305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802.11-2007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705" name="Text Box 71"/>
          <p:cNvSpPr txBox="1">
            <a:spLocks noChangeArrowheads="1"/>
          </p:cNvSpPr>
          <p:nvPr/>
        </p:nvSpPr>
        <p:spPr bwMode="auto">
          <a:xfrm>
            <a:off x="239713" y="617538"/>
            <a:ext cx="343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2.09</a:t>
            </a:r>
          </a:p>
        </p:txBody>
      </p:sp>
      <p:sp>
        <p:nvSpPr>
          <p:cNvPr id="69706" name="Text Box 73"/>
          <p:cNvSpPr txBox="1">
            <a:spLocks noChangeArrowheads="1"/>
          </p:cNvSpPr>
          <p:nvPr/>
        </p:nvSpPr>
        <p:spPr bwMode="auto">
          <a:xfrm>
            <a:off x="4109033" y="617538"/>
            <a:ext cx="325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400" dirty="0">
                <a:hlinkClick r:id="rId3"/>
              </a:rPr>
              <a:t>http://www.techstreet.com/ieeegate.html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109033" y="900570"/>
            <a:ext cx="4079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standards.ieee.org/about/get/802/802.11.html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3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LOA Database – May 09, 2013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981200"/>
            <a:ext cx="843915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hlinkClick r:id="rId2"/>
              </a:rPr>
              <a:t>http://standards.ieee.org/db/patents/pat802_11.html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9 entries with 2013 submission dates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190056" y="601663"/>
            <a:ext cx="3604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Friday Agenda Item </a:t>
            </a:r>
            <a:r>
              <a:rPr lang="en-US" dirty="0" smtClean="0">
                <a:solidFill>
                  <a:schemeClr val="tx2"/>
                </a:solidFill>
              </a:rPr>
              <a:t>3.2.1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7725"/>
            <a:ext cx="7772400" cy="635000"/>
          </a:xfrm>
        </p:spPr>
        <p:txBody>
          <a:bodyPr/>
          <a:lstStyle/>
          <a:p>
            <a:r>
              <a:rPr lang="en-AU" smtClean="0"/>
              <a:t>802.11 drafts to ISO/IEC JTC1/SC6</a:t>
            </a:r>
          </a:p>
        </p:txBody>
      </p:sp>
      <p:sp>
        <p:nvSpPr>
          <p:cNvPr id="71682" name="Content Placeholder 6"/>
          <p:cNvSpPr>
            <a:spLocks noGrp="1"/>
          </p:cNvSpPr>
          <p:nvPr>
            <p:ph idx="1"/>
          </p:nvPr>
        </p:nvSpPr>
        <p:spPr>
          <a:xfrm>
            <a:off x="174625" y="5994400"/>
            <a:ext cx="8839200" cy="406400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en-AU" dirty="0" smtClean="0"/>
          </a:p>
          <a:p>
            <a:pPr marL="457200" lvl="1" indent="0">
              <a:buFontTx/>
              <a:buNone/>
            </a:pPr>
            <a:endParaRPr lang="en-AU" dirty="0" smtClean="0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3623" y="6488292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b="0" dirty="0" smtClean="0"/>
              <a:t>Slide </a:t>
            </a:r>
            <a:fld id="{F08ECC2A-67AC-445B-B19C-387D5EE1CD5F}" type="slidenum">
              <a:rPr lang="en-US" sz="1200" b="0" smtClean="0"/>
              <a:pPr algn="r"/>
              <a:t>30</a:t>
            </a:fld>
            <a:endParaRPr lang="en-US" sz="1200" b="0" dirty="0" smtClean="0"/>
          </a:p>
        </p:txBody>
      </p:sp>
      <p:graphicFrame>
        <p:nvGraphicFramePr>
          <p:cNvPr id="799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87140"/>
              </p:ext>
            </p:extLst>
          </p:nvPr>
        </p:nvGraphicFramePr>
        <p:xfrm>
          <a:off x="228600" y="1600200"/>
          <a:ext cx="8390105" cy="3627435"/>
        </p:xfrm>
        <a:graphic>
          <a:graphicData uri="http://schemas.openxmlformats.org/drawingml/2006/table">
            <a:tbl>
              <a:tblPr/>
              <a:tblGrid>
                <a:gridCol w="1553901"/>
                <a:gridCol w="1149385"/>
                <a:gridCol w="803787"/>
                <a:gridCol w="1432516"/>
                <a:gridCol w="1144805"/>
                <a:gridCol w="1110434"/>
                <a:gridCol w="1195277"/>
              </a:tblGrid>
              <a:tr h="57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After Vancouver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TGREVmb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578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D5.0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1731" name="Text Box 71"/>
          <p:cNvSpPr txBox="1">
            <a:spLocks noChangeArrowheads="1"/>
          </p:cNvSpPr>
          <p:nvPr/>
        </p:nvSpPr>
        <p:spPr bwMode="auto">
          <a:xfrm>
            <a:off x="231775" y="61753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>
                <a:solidFill>
                  <a:schemeClr val="tx2"/>
                </a:solidFill>
              </a:rPr>
              <a:t>Friday Agenda Item 2.10</a:t>
            </a:r>
          </a:p>
        </p:txBody>
      </p:sp>
      <p:sp>
        <p:nvSpPr>
          <p:cNvPr id="7173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717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41273" y="6488292"/>
            <a:ext cx="19653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dirty="0" smtClean="0"/>
              <a:t>Bruce Kraemer, Marvell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61760" y="1374080"/>
            <a:ext cx="1203767" cy="41784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US" dirty="0" smtClean="0"/>
              <a:t>July Tutorials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BEAB9AC7-5207-448C-9A29-229569366AEB}" type="slidenum">
              <a:rPr lang="en-US" sz="1200" b="0" smtClean="0"/>
              <a:pPr/>
              <a:t>31</a:t>
            </a:fld>
            <a:endParaRPr lang="en-US" sz="1200" b="0" smtClean="0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84228" y="617538"/>
            <a:ext cx="3433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Friday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2.11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044" y="1257300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ieee802.org/Tutorials.shtml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98583"/>
              </p:ext>
            </p:extLst>
          </p:nvPr>
        </p:nvGraphicFramePr>
        <p:xfrm>
          <a:off x="508000" y="1718965"/>
          <a:ext cx="8389257" cy="4744971"/>
        </p:xfrm>
        <a:graphic>
          <a:graphicData uri="http://schemas.openxmlformats.org/drawingml/2006/table">
            <a:tbl>
              <a:tblPr/>
              <a:tblGrid>
                <a:gridCol w="5140476"/>
                <a:gridCol w="3248781"/>
              </a:tblGrid>
              <a:tr h="2184651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>
                          <a:effectLst/>
                        </a:rPr>
                        <a:t>Tutorial #1 (6:00–7:30 pm): </a:t>
                      </a: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White Rabbit - Ethernet-based solution for sub-ns synchronization and deterministic, reliable data delivery</a:t>
                      </a:r>
                      <a:r>
                        <a:rPr lang="en-US" dirty="0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err="1">
                          <a:effectLst/>
                        </a:rPr>
                        <a:t>Maciej</a:t>
                      </a:r>
                      <a:r>
                        <a:rPr lang="en-US" dirty="0">
                          <a:effectLst/>
                        </a:rPr>
                        <a:t> Lipinski, CERN / Warsaw University of Technology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Sponsored by Tony Jeffree, Chair, IEEE 802.1 WG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2384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Tutorial #2 (7:30–9:00 pm): </a:t>
                      </a:r>
                      <a:r>
                        <a:rPr lang="en-US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Interspersing Express Traffic on IEEE 802.3 Networks</a:t>
                      </a:r>
                      <a:r>
                        <a:rPr lang="en-US">
                          <a:effectLst/>
                        </a:rPr>
                        <a:t> Presentation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Ludwig Winkel,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Michael J Teener, Broadcom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Albert Tretter, Siemens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Oliver Kleiniberg, Hirschmann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Christian Boiger, Deggendorf University of Applied Sciences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>
                          <a:effectLst/>
                        </a:rPr>
                        <a:t>Path Thaler, Broadcom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7620"/>
            <a:ext cx="7772400" cy="473299"/>
          </a:xfrm>
        </p:spPr>
        <p:txBody>
          <a:bodyPr/>
          <a:lstStyle/>
          <a:p>
            <a:r>
              <a:rPr lang="en-US" dirty="0" smtClean="0"/>
              <a:t>University Outreach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225" y="558800"/>
            <a:ext cx="391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Wednesday Agenda Item </a:t>
            </a:r>
            <a:r>
              <a:rPr lang="en-US" dirty="0" smtClean="0">
                <a:solidFill>
                  <a:schemeClr val="tx2"/>
                </a:solidFill>
              </a:rPr>
              <a:t>6.2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There is Outreach planned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7FC0E246-AB09-4D1E-B496-3CF15F50139B}" type="slidenum">
              <a:rPr lang="en-US" sz="1200" b="0" smtClean="0"/>
              <a:pPr/>
              <a:t>33</a:t>
            </a:fld>
            <a:endParaRPr lang="en-US" sz="1200" b="0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-2013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304925"/>
            <a:ext cx="8770937" cy="520004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u="sng" dirty="0" smtClean="0"/>
              <a:t>2013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137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January 13-18, 2013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- --Hyatt Regency Vancouver, BC, CA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#137.5 January 23-24, Grand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Mercure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Shenzhen, CN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138 March 17-22, 2013 –Caribe Royale, Orlando, FL, USA</a:t>
            </a:r>
            <a:endParaRPr lang="en-US" u="sng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139 </a:t>
            </a:r>
            <a:r>
              <a:rPr lang="en-US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May 12-17, 2013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----Hilton Waikoloa, Big Island, HI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 #139.5 April 24-25 – Beijing, China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140 July 14-19, 2013  --- Geneva , CH  ITU headquarters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141 </a:t>
            </a:r>
            <a:r>
              <a:rPr lang="en-US" u="sng" dirty="0" smtClean="0"/>
              <a:t>September 15-20, 2013</a:t>
            </a:r>
            <a:r>
              <a:rPr lang="en-US" dirty="0" smtClean="0"/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Zhong</a:t>
            </a:r>
            <a:r>
              <a:rPr lang="en-US" dirty="0" smtClean="0">
                <a:solidFill>
                  <a:srgbClr val="FF0000"/>
                </a:solidFill>
              </a:rPr>
              <a:t> Shan Hotel, – Nanjing, </a:t>
            </a:r>
            <a:r>
              <a:rPr lang="en-US" dirty="0" smtClean="0">
                <a:solidFill>
                  <a:srgbClr val="FF3300"/>
                </a:solidFill>
              </a:rPr>
              <a:t>China </a:t>
            </a:r>
            <a:endParaRPr lang="en-US" dirty="0" smtClean="0"/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None/>
            </a:pPr>
            <a:r>
              <a:rPr lang="en-US" baseline="30000" dirty="0" smtClean="0"/>
              <a:t># </a:t>
            </a:r>
            <a:r>
              <a:rPr lang="en-US" dirty="0" smtClean="0"/>
              <a:t>142 Nov 10-15, 2013    Hyatt Regency Dallas, TX, USA</a:t>
            </a: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2013 Plenary - Geneva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981200"/>
            <a:ext cx="8345714" cy="4114800"/>
          </a:xfrm>
        </p:spPr>
        <p:txBody>
          <a:bodyPr/>
          <a:lstStyle/>
          <a:p>
            <a:r>
              <a:rPr lang="en-US" dirty="0" smtClean="0"/>
              <a:t>Saturday July 13  prior to the session there will be a Workshop</a:t>
            </a:r>
          </a:p>
          <a:p>
            <a:endParaRPr lang="en-US" dirty="0"/>
          </a:p>
          <a:p>
            <a:r>
              <a:rPr lang="en-US" dirty="0" smtClean="0"/>
              <a:t>Further details to follow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7243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35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January  8-9, 2014  -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</a:t>
            </a:r>
            <a:r>
              <a:rPr lang="en-US" sz="2300" dirty="0" smtClean="0">
                <a:solidFill>
                  <a:srgbClr val="FF0000"/>
                </a:solidFill>
              </a:rPr>
              <a:t>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</a:t>
            </a:r>
            <a:r>
              <a:rPr lang="en-US" sz="2300" dirty="0" smtClean="0">
                <a:solidFill>
                  <a:srgbClr val="FF0000"/>
                </a:solidFill>
              </a:rPr>
              <a:t>1</a:t>
            </a:r>
            <a:r>
              <a:rPr lang="en-US" sz="2300" baseline="30000" dirty="0" smtClean="0">
                <a:solidFill>
                  <a:srgbClr val="FF0000"/>
                </a:solidFill>
              </a:rPr>
              <a:t>st</a:t>
            </a:r>
            <a:r>
              <a:rPr lang="en-US" sz="2300" dirty="0" smtClean="0">
                <a:solidFill>
                  <a:srgbClr val="FF0000"/>
                </a:solidFill>
              </a:rPr>
              <a:t> priority– Kobe, Japan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8716"/>
            <a:ext cx="7772400" cy="547914"/>
          </a:xfrm>
        </p:spPr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70927"/>
              </p:ext>
            </p:extLst>
          </p:nvPr>
        </p:nvGraphicFramePr>
        <p:xfrm>
          <a:off x="188687" y="1219200"/>
          <a:ext cx="8679542" cy="517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827"/>
                <a:gridCol w="3614057"/>
                <a:gridCol w="1835208"/>
                <a:gridCol w="1372450"/>
              </a:tblGrid>
              <a:tr h="347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 Year 2014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Session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8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19-24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Hyatt Century Plaza, Los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Angeles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88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January 6-10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709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March 16-21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World Hotel (TBC) 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Beijing, China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09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11-16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Hilton Waikoloa Village, HI, USA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247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 20-24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Interim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475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 13-18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Manchester Grand Hyatt San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Diego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14-19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Kobe Convention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Japan (To be confirmed)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Interim*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313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September 23-27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 (TBD)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147.5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China Interim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  <a:tr h="51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November 2-7 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Grand Hyatt San Antonio, San Antonio, TX, USA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5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Plenary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998" marR="76998" marT="76998" marB="76998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0513" y="611188"/>
            <a:ext cx="284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Friday Agenda Item 6.3 </a:t>
            </a:r>
          </a:p>
        </p:txBody>
      </p:sp>
    </p:spTree>
    <p:extLst>
      <p:ext uri="{BB962C8B-B14F-4D97-AF65-F5344CB8AC3E}">
        <p14:creationId xmlns:p14="http://schemas.microsoft.com/office/powerpoint/2010/main" val="222933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" y="614216"/>
            <a:ext cx="8005106" cy="607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711" name="Picture 5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353702"/>
            <a:ext cx="8540998" cy="6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2" name="Picture 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1" y="4486275"/>
            <a:ext cx="3619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Schematic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38035" y="1512917"/>
            <a:ext cx="1262743" cy="362646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Kohala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16281" y="1970118"/>
            <a:ext cx="1262743" cy="316925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King’s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1171" y="1928554"/>
            <a:ext cx="1262743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Queen’s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36917" y="1970118"/>
            <a:ext cx="1658785" cy="19051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Monarchy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821714" y="5255291"/>
            <a:ext cx="1777999" cy="57193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Waikoloa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999316" y="1928553"/>
            <a:ext cx="1600398" cy="306072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Kona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725715" y="5689601"/>
            <a:ext cx="5918200" cy="669636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Lagoon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3241849-C0DB-4FB1-89C5-EE74AA3C68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27314"/>
            <a:ext cx="7658100" cy="5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4.1.3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121E95C-6A68-46D7-8E15-2043FFAA6664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Meetings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4625" y="2090738"/>
            <a:ext cx="8882063" cy="3557587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External</a:t>
            </a:r>
            <a:r>
              <a:rPr lang="en-US" dirty="0"/>
              <a:t>:  </a:t>
            </a:r>
            <a:endParaRPr lang="en-US" dirty="0" smtClean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With 802.1   Tuesday 10:30   am2 – conference call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 smtClean="0"/>
              <a:t>Subject:  ISO JTC1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/>
              <a:t>				</a:t>
            </a:r>
            <a:endParaRPr lang="en-US" u="sng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n-US" u="sng" dirty="0"/>
              <a:t>Internal</a:t>
            </a:r>
            <a:r>
              <a:rPr lang="en-US" u="sng" dirty="0" smtClean="0"/>
              <a:t>:</a:t>
            </a:r>
            <a:r>
              <a:rPr lang="en-US" dirty="0" smtClean="0"/>
              <a:t>    Tuesday 10:30 am  am2  ARC &amp; 802.11AK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dirty="0"/>
          </a:p>
        </p:txBody>
      </p:sp>
      <p:sp>
        <p:nvSpPr>
          <p:cNvPr id="2150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4.1.4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07571"/>
          </a:xfrm>
        </p:spPr>
        <p:txBody>
          <a:bodyPr/>
          <a:lstStyle/>
          <a:p>
            <a:r>
              <a:rPr lang="en-US" dirty="0" smtClean="0"/>
              <a:t>July 2013        PARS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1582057"/>
            <a:ext cx="8621485" cy="4513943"/>
          </a:xfrm>
        </p:spPr>
        <p:txBody>
          <a:bodyPr/>
          <a:lstStyle/>
          <a:p>
            <a:r>
              <a:rPr lang="en-US" sz="2800" dirty="0" smtClean="0"/>
              <a:t>None submitted yet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479" y="544513"/>
            <a:ext cx="3204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Monday Agenda Item </a:t>
            </a:r>
            <a:r>
              <a:rPr lang="en-US" sz="2000" dirty="0" smtClean="0">
                <a:solidFill>
                  <a:schemeClr val="tx2"/>
                </a:solidFill>
              </a:rPr>
              <a:t>4.1.5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May 2013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Slide </a:t>
            </a:r>
            <a:fld id="{684410DD-9BEB-4C65-B950-8CE586BD32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790575"/>
            <a:ext cx="7772400" cy="501196"/>
          </a:xfrm>
        </p:spPr>
        <p:txBody>
          <a:bodyPr/>
          <a:lstStyle/>
          <a:p>
            <a:r>
              <a:rPr lang="en-US" dirty="0" smtClean="0"/>
              <a:t>Group Room assignments</a:t>
            </a:r>
          </a:p>
        </p:txBody>
      </p:sp>
      <p:graphicFrame>
        <p:nvGraphicFramePr>
          <p:cNvPr id="2242636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87742"/>
              </p:ext>
            </p:extLst>
          </p:nvPr>
        </p:nvGraphicFramePr>
        <p:xfrm>
          <a:off x="246289" y="1335995"/>
          <a:ext cx="8450496" cy="5120539"/>
        </p:xfrm>
        <a:graphic>
          <a:graphicData uri="http://schemas.openxmlformats.org/drawingml/2006/table">
            <a:tbl>
              <a:tblPr/>
              <a:tblGrid>
                <a:gridCol w="1247012"/>
                <a:gridCol w="7203484"/>
              </a:tblGrid>
              <a:tr h="405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Room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Waikoloa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Kohala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2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Kona 3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3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OMNI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King’s 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78007" y="894484"/>
            <a:ext cx="7772400" cy="474663"/>
          </a:xfrm>
        </p:spPr>
        <p:txBody>
          <a:bodyPr/>
          <a:lstStyle/>
          <a:p>
            <a:r>
              <a:rPr lang="en-US" dirty="0" smtClean="0"/>
              <a:t>WG Agendas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58053" y="1249652"/>
            <a:ext cx="8564562" cy="523823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18:   </a:t>
            </a:r>
            <a:r>
              <a:rPr lang="en-US" sz="2600" dirty="0"/>
              <a:t>Agenda			</a:t>
            </a:r>
            <a:r>
              <a:rPr lang="en-US" sz="2600" dirty="0" smtClean="0"/>
              <a:t>	18-13-0043r9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600" dirty="0" smtClean="0"/>
              <a:t>        Opening </a:t>
            </a:r>
            <a:r>
              <a:rPr lang="en-US" sz="2600" dirty="0"/>
              <a:t>Report </a:t>
            </a:r>
            <a:r>
              <a:rPr lang="en-US" sz="2600" dirty="0" smtClean="0"/>
              <a:t>		18-13-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n-US" sz="2600" dirty="0" smtClean="0"/>
              <a:t>19:   Agenda  			19-13-0056 r0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Opening Report   		19-13- 	</a:t>
            </a:r>
          </a:p>
          <a:p>
            <a:pPr marL="0" indent="0">
              <a:buNone/>
            </a:pPr>
            <a:r>
              <a:rPr lang="en-US" sz="2600" dirty="0" smtClean="0"/>
              <a:t>21:  Agenda 				21-13-0066 r0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       Opening </a:t>
            </a:r>
            <a:r>
              <a:rPr lang="en-US" sz="2600" dirty="0"/>
              <a:t>Report   	</a:t>
            </a:r>
            <a:r>
              <a:rPr lang="en-US" sz="2600" dirty="0" smtClean="0"/>
              <a:t>	21-13- 	</a:t>
            </a:r>
          </a:p>
          <a:p>
            <a:pPr marL="0" indent="0">
              <a:buNone/>
            </a:pPr>
            <a:r>
              <a:rPr lang="en-US" sz="2600" dirty="0" smtClean="0"/>
              <a:t>22: </a:t>
            </a:r>
            <a:r>
              <a:rPr lang="en-US" sz="2600" dirty="0"/>
              <a:t>Agenda 			</a:t>
            </a:r>
            <a:r>
              <a:rPr lang="en-US" sz="2600" dirty="0" smtClean="0"/>
              <a:t>	22-13- 0072 r0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 	</a:t>
            </a:r>
          </a:p>
          <a:p>
            <a:pPr marL="0" indent="0">
              <a:buNone/>
            </a:pPr>
            <a:r>
              <a:rPr lang="en-US" sz="2600" dirty="0" smtClean="0"/>
              <a:t>24: </a:t>
            </a:r>
            <a:r>
              <a:rPr lang="en-US" sz="2600" dirty="0"/>
              <a:t>Agenda 				</a:t>
            </a:r>
            <a:r>
              <a:rPr lang="en-US" sz="2600" dirty="0" smtClean="0"/>
              <a:t>22-13-0019 r0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Opening </a:t>
            </a:r>
            <a:r>
              <a:rPr lang="en-US" sz="2600" dirty="0"/>
              <a:t>Report   		</a:t>
            </a:r>
            <a:r>
              <a:rPr lang="en-US" sz="2600" dirty="0" smtClean="0"/>
              <a:t>22-13-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err="1" smtClean="0"/>
              <a:t>OmniRAN</a:t>
            </a:r>
            <a:r>
              <a:rPr lang="en-US" sz="2600" dirty="0" smtClean="0"/>
              <a:t>   </a:t>
            </a:r>
            <a:r>
              <a:rPr lang="en-US" sz="2600" dirty="0"/>
              <a:t>Agenda 		</a:t>
            </a:r>
            <a:r>
              <a:rPr lang="en-US" sz="2600" dirty="0" smtClean="0"/>
              <a:t>22-13-0030 r1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      Opening Report   		</a:t>
            </a:r>
            <a:r>
              <a:rPr lang="en-US" sz="2600" dirty="0" smtClean="0"/>
              <a:t>22-13- </a:t>
            </a: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May 2013</a:t>
            </a:r>
            <a:endParaRPr lang="en-US" sz="180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49AA8243-718F-4881-A355-D1C68AAC6828}" type="slidenum">
              <a:rPr lang="en-US" sz="1200" b="0" smtClean="0"/>
              <a:pPr/>
              <a:t>9</a:t>
            </a:fld>
            <a:endParaRPr lang="en-US" sz="1200" b="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52388" y="561975"/>
            <a:ext cx="3792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Monday Agenda Item </a:t>
            </a:r>
            <a:r>
              <a:rPr lang="en-US" dirty="0" smtClean="0">
                <a:solidFill>
                  <a:schemeClr val="tx2"/>
                </a:solidFill>
              </a:rPr>
              <a:t>4.1.6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307555</TotalTime>
  <Words>1770</Words>
  <Application>Microsoft Office PowerPoint</Application>
  <PresentationFormat>On-screen Show (4:3)</PresentationFormat>
  <Paragraphs>562</Paragraphs>
  <Slides>38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Acrobat Document</vt:lpstr>
      <vt:lpstr>Supplementary Plenary Information - May 2013</vt:lpstr>
      <vt:lpstr>PowerPoint Presentation</vt:lpstr>
      <vt:lpstr>IEEE LOA Database – May 09, 2013</vt:lpstr>
      <vt:lpstr>Room Schematic</vt:lpstr>
      <vt:lpstr>PowerPoint Presentation</vt:lpstr>
      <vt:lpstr> Joint Meetings</vt:lpstr>
      <vt:lpstr>July 2013        PARS</vt:lpstr>
      <vt:lpstr>Group Room assignments</vt:lpstr>
      <vt:lpstr>WG Agendas</vt:lpstr>
      <vt:lpstr>802.18 topics – Timeslots to be assigned</vt:lpstr>
      <vt:lpstr>July 14-19, 2013 Geneva</vt:lpstr>
      <vt:lpstr>Meeting Registration</vt:lpstr>
      <vt:lpstr>IEEE Staff on site </vt:lpstr>
      <vt:lpstr>Other Special Events</vt:lpstr>
      <vt:lpstr>Social Location – Kamehameha Court</vt:lpstr>
      <vt:lpstr>Current Membership Status</vt:lpstr>
      <vt:lpstr>Wednesday Plenary Topics</vt:lpstr>
      <vt:lpstr>802.1 Architecture Document</vt:lpstr>
      <vt:lpstr>802.11 Topics for July 2013 EC</vt:lpstr>
      <vt:lpstr>July Tutorials</vt:lpstr>
      <vt:lpstr>PowerPoint Presentation</vt:lpstr>
      <vt:lpstr>Social Location – Kamehameha Court</vt:lpstr>
      <vt:lpstr>PowerPoint Presentation</vt:lpstr>
      <vt:lpstr>PowerPoint Presentation</vt:lpstr>
      <vt:lpstr>PowerPoint Presentation</vt:lpstr>
      <vt:lpstr>PowerPoint Presentation</vt:lpstr>
      <vt:lpstr>Announcements</vt:lpstr>
      <vt:lpstr>IEEE LOA Database – May 11, 2013</vt:lpstr>
      <vt:lpstr>IEEE Store Contents  - May  2013</vt:lpstr>
      <vt:lpstr>802.11 drafts to ISO/IEC JTC1/SC6</vt:lpstr>
      <vt:lpstr>July Tutorials</vt:lpstr>
      <vt:lpstr>University Outreach</vt:lpstr>
      <vt:lpstr>Future Venues -2013</vt:lpstr>
      <vt:lpstr>July 2013 Plenary - Geneva</vt:lpstr>
      <vt:lpstr>Future Venues - 2014</vt:lpstr>
      <vt:lpstr>2014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Information - March 2013</dc:title>
  <dc:subject>Additional Meeting Information</dc:subject>
  <dc:creator>Bruce Kraemer (Marvell)</dc:creator>
  <cp:lastModifiedBy>Marvell</cp:lastModifiedBy>
  <cp:revision>3058</cp:revision>
  <cp:lastPrinted>2013-05-17T02:06:57Z</cp:lastPrinted>
  <dcterms:created xsi:type="dcterms:W3CDTF">1998-02-10T13:07:52Z</dcterms:created>
  <dcterms:modified xsi:type="dcterms:W3CDTF">2013-05-17T06:36:11Z</dcterms:modified>
</cp:coreProperties>
</file>