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02" r:id="rId14"/>
    <p:sldId id="2057" r:id="rId15"/>
    <p:sldId id="2239" r:id="rId16"/>
    <p:sldId id="2264" r:id="rId17"/>
    <p:sldId id="2267" r:id="rId18"/>
    <p:sldId id="2266" r:id="rId19"/>
    <p:sldId id="2268" r:id="rId20"/>
    <p:sldId id="2269" r:id="rId21"/>
    <p:sldId id="2270" r:id="rId22"/>
    <p:sldId id="2272" r:id="rId23"/>
    <p:sldId id="2273" r:id="rId24"/>
    <p:sldId id="2281" r:id="rId25"/>
    <p:sldId id="2274" r:id="rId26"/>
    <p:sldId id="2275" r:id="rId27"/>
    <p:sldId id="2276" r:id="rId28"/>
    <p:sldId id="2277" r:id="rId29"/>
    <p:sldId id="2271" r:id="rId30"/>
    <p:sldId id="2009" r:id="rId31"/>
    <p:sldId id="2013" r:id="rId32"/>
    <p:sldId id="2280" r:id="rId33"/>
    <p:sldId id="2279" r:id="rId34"/>
    <p:sldId id="2278" r:id="rId35"/>
    <p:sldId id="2263" r:id="rId36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86422" autoAdjust="0"/>
  </p:normalViewPr>
  <p:slideViewPr>
    <p:cSldViewPr>
      <p:cViewPr>
        <p:scale>
          <a:sx n="70" d="100"/>
          <a:sy n="70" d="100"/>
        </p:scale>
        <p:origin x="-654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0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79"/>
        <p:guide pos="29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3926" y="177696"/>
            <a:ext cx="2212734" cy="2166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42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802.11-13/0397r0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0419" y="177694"/>
            <a:ext cx="759201" cy="2166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42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8419" y="9064492"/>
            <a:ext cx="1589478" cy="185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42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9613" y="9064492"/>
            <a:ext cx="521749" cy="185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42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8825" y="389596"/>
            <a:ext cx="56594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15" tIns="45656" rIns="91315" bIns="4565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8825" y="9064492"/>
            <a:ext cx="723664" cy="185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5709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8826" y="9053314"/>
            <a:ext cx="58187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15" tIns="45656" rIns="91315" bIns="4565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98525" y="94665"/>
            <a:ext cx="2212734" cy="2166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42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802.11-13/0397r0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412" y="94665"/>
            <a:ext cx="759201" cy="2166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42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8025"/>
            <a:ext cx="4667250" cy="3500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7" y="4448422"/>
            <a:ext cx="5187943" cy="42137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46" tIns="46620" rIns="94846" bIns="466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55278" y="9069285"/>
            <a:ext cx="2055982" cy="185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323" lvl="4" algn="r" defTabSz="94642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1558" y="9069285"/>
            <a:ext cx="521749" cy="185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42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9088" y="9069285"/>
            <a:ext cx="723664" cy="185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65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9089" y="9066089"/>
            <a:ext cx="55989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15" tIns="45656" rIns="91315" bIns="4565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2633" y="296986"/>
            <a:ext cx="57518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15" tIns="45656" rIns="91315" bIns="4565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802.11-13/0397r0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506" indent="-344506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34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868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802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7363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6704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4938" y="9069285"/>
            <a:ext cx="418369" cy="185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8025"/>
            <a:ext cx="4668837" cy="3500438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42083" y="9069284"/>
            <a:ext cx="17122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975" indent="-28806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2270" indent="-2304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3177" indent="-2304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4085" indent="-2304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4993" indent="-2304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5901" indent="-2304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6809" indent="-2304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7716" indent="-2304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F7CA7A7-9D6E-4B5A-8ADA-6618A8ACC67D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6755" y="97033"/>
            <a:ext cx="759201" cy="21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53211" y="9065604"/>
            <a:ext cx="45875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16216" y="9065603"/>
            <a:ext cx="495904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4388B213-1376-49BF-9874-2E220A5E45E3}" type="slidenum">
              <a:rPr lang="en-US" sz="1200">
                <a:latin typeface="Times New Roman" pitchFamily="18" charset="0"/>
              </a:rPr>
              <a:pPr algn="r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8" tIns="45946" rIns="93478" bIns="45946"/>
          <a:lstStyle/>
          <a:p>
            <a:pPr defTabSz="941020"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2" y="94665"/>
            <a:ext cx="688127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0998" y="9069285"/>
            <a:ext cx="2760263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681" indent="-345681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908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1816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2723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3631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4539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4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102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FBCE38B6-297E-4930-A677-670266DE009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8025"/>
            <a:ext cx="4668838" cy="350043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83" y="4447703"/>
            <a:ext cx="5187911" cy="42154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2" y="94665"/>
            <a:ext cx="759201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681" indent="-345681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9308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0216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112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2032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2940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679" y="9065350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102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10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DB37B589-66DF-4463-B50C-61DE3E891663}" type="slidenum">
              <a:rPr lang="en-US" altLang="ja-JP" sz="1200"/>
              <a:pPr/>
              <a:t>19</a:t>
            </a:fld>
            <a:endParaRPr lang="en-US" altLang="ja-JP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0150" y="704850"/>
            <a:ext cx="4676775" cy="35083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748" y="4446577"/>
            <a:ext cx="5663583" cy="4213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802.11-12/xxxxr0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2" y="94665"/>
            <a:ext cx="1208198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681" indent="-345681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509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3417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4325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5233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6140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4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BB5BDE91-A468-46FC-8066-026D8EBCF8A5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703263"/>
            <a:ext cx="4679950" cy="3509962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070" y="4446822"/>
            <a:ext cx="5662940" cy="42137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9613"/>
            <a:ext cx="4664075" cy="3497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7411" y="94665"/>
            <a:ext cx="923060" cy="216693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9028" y="9069285"/>
            <a:ext cx="1792233" cy="185737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7402" y="9069284"/>
            <a:ext cx="495904" cy="185737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8866" y="97859"/>
            <a:ext cx="2212734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39348" indent="-37778440"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8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72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363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077" y="97859"/>
            <a:ext cx="759201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39348" indent="-37778440"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8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72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363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54326" y="9064494"/>
            <a:ext cx="2057275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57700" indent="-24357700"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39348" indent="-37778440"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509"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3417" defTabSz="94742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4325" defTabSz="94742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5233" defTabSz="94742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6140" defTabSz="94742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183" y="9064493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39348" indent="-37778440" defTabSz="947422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8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72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363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6EC43CD3-3923-4F66-8C74-E2AF6A7E5C5D}" type="slidenum">
              <a:rPr kumimoji="0" lang="en-US" altLang="ja-JP" sz="1200"/>
              <a:pPr/>
              <a:t>23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3263"/>
            <a:ext cx="4679950" cy="35099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070" y="4446822"/>
            <a:ext cx="5662940" cy="42137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9613"/>
            <a:ext cx="4664075" cy="3497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7412" y="94665"/>
            <a:ext cx="759201" cy="216693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96636" y="9069285"/>
            <a:ext cx="2914624" cy="185737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7402" y="9069284"/>
            <a:ext cx="495904" cy="185737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2" y="94665"/>
            <a:ext cx="1049960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681" indent="-345681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509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3417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4325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5233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6140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4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975" indent="-288068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2270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3177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4085" indent="-230454" defTabSz="947422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9B9AE70E-BBEE-4F11-BFDC-D5931E2C7382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3263"/>
            <a:ext cx="4679950" cy="3509962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070" y="4446822"/>
            <a:ext cx="5662940" cy="42137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2" y="94665"/>
            <a:ext cx="759201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681" indent="-345681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509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417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4325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5233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6140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4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8A0547FF-374C-47EF-94D4-17F7DDB76E79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61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2" y="94665"/>
            <a:ext cx="759201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681" indent="-345681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509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417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4325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5233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6140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4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975" indent="-288068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2270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3177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4085" indent="-230454" defTabSz="947422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4993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5901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6809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7716" indent="-230454" defTabSz="94742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173BB682-06E1-486F-91D1-C1980DF26516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1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802.11-13/0397r0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802.11-13/0397r0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506" indent="-344506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34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868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802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7363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6704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4939" y="9069284"/>
            <a:ext cx="418369" cy="185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802.11-13/0397r0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506" indent="-344506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34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868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802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7363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6704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4939" y="9069284"/>
            <a:ext cx="418369" cy="185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802.11-13/0397r0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506" indent="-344506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34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868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8022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7363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6704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4" y="9069285"/>
            <a:ext cx="495904" cy="185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6429" indent="-287087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835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7692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7034" indent="-229671" defTabSz="944201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6374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571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5055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4396" indent="-229671" defTabSz="944201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5984" indent="-290763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305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8272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349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5871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393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8915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4373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802.11-13/0397r0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4" y="94665"/>
            <a:ext cx="759201" cy="216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5984" indent="-290763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305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8272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349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5871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393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8915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4373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5670" y="9069283"/>
            <a:ext cx="2655590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8915" indent="-348915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5984" indent="-290763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305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8272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6836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2057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7277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2497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27717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3"/>
            <a:ext cx="495904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5984" indent="-290763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305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8272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3491" indent="-232610" defTabSz="95467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5871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393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89152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4373" indent="-232610" defTabSz="95467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208477" y="94665"/>
            <a:ext cx="2202783" cy="21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7413" y="94665"/>
            <a:ext cx="749251" cy="21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56569" y="9069285"/>
            <a:ext cx="2054691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17404" y="9069283"/>
            <a:ext cx="495904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4850"/>
            <a:ext cx="4679950" cy="350996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231" y="4446827"/>
            <a:ext cx="5662616" cy="42121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208477" y="94665"/>
            <a:ext cx="2202783" cy="21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7413" y="94665"/>
            <a:ext cx="749251" cy="21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56569" y="9069285"/>
            <a:ext cx="2054691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17403" y="9069285"/>
            <a:ext cx="495904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4850"/>
            <a:ext cx="4679950" cy="350996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231" y="4446827"/>
            <a:ext cx="5662616" cy="42121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411" y="94665"/>
            <a:ext cx="927131" cy="216693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7402" y="9069284"/>
            <a:ext cx="495904" cy="185737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7163" y="96261"/>
            <a:ext cx="738203" cy="216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4221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73786" y="9066089"/>
            <a:ext cx="1637744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2509" lvl="4" algn="r" defTabSz="944221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16445" y="9066089"/>
            <a:ext cx="495904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4221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44221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9613"/>
            <a:ext cx="4662487" cy="3497262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396" y="4446822"/>
            <a:ext cx="5190286" cy="4213703"/>
          </a:xfrm>
          <a:noFill/>
          <a:ln/>
        </p:spPr>
        <p:txBody>
          <a:bodyPr lIns="94689" tIns="46542" rIns="94689" bIns="46542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802.11-13/0397r0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37-14-00ah-specification-framework-for-tgah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495-00-00ai-tgai-d0-5-call-for-comments-responses-resolutions-cc08.xlsx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</a:t>
            </a:r>
            <a:r>
              <a:rPr lang="en-US" dirty="0" smtClean="0"/>
              <a:t>May </a:t>
            </a:r>
            <a:r>
              <a:rPr lang="en-US" dirty="0" smtClean="0"/>
              <a:t>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11 </a:t>
            </a:r>
            <a:r>
              <a:rPr lang="en-US" sz="2000" b="0" dirty="0" smtClean="0"/>
              <a:t>– </a:t>
            </a:r>
            <a:r>
              <a:rPr lang="en-US" sz="2000" b="0" dirty="0" smtClean="0"/>
              <a:t>May </a:t>
            </a:r>
            <a:r>
              <a:rPr lang="en-US" sz="2000" b="0" dirty="0" smtClean="0"/>
              <a:t>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</a:t>
            </a:r>
            <a:r>
              <a:rPr lang="en-US" sz="2800" dirty="0" smtClean="0"/>
              <a:t>May </a:t>
            </a:r>
            <a:r>
              <a:rPr lang="en-US" sz="2800" dirty="0" smtClean="0"/>
              <a:t>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240037"/>
              </p:ext>
            </p:extLst>
          </p:nvPr>
        </p:nvGraphicFramePr>
        <p:xfrm>
          <a:off x="1600200" y="1143000"/>
          <a:ext cx="4038601" cy="5026222"/>
        </p:xfrm>
        <a:graphic>
          <a:graphicData uri="http://schemas.openxmlformats.org/drawingml/2006/table">
            <a:tbl>
              <a:tblPr/>
              <a:tblGrid>
                <a:gridCol w="637674"/>
                <a:gridCol w="850232"/>
                <a:gridCol w="2550695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</a:t>
            </a:r>
            <a:r>
              <a:rPr lang="en-GB" dirty="0" smtClean="0"/>
              <a:t>May</a:t>
            </a:r>
            <a:endParaRPr lang="en-GB" dirty="0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092001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88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31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02920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May </a:t>
            </a:r>
            <a:r>
              <a:rPr lang="en-US" dirty="0" smtClean="0"/>
              <a:t>2013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May 2013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696912" y="1600200"/>
            <a:ext cx="7761287" cy="4495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  <a:p>
            <a:pPr lvl="1" eaLnBrk="1" hangingPunct="1"/>
            <a:r>
              <a:rPr lang="en-US" sz="2400" dirty="0" smtClean="0"/>
              <a:t>Coexistence between 802.11p and 802.11ac extended into the 5.9GHz bands () – Jim Lansford</a:t>
            </a:r>
          </a:p>
          <a:p>
            <a:pPr lvl="1" eaLnBrk="1" hangingPunct="1"/>
            <a:r>
              <a:rPr lang="en-US" sz="2400" dirty="0" err="1" smtClean="0"/>
              <a:t>Backoff</a:t>
            </a:r>
            <a:r>
              <a:rPr lang="en-US" sz="2400" dirty="0" smtClean="0"/>
              <a:t> protocol for IEEE 802.11 devices () - </a:t>
            </a:r>
            <a:r>
              <a:rPr lang="en-US" sz="2400" dirty="0" err="1" smtClean="0"/>
              <a:t>Andrey</a:t>
            </a:r>
            <a:r>
              <a:rPr lang="en-US" sz="2400" dirty="0" smtClean="0"/>
              <a:t> </a:t>
            </a:r>
            <a:r>
              <a:rPr lang="en-US" sz="2400" dirty="0" err="1" smtClean="0"/>
              <a:t>Lukyanenko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19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802.11 ARC – </a:t>
            </a:r>
            <a:r>
              <a:rPr lang="en-US" dirty="0" smtClean="0"/>
              <a:t>May  </a:t>
            </a:r>
            <a:r>
              <a:rPr lang="en-US" dirty="0" smtClean="0"/>
              <a:t>2013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eaLnBrk="1" hangingPunct="1">
              <a:defRPr/>
            </a:pPr>
            <a:r>
              <a:rPr lang="en-US" dirty="0"/>
              <a:t>802 O&amp;A </a:t>
            </a:r>
            <a:r>
              <a:rPr lang="en-US" dirty="0" smtClean="0"/>
              <a:t>update</a:t>
            </a:r>
            <a:endParaRPr lang="en-US" dirty="0" smtClean="0">
              <a:ea typeface="ＭＳ Ｐゴシック" pitchFamily="34" charset="-128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</a:t>
            </a:r>
            <a:r>
              <a:rPr lang="en-US" sz="2400" b="1" dirty="0" err="1" smtClean="0">
                <a:ea typeface="ＭＳ Ｐゴシック" pitchFamily="34" charset="-128"/>
              </a:rPr>
              <a:t>TGak</a:t>
            </a:r>
            <a:r>
              <a:rPr lang="en-US" sz="2400" b="1" dirty="0" smtClean="0">
                <a:ea typeface="ＭＳ Ｐゴシック" pitchFamily="34" charset="-128"/>
              </a:rPr>
              <a:t> and 802.1Qbz on </a:t>
            </a:r>
            <a:r>
              <a:rPr lang="en-US" sz="2400" b="1" dirty="0">
                <a:ea typeface="ＭＳ Ｐゴシック" pitchFamily="34" charset="-128"/>
              </a:rPr>
              <a:t>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Update</a:t>
            </a: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APs as/are bridges</a:t>
            </a:r>
            <a:r>
              <a:rPr lang="en-US" sz="2000" dirty="0" smtClean="0">
                <a:ea typeface="ＭＳ Ｐゴシック" pitchFamily="34" charset="-128"/>
              </a:rPr>
              <a:t>??</a:t>
            </a:r>
          </a:p>
          <a:p>
            <a:pPr marL="1028700" lvl="3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AP-AP links?</a:t>
            </a:r>
            <a:endParaRPr lang="en-US" sz="20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lvl="1" eaLnBrk="1" hangingPunct="1">
              <a:defRPr/>
            </a:pPr>
            <a:r>
              <a:rPr lang="en-US" dirty="0" smtClean="0"/>
              <a:t>Continue Figure 5-1 based study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2333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mtClean="0"/>
              <a:t>IEEE 802.11 TGmc – Waikoloa</a:t>
            </a:r>
            <a:r>
              <a:rPr lang="en-US" altLang="ja-JP" sz="2900" smtClean="0"/>
              <a:t/>
            </a:r>
            <a:br>
              <a:rPr lang="en-US" altLang="ja-JP" sz="2900" smtClean="0"/>
            </a:br>
            <a:r>
              <a:rPr lang="en-US" altLang="ja-JP" smtClean="0"/>
              <a:t>May 2013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Since March 2013 meeting</a:t>
            </a:r>
          </a:p>
          <a:p>
            <a:pPr lvl="1"/>
            <a:r>
              <a:rPr lang="en-US" altLang="ja-JP" sz="2200" smtClean="0"/>
              <a:t>Held 4 teleconferences</a:t>
            </a:r>
          </a:p>
          <a:p>
            <a:pPr lvl="1"/>
            <a:r>
              <a:rPr lang="en-US" altLang="ja-JP" sz="2200" smtClean="0"/>
              <a:t>801 comments (713 LB, 88 remaining 2012 Call for comments); approximately 400 comments remain to be resolved</a:t>
            </a:r>
          </a:p>
          <a:p>
            <a:pPr lvl="1"/>
            <a:endParaRPr lang="en-US" altLang="ja-JP" sz="2200" smtClean="0"/>
          </a:p>
          <a:p>
            <a:r>
              <a:rPr lang="en-US" altLang="ja-JP" smtClean="0"/>
              <a:t>Goals for May Meeting:</a:t>
            </a:r>
          </a:p>
          <a:p>
            <a:pPr lvl="1"/>
            <a:r>
              <a:rPr lang="en-US" altLang="ja-JP" sz="2200" smtClean="0"/>
              <a:t>Resolve comments, hear presentations </a:t>
            </a:r>
          </a:p>
          <a:p>
            <a:pPr lvl="1"/>
            <a:r>
              <a:rPr lang="en-US" altLang="ja-JP" sz="2200" smtClean="0"/>
              <a:t>Plan for July 2013 meeting</a:t>
            </a:r>
          </a:p>
          <a:p>
            <a:pPr lvl="1"/>
            <a:endParaRPr lang="en-US" altLang="ja-JP" sz="260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May 2013</a:t>
            </a:r>
            <a:endParaRPr lang="en-US" altLang="ja-JP" sz="1800" smtClean="0"/>
          </a:p>
        </p:txBody>
      </p:sp>
    </p:spTree>
    <p:extLst>
      <p:ext uri="{BB962C8B-B14F-4D97-AF65-F5344CB8AC3E}">
        <p14:creationId xmlns:p14="http://schemas.microsoft.com/office/powerpoint/2010/main" val="381448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11-13-0396r1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11-13-0397r0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11-13-0398r0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11-13-0096r3</a:t>
            </a:r>
            <a:endParaRPr lang="en-US" sz="3200" dirty="0" smtClean="0"/>
          </a:p>
          <a:p>
            <a:r>
              <a:rPr lang="en-US" sz="3200" dirty="0" smtClean="0"/>
              <a:t>Jon’s </a:t>
            </a:r>
            <a:r>
              <a:rPr lang="en-US" sz="3200" dirty="0" smtClean="0"/>
              <a:t>Vice Chair report  	</a:t>
            </a:r>
            <a:r>
              <a:rPr lang="en-US" sz="3200" dirty="0" smtClean="0"/>
              <a:t>11-13-0532r0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11-13-0531r0</a:t>
            </a:r>
            <a:endParaRPr lang="en-US" sz="3200" dirty="0" smtClean="0"/>
          </a:p>
          <a:p>
            <a:r>
              <a:rPr lang="en-US" sz="3200" dirty="0" smtClean="0"/>
              <a:t>Publicity </a:t>
            </a:r>
            <a:r>
              <a:rPr lang="en-US" sz="3200" dirty="0" smtClean="0"/>
              <a:t>agenda</a:t>
            </a:r>
            <a:r>
              <a:rPr lang="en-US" sz="3200" dirty="0" smtClean="0"/>
              <a:t>			</a:t>
            </a:r>
            <a:r>
              <a:rPr lang="en-US" sz="3200" dirty="0" smtClean="0"/>
              <a:t>11-13-0453r0</a:t>
            </a:r>
            <a:endParaRPr lang="en-US" sz="3200" dirty="0" smtClean="0"/>
          </a:p>
          <a:p>
            <a:r>
              <a:rPr lang="en-US" sz="3200" dirty="0" smtClean="0"/>
              <a:t>Newcomers material 		11-13-0049r1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May 2013</a:t>
            </a:r>
            <a:endParaRPr lang="en-US" sz="180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May 2013</a:t>
            </a:r>
          </a:p>
        </p:txBody>
      </p:sp>
      <p:sp>
        <p:nvSpPr>
          <p:cNvPr id="1331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First Sponsor ballot closed on May 5, 2013.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177 votes received (83.9% valid returns).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155 affirmative votes (93.6%), 11 negative vote (6.6%), 11 abstain votes.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364 comments received.</a:t>
            </a:r>
          </a:p>
          <a:p>
            <a:pPr>
              <a:lnSpc>
                <a:spcPct val="90000"/>
              </a:lnSpc>
            </a:pPr>
            <a:r>
              <a:rPr lang="en-US" smtClean="0"/>
              <a:t>The Focus of this meeting is on the resolution of Sponsor ballot comments.</a:t>
            </a:r>
          </a:p>
          <a:p>
            <a:r>
              <a:rPr lang="en-US" smtClean="0"/>
              <a:t>Agenda for this meeting is available  in document 11-13/0392r0.</a:t>
            </a:r>
          </a:p>
        </p:txBody>
      </p:sp>
    </p:spTree>
    <p:extLst>
      <p:ext uri="{BB962C8B-B14F-4D97-AF65-F5344CB8AC3E}">
        <p14:creationId xmlns:p14="http://schemas.microsoft.com/office/powerpoint/2010/main" val="300348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50111175-3CC6-4FD5-BE97-D62ED111750E}" type="slidenum">
              <a:rPr lang="en-US" sz="1200"/>
              <a:pPr algn="ctr"/>
              <a:t>21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May 2013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results of LB195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progress since March</a:t>
            </a:r>
          </a:p>
          <a:p>
            <a:r>
              <a:rPr lang="en-US" altLang="ja-JP" smtClean="0">
                <a:ea typeface="ＭＳ Ｐゴシック" pitchFamily="34" charset="-128"/>
              </a:rPr>
              <a:t>Resolve all LB 195 comments (86)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smtClean="0">
                <a:ea typeface="ＭＳ Ｐゴシック" pitchFamily="34" charset="-128"/>
              </a:rPr>
              <a:t>Request the Editor to create Draft 5.0</a:t>
            </a:r>
          </a:p>
          <a:p>
            <a:r>
              <a:rPr lang="en-US" altLang="ja-JP" smtClean="0">
                <a:ea typeface="ＭＳ Ｐゴシック" pitchFamily="34" charset="-128"/>
              </a:rPr>
              <a:t>Request a WG recirculation letter ballot</a:t>
            </a:r>
          </a:p>
          <a:p>
            <a:r>
              <a:rPr lang="en-US" altLang="ja-JP" smtClean="0">
                <a:ea typeface="ＭＳ Ｐゴシック" pitchFamily="34" charset="-128"/>
              </a:rPr>
              <a:t>Plan for July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4999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May Snapshot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Finish specification framework </a:t>
            </a:r>
            <a:r>
              <a:rPr lang="en-US" dirty="0" smtClean="0"/>
              <a:t>document</a:t>
            </a:r>
          </a:p>
          <a:p>
            <a:pPr marL="609600" indent="-609600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mentor.ieee.org/802.11/dcn/11/11-11-1137-14-00ah-specification-framework-for-tgah.docx</a:t>
            </a:r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 smtClean="0"/>
              <a:t>Work on draft text </a:t>
            </a:r>
          </a:p>
          <a:p>
            <a:pPr marL="1009650" lvl="1" indent="-609600"/>
            <a:endParaRPr lang="en-US" dirty="0" smtClean="0"/>
          </a:p>
          <a:p>
            <a:pPr marL="1009650" lvl="1" indent="-609600">
              <a:buNone/>
            </a:pPr>
            <a:endParaRPr lang="en-US" dirty="0" smtClean="0"/>
          </a:p>
          <a:p>
            <a:pPr marL="609600" indent="-609600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102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ea typeface="ＭＳ Ｐゴシック" pitchFamily="34" charset="-128"/>
              </a:rPr>
              <a:t>Waikoloa </a:t>
            </a:r>
            <a:r>
              <a:rPr lang="en-US" altLang="ja-JP" sz="2900" dirty="0" smtClean="0">
                <a:ea typeface="ＭＳ Ｐゴシック" pitchFamily="34" charset="-128"/>
              </a:rPr>
              <a:t> May 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419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Comment collection closed Friday May 03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Comment </a:t>
            </a:r>
            <a:r>
              <a:rPr lang="en-US" altLang="ja-JP" sz="2800" dirty="0" smtClean="0">
                <a:ea typeface="ＭＳ Ｐゴシック" pitchFamily="34" charset="-128"/>
              </a:rPr>
              <a:t>resolution of Task Group review of </a:t>
            </a:r>
            <a:r>
              <a:rPr lang="en-US" altLang="ja-JP" sz="2800" dirty="0" err="1" smtClean="0">
                <a:ea typeface="ＭＳ Ｐゴシック" pitchFamily="34" charset="-128"/>
              </a:rPr>
              <a:t>TGai</a:t>
            </a:r>
            <a:r>
              <a:rPr lang="en-US" altLang="ja-JP" sz="2800" dirty="0" smtClean="0">
                <a:ea typeface="ＭＳ Ｐゴシック" pitchFamily="34" charset="-128"/>
              </a:rPr>
              <a:t> draft.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Plan for  July</a:t>
            </a:r>
          </a:p>
          <a:p>
            <a:pPr marL="457200" lvl="1" indent="0">
              <a:buNone/>
            </a:pPr>
            <a:endParaRPr lang="en-US" altLang="ja-JP" sz="2600" dirty="0" smtClean="0">
              <a:ea typeface="ＭＳ Ｐゴシック" pitchFamily="3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 dirty="0" smtClean="0"/>
              <a:t>May 2013</a:t>
            </a:r>
            <a:endParaRPr kumimoji="0"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1406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457200"/>
          </a:xfrm>
        </p:spPr>
        <p:txBody>
          <a:bodyPr/>
          <a:lstStyle/>
          <a:p>
            <a:r>
              <a:rPr lang="en-US" sz="3600" dirty="0" smtClean="0"/>
              <a:t>Snapshot: 802.11aj April meeting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CE31670E-0B46-46F9-8C78-7ADC11CF9263}" type="slidenum">
              <a:rPr lang="en-US"/>
              <a:pPr/>
              <a:t>24</a:t>
            </a:fld>
            <a:endParaRPr lang="en-US"/>
          </a:p>
        </p:txBody>
      </p:sp>
      <p:sp>
        <p:nvSpPr>
          <p:cNvPr id="32773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/>
          <a:lstStyle/>
          <a:p>
            <a:pPr marL="342900" lvl="1" indent="-342900">
              <a:spcBef>
                <a:spcPts val="200"/>
              </a:spcBef>
              <a:buFontTx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ew Contributions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11-13/0175r1 – backward compatibility feature for 802.11aj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11-12/1361r3 – 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channel measurement for 45GHz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,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11-13/0435r0 – 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Consideration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PHY 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design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for 1.08GHz channel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11-13-0177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r2 </a:t>
            </a:r>
            <a:r>
              <a:rPr lang="zh-CN" altLang="zh-CN" sz="1600" dirty="0" smtClean="0">
                <a:latin typeface="Arial" pitchFamily="34" charset="0"/>
                <a:cs typeface="Arial" pitchFamily="34" charset="0"/>
              </a:rPr>
              <a:t>－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backhaul-usage-model-proposal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11-13-0433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r0 – MAC protocol to support dynamic bandwidth 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or 802.11aj (60GHz)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11-13/440r0 - </a:t>
            </a:r>
            <a:r>
              <a:rPr lang="en-US" altLang="zh-CN" sz="16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Proposed Dynamic Channel Transfer (DCT) for 802.11aj (60GHz)</a:t>
            </a:r>
            <a:endParaRPr lang="en-US" sz="16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>
              <a:spcBef>
                <a:spcPts val="200"/>
              </a:spcBef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Approved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following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TGaj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baseline documents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Usage Model – 11-12/1245r4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Functional Requirement – 11-12/1301r3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Evaluation Methodology – 11-12/1382r2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Selection Procedure, 11-12/1359r0</a:t>
            </a:r>
          </a:p>
          <a:p>
            <a:pPr marL="342900" lvl="1" indent="-342900">
              <a:spcBef>
                <a:spcPts val="200"/>
              </a:spcBef>
              <a:buFont typeface="Times New Roman" pitchFamily="18" charset="0"/>
              <a:buAutoNum type="arabicParenR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Process Overview, 11-13/0437r0</a:t>
            </a:r>
          </a:p>
          <a:p>
            <a:pPr>
              <a:spcBef>
                <a:spcPts val="200"/>
              </a:spcBef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Goals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for July meeting</a:t>
            </a:r>
          </a:p>
          <a:p>
            <a:pPr marL="342900" lvl="1" indent="-342900">
              <a:spcBef>
                <a:spcPts val="20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Issue CFP for 60GHz frequency band</a:t>
            </a:r>
          </a:p>
          <a:p>
            <a:pPr marL="342900" lvl="1" indent="-342900">
              <a:spcBef>
                <a:spcPts val="20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Plan to Call for Nomination of TG Technical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Editors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 dirty="0" smtClean="0"/>
              <a:t>May 2013</a:t>
            </a:r>
            <a:endParaRPr kumimoji="0"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04567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May 2013</a:t>
            </a:r>
            <a:br>
              <a:rPr lang="en-US" dirty="0" smtClean="0"/>
            </a:br>
            <a:r>
              <a:rPr lang="en-GB" sz="2000" dirty="0"/>
              <a:t>Enhancements For Transit Links Within Bridged Networks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marL="609600" indent="-609600"/>
            <a:r>
              <a:rPr lang="en-US" sz="2800" dirty="0"/>
              <a:t>Primary foci:</a:t>
            </a:r>
          </a:p>
          <a:p>
            <a:pPr marL="1009650" lvl="1" indent="-609600"/>
            <a:r>
              <a:rPr lang="en-GB" sz="2400" dirty="0"/>
              <a:t>Develop a firm list of Problems to be solved by </a:t>
            </a:r>
            <a:r>
              <a:rPr lang="en-GB" sz="2400" dirty="0" smtClean="0"/>
              <a:t>802.11ak.</a:t>
            </a:r>
            <a:endParaRPr lang="en-GB" sz="2400" dirty="0"/>
          </a:p>
          <a:p>
            <a:pPr marL="1009650" lvl="1" indent="-609600"/>
            <a:r>
              <a:rPr lang="en-US" sz="2400" dirty="0" smtClean="0"/>
              <a:t>Develop an architectural model for 802.11ak.</a:t>
            </a:r>
          </a:p>
          <a:p>
            <a:pPr marL="1009650" lvl="1" indent="-609600"/>
            <a:r>
              <a:rPr lang="en-US" sz="2400" dirty="0" smtClean="0"/>
              <a:t>Technical </a:t>
            </a:r>
            <a:r>
              <a:rPr lang="en-US" sz="2400" dirty="0"/>
              <a:t>presentations on </a:t>
            </a:r>
            <a:r>
              <a:rPr lang="en-US" sz="2400" dirty="0" smtClean="0"/>
              <a:t>mechanisms to support 802.11 </a:t>
            </a:r>
            <a:r>
              <a:rPr lang="en-GB" sz="2400" dirty="0" smtClean="0"/>
              <a:t>Enhancements </a:t>
            </a:r>
            <a:r>
              <a:rPr lang="en-GB" sz="2400" dirty="0"/>
              <a:t>For Transit Links Within Bridged </a:t>
            </a:r>
            <a:r>
              <a:rPr lang="en-GB" sz="2400" dirty="0" smtClean="0"/>
              <a:t>Networks</a:t>
            </a:r>
            <a:r>
              <a:rPr lang="en-US" sz="2400" dirty="0" smtClean="0"/>
              <a:t>.</a:t>
            </a:r>
          </a:p>
          <a:p>
            <a:pPr marL="1009650" lvl="1" indent="-609600"/>
            <a:r>
              <a:rPr lang="en-US" sz="2400" dirty="0" smtClean="0"/>
              <a:t>Discussion of Timeline and Process</a:t>
            </a:r>
          </a:p>
          <a:p>
            <a:pPr marL="1009650" lvl="1" indent="-609600"/>
            <a:r>
              <a:rPr lang="en-US" sz="2400" dirty="0" smtClean="0"/>
              <a:t>Teleconference schedule</a:t>
            </a:r>
          </a:p>
          <a:p>
            <a:pPr marL="609600" indent="-609600"/>
            <a:r>
              <a:rPr lang="en-US" sz="2800" dirty="0" smtClean="0"/>
              <a:t>Agenda: See 11-13</a:t>
            </a:r>
            <a:r>
              <a:rPr lang="en-US" sz="2800" dirty="0"/>
              <a:t>/</a:t>
            </a:r>
            <a:r>
              <a:rPr lang="en-US" sz="2800" dirty="0" smtClean="0"/>
              <a:t>0404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94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May 2013</a:t>
            </a:r>
            <a:endParaRPr lang="en-US" sz="1800" dirty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May 2013</a:t>
            </a:r>
            <a:br>
              <a:rPr lang="en-US" smtClean="0"/>
            </a:br>
            <a:r>
              <a:rPr lang="en-US" sz="2400" b="0" smtClean="0"/>
              <a:t>Pre-Association Discovery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3962400"/>
          </a:xfrm>
        </p:spPr>
        <p:txBody>
          <a:bodyPr lIns="91440" tIns="45720" rIns="91440" bIns="45720"/>
          <a:lstStyle/>
          <a:p>
            <a:r>
              <a:rPr lang="en-US" smtClean="0"/>
              <a:t>Presentations</a:t>
            </a:r>
          </a:p>
          <a:p>
            <a:pPr lvl="1"/>
            <a:r>
              <a:rPr lang="en-US" smtClean="0"/>
              <a:t>Initial technical solutions</a:t>
            </a:r>
          </a:p>
          <a:p>
            <a:pPr lvl="1"/>
            <a:r>
              <a:rPr lang="en-US" smtClean="0"/>
              <a:t>Design options</a:t>
            </a:r>
          </a:p>
          <a:p>
            <a:pPr lvl="1"/>
            <a:r>
              <a:rPr lang="en-US" smtClean="0"/>
              <a:t>Down selection criteria</a:t>
            </a:r>
          </a:p>
          <a:p>
            <a:r>
              <a:rPr lang="en-US" smtClean="0"/>
              <a:t>Documents under development</a:t>
            </a:r>
          </a:p>
          <a:p>
            <a:pPr lvl="1"/>
            <a:r>
              <a:rPr lang="en-US" smtClean="0"/>
              <a:t>Framework Requirements Document</a:t>
            </a:r>
          </a:p>
          <a:p>
            <a:pPr lvl="1"/>
            <a:r>
              <a:rPr lang="en-US" smtClean="0"/>
              <a:t>Terminology Document</a:t>
            </a:r>
          </a:p>
          <a:p>
            <a:r>
              <a:rPr lang="en-US" smtClean="0"/>
              <a:t>Liaisons</a:t>
            </a:r>
          </a:p>
          <a:p>
            <a:r>
              <a:rPr lang="en-US" smtClean="0"/>
              <a:t>Agenda for this meeting is 11-13/0452r0.</a:t>
            </a:r>
          </a:p>
        </p:txBody>
      </p:sp>
    </p:spTree>
    <p:extLst>
      <p:ext uri="{BB962C8B-B14F-4D97-AF65-F5344CB8AC3E}">
        <p14:creationId xmlns:p14="http://schemas.microsoft.com/office/powerpoint/2010/main" val="97758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 dirty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 JTC1 SC – </a:t>
            </a:r>
            <a:r>
              <a:rPr lang="en-US" dirty="0" smtClean="0"/>
              <a:t>May </a:t>
            </a:r>
            <a:r>
              <a:rPr lang="en-US" dirty="0" smtClean="0"/>
              <a:t>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458200" cy="4724400"/>
          </a:xfrm>
        </p:spPr>
        <p:txBody>
          <a:bodyPr lIns="91440" tIns="45720" rIns="91440" bIns="45720"/>
          <a:lstStyle/>
          <a:p>
            <a:r>
              <a:rPr lang="en-AU" sz="2800" dirty="0" smtClean="0"/>
              <a:t>The agenda items that will be addressed this week are:</a:t>
            </a:r>
          </a:p>
          <a:p>
            <a:pPr lvl="1"/>
            <a:r>
              <a:rPr lang="en-AU" sz="2400" dirty="0" smtClean="0"/>
              <a:t>Review extended goals</a:t>
            </a:r>
          </a:p>
          <a:p>
            <a:pPr lvl="2"/>
            <a:r>
              <a:rPr lang="en-AU" sz="2000" dirty="0" smtClean="0"/>
              <a:t>From IEEE 802 </a:t>
            </a:r>
            <a:r>
              <a:rPr lang="en-AU" sz="2000" dirty="0" err="1" smtClean="0"/>
              <a:t>ExCom</a:t>
            </a:r>
            <a:r>
              <a:rPr lang="en-AU" sz="2000" dirty="0" smtClean="0"/>
              <a:t> in Nov 2010</a:t>
            </a:r>
          </a:p>
          <a:p>
            <a:pPr lvl="1"/>
            <a:r>
              <a:rPr lang="en-AU" sz="2400" dirty="0" smtClean="0"/>
              <a:t>Review IEEE 802.11 WG liaisons to SC6</a:t>
            </a:r>
          </a:p>
          <a:p>
            <a:pPr lvl="2"/>
            <a:r>
              <a:rPr lang="en-AU" sz="2000" dirty="0" smtClean="0"/>
              <a:t>Review latest liaisons of Sponsor Ballot drafts</a:t>
            </a:r>
          </a:p>
          <a:p>
            <a:pPr lvl="2"/>
            <a:r>
              <a:rPr lang="en-AU" sz="2000" dirty="0" smtClean="0"/>
              <a:t>Review status of SC6  ballots on IEEE 802.1X/AE</a:t>
            </a:r>
          </a:p>
          <a:p>
            <a:pPr lvl="2"/>
            <a:r>
              <a:rPr lang="en-AU" sz="2000" dirty="0" smtClean="0"/>
              <a:t>Review status of SC6 pre-ballots on IEEE 802.11aa/ad/</a:t>
            </a:r>
            <a:r>
              <a:rPr lang="en-AU" sz="2000" dirty="0" err="1" smtClean="0"/>
              <a:t>ae</a:t>
            </a:r>
            <a:endParaRPr lang="en-AU" sz="2000" dirty="0" smtClean="0"/>
          </a:p>
          <a:p>
            <a:pPr lvl="2"/>
            <a:r>
              <a:rPr lang="en-AU" sz="2000" dirty="0" smtClean="0"/>
              <a:t>Review status of SC6 pre-ballots on IEEE 802.1AS/AB/AR</a:t>
            </a:r>
          </a:p>
          <a:p>
            <a:pPr lvl="2"/>
            <a:r>
              <a:rPr lang="en-AU" sz="2000" dirty="0" smtClean="0"/>
              <a:t>Review status of SC6 pre-ballots on IEEE 802.3-2012</a:t>
            </a:r>
          </a:p>
          <a:p>
            <a:pPr lvl="2"/>
            <a:r>
              <a:rPr lang="en-AU" sz="2000" dirty="0" smtClean="0"/>
              <a:t>Review status of propose collaboration agreement</a:t>
            </a:r>
          </a:p>
          <a:p>
            <a:pPr lvl="1"/>
            <a:r>
              <a:rPr lang="en-AU" sz="2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51007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 JTC1 SC – </a:t>
            </a:r>
            <a:r>
              <a:rPr lang="en-US" dirty="0" smtClean="0"/>
              <a:t>May </a:t>
            </a:r>
            <a:r>
              <a:rPr lang="en-US" dirty="0" smtClean="0"/>
              <a:t>2013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dirty="0" smtClean="0"/>
              <a:t>The agenda items that will be addressed this week are: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Prepare for next SC6 meeting in June in Korea</a:t>
            </a:r>
          </a:p>
          <a:p>
            <a:pPr lvl="2"/>
            <a:r>
              <a:rPr lang="en-US" dirty="0" smtClean="0"/>
              <a:t>Review final SC6/WG1 agenda </a:t>
            </a:r>
          </a:p>
          <a:p>
            <a:pPr lvl="2"/>
            <a:r>
              <a:rPr lang="en-US" dirty="0" smtClean="0"/>
              <a:t>Review status of WAPI, EUHT, </a:t>
            </a:r>
            <a:r>
              <a:rPr lang="en-US" dirty="0" err="1" smtClean="0"/>
              <a:t>TLSec</a:t>
            </a:r>
            <a:r>
              <a:rPr lang="en-US" dirty="0" smtClean="0"/>
              <a:t>, TEPA-AC, TAAA, </a:t>
            </a:r>
            <a:r>
              <a:rPr lang="en-US" dirty="0" err="1" smtClean="0"/>
              <a:t>TISec</a:t>
            </a:r>
            <a:r>
              <a:rPr lang="en-US" dirty="0" smtClean="0"/>
              <a:t>,…</a:t>
            </a:r>
          </a:p>
          <a:p>
            <a:pPr lvl="2"/>
            <a:r>
              <a:rPr lang="en-US" dirty="0" smtClean="0"/>
              <a:t>Discuss Swiss NB report comparing 802.1X and TEPA-AC</a:t>
            </a:r>
          </a:p>
          <a:p>
            <a:pPr lvl="2"/>
            <a:r>
              <a:rPr lang="en-US" dirty="0" smtClean="0"/>
              <a:t>Discuss Swiss NB “Explanatory Report”</a:t>
            </a:r>
          </a:p>
          <a:p>
            <a:pPr lvl="2"/>
            <a:r>
              <a:rPr lang="en-AU" dirty="0" smtClean="0"/>
              <a:t>Update table of status of IEEE 802 contributed ISO/IEC documents</a:t>
            </a:r>
          </a:p>
          <a:p>
            <a:pPr lvl="2"/>
            <a:r>
              <a:rPr lang="en-AU" dirty="0" smtClean="0"/>
              <a:t>Develop status information about 802.1/3/11 for SC6</a:t>
            </a:r>
          </a:p>
          <a:p>
            <a:pPr lvl="2"/>
            <a:r>
              <a:rPr lang="en-AU" dirty="0" smtClean="0"/>
              <a:t>Liaise with IETF on </a:t>
            </a:r>
            <a:r>
              <a:rPr lang="en-AU" dirty="0" err="1" smtClean="0"/>
              <a:t>TISec</a:t>
            </a:r>
            <a:endParaRPr lang="en-AU" dirty="0" smtClean="0"/>
          </a:p>
          <a:p>
            <a:pPr lvl="1"/>
            <a:r>
              <a:rPr lang="en-AU" dirty="0" smtClean="0"/>
              <a:t>Possibly host </a:t>
            </a:r>
            <a:r>
              <a:rPr lang="en-AU" dirty="0" err="1" smtClean="0"/>
              <a:t>Nufront</a:t>
            </a:r>
            <a:r>
              <a:rPr lang="en-AU" dirty="0" smtClean="0"/>
              <a:t> presentation on EUHT</a:t>
            </a:r>
          </a:p>
          <a:p>
            <a:pPr lvl="1"/>
            <a:r>
              <a:rPr lang="en-AU" dirty="0" smtClean="0"/>
              <a:t>Discuss IEEE 802 sponsoring next SC6 meeting in March 2014</a:t>
            </a:r>
          </a:p>
        </p:txBody>
      </p:sp>
    </p:spTree>
    <p:extLst>
      <p:ext uri="{BB962C8B-B14F-4D97-AF65-F5344CB8AC3E}">
        <p14:creationId xmlns:p14="http://schemas.microsoft.com/office/powerpoint/2010/main" val="757686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May 2013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NPRM FCC 13-22</a:t>
            </a:r>
          </a:p>
          <a:p>
            <a:pPr lvl="1" eaLnBrk="1" hangingPunct="1"/>
            <a:r>
              <a:rPr lang="en-US" smtClean="0"/>
              <a:t>RSPG spectrum consultation</a:t>
            </a:r>
          </a:p>
          <a:p>
            <a:pPr eaLnBrk="1" hangingPunct="1"/>
            <a:r>
              <a:rPr lang="en-US" smtClean="0"/>
              <a:t>Critical issues</a:t>
            </a:r>
          </a:p>
          <a:p>
            <a:pPr lvl="1" eaLnBrk="1" hangingPunct="1"/>
            <a:r>
              <a:rPr lang="en-US" smtClean="0"/>
              <a:t>Finalize and begin RR-TAG processing of NPRM FCC 13-22 comment </a:t>
            </a:r>
          </a:p>
          <a:p>
            <a:pPr lvl="1" eaLnBrk="1" hangingPunct="1"/>
            <a:r>
              <a:rPr lang="en-US" smtClean="0"/>
              <a:t>ITS / DSRC coexistence in U-NII4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3384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5953282" y="3276600"/>
            <a:ext cx="30875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EC Approval </a:t>
            </a:r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191765" y="1971317"/>
            <a:ext cx="1333500" cy="127706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16381665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  Ballot #194  was a 15 day Working Group technical recirculation Ballot asking the question "Should P802.11ac D5.0 be forwarded to Sponsor Ballot?". 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   Wednesday               March 20, 2013- 23:59 ET</a:t>
            </a:r>
            <a:br>
              <a:rPr lang="en-US" sz="1600" dirty="0"/>
            </a:br>
            <a:r>
              <a:rPr lang="en-US" sz="1600" dirty="0"/>
              <a:t>Ballot Closing Date:      Thursday                     April 04, 2013 - 23:59 ET </a:t>
            </a:r>
          </a:p>
          <a:p>
            <a:pPr marL="0" indent="0">
              <a:buNone/>
            </a:pPr>
            <a:r>
              <a:rPr lang="en-US" sz="1600" dirty="0" smtClean="0"/>
              <a:t>RESULTS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252 affirmative votes </a:t>
            </a:r>
          </a:p>
          <a:p>
            <a:pPr marL="0" indent="0">
              <a:buNone/>
            </a:pPr>
            <a:r>
              <a:rPr lang="en-US" sz="1600" dirty="0"/>
              <a:t>   10 negative votes  </a:t>
            </a:r>
          </a:p>
          <a:p>
            <a:pPr marL="0" indent="0">
              <a:buNone/>
            </a:pPr>
            <a:r>
              <a:rPr lang="en-US" sz="1600" dirty="0"/>
              <a:t>  10 abstention votes</a:t>
            </a:r>
          </a:p>
          <a:p>
            <a:pPr marL="0" indent="0">
              <a:buNone/>
            </a:pPr>
            <a:r>
              <a:rPr lang="en-US" sz="1600" dirty="0"/>
              <a:t>    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  274 votes received =  91.3 %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 =    3.7 %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252  affirmative votes       =      96.2 % affirmative</a:t>
            </a:r>
            <a:br>
              <a:rPr lang="en-US" sz="1600" dirty="0"/>
            </a:br>
            <a:r>
              <a:rPr lang="en-US" sz="1600" dirty="0"/>
              <a:t>  10  total negative votes  =        3.8 %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/>
              <a:t>There were zero comments received.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9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85800"/>
            <a:ext cx="83820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#195  was a  15 day Working Group Technical  recirculation Ballot asking the question "Should P802.11af D4.0 be forwarded to Sponsor Ballot?"   The Official results follow:  </a:t>
            </a:r>
          </a:p>
          <a:p>
            <a:pPr marL="0" indent="0">
              <a:buNone/>
            </a:pPr>
            <a:r>
              <a:rPr lang="en-US" sz="1600" dirty="0"/>
              <a:t>Ballot Opening Date:   Thursday       April 02, 2013 - 23:59 ET</a:t>
            </a:r>
            <a:br>
              <a:rPr lang="en-US" sz="1600" dirty="0"/>
            </a:br>
            <a:r>
              <a:rPr lang="en-US" sz="1600" dirty="0"/>
              <a:t>Ballot Closing Date:     Friday             April 17, 2013 - 23:59 ET </a:t>
            </a:r>
          </a:p>
          <a:p>
            <a:pPr marL="0" indent="0">
              <a:buNone/>
            </a:pPr>
            <a:r>
              <a:rPr lang="en-US" sz="1600" dirty="0" smtClean="0"/>
              <a:t>RESULTS</a:t>
            </a:r>
            <a:r>
              <a:rPr lang="en-US" sz="1600" dirty="0"/>
              <a:t>: </a:t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211 affirmative votes </a:t>
            </a:r>
            <a:br>
              <a:rPr lang="en-US" sz="1600" dirty="0"/>
            </a:br>
            <a:r>
              <a:rPr lang="en-US" sz="1600" dirty="0"/>
              <a:t>  19 negative votes  </a:t>
            </a:r>
          </a:p>
          <a:p>
            <a:pPr marL="0" indent="0">
              <a:buNone/>
            </a:pPr>
            <a:r>
              <a:rPr lang="en-US" sz="1600" dirty="0"/>
              <a:t>    1 negative vote without comments</a:t>
            </a:r>
          </a:p>
          <a:p>
            <a:pPr marL="0" indent="0">
              <a:buNone/>
            </a:pPr>
            <a:r>
              <a:rPr lang="en-US" sz="1600" dirty="0"/>
              <a:t>    7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238  votes received  =  79.3%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dirty="0"/>
              <a:t>=    </a:t>
            </a:r>
            <a:r>
              <a:rPr lang="en-US" sz="1600" dirty="0" smtClean="0"/>
              <a:t>2.9</a:t>
            </a:r>
            <a:r>
              <a:rPr lang="en-US" sz="1600" dirty="0"/>
              <a:t>% valid abstentions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211  affirmative votes       =      91.7 % affirmative</a:t>
            </a:r>
            <a:br>
              <a:rPr lang="en-US" sz="1600" dirty="0"/>
            </a:br>
            <a:r>
              <a:rPr lang="en-US" sz="1600" dirty="0"/>
              <a:t>  19  valid negative votes  =        8.3 %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/>
              <a:t>There were 86 comments received.                                                 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66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initial IEEE P802.11ac (VHT 5GHz) 30 day Sponsor Ballot asked the question “Should  P802.11ac  Draft 5.0 be forwarded to RevCom?” </a:t>
            </a:r>
          </a:p>
          <a:p>
            <a:pPr marL="0" indent="0">
              <a:buNone/>
            </a:pPr>
            <a:r>
              <a:rPr lang="en-US" sz="1600" dirty="0"/>
              <a:t>The official results for this Sponsor Ballot follow:</a:t>
            </a:r>
          </a:p>
          <a:p>
            <a:pPr marL="0" indent="0">
              <a:buNone/>
            </a:pPr>
            <a:r>
              <a:rPr lang="en-US" sz="1600" dirty="0"/>
              <a:t>Ballot Opening Date:    Friday        April 05, 2013 - 23:59 ET</a:t>
            </a:r>
            <a:br>
              <a:rPr lang="en-US" sz="1600" dirty="0"/>
            </a:br>
            <a:r>
              <a:rPr lang="en-US" sz="1600" dirty="0"/>
              <a:t>Ballot Closing Date:     Sunday       May 05, 2013 - 23:59 ET </a:t>
            </a:r>
          </a:p>
          <a:p>
            <a:pPr marL="0" indent="0">
              <a:buNone/>
            </a:pPr>
            <a:r>
              <a:rPr lang="en-US" sz="1600" dirty="0"/>
              <a:t>RESULTS:</a:t>
            </a:r>
            <a:br>
              <a:rPr lang="en-US" sz="1600" dirty="0"/>
            </a:br>
            <a:r>
              <a:rPr lang="en-US" sz="1600" dirty="0"/>
              <a:t>211 eligible people are in this ballot group.   </a:t>
            </a:r>
          </a:p>
          <a:p>
            <a:pPr marL="0" indent="0">
              <a:buNone/>
            </a:pPr>
            <a:r>
              <a:rPr lang="en-US" sz="1600" dirty="0"/>
              <a:t>155 affirmative votes </a:t>
            </a:r>
          </a:p>
          <a:p>
            <a:pPr marL="0" indent="0">
              <a:buNone/>
            </a:pPr>
            <a:r>
              <a:rPr lang="en-US" sz="1600" dirty="0"/>
              <a:t>    11 negative votes with comments </a:t>
            </a:r>
          </a:p>
          <a:p>
            <a:pPr marL="0" indent="0">
              <a:buNone/>
            </a:pPr>
            <a:r>
              <a:rPr lang="en-US" sz="1600" dirty="0"/>
              <a:t>     0 negative votes without comments </a:t>
            </a:r>
          </a:p>
          <a:p>
            <a:pPr marL="0" indent="0">
              <a:buNone/>
            </a:pPr>
            <a:r>
              <a:rPr lang="en-US" sz="1600" dirty="0"/>
              <a:t>    11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177  votes received    =  83.9 %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    =    6.2% valid </a:t>
            </a:r>
            <a:r>
              <a:rPr lang="en-US" sz="1600" dirty="0" smtClean="0"/>
              <a:t>abstentions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155  affirmative votes        =      93.4 % affirmative</a:t>
            </a:r>
            <a:br>
              <a:rPr lang="en-US" sz="1600" dirty="0"/>
            </a:br>
            <a:r>
              <a:rPr lang="en-US" sz="1600" dirty="0"/>
              <a:t>  11  total negative votes   =       6.6  % </a:t>
            </a:r>
            <a:r>
              <a:rPr lang="en-US" sz="1600" dirty="0" smtClean="0"/>
              <a:t>negative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motion PASSES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There were 364 comments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504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3200" dirty="0" smtClean="0"/>
              <a:t>WG Comment Collection on </a:t>
            </a:r>
            <a:r>
              <a:rPr lang="en-US" sz="3200" dirty="0" err="1" smtClean="0"/>
              <a:t>Tgai</a:t>
            </a:r>
            <a:endParaRPr lang="en-US" sz="3200" dirty="0" smtClean="0"/>
          </a:p>
          <a:p>
            <a:endParaRPr lang="en-US" sz="3200" dirty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mentor.ieee.org/802.11/dcn/13/11-13-0495-00-00ai-tgai-d0-5-call-for-comments-responses-resolutions-cc08.xlsx</a:t>
            </a:r>
            <a:endParaRPr lang="en-US" dirty="0" smtClean="0"/>
          </a:p>
          <a:p>
            <a:endParaRPr lang="en-US" sz="32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71624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Carriou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May </a:t>
            </a:r>
            <a:r>
              <a:rPr lang="en-US" sz="2800" dirty="0" smtClean="0"/>
              <a:t>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493650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May </a:t>
            </a:r>
            <a:r>
              <a:rPr lang="en-US" sz="2800" dirty="0" smtClean="0"/>
              <a:t>2013- 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947543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275672</TotalTime>
  <Words>2085</Words>
  <Application>Microsoft Office PowerPoint</Application>
  <PresentationFormat>On-screen Show (4:3)</PresentationFormat>
  <Paragraphs>834</Paragraphs>
  <Slides>35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WG11   Opening Report Snapshots  May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May 2013</vt:lpstr>
      <vt:lpstr>WG11 Task &amp; Study Group Officers – May 2013- ADJ</vt:lpstr>
      <vt:lpstr>WG11 Meeting Chairs – May 2013</vt:lpstr>
      <vt:lpstr>PowerPoint Presentation</vt:lpstr>
      <vt:lpstr>Current Membership Status - May</vt:lpstr>
      <vt:lpstr>IEEE 802.11 Standards Pipeline</vt:lpstr>
      <vt:lpstr>IEEE 802.11 Revisions</vt:lpstr>
      <vt:lpstr>PowerPoint Presentation</vt:lpstr>
      <vt:lpstr>WG11 Editor Abstract / Agenda – May 2013 </vt:lpstr>
      <vt:lpstr>WNG SC – May 2013</vt:lpstr>
      <vt:lpstr>802.11 ARC – May  2013</vt:lpstr>
      <vt:lpstr>IEEE 802.11 TGmc – Waikoloa May 2013</vt:lpstr>
      <vt:lpstr>IEEE 802.11ac – May 2013</vt:lpstr>
      <vt:lpstr>TGaf – Meeting Goals May 2013</vt:lpstr>
      <vt:lpstr>IEEE 802.11ah May Snapshot</vt:lpstr>
      <vt:lpstr>IEEE 802.11 FILS TGai – Waikoloa  May 2013</vt:lpstr>
      <vt:lpstr>Snapshot: 802.11aj April meeting</vt:lpstr>
      <vt:lpstr>Task Group 802.11ak May 2013 Enhancements For Transit Links Within Bridged Networks</vt:lpstr>
      <vt:lpstr>IEEE 802.11aq – May 2013 Pre-Association Discovery</vt:lpstr>
      <vt:lpstr>IEEE 802 JTC1 SC – May 2013</vt:lpstr>
      <vt:lpstr>IEEE 802 JTC1 SC – May 2013</vt:lpstr>
      <vt:lpstr>Regulatory Standing Committee  Meeting Goals May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2012</dc:title>
  <dc:creator>Bruce Kraemer</dc:creator>
  <cp:lastModifiedBy>Marvell</cp:lastModifiedBy>
  <cp:revision>2775</cp:revision>
  <cp:lastPrinted>2013-05-13T17:07:12Z</cp:lastPrinted>
  <dcterms:created xsi:type="dcterms:W3CDTF">1998-02-10T13:07:52Z</dcterms:created>
  <dcterms:modified xsi:type="dcterms:W3CDTF">2013-05-13T17:17:41Z</dcterms:modified>
</cp:coreProperties>
</file>