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1105" r:id="rId2"/>
    <p:sldId id="1295" r:id="rId3"/>
    <p:sldId id="1603" r:id="rId4"/>
    <p:sldId id="1615" r:id="rId5"/>
    <p:sldId id="1611" r:id="rId6"/>
    <p:sldId id="1612" r:id="rId7"/>
    <p:sldId id="1613" r:id="rId8"/>
    <p:sldId id="1468" r:id="rId9"/>
    <p:sldId id="1614" r:id="rId10"/>
    <p:sldId id="1616" r:id="rId11"/>
    <p:sldId id="1602" r:id="rId12"/>
    <p:sldId id="1617" r:id="rId13"/>
    <p:sldId id="1627" r:id="rId14"/>
    <p:sldId id="1639" r:id="rId15"/>
    <p:sldId id="1450" r:id="rId16"/>
    <p:sldId id="1599" r:id="rId17"/>
    <p:sldId id="1601" r:id="rId18"/>
    <p:sldId id="1623" r:id="rId19"/>
    <p:sldId id="1624" r:id="rId20"/>
    <p:sldId id="1297" r:id="rId21"/>
    <p:sldId id="1634" r:id="rId22"/>
    <p:sldId id="1635" r:id="rId23"/>
    <p:sldId id="1636" r:id="rId24"/>
    <p:sldId id="1637" r:id="rId25"/>
    <p:sldId id="1638" r:id="rId26"/>
    <p:sldId id="1478" r:id="rId27"/>
    <p:sldId id="1628" r:id="rId28"/>
    <p:sldId id="1629" r:id="rId29"/>
    <p:sldId id="1630" r:id="rId30"/>
    <p:sldId id="1632" r:id="rId31"/>
    <p:sldId id="1633" r:id="rId32"/>
  </p:sldIdLst>
  <p:sldSz cx="9144000" cy="6858000" type="screen4x3"/>
  <p:notesSz cx="7053263"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FF99"/>
    <a:srgbClr val="FF9966"/>
    <a:srgbClr val="FF3300"/>
    <a:srgbClr val="33CC33"/>
    <a:srgbClr val="66FF99"/>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0" autoAdjust="0"/>
    <p:restoredTop sz="86358" autoAdjust="0"/>
  </p:normalViewPr>
  <p:slideViewPr>
    <p:cSldViewPr snapToGrid="0">
      <p:cViewPr varScale="1">
        <p:scale>
          <a:sx n="90" d="100"/>
          <a:sy n="90" d="100"/>
        </p:scale>
        <p:origin x="-930" y="-96"/>
      </p:cViewPr>
      <p:guideLst>
        <p:guide orient="horz" pos="2160"/>
        <p:guide pos="2880"/>
      </p:guideLst>
    </p:cSldViewPr>
  </p:slideViewPr>
  <p:outlineViewPr>
    <p:cViewPr>
      <p:scale>
        <a:sx n="33" d="100"/>
        <a:sy n="33" d="100"/>
      </p:scale>
      <p:origin x="0" y="5832"/>
    </p:cViewPr>
  </p:outlineViewPr>
  <p:notesTextViewPr>
    <p:cViewPr>
      <p:scale>
        <a:sx n="100" d="100"/>
        <a:sy n="100" d="100"/>
      </p:scale>
      <p:origin x="0" y="0"/>
    </p:cViewPr>
  </p:notesTextViewPr>
  <p:sorterViewPr>
    <p:cViewPr>
      <p:scale>
        <a:sx n="100" d="100"/>
        <a:sy n="100" d="100"/>
      </p:scale>
      <p:origin x="0" y="1860"/>
    </p:cViewPr>
  </p:sorterViewPr>
  <p:notesViewPr>
    <p:cSldViewPr snapToGrid="0">
      <p:cViewPr>
        <p:scale>
          <a:sx n="100" d="100"/>
          <a:sy n="100" d="100"/>
        </p:scale>
        <p:origin x="-1932" y="-72"/>
      </p:cViewPr>
      <p:guideLst>
        <p:guide orient="horz" pos="2166"/>
        <p:guide pos="293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9891" y="186194"/>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802.11-13/0395r1</a:t>
            </a:r>
            <a:endParaRPr lang="en-US"/>
          </a:p>
        </p:txBody>
      </p:sp>
      <p:sp>
        <p:nvSpPr>
          <p:cNvPr id="3075" name="Rectangle 3"/>
          <p:cNvSpPr>
            <a:spLocks noGrp="1" noChangeArrowheads="1"/>
          </p:cNvSpPr>
          <p:nvPr>
            <p:ph type="dt" sz="quarter" idx="1"/>
          </p:nvPr>
        </p:nvSpPr>
        <p:spPr bwMode="auto">
          <a:xfrm>
            <a:off x="706439" y="176669"/>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24" eaLnBrk="0" hangingPunct="0">
              <a:defRPr sz="1400" smtClean="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4838700" y="9010650"/>
            <a:ext cx="15875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39"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87700" y="9010650"/>
            <a:ext cx="522288"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24"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4850" y="387350"/>
            <a:ext cx="56435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72711" name="Rectangle 7"/>
          <p:cNvSpPr>
            <a:spLocks noChangeArrowheads="1"/>
          </p:cNvSpPr>
          <p:nvPr/>
        </p:nvSpPr>
        <p:spPr bwMode="auto">
          <a:xfrm>
            <a:off x="704850" y="9010650"/>
            <a:ext cx="738188" cy="190500"/>
          </a:xfrm>
          <a:prstGeom prst="rect">
            <a:avLst/>
          </a:prstGeom>
          <a:noFill/>
          <a:ln>
            <a:noFill/>
          </a:ln>
          <a:effectLst/>
          <a:extLst/>
        </p:spPr>
        <p:txBody>
          <a:bodyPr wrap="none" lIns="0" tIns="0" rIns="0" bIns="0">
            <a:spAutoFit/>
          </a:bodyPr>
          <a:lstStyle/>
          <a:p>
            <a:pPr defTabSz="946724" eaLnBrk="0" hangingPunct="0">
              <a:defRPr/>
            </a:pPr>
            <a:r>
              <a:rPr lang="en-US" sz="1200" b="0"/>
              <a:t>Submission</a:t>
            </a:r>
          </a:p>
        </p:txBody>
      </p:sp>
      <p:sp>
        <p:nvSpPr>
          <p:cNvPr id="72712" name="Line 8"/>
          <p:cNvSpPr>
            <a:spLocks noChangeShapeType="1"/>
          </p:cNvSpPr>
          <p:nvPr/>
        </p:nvSpPr>
        <p:spPr bwMode="auto">
          <a:xfrm>
            <a:off x="704851" y="8999538"/>
            <a:ext cx="580231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2754" y="95706"/>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802.11-13/0395r1</a:t>
            </a:r>
            <a:endParaRPr lang="en-US"/>
          </a:p>
        </p:txBody>
      </p:sp>
      <p:sp>
        <p:nvSpPr>
          <p:cNvPr id="2051" name="Rectangle 3"/>
          <p:cNvSpPr>
            <a:spLocks noGrp="1" noChangeArrowheads="1"/>
          </p:cNvSpPr>
          <p:nvPr>
            <p:ph type="dt" idx="1"/>
          </p:nvPr>
        </p:nvSpPr>
        <p:spPr bwMode="auto">
          <a:xfrm>
            <a:off x="665164" y="95706"/>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39" eaLnBrk="0" hangingPunct="0">
              <a:defRPr sz="1400" smtClean="0"/>
            </a:lvl1pPr>
          </a:lstStyle>
          <a:p>
            <a:pPr>
              <a:defRPr/>
            </a:pPr>
            <a:r>
              <a:rPr lang="en-US" smtClean="0"/>
              <a:t>April 2013</a:t>
            </a:r>
            <a:endParaRPr lang="en-US"/>
          </a:p>
        </p:txBody>
      </p:sp>
      <p:sp>
        <p:nvSpPr>
          <p:cNvPr id="14340" name="Rectangle 4"/>
          <p:cNvSpPr>
            <a:spLocks noGrp="1" noRot="1" noChangeAspect="1" noChangeArrowheads="1" noTextEdit="1"/>
          </p:cNvSpPr>
          <p:nvPr>
            <p:ph type="sldImg" idx="2"/>
          </p:nvPr>
        </p:nvSpPr>
        <p:spPr bwMode="auto">
          <a:xfrm>
            <a:off x="1206500" y="703263"/>
            <a:ext cx="4641850" cy="34813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9801" y="4422777"/>
            <a:ext cx="5173663" cy="4189413"/>
          </a:xfrm>
          <a:prstGeom prst="rect">
            <a:avLst/>
          </a:prstGeom>
          <a:noFill/>
          <a:ln>
            <a:noFill/>
          </a:ln>
          <a:effectLst/>
          <a:extLst/>
        </p:spPr>
        <p:txBody>
          <a:bodyPr vert="horz" wrap="square" lIns="94981" tIns="46686" rIns="94981" bIns="466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35464" y="9015413"/>
            <a:ext cx="2054225" cy="18415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57" lvl="4" algn="r" defTabSz="946139"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78188" y="9015413"/>
            <a:ext cx="5207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24"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36600" y="9015413"/>
            <a:ext cx="738188" cy="190500"/>
          </a:xfrm>
          <a:prstGeom prst="rect">
            <a:avLst/>
          </a:prstGeom>
          <a:noFill/>
          <a:ln>
            <a:noFill/>
          </a:ln>
          <a:effectLst/>
          <a:extLst/>
        </p:spPr>
        <p:txBody>
          <a:bodyPr wrap="none" lIns="0" tIns="0" rIns="0" bIns="0">
            <a:spAutoFit/>
          </a:bodyPr>
          <a:lstStyle/>
          <a:p>
            <a:pPr defTabSz="927790" eaLnBrk="0" hangingPunct="0">
              <a:defRPr/>
            </a:pPr>
            <a:r>
              <a:rPr lang="en-US" sz="1200" b="0"/>
              <a:t>Submission</a:t>
            </a:r>
          </a:p>
        </p:txBody>
      </p:sp>
      <p:sp>
        <p:nvSpPr>
          <p:cNvPr id="50185" name="Line 9"/>
          <p:cNvSpPr>
            <a:spLocks noChangeShapeType="1"/>
          </p:cNvSpPr>
          <p:nvPr/>
        </p:nvSpPr>
        <p:spPr bwMode="auto">
          <a:xfrm>
            <a:off x="736600" y="9012238"/>
            <a:ext cx="55800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50186" name="Line 10"/>
          <p:cNvSpPr>
            <a:spLocks noChangeShapeType="1"/>
          </p:cNvSpPr>
          <p:nvPr/>
        </p:nvSpPr>
        <p:spPr bwMode="auto">
          <a:xfrm>
            <a:off x="658814" y="296863"/>
            <a:ext cx="5735637"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April 2013</a:t>
            </a:r>
            <a:endParaRPr lang="en-US" sz="1400"/>
          </a:p>
        </p:txBody>
      </p:sp>
      <p:sp>
        <p:nvSpPr>
          <p:cNvPr id="17410"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802.11-13/0395r1</a:t>
            </a:r>
            <a:endParaRPr lang="en-US" sz="1400"/>
          </a:p>
        </p:txBody>
      </p:sp>
      <p:sp>
        <p:nvSpPr>
          <p:cNvPr id="17411"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7413"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45BD789-D7E7-49CC-8921-D1DE3E24E29A}" type="slidenum">
              <a:rPr lang="en-US" sz="1200" b="0" smtClean="0"/>
              <a:pPr/>
              <a:t>1</a:t>
            </a:fld>
            <a:endParaRPr lang="en-US" sz="1200" b="0"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802.11-13/0395r1</a:t>
            </a:r>
            <a:endParaRPr lang="en-US"/>
          </a:p>
        </p:txBody>
      </p:sp>
      <p:sp>
        <p:nvSpPr>
          <p:cNvPr id="5" name="Date Placeholder 4"/>
          <p:cNvSpPr>
            <a:spLocks noGrp="1"/>
          </p:cNvSpPr>
          <p:nvPr>
            <p:ph type="dt" idx="11"/>
          </p:nvPr>
        </p:nvSpPr>
        <p:spPr>
          <a:xfrm>
            <a:off x="665164" y="95706"/>
            <a:ext cx="920060" cy="215444"/>
          </a:xfrm>
        </p:spPr>
        <p:txBody>
          <a:bodyPr/>
          <a:lstStyle/>
          <a:p>
            <a:pPr>
              <a:defRPr/>
            </a:pPr>
            <a:r>
              <a:rPr lang="en-US" smtClean="0"/>
              <a:t>March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83711" y="9015412"/>
            <a:ext cx="415177" cy="184666"/>
          </a:xfrm>
        </p:spPr>
        <p:txBody>
          <a:bodyPr/>
          <a:lstStyle/>
          <a:p>
            <a:pPr>
              <a:defRPr/>
            </a:pPr>
            <a:r>
              <a:rPr lang="en-US" smtClean="0"/>
              <a:t>Page </a:t>
            </a:r>
            <a:fld id="{ABB55A41-2363-4FF7-B4E6-5952201265BE}" type="slidenum">
              <a:rPr lang="en-US" smtClean="0"/>
              <a:pPr>
                <a:defRPr/>
              </a:pPr>
              <a:t>24</a:t>
            </a:fld>
            <a:endParaRPr lang="en-US"/>
          </a:p>
        </p:txBody>
      </p:sp>
    </p:spTree>
    <p:extLst>
      <p:ext uri="{BB962C8B-B14F-4D97-AF65-F5344CB8AC3E}">
        <p14:creationId xmlns:p14="http://schemas.microsoft.com/office/powerpoint/2010/main" val="380576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April 2013</a:t>
            </a:r>
            <a:endParaRPr lang="en-US" sz="1400"/>
          </a:p>
        </p:txBody>
      </p:sp>
      <p:sp>
        <p:nvSpPr>
          <p:cNvPr id="72706" name="Slide Image Placeholder 1"/>
          <p:cNvSpPr>
            <a:spLocks noGrp="1" noRot="1" noChangeAspect="1" noTextEdit="1"/>
          </p:cNvSpPr>
          <p:nvPr>
            <p:ph type="sldImg"/>
          </p:nvPr>
        </p:nvSpPr>
        <p:spPr>
          <a:xfrm>
            <a:off x="1206500" y="703263"/>
            <a:ext cx="4640263" cy="3479800"/>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802.11-13/0395r1</a:t>
            </a:r>
            <a:endParaRPr lang="en-US" sz="1400"/>
          </a:p>
        </p:txBody>
      </p:sp>
      <p:sp>
        <p:nvSpPr>
          <p:cNvPr id="72709" name="Date Placeholder 4"/>
          <p:cNvSpPr txBox="1">
            <a:spLocks noGrp="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37076" y="9015413"/>
            <a:ext cx="18526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Andrew Myles, Cisco</a:t>
            </a:r>
          </a:p>
        </p:txBody>
      </p:sp>
      <p:sp>
        <p:nvSpPr>
          <p:cNvPr id="72711" name="Slide Number Placeholder 6"/>
          <p:cNvSpPr>
            <a:spLocks noGrp="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D6082DD4-69D3-49C5-BA88-19B4AF142FF5}" type="slidenum">
              <a:rPr lang="en-US" sz="1200" b="0" smtClean="0"/>
              <a:pPr/>
              <a:t>26</a:t>
            </a:fld>
            <a:endParaRPr lang="en-US" sz="1200" b="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dt" sz="quarter" idx="1"/>
          </p:nvPr>
        </p:nvSpPr>
        <p:spPr>
          <a:xfrm>
            <a:off x="665164" y="95706"/>
            <a:ext cx="92006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2057376" indent="-228598" defTabSz="944552">
              <a:defRPr sz="2400" b="1">
                <a:solidFill>
                  <a:schemeClr val="tx1"/>
                </a:solidFill>
                <a:latin typeface="Times New Roman" pitchFamily="18" charset="0"/>
              </a:defRPr>
            </a:lvl5pPr>
            <a:lvl6pPr marL="2514571" indent="-228598" defTabSz="944552" fontAlgn="base">
              <a:spcBef>
                <a:spcPct val="0"/>
              </a:spcBef>
              <a:spcAft>
                <a:spcPct val="0"/>
              </a:spcAft>
              <a:defRPr sz="2400" b="1">
                <a:solidFill>
                  <a:schemeClr val="tx1"/>
                </a:solidFill>
                <a:latin typeface="Times New Roman" pitchFamily="18" charset="0"/>
              </a:defRPr>
            </a:lvl6pPr>
            <a:lvl7pPr marL="2971766" indent="-228598" defTabSz="944552" fontAlgn="base">
              <a:spcBef>
                <a:spcPct val="0"/>
              </a:spcBef>
              <a:spcAft>
                <a:spcPct val="0"/>
              </a:spcAft>
              <a:defRPr sz="2400" b="1">
                <a:solidFill>
                  <a:schemeClr val="tx1"/>
                </a:solidFill>
                <a:latin typeface="Times New Roman" pitchFamily="18" charset="0"/>
              </a:defRPr>
            </a:lvl7pPr>
            <a:lvl8pPr marL="3428960" indent="-228598" defTabSz="944552" fontAlgn="base">
              <a:spcBef>
                <a:spcPct val="0"/>
              </a:spcBef>
              <a:spcAft>
                <a:spcPct val="0"/>
              </a:spcAft>
              <a:defRPr sz="2400" b="1">
                <a:solidFill>
                  <a:schemeClr val="tx1"/>
                </a:solidFill>
                <a:latin typeface="Times New Roman" pitchFamily="18" charset="0"/>
              </a:defRPr>
            </a:lvl8pPr>
            <a:lvl9pPr marL="3886155" indent="-228598" defTabSz="944552" fontAlgn="base">
              <a:spcBef>
                <a:spcPct val="0"/>
              </a:spcBef>
              <a:spcAft>
                <a:spcPct val="0"/>
              </a:spcAft>
              <a:defRPr sz="2400" b="1">
                <a:solidFill>
                  <a:schemeClr val="tx1"/>
                </a:solidFill>
                <a:latin typeface="Times New Roman" pitchFamily="18" charset="0"/>
              </a:defRPr>
            </a:lvl9pPr>
          </a:lstStyle>
          <a:p>
            <a:r>
              <a:rPr lang="en-US" sz="1400"/>
              <a:t>March 2013</a:t>
            </a:r>
            <a:endParaRPr lang="en-US" sz="1400"/>
          </a:p>
        </p:txBody>
      </p:sp>
      <p:sp>
        <p:nvSpPr>
          <p:cNvPr id="81922" name="Rectangle 2"/>
          <p:cNvSpPr>
            <a:spLocks noGrp="1" noChangeArrowheads="1"/>
          </p:cNvSpPr>
          <p:nvPr>
            <p:ph type="hdr" sz="quarter"/>
          </p:nvPr>
        </p:nvSpPr>
        <p:spPr>
          <a:xfrm>
            <a:off x="4180404" y="95412"/>
            <a:ext cx="2209284" cy="215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2057376" indent="-228598" defTabSz="944552">
              <a:defRPr sz="2400" b="1">
                <a:solidFill>
                  <a:schemeClr val="tx1"/>
                </a:solidFill>
                <a:latin typeface="Times New Roman" pitchFamily="18" charset="0"/>
              </a:defRPr>
            </a:lvl5pPr>
            <a:lvl6pPr marL="2514571" indent="-228598" defTabSz="944552" fontAlgn="base">
              <a:spcBef>
                <a:spcPct val="0"/>
              </a:spcBef>
              <a:spcAft>
                <a:spcPct val="0"/>
              </a:spcAft>
              <a:defRPr sz="2400" b="1">
                <a:solidFill>
                  <a:schemeClr val="tx1"/>
                </a:solidFill>
                <a:latin typeface="Times New Roman" pitchFamily="18" charset="0"/>
              </a:defRPr>
            </a:lvl6pPr>
            <a:lvl7pPr marL="2971766" indent="-228598" defTabSz="944552" fontAlgn="base">
              <a:spcBef>
                <a:spcPct val="0"/>
              </a:spcBef>
              <a:spcAft>
                <a:spcPct val="0"/>
              </a:spcAft>
              <a:defRPr sz="2400" b="1">
                <a:solidFill>
                  <a:schemeClr val="tx1"/>
                </a:solidFill>
                <a:latin typeface="Times New Roman" pitchFamily="18" charset="0"/>
              </a:defRPr>
            </a:lvl7pPr>
            <a:lvl8pPr marL="3428960" indent="-228598" defTabSz="944552" fontAlgn="base">
              <a:spcBef>
                <a:spcPct val="0"/>
              </a:spcBef>
              <a:spcAft>
                <a:spcPct val="0"/>
              </a:spcAft>
              <a:defRPr sz="2400" b="1">
                <a:solidFill>
                  <a:schemeClr val="tx1"/>
                </a:solidFill>
                <a:latin typeface="Times New Roman" pitchFamily="18" charset="0"/>
              </a:defRPr>
            </a:lvl8pPr>
            <a:lvl9pPr marL="3886155" indent="-228598" defTabSz="944552" fontAlgn="base">
              <a:spcBef>
                <a:spcPct val="0"/>
              </a:spcBef>
              <a:spcAft>
                <a:spcPct val="0"/>
              </a:spcAft>
              <a:defRPr sz="2400" b="1">
                <a:solidFill>
                  <a:schemeClr val="tx1"/>
                </a:solidFill>
                <a:latin typeface="Times New Roman" pitchFamily="18" charset="0"/>
              </a:defRPr>
            </a:lvl9pPr>
          </a:lstStyle>
          <a:p>
            <a:r>
              <a:rPr lang="en-US" sz="1400" smtClean="0"/>
              <a:t>doc.: IEEE 802.11-13/0395r1</a:t>
            </a:r>
            <a:endParaRPr lang="en-US" sz="1400"/>
          </a:p>
        </p:txBody>
      </p:sp>
      <p:sp>
        <p:nvSpPr>
          <p:cNvPr id="81923" name="Rectangle 3"/>
          <p:cNvSpPr txBox="1">
            <a:spLocks noGrp="1" noChangeArrowheads="1"/>
          </p:cNvSpPr>
          <p:nvPr/>
        </p:nvSpPr>
        <p:spPr bwMode="auto">
          <a:xfrm>
            <a:off x="665164" y="95412"/>
            <a:ext cx="1196378" cy="21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1924" name="Rectangle 6"/>
          <p:cNvSpPr>
            <a:spLocks noGrp="1" noChangeArrowheads="1"/>
          </p:cNvSpPr>
          <p:nvPr>
            <p:ph type="ftr" sz="quarter" idx="4"/>
          </p:nvPr>
        </p:nvSpPr>
        <p:spPr>
          <a:xfrm>
            <a:off x="4336268" y="9015412"/>
            <a:ext cx="2053422" cy="1849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896" indent="-342896"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460370" defTabSz="944552">
              <a:defRPr sz="2400" b="1">
                <a:solidFill>
                  <a:schemeClr val="tx1"/>
                </a:solidFill>
                <a:latin typeface="Times New Roman" pitchFamily="18" charset="0"/>
              </a:defRPr>
            </a:lvl5pPr>
            <a:lvl6pPr marL="917564" defTabSz="944552" fontAlgn="base">
              <a:spcBef>
                <a:spcPct val="0"/>
              </a:spcBef>
              <a:spcAft>
                <a:spcPct val="0"/>
              </a:spcAft>
              <a:defRPr sz="2400" b="1">
                <a:solidFill>
                  <a:schemeClr val="tx1"/>
                </a:solidFill>
                <a:latin typeface="Times New Roman" pitchFamily="18" charset="0"/>
              </a:defRPr>
            </a:lvl6pPr>
            <a:lvl7pPr marL="1374759" defTabSz="944552" fontAlgn="base">
              <a:spcBef>
                <a:spcPct val="0"/>
              </a:spcBef>
              <a:spcAft>
                <a:spcPct val="0"/>
              </a:spcAft>
              <a:defRPr sz="2400" b="1">
                <a:solidFill>
                  <a:schemeClr val="tx1"/>
                </a:solidFill>
                <a:latin typeface="Times New Roman" pitchFamily="18" charset="0"/>
              </a:defRPr>
            </a:lvl7pPr>
            <a:lvl8pPr marL="1831954" defTabSz="944552" fontAlgn="base">
              <a:spcBef>
                <a:spcPct val="0"/>
              </a:spcBef>
              <a:spcAft>
                <a:spcPct val="0"/>
              </a:spcAft>
              <a:defRPr sz="2400" b="1">
                <a:solidFill>
                  <a:schemeClr val="tx1"/>
                </a:solidFill>
                <a:latin typeface="Times New Roman" pitchFamily="18" charset="0"/>
              </a:defRPr>
            </a:lvl8pPr>
            <a:lvl9pPr marL="2289149" defTabSz="944552"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1925" name="Rectangle 7"/>
          <p:cNvSpPr>
            <a:spLocks noGrp="1" noChangeArrowheads="1"/>
          </p:cNvSpPr>
          <p:nvPr>
            <p:ph type="sldNum" sz="quarter" idx="5"/>
          </p:nvPr>
        </p:nvSpPr>
        <p:spPr>
          <a:xfrm>
            <a:off x="3383713" y="9015412"/>
            <a:ext cx="415177"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2057376" indent="-228598" defTabSz="944552">
              <a:defRPr sz="2400" b="1">
                <a:solidFill>
                  <a:schemeClr val="tx1"/>
                </a:solidFill>
                <a:latin typeface="Times New Roman" pitchFamily="18" charset="0"/>
              </a:defRPr>
            </a:lvl5pPr>
            <a:lvl6pPr marL="2514571" indent="-228598" defTabSz="944552" fontAlgn="base">
              <a:spcBef>
                <a:spcPct val="0"/>
              </a:spcBef>
              <a:spcAft>
                <a:spcPct val="0"/>
              </a:spcAft>
              <a:defRPr sz="2400" b="1">
                <a:solidFill>
                  <a:schemeClr val="tx1"/>
                </a:solidFill>
                <a:latin typeface="Times New Roman" pitchFamily="18" charset="0"/>
              </a:defRPr>
            </a:lvl6pPr>
            <a:lvl7pPr marL="2971766" indent="-228598" defTabSz="944552" fontAlgn="base">
              <a:spcBef>
                <a:spcPct val="0"/>
              </a:spcBef>
              <a:spcAft>
                <a:spcPct val="0"/>
              </a:spcAft>
              <a:defRPr sz="2400" b="1">
                <a:solidFill>
                  <a:schemeClr val="tx1"/>
                </a:solidFill>
                <a:latin typeface="Times New Roman" pitchFamily="18" charset="0"/>
              </a:defRPr>
            </a:lvl7pPr>
            <a:lvl8pPr marL="3428960" indent="-228598" defTabSz="944552" fontAlgn="base">
              <a:spcBef>
                <a:spcPct val="0"/>
              </a:spcBef>
              <a:spcAft>
                <a:spcPct val="0"/>
              </a:spcAft>
              <a:defRPr sz="2400" b="1">
                <a:solidFill>
                  <a:schemeClr val="tx1"/>
                </a:solidFill>
                <a:latin typeface="Times New Roman" pitchFamily="18" charset="0"/>
              </a:defRPr>
            </a:lvl8pPr>
            <a:lvl9pPr marL="3886155" indent="-228598" defTabSz="944552" fontAlgn="base">
              <a:spcBef>
                <a:spcPct val="0"/>
              </a:spcBef>
              <a:spcAft>
                <a:spcPct val="0"/>
              </a:spcAft>
              <a:defRPr sz="2400" b="1">
                <a:solidFill>
                  <a:schemeClr val="tx1"/>
                </a:solidFill>
                <a:latin typeface="Times New Roman" pitchFamily="18" charset="0"/>
              </a:defRPr>
            </a:lvl9pPr>
          </a:lstStyle>
          <a:p>
            <a:r>
              <a:rPr lang="en-US" sz="1200" b="0"/>
              <a:t>Page </a:t>
            </a:r>
            <a:fld id="{A9EF70F8-095F-4220-8B24-3CCEAB82CF09}" type="slidenum">
              <a:rPr lang="en-US" sz="1200" b="0"/>
              <a:pPr/>
              <a:t>27</a:t>
            </a:fld>
            <a:endParaRPr lang="en-US" sz="1200" b="0"/>
          </a:p>
        </p:txBody>
      </p:sp>
      <p:sp>
        <p:nvSpPr>
          <p:cNvPr id="81926" name="Rectangle 2"/>
          <p:cNvSpPr>
            <a:spLocks noGrp="1" noRot="1" noChangeAspect="1" noChangeArrowheads="1" noTextEdit="1"/>
          </p:cNvSpPr>
          <p:nvPr>
            <p:ph type="sldImg"/>
          </p:nvPr>
        </p:nvSpPr>
        <p:spPr>
          <a:ln/>
        </p:spPr>
      </p:sp>
      <p:sp>
        <p:nvSpPr>
          <p:cNvPr id="819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xfrm>
            <a:off x="665164" y="95706"/>
            <a:ext cx="92006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2057376" indent="-228598" defTabSz="944552">
              <a:defRPr sz="2400" b="1">
                <a:solidFill>
                  <a:schemeClr val="tx1"/>
                </a:solidFill>
                <a:latin typeface="Times New Roman" pitchFamily="18" charset="0"/>
              </a:defRPr>
            </a:lvl5pPr>
            <a:lvl6pPr marL="2514571" indent="-228598" defTabSz="944552" fontAlgn="base">
              <a:spcBef>
                <a:spcPct val="0"/>
              </a:spcBef>
              <a:spcAft>
                <a:spcPct val="0"/>
              </a:spcAft>
              <a:defRPr sz="2400" b="1">
                <a:solidFill>
                  <a:schemeClr val="tx1"/>
                </a:solidFill>
                <a:latin typeface="Times New Roman" pitchFamily="18" charset="0"/>
              </a:defRPr>
            </a:lvl6pPr>
            <a:lvl7pPr marL="2971766" indent="-228598" defTabSz="944552" fontAlgn="base">
              <a:spcBef>
                <a:spcPct val="0"/>
              </a:spcBef>
              <a:spcAft>
                <a:spcPct val="0"/>
              </a:spcAft>
              <a:defRPr sz="2400" b="1">
                <a:solidFill>
                  <a:schemeClr val="tx1"/>
                </a:solidFill>
                <a:latin typeface="Times New Roman" pitchFamily="18" charset="0"/>
              </a:defRPr>
            </a:lvl7pPr>
            <a:lvl8pPr marL="3428960" indent="-228598" defTabSz="944552" fontAlgn="base">
              <a:spcBef>
                <a:spcPct val="0"/>
              </a:spcBef>
              <a:spcAft>
                <a:spcPct val="0"/>
              </a:spcAft>
              <a:defRPr sz="2400" b="1">
                <a:solidFill>
                  <a:schemeClr val="tx1"/>
                </a:solidFill>
                <a:latin typeface="Times New Roman" pitchFamily="18" charset="0"/>
              </a:defRPr>
            </a:lvl8pPr>
            <a:lvl9pPr marL="3886155" indent="-228598" defTabSz="944552" fontAlgn="base">
              <a:spcBef>
                <a:spcPct val="0"/>
              </a:spcBef>
              <a:spcAft>
                <a:spcPct val="0"/>
              </a:spcAft>
              <a:defRPr sz="2400" b="1">
                <a:solidFill>
                  <a:schemeClr val="tx1"/>
                </a:solidFill>
                <a:latin typeface="Times New Roman" pitchFamily="18" charset="0"/>
              </a:defRPr>
            </a:lvl9pPr>
          </a:lstStyle>
          <a:p>
            <a:r>
              <a:rPr lang="en-US" sz="1400"/>
              <a:t>March 2013</a:t>
            </a:r>
            <a:endParaRPr lang="en-US" sz="1400"/>
          </a:p>
        </p:txBody>
      </p:sp>
      <p:sp>
        <p:nvSpPr>
          <p:cNvPr id="83970" name="Rectangle 2"/>
          <p:cNvSpPr>
            <a:spLocks noGrp="1" noChangeArrowheads="1"/>
          </p:cNvSpPr>
          <p:nvPr>
            <p:ph type="hdr" sz="quarter"/>
          </p:nvPr>
        </p:nvSpPr>
        <p:spPr>
          <a:xfrm>
            <a:off x="4180404" y="95412"/>
            <a:ext cx="2209284" cy="215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2057376" indent="-228598" defTabSz="944552">
              <a:defRPr sz="2400" b="1">
                <a:solidFill>
                  <a:schemeClr val="tx1"/>
                </a:solidFill>
                <a:latin typeface="Times New Roman" pitchFamily="18" charset="0"/>
              </a:defRPr>
            </a:lvl5pPr>
            <a:lvl6pPr marL="2514571" indent="-228598" defTabSz="944552" fontAlgn="base">
              <a:spcBef>
                <a:spcPct val="0"/>
              </a:spcBef>
              <a:spcAft>
                <a:spcPct val="0"/>
              </a:spcAft>
              <a:defRPr sz="2400" b="1">
                <a:solidFill>
                  <a:schemeClr val="tx1"/>
                </a:solidFill>
                <a:latin typeface="Times New Roman" pitchFamily="18" charset="0"/>
              </a:defRPr>
            </a:lvl6pPr>
            <a:lvl7pPr marL="2971766" indent="-228598" defTabSz="944552" fontAlgn="base">
              <a:spcBef>
                <a:spcPct val="0"/>
              </a:spcBef>
              <a:spcAft>
                <a:spcPct val="0"/>
              </a:spcAft>
              <a:defRPr sz="2400" b="1">
                <a:solidFill>
                  <a:schemeClr val="tx1"/>
                </a:solidFill>
                <a:latin typeface="Times New Roman" pitchFamily="18" charset="0"/>
              </a:defRPr>
            </a:lvl7pPr>
            <a:lvl8pPr marL="3428960" indent="-228598" defTabSz="944552" fontAlgn="base">
              <a:spcBef>
                <a:spcPct val="0"/>
              </a:spcBef>
              <a:spcAft>
                <a:spcPct val="0"/>
              </a:spcAft>
              <a:defRPr sz="2400" b="1">
                <a:solidFill>
                  <a:schemeClr val="tx1"/>
                </a:solidFill>
                <a:latin typeface="Times New Roman" pitchFamily="18" charset="0"/>
              </a:defRPr>
            </a:lvl8pPr>
            <a:lvl9pPr marL="3886155" indent="-228598" defTabSz="944552" fontAlgn="base">
              <a:spcBef>
                <a:spcPct val="0"/>
              </a:spcBef>
              <a:spcAft>
                <a:spcPct val="0"/>
              </a:spcAft>
              <a:defRPr sz="2400" b="1">
                <a:solidFill>
                  <a:schemeClr val="tx1"/>
                </a:solidFill>
                <a:latin typeface="Times New Roman" pitchFamily="18" charset="0"/>
              </a:defRPr>
            </a:lvl9pPr>
          </a:lstStyle>
          <a:p>
            <a:r>
              <a:rPr lang="en-US" sz="1400" smtClean="0"/>
              <a:t>doc.: IEEE 802.11-13/0395r1</a:t>
            </a:r>
            <a:endParaRPr lang="en-US" sz="1400"/>
          </a:p>
        </p:txBody>
      </p:sp>
      <p:sp>
        <p:nvSpPr>
          <p:cNvPr id="83971" name="Rectangle 3"/>
          <p:cNvSpPr txBox="1">
            <a:spLocks noGrp="1" noChangeArrowheads="1"/>
          </p:cNvSpPr>
          <p:nvPr/>
        </p:nvSpPr>
        <p:spPr bwMode="auto">
          <a:xfrm>
            <a:off x="665164" y="95412"/>
            <a:ext cx="1196378" cy="21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36268" y="9015412"/>
            <a:ext cx="2053422" cy="1849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896" indent="-342896"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460370" defTabSz="944552">
              <a:defRPr sz="2400" b="1">
                <a:solidFill>
                  <a:schemeClr val="tx1"/>
                </a:solidFill>
                <a:latin typeface="Times New Roman" pitchFamily="18" charset="0"/>
              </a:defRPr>
            </a:lvl5pPr>
            <a:lvl6pPr marL="917564" defTabSz="944552" fontAlgn="base">
              <a:spcBef>
                <a:spcPct val="0"/>
              </a:spcBef>
              <a:spcAft>
                <a:spcPct val="0"/>
              </a:spcAft>
              <a:defRPr sz="2400" b="1">
                <a:solidFill>
                  <a:schemeClr val="tx1"/>
                </a:solidFill>
                <a:latin typeface="Times New Roman" pitchFamily="18" charset="0"/>
              </a:defRPr>
            </a:lvl6pPr>
            <a:lvl7pPr marL="1374759" defTabSz="944552" fontAlgn="base">
              <a:spcBef>
                <a:spcPct val="0"/>
              </a:spcBef>
              <a:spcAft>
                <a:spcPct val="0"/>
              </a:spcAft>
              <a:defRPr sz="2400" b="1">
                <a:solidFill>
                  <a:schemeClr val="tx1"/>
                </a:solidFill>
                <a:latin typeface="Times New Roman" pitchFamily="18" charset="0"/>
              </a:defRPr>
            </a:lvl7pPr>
            <a:lvl8pPr marL="1831954" defTabSz="944552" fontAlgn="base">
              <a:spcBef>
                <a:spcPct val="0"/>
              </a:spcBef>
              <a:spcAft>
                <a:spcPct val="0"/>
              </a:spcAft>
              <a:defRPr sz="2400" b="1">
                <a:solidFill>
                  <a:schemeClr val="tx1"/>
                </a:solidFill>
                <a:latin typeface="Times New Roman" pitchFamily="18" charset="0"/>
              </a:defRPr>
            </a:lvl8pPr>
            <a:lvl9pPr marL="2289149" defTabSz="944552"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3973" name="Rectangle 7"/>
          <p:cNvSpPr>
            <a:spLocks noGrp="1" noChangeArrowheads="1"/>
          </p:cNvSpPr>
          <p:nvPr>
            <p:ph type="sldNum" sz="quarter" idx="5"/>
          </p:nvPr>
        </p:nvSpPr>
        <p:spPr>
          <a:xfrm>
            <a:off x="3383713" y="9015412"/>
            <a:ext cx="415177"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2057376" indent="-228598" defTabSz="944552">
              <a:defRPr sz="2400" b="1">
                <a:solidFill>
                  <a:schemeClr val="tx1"/>
                </a:solidFill>
                <a:latin typeface="Times New Roman" pitchFamily="18" charset="0"/>
              </a:defRPr>
            </a:lvl5pPr>
            <a:lvl6pPr marL="2514571" indent="-228598" defTabSz="944552" fontAlgn="base">
              <a:spcBef>
                <a:spcPct val="0"/>
              </a:spcBef>
              <a:spcAft>
                <a:spcPct val="0"/>
              </a:spcAft>
              <a:defRPr sz="2400" b="1">
                <a:solidFill>
                  <a:schemeClr val="tx1"/>
                </a:solidFill>
                <a:latin typeface="Times New Roman" pitchFamily="18" charset="0"/>
              </a:defRPr>
            </a:lvl6pPr>
            <a:lvl7pPr marL="2971766" indent="-228598" defTabSz="944552" fontAlgn="base">
              <a:spcBef>
                <a:spcPct val="0"/>
              </a:spcBef>
              <a:spcAft>
                <a:spcPct val="0"/>
              </a:spcAft>
              <a:defRPr sz="2400" b="1">
                <a:solidFill>
                  <a:schemeClr val="tx1"/>
                </a:solidFill>
                <a:latin typeface="Times New Roman" pitchFamily="18" charset="0"/>
              </a:defRPr>
            </a:lvl7pPr>
            <a:lvl8pPr marL="3428960" indent="-228598" defTabSz="944552" fontAlgn="base">
              <a:spcBef>
                <a:spcPct val="0"/>
              </a:spcBef>
              <a:spcAft>
                <a:spcPct val="0"/>
              </a:spcAft>
              <a:defRPr sz="2400" b="1">
                <a:solidFill>
                  <a:schemeClr val="tx1"/>
                </a:solidFill>
                <a:latin typeface="Times New Roman" pitchFamily="18" charset="0"/>
              </a:defRPr>
            </a:lvl8pPr>
            <a:lvl9pPr marL="3886155" indent="-228598" defTabSz="944552" fontAlgn="base">
              <a:spcBef>
                <a:spcPct val="0"/>
              </a:spcBef>
              <a:spcAft>
                <a:spcPct val="0"/>
              </a:spcAft>
              <a:defRPr sz="2400" b="1">
                <a:solidFill>
                  <a:schemeClr val="tx1"/>
                </a:solidFill>
                <a:latin typeface="Times New Roman" pitchFamily="18" charset="0"/>
              </a:defRPr>
            </a:lvl9pPr>
          </a:lstStyle>
          <a:p>
            <a:r>
              <a:rPr lang="en-US" sz="1200" b="0"/>
              <a:t>Page </a:t>
            </a:r>
            <a:fld id="{96E07C6B-0B5C-4F8B-AF92-7FF4F800ABD9}" type="slidenum">
              <a:rPr lang="en-US" sz="1200" b="0"/>
              <a:pPr/>
              <a:t>29</a:t>
            </a:fld>
            <a:endParaRPr lang="en-US" sz="1200" b="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802.11-13/0395r1</a:t>
            </a:r>
            <a:endParaRPr lang="en-US"/>
          </a:p>
        </p:txBody>
      </p:sp>
      <p:sp>
        <p:nvSpPr>
          <p:cNvPr id="5" name="Date Placeholder 4"/>
          <p:cNvSpPr>
            <a:spLocks noGrp="1"/>
          </p:cNvSpPr>
          <p:nvPr>
            <p:ph type="dt" idx="11"/>
          </p:nvPr>
        </p:nvSpPr>
        <p:spPr>
          <a:xfrm>
            <a:off x="665164" y="95706"/>
            <a:ext cx="920060" cy="215444"/>
          </a:xfrm>
        </p:spPr>
        <p:txBody>
          <a:bodyPr/>
          <a:lstStyle/>
          <a:p>
            <a:pPr>
              <a:defRPr/>
            </a:pPr>
            <a:r>
              <a:rPr lang="en-US" smtClean="0"/>
              <a:t>March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83711" y="9015413"/>
            <a:ext cx="415177" cy="184666"/>
          </a:xfrm>
        </p:spPr>
        <p:txBody>
          <a:bodyPr/>
          <a:lstStyle/>
          <a:p>
            <a:pPr>
              <a:defRPr/>
            </a:pPr>
            <a:r>
              <a:rPr lang="en-US" smtClean="0"/>
              <a:t>Page </a:t>
            </a:r>
            <a:fld id="{ABB55A41-2363-4FF7-B4E6-5952201265BE}" type="slidenum">
              <a:rPr lang="en-US" smtClean="0"/>
              <a:pPr>
                <a:defRPr/>
              </a:pPr>
              <a:t>31</a:t>
            </a:fld>
            <a:endParaRPr lang="en-US"/>
          </a:p>
        </p:txBody>
      </p:sp>
    </p:spTree>
    <p:extLst>
      <p:ext uri="{BB962C8B-B14F-4D97-AF65-F5344CB8AC3E}">
        <p14:creationId xmlns:p14="http://schemas.microsoft.com/office/powerpoint/2010/main" val="70539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April 2013</a:t>
            </a:r>
            <a:endParaRPr lang="en-US" sz="1400"/>
          </a:p>
        </p:txBody>
      </p:sp>
      <p:sp>
        <p:nvSpPr>
          <p:cNvPr id="19458"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802.11-13/0395r1</a:t>
            </a:r>
            <a:endParaRPr lang="en-US" sz="1400"/>
          </a:p>
        </p:txBody>
      </p:sp>
      <p:sp>
        <p:nvSpPr>
          <p:cNvPr id="19459"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9461"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52BEB48A-F2B2-4DC9-B48F-7362793BC5C1}" type="slidenum">
              <a:rPr lang="en-US" sz="1200" b="0" smtClean="0"/>
              <a:pPr/>
              <a:t>2</a:t>
            </a:fld>
            <a:endParaRPr lang="en-US" sz="1200" b="0"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802.11-13/0395r1</a:t>
            </a:r>
            <a:endParaRPr lang="en-US"/>
          </a:p>
        </p:txBody>
      </p:sp>
      <p:sp>
        <p:nvSpPr>
          <p:cNvPr id="5" name="Date Placeholder 4"/>
          <p:cNvSpPr>
            <a:spLocks noGrp="1"/>
          </p:cNvSpPr>
          <p:nvPr>
            <p:ph type="dt" idx="11"/>
          </p:nvPr>
        </p:nvSpPr>
        <p:spPr/>
        <p:txBody>
          <a:bodyPr/>
          <a:lstStyle/>
          <a:p>
            <a:pPr>
              <a:defRPr/>
            </a:pPr>
            <a:r>
              <a:rPr lang="en-US" smtClean="0"/>
              <a:t>April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83711" y="9015413"/>
            <a:ext cx="415177" cy="184666"/>
          </a:xfrm>
        </p:spPr>
        <p:txBody>
          <a:bodyPr/>
          <a:lstStyle/>
          <a:p>
            <a:pPr>
              <a:defRPr/>
            </a:pPr>
            <a:r>
              <a:rPr lang="en-US" smtClean="0"/>
              <a:t>Page </a:t>
            </a:r>
            <a:fld id="{ABB55A41-2363-4FF7-B4E6-5952201265BE}" type="slidenum">
              <a:rPr lang="en-US" smtClean="0"/>
              <a:pPr>
                <a:defRPr/>
              </a:pPr>
              <a:t>8</a:t>
            </a:fld>
            <a:endParaRPr lang="en-US"/>
          </a:p>
        </p:txBody>
      </p:sp>
    </p:spTree>
    <p:extLst>
      <p:ext uri="{BB962C8B-B14F-4D97-AF65-F5344CB8AC3E}">
        <p14:creationId xmlns:p14="http://schemas.microsoft.com/office/powerpoint/2010/main" val="83822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802.11-13/0395r1</a:t>
            </a:r>
            <a:endParaRPr lang="en-US"/>
          </a:p>
        </p:txBody>
      </p:sp>
      <p:sp>
        <p:nvSpPr>
          <p:cNvPr id="13315" name="Rectangle 3"/>
          <p:cNvSpPr>
            <a:spLocks noGrp="1" noChangeArrowheads="1"/>
          </p:cNvSpPr>
          <p:nvPr>
            <p:ph type="dt" sz="quarter" idx="1"/>
          </p:nvPr>
        </p:nvSpPr>
        <p:spPr>
          <a:xfrm>
            <a:off x="665164" y="95706"/>
            <a:ext cx="787075" cy="215444"/>
          </a:xfrm>
          <a:noFill/>
        </p:spPr>
        <p:txBody>
          <a:bodyPr/>
          <a:lstStyle/>
          <a:p>
            <a:r>
              <a:rPr lang="en-US" smtClean="0"/>
              <a:t>April 2013</a:t>
            </a:r>
            <a:endParaRPr lang="en-US"/>
          </a:p>
        </p:txBody>
      </p:sp>
      <p:sp>
        <p:nvSpPr>
          <p:cNvPr id="13316" name="Rectangle 6"/>
          <p:cNvSpPr>
            <a:spLocks noGrp="1" noChangeArrowheads="1"/>
          </p:cNvSpPr>
          <p:nvPr>
            <p:ph type="ftr" sz="quarter" idx="4"/>
          </p:nvPr>
        </p:nvSpPr>
        <p:spPr>
          <a:xfrm>
            <a:off x="4799831" y="9015413"/>
            <a:ext cx="1589858" cy="184666"/>
          </a:xfrm>
          <a:noFill/>
        </p:spPr>
        <p:txBody>
          <a:bodyPr/>
          <a:lstStyle/>
          <a:p>
            <a:pPr lvl="4"/>
            <a:r>
              <a:rPr lang="en-US"/>
              <a:t>Jon Rosdahl, CSR</a:t>
            </a:r>
          </a:p>
        </p:txBody>
      </p:sp>
      <p:sp>
        <p:nvSpPr>
          <p:cNvPr id="13317" name="Rectangle 7"/>
          <p:cNvSpPr>
            <a:spLocks noGrp="1" noChangeArrowheads="1"/>
          </p:cNvSpPr>
          <p:nvPr>
            <p:ph type="sldNum" sz="quarter" idx="5"/>
          </p:nvPr>
        </p:nvSpPr>
        <p:spPr>
          <a:xfrm>
            <a:off x="3383711" y="9015413"/>
            <a:ext cx="415177" cy="184666"/>
          </a:xfrm>
          <a:noFill/>
        </p:spPr>
        <p:txBody>
          <a:bodyPr/>
          <a:lstStyle/>
          <a:p>
            <a:r>
              <a:rPr lang="en-US"/>
              <a:t>Page </a:t>
            </a:r>
            <a:fld id="{A3D196C6-C4A5-4DEA-A136-C30BCA8401B0}" type="slidenum">
              <a:rPr lang="en-US"/>
              <a:pPr/>
              <a:t>9</a:t>
            </a:fld>
            <a:endParaRPr lang="en-US"/>
          </a:p>
        </p:txBody>
      </p:sp>
      <p:sp>
        <p:nvSpPr>
          <p:cNvPr id="13318" name="Rectangle 7"/>
          <p:cNvSpPr txBox="1">
            <a:spLocks noGrp="1" noChangeArrowheads="1"/>
          </p:cNvSpPr>
          <p:nvPr/>
        </p:nvSpPr>
        <p:spPr bwMode="auto">
          <a:xfrm>
            <a:off x="3996527" y="8842531"/>
            <a:ext cx="3056736" cy="466569"/>
          </a:xfrm>
          <a:prstGeom prst="rect">
            <a:avLst/>
          </a:prstGeom>
          <a:noFill/>
          <a:ln w="9525">
            <a:noFill/>
            <a:miter lim="800000"/>
            <a:headEnd/>
            <a:tailEnd/>
          </a:ln>
        </p:spPr>
        <p:txBody>
          <a:bodyPr lIns="93486" tIns="46743" rIns="93486" bIns="46743" anchor="b"/>
          <a:lstStyle/>
          <a:p>
            <a:pPr algn="r" defTabSz="935537"/>
            <a:fld id="{79C13437-2E59-4BF7-9AFD-498D09D2BC71}" type="slidenum">
              <a:rPr lang="en-US"/>
              <a:pPr algn="r" defTabSz="935537"/>
              <a:t>9</a:t>
            </a:fld>
            <a:endParaRPr lang="en-US"/>
          </a:p>
        </p:txBody>
      </p:sp>
      <p:sp>
        <p:nvSpPr>
          <p:cNvPr id="13319" name="Rectangle 2"/>
          <p:cNvSpPr>
            <a:spLocks noGrp="1" noRot="1" noChangeAspect="1" noChangeArrowheads="1" noTextEdit="1"/>
          </p:cNvSpPr>
          <p:nvPr>
            <p:ph type="sldImg"/>
          </p:nvPr>
        </p:nvSpPr>
        <p:spPr>
          <a:xfrm>
            <a:off x="1201738" y="698500"/>
            <a:ext cx="4651375" cy="3489325"/>
          </a:xfrm>
          <a:ln/>
        </p:spPr>
      </p:sp>
      <p:sp>
        <p:nvSpPr>
          <p:cNvPr id="13320" name="Rectangle 3"/>
          <p:cNvSpPr>
            <a:spLocks noGrp="1" noChangeArrowheads="1"/>
          </p:cNvSpPr>
          <p:nvPr>
            <p:ph type="body" idx="1"/>
          </p:nvPr>
        </p:nvSpPr>
        <p:spPr>
          <a:xfrm>
            <a:off x="941405" y="4422063"/>
            <a:ext cx="5170455" cy="4187980"/>
          </a:xfrm>
          <a:noFill/>
          <a:ln/>
        </p:spPr>
        <p:txBody>
          <a:bodyPr lIns="93486" tIns="46743" rIns="93486" bIns="46743"/>
          <a:lstStyle/>
          <a:p>
            <a:pPr defTabSz="92272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802.11-13/0395r1</a:t>
            </a:r>
            <a:endParaRPr lang="en-US"/>
          </a:p>
        </p:txBody>
      </p:sp>
      <p:sp>
        <p:nvSpPr>
          <p:cNvPr id="5" name="Date Placeholder 4"/>
          <p:cNvSpPr>
            <a:spLocks noGrp="1"/>
          </p:cNvSpPr>
          <p:nvPr>
            <p:ph type="dt" idx="11"/>
          </p:nvPr>
        </p:nvSpPr>
        <p:spPr/>
        <p:txBody>
          <a:bodyPr/>
          <a:lstStyle/>
          <a:p>
            <a:pPr>
              <a:defRPr/>
            </a:pPr>
            <a:r>
              <a:rPr lang="en-US" smtClean="0"/>
              <a:t>April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17</a:t>
            </a:fld>
            <a:endParaRPr lang="en-US"/>
          </a:p>
        </p:txBody>
      </p:sp>
    </p:spTree>
    <p:extLst>
      <p:ext uri="{BB962C8B-B14F-4D97-AF65-F5344CB8AC3E}">
        <p14:creationId xmlns:p14="http://schemas.microsoft.com/office/powerpoint/2010/main" val="380576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802.11-13/0395r1</a:t>
            </a:r>
            <a:endParaRPr lang="en-US"/>
          </a:p>
        </p:txBody>
      </p:sp>
      <p:sp>
        <p:nvSpPr>
          <p:cNvPr id="5" name="Date Placeholder 4"/>
          <p:cNvSpPr>
            <a:spLocks noGrp="1"/>
          </p:cNvSpPr>
          <p:nvPr>
            <p:ph type="dt" idx="11"/>
          </p:nvPr>
        </p:nvSpPr>
        <p:spPr/>
        <p:txBody>
          <a:bodyPr/>
          <a:lstStyle/>
          <a:p>
            <a:pPr>
              <a:defRPr/>
            </a:pPr>
            <a:r>
              <a:rPr lang="en-US" smtClean="0"/>
              <a:t>April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18</a:t>
            </a:fld>
            <a:endParaRPr lang="en-US"/>
          </a:p>
        </p:txBody>
      </p:sp>
    </p:spTree>
    <p:extLst>
      <p:ext uri="{BB962C8B-B14F-4D97-AF65-F5344CB8AC3E}">
        <p14:creationId xmlns:p14="http://schemas.microsoft.com/office/powerpoint/2010/main" val="380576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802.11-13/0395r1</a:t>
            </a:r>
            <a:endParaRPr lang="en-US"/>
          </a:p>
        </p:txBody>
      </p:sp>
      <p:sp>
        <p:nvSpPr>
          <p:cNvPr id="5" name="Date Placeholder 4"/>
          <p:cNvSpPr>
            <a:spLocks noGrp="1"/>
          </p:cNvSpPr>
          <p:nvPr>
            <p:ph type="dt" idx="11"/>
          </p:nvPr>
        </p:nvSpPr>
        <p:spPr/>
        <p:txBody>
          <a:bodyPr/>
          <a:lstStyle/>
          <a:p>
            <a:pPr>
              <a:defRPr/>
            </a:pPr>
            <a:r>
              <a:rPr lang="en-US" smtClean="0"/>
              <a:t>April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19</a:t>
            </a:fld>
            <a:endParaRPr lang="en-US"/>
          </a:p>
        </p:txBody>
      </p:sp>
    </p:spTree>
    <p:extLst>
      <p:ext uri="{BB962C8B-B14F-4D97-AF65-F5344CB8AC3E}">
        <p14:creationId xmlns:p14="http://schemas.microsoft.com/office/powerpoint/2010/main" val="380576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xfrm>
            <a:off x="665164" y="95706"/>
            <a:ext cx="92006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2057376" indent="-228598" defTabSz="944552">
              <a:defRPr sz="2400" b="1">
                <a:solidFill>
                  <a:schemeClr val="tx1"/>
                </a:solidFill>
                <a:latin typeface="Times New Roman" pitchFamily="18" charset="0"/>
              </a:defRPr>
            </a:lvl5pPr>
            <a:lvl6pPr marL="2514571" indent="-228598" defTabSz="944552" fontAlgn="base">
              <a:spcBef>
                <a:spcPct val="0"/>
              </a:spcBef>
              <a:spcAft>
                <a:spcPct val="0"/>
              </a:spcAft>
              <a:defRPr sz="2400" b="1">
                <a:solidFill>
                  <a:schemeClr val="tx1"/>
                </a:solidFill>
                <a:latin typeface="Times New Roman" pitchFamily="18" charset="0"/>
              </a:defRPr>
            </a:lvl6pPr>
            <a:lvl7pPr marL="2971766" indent="-228598" defTabSz="944552" fontAlgn="base">
              <a:spcBef>
                <a:spcPct val="0"/>
              </a:spcBef>
              <a:spcAft>
                <a:spcPct val="0"/>
              </a:spcAft>
              <a:defRPr sz="2400" b="1">
                <a:solidFill>
                  <a:schemeClr val="tx1"/>
                </a:solidFill>
                <a:latin typeface="Times New Roman" pitchFamily="18" charset="0"/>
              </a:defRPr>
            </a:lvl7pPr>
            <a:lvl8pPr marL="3428960" indent="-228598" defTabSz="944552" fontAlgn="base">
              <a:spcBef>
                <a:spcPct val="0"/>
              </a:spcBef>
              <a:spcAft>
                <a:spcPct val="0"/>
              </a:spcAft>
              <a:defRPr sz="2400" b="1">
                <a:solidFill>
                  <a:schemeClr val="tx1"/>
                </a:solidFill>
                <a:latin typeface="Times New Roman" pitchFamily="18" charset="0"/>
              </a:defRPr>
            </a:lvl8pPr>
            <a:lvl9pPr marL="3886155" indent="-228598" defTabSz="944552" fontAlgn="base">
              <a:spcBef>
                <a:spcPct val="0"/>
              </a:spcBef>
              <a:spcAft>
                <a:spcPct val="0"/>
              </a:spcAft>
              <a:defRPr sz="2400" b="1">
                <a:solidFill>
                  <a:schemeClr val="tx1"/>
                </a:solidFill>
                <a:latin typeface="Times New Roman" pitchFamily="18" charset="0"/>
              </a:defRPr>
            </a:lvl9pPr>
          </a:lstStyle>
          <a:p>
            <a:r>
              <a:rPr lang="en-US" sz="1400"/>
              <a:t>March 2013</a:t>
            </a:r>
            <a:endParaRPr lang="en-US" sz="1400"/>
          </a:p>
        </p:txBody>
      </p:sp>
      <p:sp>
        <p:nvSpPr>
          <p:cNvPr id="70658" name="Rectangle 2"/>
          <p:cNvSpPr>
            <a:spLocks noGrp="1" noChangeArrowheads="1"/>
          </p:cNvSpPr>
          <p:nvPr>
            <p:ph type="hdr" sz="quarter"/>
          </p:nvPr>
        </p:nvSpPr>
        <p:spPr>
          <a:xfrm>
            <a:off x="4180404" y="95412"/>
            <a:ext cx="2209284" cy="215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2057376" indent="-228598" defTabSz="944552">
              <a:defRPr sz="2400" b="1">
                <a:solidFill>
                  <a:schemeClr val="tx1"/>
                </a:solidFill>
                <a:latin typeface="Times New Roman" pitchFamily="18" charset="0"/>
              </a:defRPr>
            </a:lvl5pPr>
            <a:lvl6pPr marL="2514571" indent="-228598" defTabSz="944552" fontAlgn="base">
              <a:spcBef>
                <a:spcPct val="0"/>
              </a:spcBef>
              <a:spcAft>
                <a:spcPct val="0"/>
              </a:spcAft>
              <a:defRPr sz="2400" b="1">
                <a:solidFill>
                  <a:schemeClr val="tx1"/>
                </a:solidFill>
                <a:latin typeface="Times New Roman" pitchFamily="18" charset="0"/>
              </a:defRPr>
            </a:lvl6pPr>
            <a:lvl7pPr marL="2971766" indent="-228598" defTabSz="944552" fontAlgn="base">
              <a:spcBef>
                <a:spcPct val="0"/>
              </a:spcBef>
              <a:spcAft>
                <a:spcPct val="0"/>
              </a:spcAft>
              <a:defRPr sz="2400" b="1">
                <a:solidFill>
                  <a:schemeClr val="tx1"/>
                </a:solidFill>
                <a:latin typeface="Times New Roman" pitchFamily="18" charset="0"/>
              </a:defRPr>
            </a:lvl7pPr>
            <a:lvl8pPr marL="3428960" indent="-228598" defTabSz="944552" fontAlgn="base">
              <a:spcBef>
                <a:spcPct val="0"/>
              </a:spcBef>
              <a:spcAft>
                <a:spcPct val="0"/>
              </a:spcAft>
              <a:defRPr sz="2400" b="1">
                <a:solidFill>
                  <a:schemeClr val="tx1"/>
                </a:solidFill>
                <a:latin typeface="Times New Roman" pitchFamily="18" charset="0"/>
              </a:defRPr>
            </a:lvl8pPr>
            <a:lvl9pPr marL="3886155" indent="-228598" defTabSz="944552" fontAlgn="base">
              <a:spcBef>
                <a:spcPct val="0"/>
              </a:spcBef>
              <a:spcAft>
                <a:spcPct val="0"/>
              </a:spcAft>
              <a:defRPr sz="2400" b="1">
                <a:solidFill>
                  <a:schemeClr val="tx1"/>
                </a:solidFill>
                <a:latin typeface="Times New Roman" pitchFamily="18" charset="0"/>
              </a:defRPr>
            </a:lvl9pPr>
          </a:lstStyle>
          <a:p>
            <a:r>
              <a:rPr lang="en-US" sz="1400" smtClean="0"/>
              <a:t>doc.: IEEE 802.11-13/0395r1</a:t>
            </a:r>
            <a:endParaRPr lang="en-US" sz="1400"/>
          </a:p>
        </p:txBody>
      </p:sp>
      <p:sp>
        <p:nvSpPr>
          <p:cNvPr id="70659" name="Rectangle 3"/>
          <p:cNvSpPr txBox="1">
            <a:spLocks noGrp="1" noChangeArrowheads="1"/>
          </p:cNvSpPr>
          <p:nvPr/>
        </p:nvSpPr>
        <p:spPr bwMode="auto">
          <a:xfrm>
            <a:off x="665164" y="95412"/>
            <a:ext cx="1196378" cy="21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36268" y="9015412"/>
            <a:ext cx="2053422" cy="1849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896" indent="-342896"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460370" defTabSz="944552">
              <a:defRPr sz="2400" b="1">
                <a:solidFill>
                  <a:schemeClr val="tx1"/>
                </a:solidFill>
                <a:latin typeface="Times New Roman" pitchFamily="18" charset="0"/>
              </a:defRPr>
            </a:lvl5pPr>
            <a:lvl6pPr marL="917564" defTabSz="944552" fontAlgn="base">
              <a:spcBef>
                <a:spcPct val="0"/>
              </a:spcBef>
              <a:spcAft>
                <a:spcPct val="0"/>
              </a:spcAft>
              <a:defRPr sz="2400" b="1">
                <a:solidFill>
                  <a:schemeClr val="tx1"/>
                </a:solidFill>
                <a:latin typeface="Times New Roman" pitchFamily="18" charset="0"/>
              </a:defRPr>
            </a:lvl6pPr>
            <a:lvl7pPr marL="1374759" defTabSz="944552" fontAlgn="base">
              <a:spcBef>
                <a:spcPct val="0"/>
              </a:spcBef>
              <a:spcAft>
                <a:spcPct val="0"/>
              </a:spcAft>
              <a:defRPr sz="2400" b="1">
                <a:solidFill>
                  <a:schemeClr val="tx1"/>
                </a:solidFill>
                <a:latin typeface="Times New Roman" pitchFamily="18" charset="0"/>
              </a:defRPr>
            </a:lvl7pPr>
            <a:lvl8pPr marL="1831954" defTabSz="944552" fontAlgn="base">
              <a:spcBef>
                <a:spcPct val="0"/>
              </a:spcBef>
              <a:spcAft>
                <a:spcPct val="0"/>
              </a:spcAft>
              <a:defRPr sz="2400" b="1">
                <a:solidFill>
                  <a:schemeClr val="tx1"/>
                </a:solidFill>
                <a:latin typeface="Times New Roman" pitchFamily="18" charset="0"/>
              </a:defRPr>
            </a:lvl8pPr>
            <a:lvl9pPr marL="2289149" defTabSz="944552"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70661" name="Rectangle 7"/>
          <p:cNvSpPr>
            <a:spLocks noGrp="1" noChangeArrowheads="1"/>
          </p:cNvSpPr>
          <p:nvPr>
            <p:ph type="sldNum" sz="quarter" idx="5"/>
          </p:nvPr>
        </p:nvSpPr>
        <p:spPr>
          <a:xfrm>
            <a:off x="3383713" y="9015412"/>
            <a:ext cx="415177"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2057376" indent="-228598" defTabSz="944552">
              <a:defRPr sz="2400" b="1">
                <a:solidFill>
                  <a:schemeClr val="tx1"/>
                </a:solidFill>
                <a:latin typeface="Times New Roman" pitchFamily="18" charset="0"/>
              </a:defRPr>
            </a:lvl5pPr>
            <a:lvl6pPr marL="2514571" indent="-228598" defTabSz="944552" fontAlgn="base">
              <a:spcBef>
                <a:spcPct val="0"/>
              </a:spcBef>
              <a:spcAft>
                <a:spcPct val="0"/>
              </a:spcAft>
              <a:defRPr sz="2400" b="1">
                <a:solidFill>
                  <a:schemeClr val="tx1"/>
                </a:solidFill>
                <a:latin typeface="Times New Roman" pitchFamily="18" charset="0"/>
              </a:defRPr>
            </a:lvl6pPr>
            <a:lvl7pPr marL="2971766" indent="-228598" defTabSz="944552" fontAlgn="base">
              <a:spcBef>
                <a:spcPct val="0"/>
              </a:spcBef>
              <a:spcAft>
                <a:spcPct val="0"/>
              </a:spcAft>
              <a:defRPr sz="2400" b="1">
                <a:solidFill>
                  <a:schemeClr val="tx1"/>
                </a:solidFill>
                <a:latin typeface="Times New Roman" pitchFamily="18" charset="0"/>
              </a:defRPr>
            </a:lvl7pPr>
            <a:lvl8pPr marL="3428960" indent="-228598" defTabSz="944552" fontAlgn="base">
              <a:spcBef>
                <a:spcPct val="0"/>
              </a:spcBef>
              <a:spcAft>
                <a:spcPct val="0"/>
              </a:spcAft>
              <a:defRPr sz="2400" b="1">
                <a:solidFill>
                  <a:schemeClr val="tx1"/>
                </a:solidFill>
                <a:latin typeface="Times New Roman" pitchFamily="18" charset="0"/>
              </a:defRPr>
            </a:lvl8pPr>
            <a:lvl9pPr marL="3886155" indent="-228598" defTabSz="944552" fontAlgn="base">
              <a:spcBef>
                <a:spcPct val="0"/>
              </a:spcBef>
              <a:spcAft>
                <a:spcPct val="0"/>
              </a:spcAft>
              <a:defRPr sz="2400" b="1">
                <a:solidFill>
                  <a:schemeClr val="tx1"/>
                </a:solidFill>
                <a:latin typeface="Times New Roman" pitchFamily="18" charset="0"/>
              </a:defRPr>
            </a:lvl9pPr>
          </a:lstStyle>
          <a:p>
            <a:r>
              <a:rPr lang="en-US" sz="1200" b="0"/>
              <a:t>Page </a:t>
            </a:r>
            <a:fld id="{F42C4005-3F5F-4665-98E2-E69A7869924E}" type="slidenum">
              <a:rPr lang="en-US" sz="1200" b="0"/>
              <a:pPr/>
              <a:t>22</a:t>
            </a:fld>
            <a:endParaRPr lang="en-US" sz="1200" b="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xfrm>
            <a:off x="665164" y="95706"/>
            <a:ext cx="92006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2057376" indent="-228598" defTabSz="944552">
              <a:defRPr sz="2400" b="1">
                <a:solidFill>
                  <a:schemeClr val="tx1"/>
                </a:solidFill>
                <a:latin typeface="Times New Roman" pitchFamily="18" charset="0"/>
              </a:defRPr>
            </a:lvl5pPr>
            <a:lvl6pPr marL="2514571" indent="-228598" defTabSz="944552" fontAlgn="base">
              <a:spcBef>
                <a:spcPct val="0"/>
              </a:spcBef>
              <a:spcAft>
                <a:spcPct val="0"/>
              </a:spcAft>
              <a:defRPr sz="2400" b="1">
                <a:solidFill>
                  <a:schemeClr val="tx1"/>
                </a:solidFill>
                <a:latin typeface="Times New Roman" pitchFamily="18" charset="0"/>
              </a:defRPr>
            </a:lvl6pPr>
            <a:lvl7pPr marL="2971766" indent="-228598" defTabSz="944552" fontAlgn="base">
              <a:spcBef>
                <a:spcPct val="0"/>
              </a:spcBef>
              <a:spcAft>
                <a:spcPct val="0"/>
              </a:spcAft>
              <a:defRPr sz="2400" b="1">
                <a:solidFill>
                  <a:schemeClr val="tx1"/>
                </a:solidFill>
                <a:latin typeface="Times New Roman" pitchFamily="18" charset="0"/>
              </a:defRPr>
            </a:lvl7pPr>
            <a:lvl8pPr marL="3428960" indent="-228598" defTabSz="944552" fontAlgn="base">
              <a:spcBef>
                <a:spcPct val="0"/>
              </a:spcBef>
              <a:spcAft>
                <a:spcPct val="0"/>
              </a:spcAft>
              <a:defRPr sz="2400" b="1">
                <a:solidFill>
                  <a:schemeClr val="tx1"/>
                </a:solidFill>
                <a:latin typeface="Times New Roman" pitchFamily="18" charset="0"/>
              </a:defRPr>
            </a:lvl8pPr>
            <a:lvl9pPr marL="3886155" indent="-228598" defTabSz="944552" fontAlgn="base">
              <a:spcBef>
                <a:spcPct val="0"/>
              </a:spcBef>
              <a:spcAft>
                <a:spcPct val="0"/>
              </a:spcAft>
              <a:defRPr sz="2400" b="1">
                <a:solidFill>
                  <a:schemeClr val="tx1"/>
                </a:solidFill>
                <a:latin typeface="Times New Roman" pitchFamily="18" charset="0"/>
              </a:defRPr>
            </a:lvl9pPr>
          </a:lstStyle>
          <a:p>
            <a:r>
              <a:rPr lang="en-US" sz="1400"/>
              <a:t>March 2013</a:t>
            </a:r>
            <a:endParaRPr lang="en-US" sz="1400"/>
          </a:p>
        </p:txBody>
      </p:sp>
      <p:sp>
        <p:nvSpPr>
          <p:cNvPr id="72706" name="Slide Image Placeholder 1"/>
          <p:cNvSpPr>
            <a:spLocks noGrp="1" noRot="1" noChangeAspect="1" noTextEdit="1"/>
          </p:cNvSpPr>
          <p:nvPr>
            <p:ph type="sldImg"/>
          </p:nvPr>
        </p:nvSpPr>
        <p:spPr>
          <a:xfrm>
            <a:off x="1208088" y="704850"/>
            <a:ext cx="4637087" cy="3478213"/>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80404" y="95412"/>
            <a:ext cx="2209284" cy="215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2057376" indent="-228598" defTabSz="944552">
              <a:defRPr sz="2400" b="1">
                <a:solidFill>
                  <a:schemeClr val="tx1"/>
                </a:solidFill>
                <a:latin typeface="Times New Roman" pitchFamily="18" charset="0"/>
              </a:defRPr>
            </a:lvl5pPr>
            <a:lvl6pPr marL="2514571" indent="-228598" defTabSz="944552" fontAlgn="base">
              <a:spcBef>
                <a:spcPct val="0"/>
              </a:spcBef>
              <a:spcAft>
                <a:spcPct val="0"/>
              </a:spcAft>
              <a:defRPr sz="2400" b="1">
                <a:solidFill>
                  <a:schemeClr val="tx1"/>
                </a:solidFill>
                <a:latin typeface="Times New Roman" pitchFamily="18" charset="0"/>
              </a:defRPr>
            </a:lvl6pPr>
            <a:lvl7pPr marL="2971766" indent="-228598" defTabSz="944552" fontAlgn="base">
              <a:spcBef>
                <a:spcPct val="0"/>
              </a:spcBef>
              <a:spcAft>
                <a:spcPct val="0"/>
              </a:spcAft>
              <a:defRPr sz="2400" b="1">
                <a:solidFill>
                  <a:schemeClr val="tx1"/>
                </a:solidFill>
                <a:latin typeface="Times New Roman" pitchFamily="18" charset="0"/>
              </a:defRPr>
            </a:lvl7pPr>
            <a:lvl8pPr marL="3428960" indent="-228598" defTabSz="944552" fontAlgn="base">
              <a:spcBef>
                <a:spcPct val="0"/>
              </a:spcBef>
              <a:spcAft>
                <a:spcPct val="0"/>
              </a:spcAft>
              <a:defRPr sz="2400" b="1">
                <a:solidFill>
                  <a:schemeClr val="tx1"/>
                </a:solidFill>
                <a:latin typeface="Times New Roman" pitchFamily="18" charset="0"/>
              </a:defRPr>
            </a:lvl8pPr>
            <a:lvl9pPr marL="3886155" indent="-228598" defTabSz="944552" fontAlgn="base">
              <a:spcBef>
                <a:spcPct val="0"/>
              </a:spcBef>
              <a:spcAft>
                <a:spcPct val="0"/>
              </a:spcAft>
              <a:defRPr sz="2400" b="1">
                <a:solidFill>
                  <a:schemeClr val="tx1"/>
                </a:solidFill>
                <a:latin typeface="Times New Roman" pitchFamily="18" charset="0"/>
              </a:defRPr>
            </a:lvl9pPr>
          </a:lstStyle>
          <a:p>
            <a:r>
              <a:rPr lang="en-US" sz="1400" smtClean="0"/>
              <a:t>doc.: IEEE 802.11-13/0395r1</a:t>
            </a:r>
            <a:endParaRPr lang="en-US" sz="1400"/>
          </a:p>
        </p:txBody>
      </p:sp>
      <p:sp>
        <p:nvSpPr>
          <p:cNvPr id="72709" name="Date Placeholder 4"/>
          <p:cNvSpPr txBox="1">
            <a:spLocks noGrp="1"/>
          </p:cNvSpPr>
          <p:nvPr/>
        </p:nvSpPr>
        <p:spPr bwMode="auto">
          <a:xfrm>
            <a:off x="665164" y="95412"/>
            <a:ext cx="1196378" cy="21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68512" y="9015412"/>
            <a:ext cx="1821178" cy="1849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896" indent="-342896"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460370" defTabSz="944552">
              <a:defRPr sz="2400" b="1">
                <a:solidFill>
                  <a:schemeClr val="tx1"/>
                </a:solidFill>
                <a:latin typeface="Times New Roman" pitchFamily="18" charset="0"/>
              </a:defRPr>
            </a:lvl5pPr>
            <a:lvl6pPr marL="917564" defTabSz="944552" fontAlgn="base">
              <a:spcBef>
                <a:spcPct val="0"/>
              </a:spcBef>
              <a:spcAft>
                <a:spcPct val="0"/>
              </a:spcAft>
              <a:defRPr sz="2400" b="1">
                <a:solidFill>
                  <a:schemeClr val="tx1"/>
                </a:solidFill>
                <a:latin typeface="Times New Roman" pitchFamily="18" charset="0"/>
              </a:defRPr>
            </a:lvl6pPr>
            <a:lvl7pPr marL="1374759" defTabSz="944552" fontAlgn="base">
              <a:spcBef>
                <a:spcPct val="0"/>
              </a:spcBef>
              <a:spcAft>
                <a:spcPct val="0"/>
              </a:spcAft>
              <a:defRPr sz="2400" b="1">
                <a:solidFill>
                  <a:schemeClr val="tx1"/>
                </a:solidFill>
                <a:latin typeface="Times New Roman" pitchFamily="18" charset="0"/>
              </a:defRPr>
            </a:lvl7pPr>
            <a:lvl8pPr marL="1831954" defTabSz="944552" fontAlgn="base">
              <a:spcBef>
                <a:spcPct val="0"/>
              </a:spcBef>
              <a:spcAft>
                <a:spcPct val="0"/>
              </a:spcAft>
              <a:defRPr sz="2400" b="1">
                <a:solidFill>
                  <a:schemeClr val="tx1"/>
                </a:solidFill>
                <a:latin typeface="Times New Roman" pitchFamily="18" charset="0"/>
              </a:defRPr>
            </a:lvl8pPr>
            <a:lvl9pPr marL="2289149" defTabSz="944552" fontAlgn="base">
              <a:spcBef>
                <a:spcPct val="0"/>
              </a:spcBef>
              <a:spcAft>
                <a:spcPct val="0"/>
              </a:spcAft>
              <a:defRPr sz="2400" b="1">
                <a:solidFill>
                  <a:schemeClr val="tx1"/>
                </a:solidFill>
                <a:latin typeface="Times New Roman" pitchFamily="18" charset="0"/>
              </a:defRPr>
            </a:lvl9pPr>
          </a:lstStyle>
          <a:p>
            <a:pPr lvl="4"/>
            <a:r>
              <a:rPr lang="en-US" sz="1200" b="0"/>
              <a:t>Andrew Myles, Cisco</a:t>
            </a:r>
          </a:p>
        </p:txBody>
      </p:sp>
      <p:sp>
        <p:nvSpPr>
          <p:cNvPr id="72711" name="Slide Number Placeholder 6"/>
          <p:cNvSpPr>
            <a:spLocks noGrp="1"/>
          </p:cNvSpPr>
          <p:nvPr>
            <p:ph type="sldNum" sz="quarter" idx="5"/>
          </p:nvPr>
        </p:nvSpPr>
        <p:spPr>
          <a:xfrm>
            <a:off x="3383713" y="9015412"/>
            <a:ext cx="415177"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52">
              <a:defRPr sz="2400" b="1">
                <a:solidFill>
                  <a:schemeClr val="tx1"/>
                </a:solidFill>
                <a:latin typeface="Times New Roman" pitchFamily="18" charset="0"/>
              </a:defRPr>
            </a:lvl1pPr>
            <a:lvl2pPr marL="742941" indent="-285746" defTabSz="944552">
              <a:defRPr sz="2400" b="1">
                <a:solidFill>
                  <a:schemeClr val="tx1"/>
                </a:solidFill>
                <a:latin typeface="Times New Roman" pitchFamily="18" charset="0"/>
              </a:defRPr>
            </a:lvl2pPr>
            <a:lvl3pPr marL="1142987" indent="-228598" defTabSz="944552">
              <a:defRPr sz="2400" b="1">
                <a:solidFill>
                  <a:schemeClr val="tx1"/>
                </a:solidFill>
                <a:latin typeface="Times New Roman" pitchFamily="18" charset="0"/>
              </a:defRPr>
            </a:lvl3pPr>
            <a:lvl4pPr marL="1600181" indent="-228598" defTabSz="944552">
              <a:defRPr sz="2400" b="1">
                <a:solidFill>
                  <a:schemeClr val="tx1"/>
                </a:solidFill>
                <a:latin typeface="Times New Roman" pitchFamily="18" charset="0"/>
              </a:defRPr>
            </a:lvl4pPr>
            <a:lvl5pPr marL="2057376" indent="-228598" defTabSz="944552">
              <a:defRPr sz="2400" b="1">
                <a:solidFill>
                  <a:schemeClr val="tx1"/>
                </a:solidFill>
                <a:latin typeface="Times New Roman" pitchFamily="18" charset="0"/>
              </a:defRPr>
            </a:lvl5pPr>
            <a:lvl6pPr marL="2514571" indent="-228598" defTabSz="944552" fontAlgn="base">
              <a:spcBef>
                <a:spcPct val="0"/>
              </a:spcBef>
              <a:spcAft>
                <a:spcPct val="0"/>
              </a:spcAft>
              <a:defRPr sz="2400" b="1">
                <a:solidFill>
                  <a:schemeClr val="tx1"/>
                </a:solidFill>
                <a:latin typeface="Times New Roman" pitchFamily="18" charset="0"/>
              </a:defRPr>
            </a:lvl6pPr>
            <a:lvl7pPr marL="2971766" indent="-228598" defTabSz="944552" fontAlgn="base">
              <a:spcBef>
                <a:spcPct val="0"/>
              </a:spcBef>
              <a:spcAft>
                <a:spcPct val="0"/>
              </a:spcAft>
              <a:defRPr sz="2400" b="1">
                <a:solidFill>
                  <a:schemeClr val="tx1"/>
                </a:solidFill>
                <a:latin typeface="Times New Roman" pitchFamily="18" charset="0"/>
              </a:defRPr>
            </a:lvl7pPr>
            <a:lvl8pPr marL="3428960" indent="-228598" defTabSz="944552" fontAlgn="base">
              <a:spcBef>
                <a:spcPct val="0"/>
              </a:spcBef>
              <a:spcAft>
                <a:spcPct val="0"/>
              </a:spcAft>
              <a:defRPr sz="2400" b="1">
                <a:solidFill>
                  <a:schemeClr val="tx1"/>
                </a:solidFill>
                <a:latin typeface="Times New Roman" pitchFamily="18" charset="0"/>
              </a:defRPr>
            </a:lvl8pPr>
            <a:lvl9pPr marL="3886155" indent="-228598" defTabSz="944552" fontAlgn="base">
              <a:spcBef>
                <a:spcPct val="0"/>
              </a:spcBef>
              <a:spcAft>
                <a:spcPct val="0"/>
              </a:spcAft>
              <a:defRPr sz="2400" b="1">
                <a:solidFill>
                  <a:schemeClr val="tx1"/>
                </a:solidFill>
                <a:latin typeface="Times New Roman" pitchFamily="18" charset="0"/>
              </a:defRPr>
            </a:lvl9pPr>
          </a:lstStyle>
          <a:p>
            <a:r>
              <a:rPr lang="en-US" sz="1200" b="0"/>
              <a:t>Page </a:t>
            </a:r>
            <a:fld id="{D6082DD4-69D3-49C5-BA88-19B4AF142FF5}" type="slidenum">
              <a:rPr lang="en-US" sz="1200" b="0"/>
              <a:pPr/>
              <a:t>23</a:t>
            </a:fld>
            <a:endParaRPr lang="en-US" sz="1200" b="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EAEAD36-1DF0-4BD8-97EF-26BDB0C08C35}" type="slidenum">
              <a:rPr lang="en-US"/>
              <a:pPr>
                <a:defRPr/>
              </a:pPr>
              <a:t>‹#›</a:t>
            </a:fld>
            <a:endParaRPr lang="en-US"/>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02866"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April 2013</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smtClean="0"/>
              <a:t>Bruce Kraemer, Marvell</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ACB99B2B-AF85-4893-959A-4850BB080594}" type="slidenum">
              <a:rPr lang="en-US"/>
              <a:pPr>
                <a:defRPr/>
              </a:pPr>
              <a:t>‹#›</a:t>
            </a:fld>
            <a:endParaRPr lang="en-US"/>
          </a:p>
        </p:txBody>
      </p:sp>
      <p:sp>
        <p:nvSpPr>
          <p:cNvPr id="1031" name="Rectangle 7"/>
          <p:cNvSpPr>
            <a:spLocks noChangeArrowheads="1"/>
          </p:cNvSpPr>
          <p:nvPr/>
        </p:nvSpPr>
        <p:spPr bwMode="auto">
          <a:xfrm>
            <a:off x="5134545" y="332601"/>
            <a:ext cx="3283015"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802.11-13/0395r1</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Meetings/Meeting_Plan.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ieee802.org/11/Meetings/Meeting_Plan.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ieee802.org/11/LetterBallots/CC3ARC/CC3_instructions.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11/Rules/rules.shtml" TargetMode="External"/><Relationship Id="rId5" Type="http://schemas.openxmlformats.org/officeDocument/2006/relationships/hyperlink" Target="https://mentor.ieee.org/802.11/documents?is_dcn=2&amp;is_year=2009" TargetMode="External"/><Relationship Id="rId4" Type="http://schemas.openxmlformats.org/officeDocument/2006/relationships/hyperlink" Target="http://grouper.ieee.org/groups/802/PNP/approved/IEEE_802_LMSC_WG_PandP_approved_120604-v1.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about/sasb/patcom/pat802_11.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WG11 Plenary - Supplementary Information - </a:t>
            </a:r>
            <a:r>
              <a:rPr lang="en-US" sz="2400" dirty="0" smtClean="0"/>
              <a:t>April 2013</a:t>
            </a:r>
            <a:endParaRPr lang="en-US" sz="2400" dirty="0" smtClean="0"/>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a:t>
            </a:r>
            <a:r>
              <a:rPr lang="en-US" b="0" dirty="0" smtClean="0"/>
              <a:t>2013-04-21</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127836" y="5672783"/>
            <a:ext cx="850014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a:t>
            </a:r>
            <a:r>
              <a:rPr lang="en-US" sz="1600" dirty="0" smtClean="0"/>
              <a:t>the 802.11 Beijing interim meeting </a:t>
            </a:r>
            <a:r>
              <a:rPr lang="en-US" sz="1600" dirty="0"/>
              <a:t>– </a:t>
            </a:r>
            <a:r>
              <a:rPr lang="en-US" sz="1600" dirty="0" smtClean="0"/>
              <a:t>April 2013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graphicFrame>
        <p:nvGraphicFramePr>
          <p:cNvPr id="2" name="Object 1"/>
          <p:cNvGraphicFramePr>
            <a:graphicFrameLocks noChangeAspect="1"/>
          </p:cNvGraphicFramePr>
          <p:nvPr>
            <p:extLst>
              <p:ext uri="{D42A27DB-BD31-4B8C-83A1-F6EECF244321}">
                <p14:modId xmlns:p14="http://schemas.microsoft.com/office/powerpoint/2010/main" val="5612169"/>
              </p:ext>
            </p:extLst>
          </p:nvPr>
        </p:nvGraphicFramePr>
        <p:xfrm>
          <a:off x="533400" y="2246924"/>
          <a:ext cx="7721600" cy="2590800"/>
        </p:xfrm>
        <a:graphic>
          <a:graphicData uri="http://schemas.openxmlformats.org/presentationml/2006/ole">
            <mc:AlternateContent xmlns:mc="http://schemas.openxmlformats.org/markup-compatibility/2006">
              <mc:Choice xmlns:v="urn:schemas-microsoft-com:vml" Requires="v">
                <p:oleObj spid="_x0000_s1113" name="Document" r:id="rId4" imgW="8278267" imgH="2779627" progId="Word.Document.8">
                  <p:embed/>
                </p:oleObj>
              </mc:Choice>
              <mc:Fallback>
                <p:oleObj name="Document" r:id="rId4" imgW="8278267" imgH="2779627" progId="Word.Document.8">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246924"/>
                        <a:ext cx="7721600"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know.</a:t>
            </a:r>
          </a:p>
        </p:txBody>
      </p:sp>
      <p:sp>
        <p:nvSpPr>
          <p:cNvPr id="4" name="Date Placeholder 3"/>
          <p:cNvSpPr>
            <a:spLocks noGrp="1"/>
          </p:cNvSpPr>
          <p:nvPr>
            <p:ph type="dt" sz="half" idx="10"/>
          </p:nvPr>
        </p:nvSpPr>
        <p:spPr/>
        <p:txBody>
          <a:bodyPr/>
          <a:lstStyle/>
          <a:p>
            <a:pPr>
              <a:defRPr/>
            </a:pPr>
            <a:r>
              <a:rPr lang="en-US" smtClean="0"/>
              <a:t>April 2013</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
        <p:nvSpPr>
          <p:cNvPr id="7" name="Text Box 4"/>
          <p:cNvSpPr txBox="1">
            <a:spLocks noChangeArrowheads="1"/>
          </p:cNvSpPr>
          <p:nvPr/>
        </p:nvSpPr>
        <p:spPr bwMode="auto">
          <a:xfrm>
            <a:off x="429588" y="521783"/>
            <a:ext cx="3038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3.5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063914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April 2013</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11</a:t>
            </a:fld>
            <a:endParaRPr lang="en-US"/>
          </a:p>
        </p:txBody>
      </p:sp>
      <p:sp>
        <p:nvSpPr>
          <p:cNvPr id="5" name="Title 4"/>
          <p:cNvSpPr>
            <a:spLocks noGrp="1"/>
          </p:cNvSpPr>
          <p:nvPr>
            <p:ph type="title" idx="4294967295"/>
          </p:nvPr>
        </p:nvSpPr>
        <p:spPr/>
        <p:txBody>
          <a:bodyPr/>
          <a:lstStyle/>
          <a:p>
            <a:r>
              <a:rPr lang="en-GB" dirty="0" smtClean="0"/>
              <a:t>4-hour rule clarification</a:t>
            </a:r>
            <a:endParaRPr lang="en-GB" dirty="0"/>
          </a:p>
        </p:txBody>
      </p:sp>
      <p:sp>
        <p:nvSpPr>
          <p:cNvPr id="6" name="Text Placeholder 5"/>
          <p:cNvSpPr>
            <a:spLocks noGrp="1"/>
          </p:cNvSpPr>
          <p:nvPr>
            <p:ph type="body" idx="4294967295"/>
          </p:nvPr>
        </p:nvSpPr>
        <p:spPr/>
        <p:txBody>
          <a:bodyPr/>
          <a:lstStyle/>
          <a:p>
            <a:r>
              <a:rPr lang="en-GB" dirty="0" smtClean="0"/>
              <a:t>4-hour rule applies only to the time between a submission being</a:t>
            </a:r>
            <a:r>
              <a:rPr lang="en-GB" baseline="0" dirty="0" smtClean="0"/>
              <a:t> placed on the server and a motion </a:t>
            </a:r>
            <a:r>
              <a:rPr lang="en-GB" baseline="0" smtClean="0"/>
              <a:t>being made to </a:t>
            </a:r>
            <a:r>
              <a:rPr lang="en-GB" baseline="0" dirty="0" smtClean="0"/>
              <a:t>modify the draft referencing</a:t>
            </a:r>
            <a:r>
              <a:rPr lang="en-GB" dirty="0" smtClean="0"/>
              <a:t> that submission.</a:t>
            </a:r>
          </a:p>
          <a:p>
            <a:r>
              <a:rPr lang="en-GB" dirty="0" smtClean="0"/>
              <a:t>The 4-hour rule does not apply to:</a:t>
            </a:r>
          </a:p>
          <a:p>
            <a:pPr lvl="1"/>
            <a:r>
              <a:rPr lang="en-GB" dirty="0" smtClean="0"/>
              <a:t>A submission be placed on the server that proposes changes to a draft and </a:t>
            </a:r>
            <a:r>
              <a:rPr lang="en-GB" b="1" u="sng" dirty="0" smtClean="0"/>
              <a:t>presentation</a:t>
            </a:r>
            <a:r>
              <a:rPr lang="en-GB" dirty="0" smtClean="0"/>
              <a:t> or discussion of those changes.</a:t>
            </a:r>
          </a:p>
          <a:p>
            <a:pPr lvl="1"/>
            <a:r>
              <a:rPr lang="en-GB" dirty="0" smtClean="0"/>
              <a:t>A submission supporting a motion that does not modify the draft.</a:t>
            </a:r>
          </a:p>
          <a:p>
            <a:pPr lvl="1"/>
            <a:r>
              <a:rPr lang="en-GB" dirty="0" smtClean="0"/>
              <a:t>Any other kinds of submission.</a:t>
            </a:r>
            <a:endParaRPr lang="en-GB" dirty="0"/>
          </a:p>
        </p:txBody>
      </p:sp>
      <p:sp>
        <p:nvSpPr>
          <p:cNvPr id="7" name="Rectangle 6"/>
          <p:cNvSpPr/>
          <p:nvPr/>
        </p:nvSpPr>
        <p:spPr>
          <a:xfrm>
            <a:off x="219816" y="540475"/>
            <a:ext cx="3882987" cy="461665"/>
          </a:xfrm>
          <a:prstGeom prst="rect">
            <a:avLst/>
          </a:prstGeom>
        </p:spPr>
        <p:txBody>
          <a:bodyPr wrap="none">
            <a:spAutoFit/>
          </a:bodyPr>
          <a:lstStyle/>
          <a:p>
            <a:pPr algn="ctr" eaLnBrk="0" hangingPunct="0"/>
            <a:r>
              <a:rPr lang="en-US" dirty="0">
                <a:solidFill>
                  <a:schemeClr val="tx2"/>
                </a:solidFill>
                <a:latin typeface="Tw Cen MT" pitchFamily="34" charset="0"/>
              </a:rPr>
              <a:t>Wednesday Agenda Item </a:t>
            </a:r>
            <a:r>
              <a:rPr lang="en-US" dirty="0" smtClean="0">
                <a:solidFill>
                  <a:schemeClr val="tx2"/>
                </a:solidFill>
                <a:latin typeface="Tw Cen MT" pitchFamily="34" charset="0"/>
              </a:rPr>
              <a:t>3.5</a:t>
            </a:r>
            <a:endParaRPr lang="en-US" dirty="0">
              <a:solidFill>
                <a:schemeClr val="tx2"/>
              </a:solidFill>
              <a:latin typeface="Tw Cen MT" pitchFamily="34" charset="0"/>
            </a:endParaRPr>
          </a:p>
        </p:txBody>
      </p:sp>
    </p:spTree>
    <p:extLst>
      <p:ext uri="{BB962C8B-B14F-4D97-AF65-F5344CB8AC3E}">
        <p14:creationId xmlns:p14="http://schemas.microsoft.com/office/powerpoint/2010/main" val="918784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44484"/>
          </a:xfrm>
        </p:spPr>
        <p:txBody>
          <a:bodyPr/>
          <a:lstStyle/>
          <a:p>
            <a:r>
              <a:rPr lang="en-US" dirty="0" smtClean="0"/>
              <a:t>Roll Call of Attendees</a:t>
            </a:r>
            <a:endParaRPr lang="en-US" dirty="0"/>
          </a:p>
        </p:txBody>
      </p:sp>
      <p:sp>
        <p:nvSpPr>
          <p:cNvPr id="3" name="Content Placeholder 2"/>
          <p:cNvSpPr>
            <a:spLocks noGrp="1"/>
          </p:cNvSpPr>
          <p:nvPr>
            <p:ph idx="1"/>
          </p:nvPr>
        </p:nvSpPr>
        <p:spPr/>
        <p:txBody>
          <a:bodyPr/>
          <a:lstStyle/>
          <a:p>
            <a:r>
              <a:rPr lang="en-US" sz="3200" dirty="0" smtClean="0"/>
              <a:t>Introduction of </a:t>
            </a:r>
            <a:r>
              <a:rPr lang="en-US" sz="3200" dirty="0" smtClean="0"/>
              <a:t>new meeting </a:t>
            </a:r>
            <a:r>
              <a:rPr lang="en-US" sz="3200" dirty="0" smtClean="0"/>
              <a:t>attendees</a:t>
            </a:r>
          </a:p>
          <a:p>
            <a:r>
              <a:rPr lang="en-US" sz="3200" dirty="0" smtClean="0"/>
              <a:t>Photographs with name tags</a:t>
            </a:r>
          </a:p>
          <a:p>
            <a:r>
              <a:rPr lang="en-US" sz="3200" dirty="0" smtClean="0"/>
              <a:t>Plan to post on 802.11 website</a:t>
            </a:r>
          </a:p>
        </p:txBody>
      </p:sp>
      <p:sp>
        <p:nvSpPr>
          <p:cNvPr id="4" name="Date Placeholder 3"/>
          <p:cNvSpPr>
            <a:spLocks noGrp="1"/>
          </p:cNvSpPr>
          <p:nvPr>
            <p:ph type="dt" sz="half" idx="10"/>
          </p:nvPr>
        </p:nvSpPr>
        <p:spPr/>
        <p:txBody>
          <a:bodyPr/>
          <a:lstStyle/>
          <a:p>
            <a:pPr>
              <a:defRPr/>
            </a:pPr>
            <a:r>
              <a:rPr lang="en-US" smtClean="0"/>
              <a:t>April 2013</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
        <p:nvSpPr>
          <p:cNvPr id="7" name="Text Box 4"/>
          <p:cNvSpPr txBox="1">
            <a:spLocks noChangeArrowheads="1"/>
          </p:cNvSpPr>
          <p:nvPr/>
        </p:nvSpPr>
        <p:spPr bwMode="auto">
          <a:xfrm>
            <a:off x="232803" y="521783"/>
            <a:ext cx="34317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4.1, 4.2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2151066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sp>
        <p:nvSpPr>
          <p:cNvPr id="33794" name="Footer Placeholder 4"/>
          <p:cNvSpPr>
            <a:spLocks noGrp="1"/>
          </p:cNvSpPr>
          <p:nvPr>
            <p:ph type="ftr" sz="quarter" idx="11"/>
          </p:nvPr>
        </p:nvSpPr>
        <p:spPr>
          <a:xfrm>
            <a:off x="8175967" y="6533404"/>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456455" y="6533404"/>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13</a:t>
            </a:fld>
            <a:endParaRPr lang="en-US" sz="1200" b="0" smtClean="0"/>
          </a:p>
        </p:txBody>
      </p:sp>
      <p:sp>
        <p:nvSpPr>
          <p:cNvPr id="33796" name="Rectangle 2"/>
          <p:cNvSpPr>
            <a:spLocks noGrp="1" noChangeArrowheads="1"/>
          </p:cNvSpPr>
          <p:nvPr>
            <p:ph type="title"/>
          </p:nvPr>
        </p:nvSpPr>
        <p:spPr>
          <a:xfrm>
            <a:off x="415636" y="1082675"/>
            <a:ext cx="8042564" cy="992188"/>
          </a:xfrm>
        </p:spPr>
        <p:txBody>
          <a:bodyPr/>
          <a:lstStyle/>
          <a:p>
            <a:r>
              <a:rPr lang="en-US" sz="2800" dirty="0" smtClean="0"/>
              <a:t>May 12-17 2013 Meeting </a:t>
            </a:r>
            <a:br>
              <a:rPr lang="en-US" sz="2800" dirty="0" smtClean="0"/>
            </a:br>
            <a:r>
              <a:rPr lang="en-US" sz="2800" dirty="0" smtClean="0"/>
              <a:t>Waikoloa, Hawaii, USA</a:t>
            </a:r>
          </a:p>
        </p:txBody>
      </p:sp>
      <p:sp>
        <p:nvSpPr>
          <p:cNvPr id="33797" name="Text Box 4"/>
          <p:cNvSpPr txBox="1">
            <a:spLocks noChangeArrowheads="1"/>
          </p:cNvSpPr>
          <p:nvPr/>
        </p:nvSpPr>
        <p:spPr bwMode="auto">
          <a:xfrm>
            <a:off x="-670" y="617538"/>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Wednesday </a:t>
            </a:r>
            <a:r>
              <a:rPr lang="en-US" dirty="0">
                <a:solidFill>
                  <a:schemeClr val="tx2"/>
                </a:solidFill>
              </a:rPr>
              <a:t>Agenda Item </a:t>
            </a:r>
            <a:r>
              <a:rPr lang="en-US" dirty="0" smtClean="0">
                <a:solidFill>
                  <a:schemeClr val="tx2"/>
                </a:solidFill>
              </a:rPr>
              <a:t>2.3</a:t>
            </a:r>
            <a:endParaRPr lang="en-US" dirty="0">
              <a:solidFill>
                <a:schemeClr val="tx2"/>
              </a:solidFill>
            </a:endParaRPr>
          </a:p>
        </p:txBody>
      </p:sp>
      <p:sp>
        <p:nvSpPr>
          <p:cNvPr id="33798" name="Text Box 5"/>
          <p:cNvSpPr txBox="1">
            <a:spLocks noChangeArrowheads="1"/>
          </p:cNvSpPr>
          <p:nvPr/>
        </p:nvSpPr>
        <p:spPr bwMode="auto">
          <a:xfrm>
            <a:off x="166916" y="3076802"/>
            <a:ext cx="8890000" cy="3293209"/>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3200" dirty="0">
                <a:latin typeface="Arial Rounded MT Bold" pitchFamily="34" charset="0"/>
              </a:rPr>
              <a:t>Hotel Registration </a:t>
            </a:r>
            <a:r>
              <a:rPr lang="en-US" sz="3200" dirty="0" smtClean="0">
                <a:latin typeface="Arial Rounded MT Bold" pitchFamily="34" charset="0"/>
              </a:rPr>
              <a:t>OPEN</a:t>
            </a:r>
          </a:p>
          <a:p>
            <a:pPr marL="914400" lvl="1" indent="-457200" eaLnBrk="0" hangingPunct="0">
              <a:buFont typeface="Arial" pitchFamily="34" charset="0"/>
              <a:buChar char="•"/>
            </a:pPr>
            <a:r>
              <a:rPr lang="en-US" sz="2800" dirty="0" smtClean="0">
                <a:latin typeface="Arial Rounded MT Bold" pitchFamily="34" charset="0"/>
              </a:rPr>
              <a:t>Early bird room rate sold out</a:t>
            </a:r>
          </a:p>
          <a:p>
            <a:pPr marL="914400" lvl="1" indent="-457200" eaLnBrk="0" hangingPunct="0">
              <a:buFont typeface="Arial" pitchFamily="34" charset="0"/>
              <a:buChar char="•"/>
            </a:pPr>
            <a:r>
              <a:rPr lang="en-US" sz="2800" dirty="0" smtClean="0">
                <a:latin typeface="Arial Rounded MT Bold" pitchFamily="34" charset="0"/>
              </a:rPr>
              <a:t>Now $169 per night</a:t>
            </a:r>
            <a:endParaRPr lang="en-US" sz="2800" dirty="0">
              <a:latin typeface="Arial Rounded MT Bold" pitchFamily="34" charset="0"/>
            </a:endParaRPr>
          </a:p>
          <a:p>
            <a:pPr eaLnBrk="0" hangingPunct="0">
              <a:buFont typeface="Times New Roman" pitchFamily="18" charset="0"/>
              <a:buAutoNum type="arabicPeriod"/>
            </a:pPr>
            <a:r>
              <a:rPr lang="en-US" sz="3200" dirty="0">
                <a:latin typeface="Arial Rounded MT Bold" pitchFamily="34" charset="0"/>
              </a:rPr>
              <a:t>Meeting Registration </a:t>
            </a:r>
            <a:r>
              <a:rPr lang="en-US" sz="3200" dirty="0" smtClean="0">
                <a:latin typeface="Arial Rounded MT Bold" pitchFamily="34" charset="0"/>
              </a:rPr>
              <a:t>OPEN</a:t>
            </a:r>
            <a:endParaRPr lang="en-US" sz="3200" dirty="0">
              <a:latin typeface="Arial Rounded MT Bold" pitchFamily="34" charset="0"/>
            </a:endParaRPr>
          </a:p>
          <a:p>
            <a:pPr eaLnBrk="0" hangingPunct="0">
              <a:buFont typeface="Times New Roman" pitchFamily="18" charset="0"/>
              <a:buAutoNum type="arabicPeriod"/>
            </a:pPr>
            <a:r>
              <a:rPr lang="en-US" sz="2800" dirty="0">
                <a:latin typeface="Arial Rounded MT Bold" pitchFamily="34" charset="0"/>
              </a:rPr>
              <a:t>Early bird registration expires </a:t>
            </a:r>
            <a:endParaRPr lang="en-US" sz="2800" dirty="0" smtClean="0">
              <a:latin typeface="Arial Rounded MT Bold" pitchFamily="34" charset="0"/>
            </a:endParaRPr>
          </a:p>
          <a:p>
            <a:pPr lvl="1" eaLnBrk="0" hangingPunct="0">
              <a:buFont typeface="Wingdings" pitchFamily="2" charset="2"/>
              <a:buChar char="Ø"/>
            </a:pPr>
            <a:r>
              <a:rPr lang="en-US" sz="3600" dirty="0" smtClean="0">
                <a:latin typeface="Arial Rounded MT Bold" pitchFamily="34" charset="0"/>
              </a:rPr>
              <a:t>Friday  May 3</a:t>
            </a:r>
          </a:p>
          <a:p>
            <a:pPr marL="457200" lvl="1" indent="0" eaLnBrk="0" hangingPunct="0"/>
            <a:endParaRPr lang="en-US" dirty="0">
              <a:latin typeface="Arial Rounded MT Bold" pitchFamily="34" charset="0"/>
            </a:endParaRPr>
          </a:p>
        </p:txBody>
      </p:sp>
      <p:sp>
        <p:nvSpPr>
          <p:cNvPr id="2" name="TextBox 1"/>
          <p:cNvSpPr txBox="1"/>
          <p:nvPr/>
        </p:nvSpPr>
        <p:spPr>
          <a:xfrm>
            <a:off x="592252" y="2367223"/>
            <a:ext cx="7471597" cy="461665"/>
          </a:xfrm>
          <a:prstGeom prst="rect">
            <a:avLst/>
          </a:prstGeom>
          <a:noFill/>
        </p:spPr>
        <p:txBody>
          <a:bodyPr wrap="none" rtlCol="0">
            <a:spAutoFit/>
          </a:bodyPr>
          <a:lstStyle/>
          <a:p>
            <a:r>
              <a:rPr lang="en-US" dirty="0">
                <a:hlinkClick r:id="rId2"/>
              </a:rPr>
              <a:t>http://</a:t>
            </a:r>
            <a:r>
              <a:rPr lang="en-US" dirty="0" smtClean="0">
                <a:hlinkClick r:id="rId2"/>
              </a:rPr>
              <a:t>www.ieee802.org/11/Meetings/Meeting_Plan.html</a:t>
            </a:r>
            <a:endParaRPr lang="en-US" dirty="0" smtClean="0"/>
          </a:p>
        </p:txBody>
      </p:sp>
    </p:spTree>
    <p:extLst>
      <p:ext uri="{BB962C8B-B14F-4D97-AF65-F5344CB8AC3E}">
        <p14:creationId xmlns:p14="http://schemas.microsoft.com/office/powerpoint/2010/main" val="3251751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sp>
        <p:nvSpPr>
          <p:cNvPr id="33794" name="Footer Placeholder 4"/>
          <p:cNvSpPr>
            <a:spLocks noGrp="1"/>
          </p:cNvSpPr>
          <p:nvPr>
            <p:ph type="ftr" sz="quarter" idx="11"/>
          </p:nvPr>
        </p:nvSpPr>
        <p:spPr>
          <a:xfrm>
            <a:off x="8175967" y="6533404"/>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456455" y="6533404"/>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14</a:t>
            </a:fld>
            <a:endParaRPr lang="en-US" sz="1200" b="0" smtClean="0"/>
          </a:p>
        </p:txBody>
      </p:sp>
      <p:sp>
        <p:nvSpPr>
          <p:cNvPr id="33796" name="Rectangle 2"/>
          <p:cNvSpPr>
            <a:spLocks noGrp="1" noChangeArrowheads="1"/>
          </p:cNvSpPr>
          <p:nvPr>
            <p:ph type="title"/>
          </p:nvPr>
        </p:nvSpPr>
        <p:spPr>
          <a:xfrm>
            <a:off x="415636" y="1082675"/>
            <a:ext cx="8042564" cy="992188"/>
          </a:xfrm>
        </p:spPr>
        <p:txBody>
          <a:bodyPr/>
          <a:lstStyle/>
          <a:p>
            <a:r>
              <a:rPr lang="en-US" sz="2800" dirty="0" smtClean="0"/>
              <a:t>July 14-19 </a:t>
            </a:r>
            <a:r>
              <a:rPr lang="en-US" sz="2800" dirty="0" smtClean="0"/>
              <a:t>2013 Meeting </a:t>
            </a:r>
            <a:br>
              <a:rPr lang="en-US" sz="2800" dirty="0" smtClean="0"/>
            </a:br>
            <a:r>
              <a:rPr lang="en-US" sz="2800" dirty="0" smtClean="0"/>
              <a:t>Geneva , Switzerland</a:t>
            </a:r>
            <a:endParaRPr lang="en-US" sz="2800" dirty="0" smtClean="0"/>
          </a:p>
        </p:txBody>
      </p:sp>
      <p:sp>
        <p:nvSpPr>
          <p:cNvPr id="33797" name="Text Box 4"/>
          <p:cNvSpPr txBox="1">
            <a:spLocks noChangeArrowheads="1"/>
          </p:cNvSpPr>
          <p:nvPr/>
        </p:nvSpPr>
        <p:spPr bwMode="auto">
          <a:xfrm>
            <a:off x="-670" y="617538"/>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Wednesday </a:t>
            </a:r>
            <a:r>
              <a:rPr lang="en-US" dirty="0">
                <a:solidFill>
                  <a:schemeClr val="tx2"/>
                </a:solidFill>
              </a:rPr>
              <a:t>Agenda Item </a:t>
            </a:r>
            <a:r>
              <a:rPr lang="en-US" dirty="0" smtClean="0">
                <a:solidFill>
                  <a:schemeClr val="tx2"/>
                </a:solidFill>
              </a:rPr>
              <a:t>2.3</a:t>
            </a:r>
            <a:endParaRPr lang="en-US" dirty="0">
              <a:solidFill>
                <a:schemeClr val="tx2"/>
              </a:solidFill>
            </a:endParaRPr>
          </a:p>
        </p:txBody>
      </p:sp>
      <p:sp>
        <p:nvSpPr>
          <p:cNvPr id="33798" name="Text Box 5"/>
          <p:cNvSpPr txBox="1">
            <a:spLocks noChangeArrowheads="1"/>
          </p:cNvSpPr>
          <p:nvPr/>
        </p:nvSpPr>
        <p:spPr bwMode="auto">
          <a:xfrm>
            <a:off x="166916" y="3076802"/>
            <a:ext cx="8890000" cy="2492990"/>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3200" dirty="0">
                <a:latin typeface="Arial Rounded MT Bold" pitchFamily="34" charset="0"/>
              </a:rPr>
              <a:t>Hotel Registration </a:t>
            </a:r>
            <a:r>
              <a:rPr lang="en-US" sz="3200" dirty="0" smtClean="0">
                <a:latin typeface="Arial Rounded MT Bold" pitchFamily="34" charset="0"/>
              </a:rPr>
              <a:t>OPEN</a:t>
            </a:r>
          </a:p>
          <a:p>
            <a:pPr marL="914400" lvl="1" indent="-457200" eaLnBrk="0" hangingPunct="0">
              <a:buFont typeface="Arial" pitchFamily="34" charset="0"/>
              <a:buChar char="•"/>
            </a:pPr>
            <a:r>
              <a:rPr lang="en-US" sz="2800" dirty="0" smtClean="0">
                <a:latin typeface="Arial Rounded MT Bold" pitchFamily="34" charset="0"/>
              </a:rPr>
              <a:t>No special hotel</a:t>
            </a:r>
            <a:endParaRPr lang="en-US" sz="2800" dirty="0">
              <a:latin typeface="Arial Rounded MT Bold" pitchFamily="34" charset="0"/>
            </a:endParaRPr>
          </a:p>
          <a:p>
            <a:pPr eaLnBrk="0" hangingPunct="0">
              <a:buFont typeface="Times New Roman" pitchFamily="18" charset="0"/>
              <a:buAutoNum type="arabicPeriod"/>
            </a:pPr>
            <a:r>
              <a:rPr lang="en-US" sz="3200" dirty="0">
                <a:latin typeface="Arial Rounded MT Bold" pitchFamily="34" charset="0"/>
              </a:rPr>
              <a:t>Meeting Registration </a:t>
            </a:r>
            <a:r>
              <a:rPr lang="en-US" sz="3200" dirty="0" smtClean="0">
                <a:latin typeface="Arial Rounded MT Bold" pitchFamily="34" charset="0"/>
              </a:rPr>
              <a:t>OPEN</a:t>
            </a:r>
            <a:endParaRPr lang="en-US" sz="3200" dirty="0">
              <a:latin typeface="Arial Rounded MT Bold" pitchFamily="34" charset="0"/>
            </a:endParaRPr>
          </a:p>
          <a:p>
            <a:pPr eaLnBrk="0" hangingPunct="0">
              <a:buFont typeface="Times New Roman" pitchFamily="18" charset="0"/>
              <a:buAutoNum type="arabicPeriod"/>
            </a:pPr>
            <a:r>
              <a:rPr lang="en-US" sz="2800" dirty="0">
                <a:latin typeface="Arial Rounded MT Bold" pitchFamily="34" charset="0"/>
              </a:rPr>
              <a:t>Early bird registration expires </a:t>
            </a:r>
            <a:endParaRPr lang="en-US" sz="2800" dirty="0" smtClean="0">
              <a:latin typeface="Arial Rounded MT Bold" pitchFamily="34" charset="0"/>
            </a:endParaRPr>
          </a:p>
          <a:p>
            <a:pPr lvl="1" eaLnBrk="0" hangingPunct="0">
              <a:buFont typeface="Wingdings" pitchFamily="2" charset="2"/>
              <a:buChar char="Ø"/>
            </a:pPr>
            <a:r>
              <a:rPr lang="en-US" sz="3600" dirty="0" smtClean="0">
                <a:latin typeface="Arial Rounded MT Bold" pitchFamily="34" charset="0"/>
              </a:rPr>
              <a:t>Friday</a:t>
            </a:r>
            <a:endParaRPr lang="en-US" dirty="0">
              <a:latin typeface="Arial Rounded MT Bold" pitchFamily="34" charset="0"/>
            </a:endParaRPr>
          </a:p>
        </p:txBody>
      </p:sp>
      <p:sp>
        <p:nvSpPr>
          <p:cNvPr id="2" name="TextBox 1"/>
          <p:cNvSpPr txBox="1"/>
          <p:nvPr/>
        </p:nvSpPr>
        <p:spPr>
          <a:xfrm>
            <a:off x="592252" y="2367223"/>
            <a:ext cx="7471597" cy="461665"/>
          </a:xfrm>
          <a:prstGeom prst="rect">
            <a:avLst/>
          </a:prstGeom>
          <a:noFill/>
        </p:spPr>
        <p:txBody>
          <a:bodyPr wrap="none" rtlCol="0">
            <a:spAutoFit/>
          </a:bodyPr>
          <a:lstStyle/>
          <a:p>
            <a:r>
              <a:rPr lang="en-US" dirty="0">
                <a:hlinkClick r:id="rId2"/>
              </a:rPr>
              <a:t>http://</a:t>
            </a:r>
            <a:r>
              <a:rPr lang="en-US" dirty="0" smtClean="0">
                <a:hlinkClick r:id="rId2"/>
              </a:rPr>
              <a:t>www.ieee802.org/11/Meetings/Meeting_Plan.html</a:t>
            </a:r>
            <a:endParaRPr lang="en-US" dirty="0" smtClean="0"/>
          </a:p>
        </p:txBody>
      </p:sp>
    </p:spTree>
    <p:extLst>
      <p:ext uri="{BB962C8B-B14F-4D97-AF65-F5344CB8AC3E}">
        <p14:creationId xmlns:p14="http://schemas.microsoft.com/office/powerpoint/2010/main" val="1573871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15</a:t>
            </a:fld>
            <a:endParaRPr lang="en-US" sz="1200" b="0" smtClean="0"/>
          </a:p>
        </p:txBody>
      </p:sp>
      <p:sp>
        <p:nvSpPr>
          <p:cNvPr id="40964" name="Rectangle 2"/>
          <p:cNvSpPr>
            <a:spLocks noGrp="1" noChangeArrowheads="1"/>
          </p:cNvSpPr>
          <p:nvPr>
            <p:ph type="title"/>
          </p:nvPr>
        </p:nvSpPr>
        <p:spPr/>
        <p:txBody>
          <a:bodyPr/>
          <a:lstStyle/>
          <a:p>
            <a:r>
              <a:rPr lang="en-US" dirty="0" smtClean="0"/>
              <a:t>802.1 Architecture Document</a:t>
            </a:r>
          </a:p>
        </p:txBody>
      </p:sp>
      <p:sp>
        <p:nvSpPr>
          <p:cNvPr id="40966" name="Text Box 4"/>
          <p:cNvSpPr txBox="1">
            <a:spLocks noChangeArrowheads="1"/>
          </p:cNvSpPr>
          <p:nvPr/>
        </p:nvSpPr>
        <p:spPr bwMode="auto">
          <a:xfrm>
            <a:off x="-66652" y="617538"/>
            <a:ext cx="40464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4.10</a:t>
            </a:r>
          </a:p>
        </p:txBody>
      </p:sp>
      <p:sp>
        <p:nvSpPr>
          <p:cNvPr id="2" name="Content Placeholder 1"/>
          <p:cNvSpPr>
            <a:spLocks noGrp="1"/>
          </p:cNvSpPr>
          <p:nvPr>
            <p:ph idx="1"/>
          </p:nvPr>
        </p:nvSpPr>
        <p:spPr/>
        <p:txBody>
          <a:bodyPr/>
          <a:lstStyle/>
          <a:p>
            <a:r>
              <a:rPr lang="en-GB" dirty="0" smtClean="0"/>
              <a:t>D1.5 of the P802 is latest version</a:t>
            </a:r>
          </a:p>
          <a:p>
            <a:r>
              <a:rPr lang="en-GB" dirty="0" smtClean="0"/>
              <a:t>Comment collection</a:t>
            </a:r>
            <a:r>
              <a:rPr lang="en-GB" baseline="0" dirty="0" smtClean="0"/>
              <a:t> period started on D1.5</a:t>
            </a:r>
          </a:p>
          <a:p>
            <a:endParaRPr lang="en-GB" dirty="0"/>
          </a:p>
          <a:p>
            <a:r>
              <a:rPr lang="en-GB" baseline="0" dirty="0" smtClean="0"/>
              <a:t>802.11 members can provide comments following</a:t>
            </a:r>
          </a:p>
          <a:p>
            <a:pPr marL="0" indent="0">
              <a:buNone/>
            </a:pPr>
            <a:r>
              <a:rPr lang="en-GB" sz="1800" dirty="0">
                <a:hlinkClick r:id="rId2"/>
              </a:rPr>
              <a:t>http://</a:t>
            </a:r>
            <a:r>
              <a:rPr lang="en-GB" sz="1800" dirty="0" smtClean="0">
                <a:hlinkClick r:id="rId2"/>
              </a:rPr>
              <a:t>www.ieee802.org/11/LetterBallots/CC3ARC/CC3_instructions.html</a:t>
            </a:r>
            <a:endParaRPr lang="en-GB" sz="1800" dirty="0" smtClean="0"/>
          </a:p>
          <a:p>
            <a:endParaRPr lang="en-GB" baseline="0" dirty="0" smtClean="0"/>
          </a:p>
          <a:p>
            <a:pPr lvl="1"/>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802.24</a:t>
            </a:r>
            <a:r>
              <a:rPr lang="en-GB" baseline="0" dirty="0" smtClean="0"/>
              <a:t> – Smart Grid WG</a:t>
            </a:r>
            <a:endParaRPr lang="en-GB" dirty="0"/>
          </a:p>
        </p:txBody>
      </p:sp>
      <p:sp>
        <p:nvSpPr>
          <p:cNvPr id="3" name="Content Placeholder 2"/>
          <p:cNvSpPr>
            <a:spLocks noGrp="1"/>
          </p:cNvSpPr>
          <p:nvPr>
            <p:ph idx="1"/>
          </p:nvPr>
        </p:nvSpPr>
        <p:spPr/>
        <p:txBody>
          <a:bodyPr/>
          <a:lstStyle/>
          <a:p>
            <a:r>
              <a:rPr lang="en-GB" dirty="0" smtClean="0"/>
              <a:t>One ad-hoc meeting will be held</a:t>
            </a:r>
          </a:p>
          <a:p>
            <a:r>
              <a:rPr lang="en-GB" dirty="0" smtClean="0"/>
              <a:t>Tuesday</a:t>
            </a:r>
            <a:r>
              <a:rPr lang="en-GB" baseline="0" dirty="0" smtClean="0"/>
              <a:t> 2012-09-18, </a:t>
            </a:r>
            <a:r>
              <a:rPr lang="en-GB" dirty="0" smtClean="0"/>
              <a:t>16:00-18:00</a:t>
            </a:r>
          </a:p>
          <a:p>
            <a:endParaRPr lang="en-GB" dirty="0"/>
          </a:p>
          <a:p>
            <a:r>
              <a:rPr lang="en-GB" dirty="0"/>
              <a:t>The agenda will be to review action items from July and prepare for our first official meeting during the November plenary</a:t>
            </a:r>
            <a:r>
              <a:rPr lang="en-GB" dirty="0" smtClean="0"/>
              <a:t>.</a:t>
            </a:r>
          </a:p>
          <a:p>
            <a:endParaRPr lang="en-GB" dirty="0"/>
          </a:p>
          <a:p>
            <a:r>
              <a:rPr lang="en-GB" dirty="0" smtClean="0"/>
              <a:t>Meeting set up in IMAT so that attendance credit can be claimed for 802.11. </a:t>
            </a:r>
            <a:endParaRPr lang="en-GB" dirty="0"/>
          </a:p>
        </p:txBody>
      </p:sp>
      <p:sp>
        <p:nvSpPr>
          <p:cNvPr id="4" name="Date Placeholder 3"/>
          <p:cNvSpPr>
            <a:spLocks noGrp="1"/>
          </p:cNvSpPr>
          <p:nvPr>
            <p:ph type="dt" sz="half" idx="10"/>
          </p:nvPr>
        </p:nvSpPr>
        <p:spPr/>
        <p:txBody>
          <a:bodyPr/>
          <a:lstStyle/>
          <a:p>
            <a:pPr>
              <a:defRPr/>
            </a:pPr>
            <a:r>
              <a:rPr lang="en-US" smtClean="0"/>
              <a:t>April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16</a:t>
            </a:fld>
            <a:endParaRPr lang="en-US"/>
          </a:p>
        </p:txBody>
      </p:sp>
      <p:sp>
        <p:nvSpPr>
          <p:cNvPr id="7" name="Text Box 4"/>
          <p:cNvSpPr txBox="1">
            <a:spLocks noChangeArrowheads="1"/>
          </p:cNvSpPr>
          <p:nvPr/>
        </p:nvSpPr>
        <p:spPr bwMode="auto">
          <a:xfrm>
            <a:off x="-66652" y="617538"/>
            <a:ext cx="40464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4.10</a:t>
            </a:r>
          </a:p>
        </p:txBody>
      </p:sp>
    </p:spTree>
    <p:extLst>
      <p:ext uri="{BB962C8B-B14F-4D97-AF65-F5344CB8AC3E}">
        <p14:creationId xmlns:p14="http://schemas.microsoft.com/office/powerpoint/2010/main" val="3993427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8" name="Content Placeholder 2"/>
          <p:cNvSpPr>
            <a:spLocks noGrp="1"/>
          </p:cNvSpPr>
          <p:nvPr>
            <p:ph idx="1"/>
          </p:nvPr>
        </p:nvSpPr>
        <p:spPr>
          <a:xfrm>
            <a:off x="363538" y="1399032"/>
            <a:ext cx="8518525" cy="5129783"/>
          </a:xfrm>
        </p:spPr>
        <p:txBody>
          <a:bodyPr/>
          <a:lstStyle/>
          <a:p>
            <a:r>
              <a:rPr lang="en-US" sz="2800" kern="1200" dirty="0">
                <a:solidFill>
                  <a:schemeClr val="tx2"/>
                </a:solidFill>
                <a:latin typeface="Times New Roman" pitchFamily="18" charset="0"/>
              </a:rPr>
              <a:t>None during September 2012</a:t>
            </a:r>
          </a:p>
          <a:p>
            <a:r>
              <a:rPr lang="en-US" sz="2800" kern="1200" dirty="0">
                <a:solidFill>
                  <a:schemeClr val="tx2"/>
                </a:solidFill>
                <a:latin typeface="Times New Roman" pitchFamily="18" charset="0"/>
              </a:rPr>
              <a:t>November 2012 tutorials:</a:t>
            </a:r>
          </a:p>
          <a:p>
            <a:pPr lvl="1"/>
            <a:r>
              <a:rPr lang="en-US" sz="2800" b="1" kern="1200" dirty="0">
                <a:solidFill>
                  <a:schemeClr val="tx2"/>
                </a:solidFill>
                <a:latin typeface="Times New Roman" pitchFamily="18" charset="0"/>
                <a:ea typeface="+mn-ea"/>
                <a:cs typeface="+mn-cs"/>
              </a:rPr>
              <a:t>Monday</a:t>
            </a:r>
          </a:p>
          <a:p>
            <a:pPr lvl="2"/>
            <a:r>
              <a:rPr lang="en-US" sz="2800" b="1" kern="1200" dirty="0">
                <a:solidFill>
                  <a:schemeClr val="tx2"/>
                </a:solidFill>
                <a:latin typeface="Times New Roman" pitchFamily="18" charset="0"/>
                <a:ea typeface="+mn-ea"/>
                <a:cs typeface="+mn-cs"/>
              </a:rPr>
              <a:t>AVB (Sponsored by Tony </a:t>
            </a:r>
            <a:r>
              <a:rPr lang="en-US" sz="2800" b="1" kern="1200" dirty="0" err="1">
                <a:solidFill>
                  <a:schemeClr val="tx2"/>
                </a:solidFill>
                <a:latin typeface="Times New Roman" pitchFamily="18" charset="0"/>
                <a:ea typeface="+mn-ea"/>
                <a:cs typeface="+mn-cs"/>
              </a:rPr>
              <a:t>Jeffree</a:t>
            </a:r>
            <a:r>
              <a:rPr lang="en-US" sz="2800" b="1" kern="1200" dirty="0">
                <a:solidFill>
                  <a:schemeClr val="tx2"/>
                </a:solidFill>
                <a:latin typeface="Times New Roman" pitchFamily="18" charset="0"/>
                <a:ea typeface="+mn-ea"/>
                <a:cs typeface="+mn-cs"/>
              </a:rPr>
              <a:t>)</a:t>
            </a:r>
          </a:p>
          <a:p>
            <a:pPr lvl="2"/>
            <a:r>
              <a:rPr lang="en-US" sz="2800" b="1" kern="1200" dirty="0">
                <a:solidFill>
                  <a:schemeClr val="tx2"/>
                </a:solidFill>
                <a:latin typeface="Times New Roman" pitchFamily="18" charset="0"/>
                <a:ea typeface="+mn-ea"/>
                <a:cs typeface="+mn-cs"/>
              </a:rPr>
              <a:t>L2 Routing (Sponsored by Bob Heile)</a:t>
            </a:r>
          </a:p>
          <a:p>
            <a:pPr lvl="2"/>
            <a:r>
              <a:rPr lang="en-US" sz="2800" b="1" kern="1200" dirty="0">
                <a:solidFill>
                  <a:schemeClr val="tx2"/>
                </a:solidFill>
                <a:latin typeface="Times New Roman" pitchFamily="18" charset="0"/>
                <a:ea typeface="+mn-ea"/>
                <a:cs typeface="+mn-cs"/>
              </a:rPr>
              <a:t>Medical Device Interop (Sponsored by Bob Heile)</a:t>
            </a:r>
          </a:p>
          <a:p>
            <a:pPr lvl="1"/>
            <a:r>
              <a:rPr lang="en-US" sz="2800" b="1" kern="1200" dirty="0">
                <a:solidFill>
                  <a:schemeClr val="tx2"/>
                </a:solidFill>
                <a:latin typeface="Times New Roman" pitchFamily="18" charset="0"/>
                <a:ea typeface="+mn-ea"/>
                <a:cs typeface="+mn-cs"/>
              </a:rPr>
              <a:t>Tuesday</a:t>
            </a:r>
          </a:p>
          <a:p>
            <a:pPr lvl="2"/>
            <a:r>
              <a:rPr lang="en-US" sz="2800" b="1" kern="1200" dirty="0">
                <a:solidFill>
                  <a:schemeClr val="tx2"/>
                </a:solidFill>
                <a:latin typeface="Times New Roman" pitchFamily="18" charset="0"/>
                <a:ea typeface="+mn-ea"/>
                <a:cs typeface="+mn-cs"/>
              </a:rPr>
              <a:t>Smart Grid TAG overview (Sponsored by James Gilb)</a:t>
            </a:r>
            <a:endParaRPr lang="en-GB" sz="2800" b="1" kern="1200" dirty="0">
              <a:solidFill>
                <a:schemeClr val="tx2"/>
              </a:solidFill>
              <a:latin typeface="Times New Roman" pitchFamily="18" charset="0"/>
              <a:ea typeface="+mn-ea"/>
              <a:cs typeface="+mn-cs"/>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17</a:t>
            </a:fld>
            <a:endParaRPr lang="en-US" sz="1200" b="0" smtClean="0"/>
          </a:p>
        </p:txBody>
      </p:sp>
      <p:sp>
        <p:nvSpPr>
          <p:cNvPr id="8" name="Text Box 7"/>
          <p:cNvSpPr txBox="1">
            <a:spLocks noChangeArrowheads="1"/>
          </p:cNvSpPr>
          <p:nvPr/>
        </p:nvSpPr>
        <p:spPr bwMode="auto">
          <a:xfrm>
            <a:off x="-22202" y="617538"/>
            <a:ext cx="40464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4.10</a:t>
            </a:r>
          </a:p>
        </p:txBody>
      </p:sp>
    </p:spTree>
    <p:extLst>
      <p:ext uri="{BB962C8B-B14F-4D97-AF65-F5344CB8AC3E}">
        <p14:creationId xmlns:p14="http://schemas.microsoft.com/office/powerpoint/2010/main" val="473012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Reports</a:t>
            </a:r>
          </a:p>
        </p:txBody>
      </p:sp>
      <p:sp>
        <p:nvSpPr>
          <p:cNvPr id="50178" name="Content Placeholder 2"/>
          <p:cNvSpPr>
            <a:spLocks noGrp="1"/>
          </p:cNvSpPr>
          <p:nvPr>
            <p:ph idx="1"/>
          </p:nvPr>
        </p:nvSpPr>
        <p:spPr>
          <a:xfrm>
            <a:off x="363538" y="1399032"/>
            <a:ext cx="8518525" cy="5129783"/>
          </a:xfrm>
        </p:spPr>
        <p:txBody>
          <a:bodyPr/>
          <a:lstStyle/>
          <a:p>
            <a:r>
              <a:rPr lang="en-US" sz="2800" kern="1200" dirty="0" smtClean="0">
                <a:solidFill>
                  <a:schemeClr val="tx2"/>
                </a:solidFill>
                <a:latin typeface="Times New Roman" pitchFamily="18" charset="0"/>
              </a:rPr>
              <a:t>Membership Summary</a:t>
            </a:r>
          </a:p>
          <a:p>
            <a:r>
              <a:rPr lang="en-US" sz="2800" kern="1200" dirty="0" smtClean="0">
                <a:solidFill>
                  <a:schemeClr val="tx2"/>
                </a:solidFill>
                <a:latin typeface="Times New Roman" pitchFamily="18" charset="0"/>
              </a:rPr>
              <a:t>Refer to </a:t>
            </a:r>
            <a:r>
              <a:rPr lang="en-US" sz="2800" kern="1200" dirty="0" smtClean="0">
                <a:solidFill>
                  <a:schemeClr val="tx2"/>
                </a:solidFill>
                <a:latin typeface="Times New Roman" pitchFamily="18" charset="0"/>
              </a:rPr>
              <a:t>Document </a:t>
            </a:r>
            <a:r>
              <a:rPr lang="en-US" sz="2800" kern="1200" dirty="0" smtClean="0">
                <a:solidFill>
                  <a:schemeClr val="accent2">
                    <a:lumMod val="60000"/>
                    <a:lumOff val="40000"/>
                  </a:schemeClr>
                </a:solidFill>
                <a:latin typeface="Times New Roman" pitchFamily="18" charset="0"/>
              </a:rPr>
              <a:t>11-12-0038r4</a:t>
            </a:r>
            <a:endParaRPr lang="en-GB" sz="2800" b="1" kern="1200" dirty="0">
              <a:solidFill>
                <a:schemeClr val="accent2">
                  <a:lumMod val="60000"/>
                  <a:lumOff val="40000"/>
                </a:schemeClr>
              </a:solidFill>
              <a:latin typeface="Times New Roman" pitchFamily="18" charset="0"/>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18</a:t>
            </a:fld>
            <a:endParaRPr lang="en-US" sz="1200" b="0" smtClean="0"/>
          </a:p>
        </p:txBody>
      </p:sp>
      <p:sp>
        <p:nvSpPr>
          <p:cNvPr id="8" name="Text Box 7"/>
          <p:cNvSpPr txBox="1">
            <a:spLocks noChangeArrowheads="1"/>
          </p:cNvSpPr>
          <p:nvPr/>
        </p:nvSpPr>
        <p:spPr bwMode="auto">
          <a:xfrm>
            <a:off x="57256" y="617538"/>
            <a:ext cx="43863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a:t>
            </a:r>
            <a:r>
              <a:rPr lang="en-US" dirty="0" smtClean="0">
                <a:solidFill>
                  <a:schemeClr val="tx2"/>
                </a:solidFill>
                <a:latin typeface="Tw Cen MT" pitchFamily="34" charset="0"/>
              </a:rPr>
              <a:t>5.1-5.4</a:t>
            </a:r>
            <a:endParaRPr lang="en-US" dirty="0">
              <a:solidFill>
                <a:schemeClr val="tx2"/>
              </a:solidFill>
              <a:latin typeface="Tw Cen MT" pitchFamily="34" charset="0"/>
            </a:endParaRPr>
          </a:p>
        </p:txBody>
      </p:sp>
    </p:spTree>
    <p:extLst>
      <p:ext uri="{BB962C8B-B14F-4D97-AF65-F5344CB8AC3E}">
        <p14:creationId xmlns:p14="http://schemas.microsoft.com/office/powerpoint/2010/main" val="41085119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752300"/>
            <a:ext cx="7772400" cy="852488"/>
          </a:xfrm>
        </p:spPr>
        <p:txBody>
          <a:bodyPr/>
          <a:lstStyle/>
          <a:p>
            <a:endParaRPr lang="en-US" dirty="0" smtClean="0"/>
          </a:p>
        </p:txBody>
      </p:sp>
      <p:sp>
        <p:nvSpPr>
          <p:cNvPr id="50178" name="Content Placeholder 2"/>
          <p:cNvSpPr>
            <a:spLocks noGrp="1"/>
          </p:cNvSpPr>
          <p:nvPr>
            <p:ph idx="1"/>
          </p:nvPr>
        </p:nvSpPr>
        <p:spPr>
          <a:xfrm>
            <a:off x="363538" y="1795549"/>
            <a:ext cx="8518525" cy="4733266"/>
          </a:xfrm>
        </p:spPr>
        <p:txBody>
          <a:bodyPr/>
          <a:lstStyle/>
          <a:p>
            <a:endParaRPr lang="en-US" sz="2800" b="1" kern="1200" dirty="0">
              <a:solidFill>
                <a:schemeClr val="tx2"/>
              </a:solidFill>
              <a:latin typeface="Times New Roman" pitchFamily="18" charset="0"/>
              <a:ea typeface="+mn-ea"/>
              <a:cs typeface="+mn-cs"/>
            </a:endParaRPr>
          </a:p>
          <a:p>
            <a:r>
              <a:rPr lang="en-US" sz="2800" kern="1200" dirty="0" smtClean="0">
                <a:solidFill>
                  <a:schemeClr val="tx2"/>
                </a:solidFill>
                <a:latin typeface="Times New Roman" pitchFamily="18" charset="0"/>
              </a:rPr>
              <a:t>Recess to convene 802.11aj</a:t>
            </a:r>
            <a:endParaRPr lang="en-GB" sz="2800" b="1" kern="1200" dirty="0">
              <a:solidFill>
                <a:schemeClr val="tx2"/>
              </a:solidFill>
              <a:latin typeface="Times New Roman" pitchFamily="18" charset="0"/>
              <a:ea typeface="+mn-ea"/>
              <a:cs typeface="+mn-cs"/>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19</a:t>
            </a:fld>
            <a:endParaRPr lang="en-US" sz="1200" b="0" smtClean="0"/>
          </a:p>
        </p:txBody>
      </p:sp>
      <p:sp>
        <p:nvSpPr>
          <p:cNvPr id="8" name="Text Box 7"/>
          <p:cNvSpPr txBox="1">
            <a:spLocks noChangeArrowheads="1"/>
          </p:cNvSpPr>
          <p:nvPr/>
        </p:nvSpPr>
        <p:spPr bwMode="auto">
          <a:xfrm>
            <a:off x="138863" y="617538"/>
            <a:ext cx="502111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a:t>
            </a:r>
            <a:r>
              <a:rPr lang="en-US" dirty="0" smtClean="0">
                <a:solidFill>
                  <a:schemeClr val="tx2"/>
                </a:solidFill>
                <a:latin typeface="Tw Cen MT" pitchFamily="34" charset="0"/>
              </a:rPr>
              <a:t>5.2, 5.3, 5.4</a:t>
            </a:r>
            <a:endParaRPr lang="en-US" dirty="0">
              <a:solidFill>
                <a:schemeClr val="tx2"/>
              </a:solidFill>
              <a:latin typeface="Tw Cen MT" pitchFamily="34" charset="0"/>
            </a:endParaRPr>
          </a:p>
        </p:txBody>
      </p:sp>
    </p:spTree>
    <p:extLst>
      <p:ext uri="{BB962C8B-B14F-4D97-AF65-F5344CB8AC3E}">
        <p14:creationId xmlns:p14="http://schemas.microsoft.com/office/powerpoint/2010/main" val="295227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2652765" y="2944813"/>
            <a:ext cx="3895673" cy="1375978"/>
          </a:xfrm>
          <a:prstGeom prst="rect">
            <a:avLst/>
          </a:prstGeom>
        </p:spPr>
        <p:txBody>
          <a:bodyPr wrap="none" fromWordArt="1">
            <a:prstTxWarp prst="textPlain">
              <a:avLst>
                <a:gd name="adj" fmla="val 50000"/>
              </a:avLst>
            </a:prstTxWarp>
          </a:bodyPr>
          <a:lstStyle/>
          <a:p>
            <a:pPr algn="ctr"/>
            <a:r>
              <a:rPr lang="en-US" sz="8000" kern="10" dirty="0" smtClean="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endParaRPr lang="en-US" sz="8000" kern="10" dirty="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20</a:t>
            </a:fld>
            <a:endParaRPr lang="en-US" sz="1200" b="0" smtClean="0"/>
          </a:p>
        </p:txBody>
      </p:sp>
      <p:sp>
        <p:nvSpPr>
          <p:cNvPr id="67588" name="WordArt 2"/>
          <p:cNvSpPr>
            <a:spLocks noChangeArrowheads="1" noChangeShapeType="1" noTextEdit="1"/>
          </p:cNvSpPr>
          <p:nvPr/>
        </p:nvSpPr>
        <p:spPr bwMode="auto">
          <a:xfrm>
            <a:off x="2401555" y="2944813"/>
            <a:ext cx="4541855" cy="1607090"/>
          </a:xfrm>
          <a:prstGeom prst="rect">
            <a:avLst/>
          </a:prstGeom>
        </p:spPr>
        <p:txBody>
          <a:bodyPr wrap="none" fromWordArt="1">
            <a:prstTxWarp prst="textPlain">
              <a:avLst>
                <a:gd name="adj" fmla="val 50000"/>
              </a:avLst>
            </a:prstTxWarp>
          </a:bodyPr>
          <a:lstStyle/>
          <a:p>
            <a:pPr algn="ctr"/>
            <a:r>
              <a:rPr lang="en-US" sz="8000" kern="10" dirty="0" smtClean="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Thursday</a:t>
            </a:r>
            <a:endParaRPr lang="en-US" sz="8000" kern="10" dirty="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21</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March 19, 2013</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8 entries with 2013 submission dates</a:t>
            </a:r>
            <a:endParaRPr lang="en-US" sz="2800" dirty="0"/>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Tree>
    <p:extLst>
      <p:ext uri="{BB962C8B-B14F-4D97-AF65-F5344CB8AC3E}">
        <p14:creationId xmlns:p14="http://schemas.microsoft.com/office/powerpoint/2010/main" val="18811723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22</a:t>
            </a:fld>
            <a:endParaRPr lang="en-US" sz="1200" b="0" smtClean="0"/>
          </a:p>
        </p:txBody>
      </p:sp>
      <p:sp>
        <p:nvSpPr>
          <p:cNvPr id="69636" name="Rectangle 2"/>
          <p:cNvSpPr>
            <a:spLocks noGrp="1" noChangeArrowheads="1"/>
          </p:cNvSpPr>
          <p:nvPr>
            <p:ph type="title"/>
          </p:nvPr>
        </p:nvSpPr>
        <p:spPr>
          <a:xfrm>
            <a:off x="405114" y="1305570"/>
            <a:ext cx="8320596" cy="447030"/>
          </a:xfrm>
        </p:spPr>
        <p:txBody>
          <a:bodyPr/>
          <a:lstStyle/>
          <a:p>
            <a:r>
              <a:rPr lang="en-US" dirty="0" smtClean="0"/>
              <a:t>IEEE Store Contents  - March  2013</a:t>
            </a:r>
          </a:p>
        </p:txBody>
      </p:sp>
      <p:graphicFrame>
        <p:nvGraphicFramePr>
          <p:cNvPr id="77901" name="Group 77"/>
          <p:cNvGraphicFramePr>
            <a:graphicFrameLocks noGrp="1"/>
          </p:cNvGraphicFramePr>
          <p:nvPr>
            <p:ph idx="1"/>
            <p:extLst>
              <p:ext uri="{D42A27DB-BD31-4B8C-83A1-F6EECF244321}">
                <p14:modId xmlns:p14="http://schemas.microsoft.com/office/powerpoint/2010/main" val="1308286341"/>
              </p:ext>
            </p:extLst>
          </p:nvPr>
        </p:nvGraphicFramePr>
        <p:xfrm>
          <a:off x="92595" y="1830837"/>
          <a:ext cx="8633114" cy="4516500"/>
        </p:xfrm>
        <a:graphic>
          <a:graphicData uri="http://schemas.openxmlformats.org/drawingml/2006/table">
            <a:tbl>
              <a:tblPr/>
              <a:tblGrid>
                <a:gridCol w="3704042"/>
                <a:gridCol w="1686167"/>
                <a:gridCol w="1520315"/>
                <a:gridCol w="1722590"/>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TechStreet</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Mar 18</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Mar 18</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AF</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D3.0   $300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3.0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D5.0   $250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5.0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AD-2012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$300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9.0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AE-2012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AA-2012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$180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$540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endParaRPr lang="en-US" dirty="0"/>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 k, </a:t>
                      </a:r>
                      <a:r>
                        <a:rPr kumimoji="0" lang="en-US" sz="2000" b="1" i="0" u="none" strike="noStrike" cap="none" normalizeH="0" baseline="0" dirty="0" err="1" smtClean="0">
                          <a:ln>
                            <a:noFill/>
                          </a:ln>
                          <a:solidFill>
                            <a:schemeClr val="tx1"/>
                          </a:solidFill>
                          <a:effectLst/>
                          <a:latin typeface="Times New Roman" pitchFamily="18" charset="0"/>
                        </a:rPr>
                        <a:t>i</a:t>
                      </a:r>
                      <a:r>
                        <a:rPr kumimoji="0" lang="en-US" sz="2000" b="1" i="0" u="none" strike="noStrike" cap="none" normalizeH="0" baseline="0" dirty="0" smtClean="0">
                          <a:ln>
                            <a:noFill/>
                          </a:ln>
                          <a:solidFill>
                            <a:schemeClr val="tx1"/>
                          </a:solidFill>
                          <a:effectLst/>
                          <a:latin typeface="Times New Roman" pitchFamily="18" charset="0"/>
                        </a:rPr>
                        <a:t>, n, p, y, r, w, u, v, z, 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$100 - $305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4109033" y="617538"/>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dirty="0">
                <a:hlinkClick r:id="rId3"/>
              </a:rPr>
              <a:t>http://www.techstreet.com/ieeegate.html</a:t>
            </a:r>
            <a:endParaRPr lang="en-US" sz="1400" dirty="0"/>
          </a:p>
        </p:txBody>
      </p:sp>
      <p:sp>
        <p:nvSpPr>
          <p:cNvPr id="2" name="TextBox 1"/>
          <p:cNvSpPr txBox="1"/>
          <p:nvPr/>
        </p:nvSpPr>
        <p:spPr>
          <a:xfrm>
            <a:off x="4109033" y="900570"/>
            <a:ext cx="4079707" cy="307777"/>
          </a:xfrm>
          <a:prstGeom prst="rect">
            <a:avLst/>
          </a:prstGeom>
          <a:noFill/>
        </p:spPr>
        <p:txBody>
          <a:bodyPr wrap="none" rtlCol="0">
            <a:spAutoFit/>
          </a:bodyPr>
          <a:lstStyle/>
          <a:p>
            <a:r>
              <a:rPr lang="en-US" sz="1400" dirty="0">
                <a:hlinkClick r:id="rId4"/>
              </a:rPr>
              <a:t>http://</a:t>
            </a:r>
            <a:r>
              <a:rPr lang="en-US" sz="1400" dirty="0" smtClean="0">
                <a:hlinkClick r:id="rId4"/>
              </a:rPr>
              <a:t>standards.ieee.org/about/get/802/802.11.html</a:t>
            </a:r>
            <a:endParaRPr lang="en-US" sz="1400" dirty="0" smtClean="0"/>
          </a:p>
        </p:txBody>
      </p:sp>
    </p:spTree>
    <p:extLst>
      <p:ext uri="{BB962C8B-B14F-4D97-AF65-F5344CB8AC3E}">
        <p14:creationId xmlns:p14="http://schemas.microsoft.com/office/powerpoint/2010/main" val="10232952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1682" name="Content Placeholder 6"/>
          <p:cNvSpPr>
            <a:spLocks noGrp="1"/>
          </p:cNvSpPr>
          <p:nvPr>
            <p:ph idx="1"/>
          </p:nvPr>
        </p:nvSpPr>
        <p:spPr>
          <a:xfrm>
            <a:off x="174625" y="5994400"/>
            <a:ext cx="8839200" cy="406400"/>
          </a:xfrm>
        </p:spPr>
        <p:txBody>
          <a:bodyPr/>
          <a:lstStyle/>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23</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426175924"/>
              </p:ext>
            </p:extLst>
          </p:nvPr>
        </p:nvGraphicFramePr>
        <p:xfrm>
          <a:off x="228600" y="1600200"/>
          <a:ext cx="8390105" cy="3627435"/>
        </p:xfrm>
        <a:graphic>
          <a:graphicData uri="http://schemas.openxmlformats.org/drawingml/2006/table">
            <a:tbl>
              <a:tblPr/>
              <a:tblGrid>
                <a:gridCol w="1553901"/>
                <a:gridCol w="1149385"/>
                <a:gridCol w="803787"/>
                <a:gridCol w="1432516"/>
                <a:gridCol w="1144805"/>
                <a:gridCol w="1110434"/>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Vancouver</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701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TGREVmb</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endParaRPr lang="en-US" sz="180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TGad</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2" name="Rectangle 1"/>
          <p:cNvSpPr/>
          <p:nvPr/>
        </p:nvSpPr>
        <p:spPr bwMode="auto">
          <a:xfrm>
            <a:off x="1761760" y="1374080"/>
            <a:ext cx="1203767" cy="4178461"/>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992487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8" name="Content Placeholder 2"/>
          <p:cNvSpPr>
            <a:spLocks noGrp="1"/>
          </p:cNvSpPr>
          <p:nvPr>
            <p:ph idx="1"/>
          </p:nvPr>
        </p:nvSpPr>
        <p:spPr>
          <a:xfrm>
            <a:off x="363538" y="1566863"/>
            <a:ext cx="8518525" cy="2370655"/>
          </a:xfrm>
        </p:spPr>
        <p:txBody>
          <a:bodyPr/>
          <a:lstStyle/>
          <a:p>
            <a:pPr marL="0" indent="0">
              <a:buNone/>
            </a:pPr>
            <a:endParaRPr lang="en-US" sz="1200" dirty="0" smtClean="0">
              <a:solidFill>
                <a:srgbClr val="C00000"/>
              </a:solidFill>
            </a:endParaRPr>
          </a:p>
          <a:p>
            <a:r>
              <a:rPr lang="en-US" sz="4000" dirty="0" smtClean="0">
                <a:solidFill>
                  <a:srgbClr val="C00000"/>
                </a:solidFill>
              </a:rPr>
              <a:t>Call for July 2013 suggestions</a:t>
            </a:r>
          </a:p>
          <a:p>
            <a:endParaRPr lang="en-US" sz="4000" dirty="0">
              <a:solidFill>
                <a:srgbClr val="C00000"/>
              </a:solidFill>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24</a:t>
            </a:fld>
            <a:endParaRPr lang="en-US" sz="1200" b="0" smtClean="0"/>
          </a:p>
        </p:txBody>
      </p:sp>
      <p:sp>
        <p:nvSpPr>
          <p:cNvPr id="50182" name="Text Box 7"/>
          <p:cNvSpPr txBox="1">
            <a:spLocks noChangeArrowheads="1"/>
          </p:cNvSpPr>
          <p:nvPr/>
        </p:nvSpPr>
        <p:spPr bwMode="auto">
          <a:xfrm>
            <a:off x="284228" y="617538"/>
            <a:ext cx="3433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Agenda Item 2.11</a:t>
            </a:r>
            <a:endParaRPr lang="en-US" dirty="0">
              <a:solidFill>
                <a:schemeClr val="tx2"/>
              </a:solidFill>
            </a:endParaRPr>
          </a:p>
        </p:txBody>
      </p:sp>
    </p:spTree>
    <p:extLst>
      <p:ext uri="{BB962C8B-B14F-4D97-AF65-F5344CB8AC3E}">
        <p14:creationId xmlns:p14="http://schemas.microsoft.com/office/powerpoint/2010/main" val="19857360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IOT Summary</a:t>
            </a:r>
            <a:endParaRPr lang="en-US" dirty="0"/>
          </a:p>
        </p:txBody>
      </p:sp>
      <p:sp>
        <p:nvSpPr>
          <p:cNvPr id="3" name="Content Placeholder 2"/>
          <p:cNvSpPr>
            <a:spLocks noGrp="1"/>
          </p:cNvSpPr>
          <p:nvPr>
            <p:ph idx="1"/>
          </p:nvPr>
        </p:nvSpPr>
        <p:spPr>
          <a:xfrm>
            <a:off x="685800" y="1698171"/>
            <a:ext cx="7772400" cy="4397829"/>
          </a:xfrm>
        </p:spPr>
        <p:txBody>
          <a:bodyPr>
            <a:normAutofit/>
          </a:bodyPr>
          <a:lstStyle/>
          <a:p>
            <a:r>
              <a:rPr lang="en-US" sz="2400" dirty="0" smtClean="0"/>
              <a:t>IEEE has a website with a long list of standards</a:t>
            </a:r>
          </a:p>
          <a:p>
            <a:r>
              <a:rPr lang="en-US" sz="2400" dirty="0" smtClean="0"/>
              <a:t>Include amendment projects underway</a:t>
            </a:r>
          </a:p>
          <a:p>
            <a:r>
              <a:rPr lang="en-US" sz="2400" dirty="0" smtClean="0"/>
              <a:t>Prepare a sentence or two for each item describing how it contributes to IOT </a:t>
            </a:r>
          </a:p>
          <a:p>
            <a:r>
              <a:rPr lang="en-US" sz="2400" dirty="0" smtClean="0"/>
              <a:t>Update web presence</a:t>
            </a:r>
          </a:p>
          <a:p>
            <a:pPr lvl="1"/>
            <a:r>
              <a:rPr lang="en-US" sz="2000" dirty="0" smtClean="0"/>
              <a:t>Compare to ETSI one M2M</a:t>
            </a:r>
          </a:p>
          <a:p>
            <a:pPr lvl="1"/>
            <a:r>
              <a:rPr lang="en-US" sz="2000" dirty="0" smtClean="0"/>
              <a:t>Add info from SXSW</a:t>
            </a:r>
          </a:p>
          <a:p>
            <a:pPr lvl="1"/>
            <a:r>
              <a:rPr lang="en-US" sz="2000" dirty="0" smtClean="0"/>
              <a:t>Add info on Shenzhen IOT event</a:t>
            </a:r>
          </a:p>
          <a:p>
            <a:r>
              <a:rPr lang="en-US" sz="2400" dirty="0" smtClean="0"/>
              <a:t>Feed info into </a:t>
            </a:r>
            <a:r>
              <a:rPr lang="en-US" sz="2400" dirty="0" err="1" smtClean="0"/>
              <a:t>IoT</a:t>
            </a:r>
            <a:r>
              <a:rPr lang="en-US" sz="2400" dirty="0" smtClean="0"/>
              <a:t> Steering Committee</a:t>
            </a:r>
            <a:endParaRPr lang="en-US" sz="2400" dirty="0"/>
          </a:p>
        </p:txBody>
      </p:sp>
      <p:sp>
        <p:nvSpPr>
          <p:cNvPr id="4" name="Text Box 4"/>
          <p:cNvSpPr txBox="1">
            <a:spLocks noChangeArrowheads="1"/>
          </p:cNvSpPr>
          <p:nvPr/>
        </p:nvSpPr>
        <p:spPr bwMode="auto">
          <a:xfrm>
            <a:off x="308227" y="617538"/>
            <a:ext cx="32967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a:t>
            </a:r>
            <a:r>
              <a:rPr lang="en-US" dirty="0" smtClean="0">
                <a:solidFill>
                  <a:schemeClr val="tx2"/>
                </a:solidFill>
              </a:rPr>
              <a:t>6.1</a:t>
            </a:r>
            <a:endParaRPr lang="en-US" dirty="0">
              <a:solidFill>
                <a:schemeClr val="tx2"/>
              </a:solidFill>
            </a:endParaRPr>
          </a:p>
        </p:txBody>
      </p:sp>
      <p:sp>
        <p:nvSpPr>
          <p:cNvPr id="5" name="Date Placeholder 4"/>
          <p:cNvSpPr>
            <a:spLocks noGrp="1"/>
          </p:cNvSpPr>
          <p:nvPr>
            <p:ph type="dt" sz="half" idx="10"/>
          </p:nvPr>
        </p:nvSpPr>
        <p:spPr/>
        <p:txBody>
          <a:bodyPr/>
          <a:lstStyle/>
          <a:p>
            <a:pPr>
              <a:defRPr/>
            </a:pPr>
            <a:r>
              <a:rPr lang="en-US" smtClean="0"/>
              <a:t>April 2013</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2EAEAD36-1DF0-4BD8-97EF-26BDB0C08C35}" type="slidenum">
              <a:rPr lang="en-US" smtClean="0"/>
              <a:pPr>
                <a:defRPr/>
              </a:pPr>
              <a:t>25</a:t>
            </a:fld>
            <a:endParaRPr lang="en-US"/>
          </a:p>
        </p:txBody>
      </p:sp>
    </p:spTree>
    <p:extLst>
      <p:ext uri="{BB962C8B-B14F-4D97-AF65-F5344CB8AC3E}">
        <p14:creationId xmlns:p14="http://schemas.microsoft.com/office/powerpoint/2010/main" val="35891390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1682" name="Content Placeholder 6"/>
          <p:cNvSpPr>
            <a:spLocks noGrp="1"/>
          </p:cNvSpPr>
          <p:nvPr>
            <p:ph idx="1"/>
          </p:nvPr>
        </p:nvSpPr>
        <p:spPr>
          <a:xfrm>
            <a:off x="174625" y="5661025"/>
            <a:ext cx="8839200" cy="739775"/>
          </a:xfrm>
        </p:spPr>
        <p:txBody>
          <a:bodyPr/>
          <a:lstStyle/>
          <a:p>
            <a:pPr marL="0" indent="0">
              <a:buFontTx/>
              <a:buNone/>
            </a:pPr>
            <a:r>
              <a:rPr lang="en-AU" sz="2000" dirty="0" smtClean="0"/>
              <a:t>The WG told SC6 it would liaise 802.11ac as soon as it passes a LB</a:t>
            </a:r>
          </a:p>
          <a:p>
            <a:pPr marL="0" indent="0">
              <a:buFontTx/>
              <a:buNone/>
            </a:pPr>
            <a:r>
              <a:rPr lang="en-AU" sz="2000" dirty="0" smtClean="0"/>
              <a:t>802.11-2012  was submitted to SC6 when approved by the SASB – April 2012</a:t>
            </a:r>
          </a:p>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26</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781765039"/>
              </p:ext>
            </p:extLst>
          </p:nvPr>
        </p:nvGraphicFramePr>
        <p:xfrm>
          <a:off x="228600" y="1600200"/>
          <a:ext cx="8390105" cy="1767990"/>
        </p:xfrm>
        <a:graphic>
          <a:graphicData uri="http://schemas.openxmlformats.org/drawingml/2006/table">
            <a:tbl>
              <a:tblPr/>
              <a:tblGrid>
                <a:gridCol w="1431553"/>
                <a:gridCol w="1093354"/>
                <a:gridCol w="982166"/>
                <a:gridCol w="1432516"/>
                <a:gridCol w="1059962"/>
                <a:gridCol w="1195277"/>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After Okinawa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Jacksonville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Waikoloa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San Diego</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TGad</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D8.0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D9.0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Times New Roman" pitchFamily="18" charset="0"/>
                        </a:rPr>
                        <a:t>-</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D2.0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D3.0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dirty="0" smtClean="0"/>
          </a:p>
        </p:txBody>
      </p:sp>
      <p:sp>
        <p:nvSpPr>
          <p:cNvPr id="9" name="Text Box 71"/>
          <p:cNvSpPr txBox="1">
            <a:spLocks noChangeArrowheads="1"/>
          </p:cNvSpPr>
          <p:nvPr/>
        </p:nvSpPr>
        <p:spPr bwMode="auto">
          <a:xfrm>
            <a:off x="375064" y="617538"/>
            <a:ext cx="31646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smtClean="0">
                <a:solidFill>
                  <a:schemeClr val="tx2"/>
                </a:solidFill>
                <a:latin typeface="Tw Cen MT" pitchFamily="34" charset="0"/>
              </a:rPr>
              <a:t>Thursday </a:t>
            </a:r>
            <a:r>
              <a:rPr lang="en-US" sz="2000" dirty="0">
                <a:solidFill>
                  <a:schemeClr val="tx2"/>
                </a:solidFill>
                <a:latin typeface="Tw Cen MT" pitchFamily="34" charset="0"/>
              </a:rPr>
              <a:t>Agenda Item </a:t>
            </a:r>
            <a:r>
              <a:rPr lang="en-US" sz="2000" dirty="0" smtClean="0">
                <a:solidFill>
                  <a:schemeClr val="tx2"/>
                </a:solidFill>
                <a:latin typeface="Tw Cen MT" pitchFamily="34" charset="0"/>
              </a:rPr>
              <a:t>2.10</a:t>
            </a:r>
            <a:endParaRPr lang="en-US" sz="2000" dirty="0">
              <a:solidFill>
                <a:schemeClr val="tx2"/>
              </a:solidFill>
              <a:latin typeface="Tw Cen MT"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sp>
        <p:nvSpPr>
          <p:cNvPr id="8089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089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FC0E246-AB09-4D1E-B496-3CF15F50139B}" type="slidenum">
              <a:rPr lang="en-US" sz="1200" b="0" smtClean="0"/>
              <a:pPr/>
              <a:t>27</a:t>
            </a:fld>
            <a:endParaRPr lang="en-US" sz="1200" b="0" smtClean="0"/>
          </a:p>
        </p:txBody>
      </p:sp>
      <p:sp>
        <p:nvSpPr>
          <p:cNvPr id="80900" name="Rectangle 2"/>
          <p:cNvSpPr>
            <a:spLocks noGrp="1" noChangeArrowheads="1"/>
          </p:cNvSpPr>
          <p:nvPr>
            <p:ph type="title"/>
          </p:nvPr>
        </p:nvSpPr>
        <p:spPr>
          <a:xfrm>
            <a:off x="685800" y="811213"/>
            <a:ext cx="7772400" cy="538162"/>
          </a:xfrm>
        </p:spPr>
        <p:txBody>
          <a:bodyPr/>
          <a:lstStyle/>
          <a:p>
            <a:r>
              <a:rPr lang="en-US" smtClean="0"/>
              <a:t>Future Venues -2013</a:t>
            </a:r>
          </a:p>
        </p:txBody>
      </p:sp>
      <p:sp>
        <p:nvSpPr>
          <p:cNvPr id="80901" name="Rectangle 3"/>
          <p:cNvSpPr>
            <a:spLocks noGrp="1" noChangeArrowheads="1"/>
          </p:cNvSpPr>
          <p:nvPr>
            <p:ph type="body" idx="1"/>
          </p:nvPr>
        </p:nvSpPr>
        <p:spPr>
          <a:xfrm>
            <a:off x="182563" y="1304925"/>
            <a:ext cx="8770937" cy="5200047"/>
          </a:xfrm>
        </p:spPr>
        <p:txBody>
          <a:bodyPr/>
          <a:lstStyle/>
          <a:p>
            <a:pPr>
              <a:spcBef>
                <a:spcPts val="300"/>
              </a:spcBef>
              <a:spcAft>
                <a:spcPts val="600"/>
              </a:spcAft>
              <a:buFontTx/>
              <a:buNone/>
            </a:pPr>
            <a:r>
              <a:rPr lang="en-US" u="sng" dirty="0" smtClean="0"/>
              <a:t>2013</a:t>
            </a:r>
          </a:p>
          <a:p>
            <a:pPr>
              <a:spcBef>
                <a:spcPts val="300"/>
              </a:spcBef>
              <a:spcAft>
                <a:spcPts val="600"/>
              </a:spcAft>
              <a:buFontTx/>
              <a:buNone/>
            </a:pPr>
            <a:r>
              <a:rPr lang="en-US" baseline="30000" dirty="0" smtClean="0"/>
              <a:t># </a:t>
            </a:r>
            <a:r>
              <a:rPr lang="en-US" dirty="0" smtClean="0"/>
              <a:t>137 </a:t>
            </a:r>
            <a:r>
              <a:rPr lang="en-US" u="sng" dirty="0" smtClean="0"/>
              <a:t>January 13-18, 2013</a:t>
            </a:r>
            <a:r>
              <a:rPr lang="en-US" dirty="0" smtClean="0"/>
              <a:t> - --Hyatt Regency Vancouver, BC, CA</a:t>
            </a:r>
          </a:p>
          <a:p>
            <a:pPr>
              <a:spcBef>
                <a:spcPts val="300"/>
              </a:spcBef>
              <a:spcAft>
                <a:spcPts val="600"/>
              </a:spcAft>
              <a:buFontTx/>
              <a:buNone/>
            </a:pPr>
            <a:r>
              <a:rPr lang="en-US" dirty="0" smtClean="0"/>
              <a:t>#137.5 January 23-24, Grand </a:t>
            </a:r>
            <a:r>
              <a:rPr lang="en-US" dirty="0" err="1" smtClean="0"/>
              <a:t>Mercure</a:t>
            </a:r>
            <a:r>
              <a:rPr lang="en-US" dirty="0" smtClean="0"/>
              <a:t>, Shenzhen, CN</a:t>
            </a:r>
            <a:endParaRPr lang="en-US" dirty="0" smtClean="0">
              <a:solidFill>
                <a:srgbClr val="FF0000"/>
              </a:solidFill>
            </a:endParaRPr>
          </a:p>
          <a:p>
            <a:pPr>
              <a:spcBef>
                <a:spcPts val="300"/>
              </a:spcBef>
              <a:spcAft>
                <a:spcPts val="600"/>
              </a:spcAft>
              <a:buFontTx/>
              <a:buNone/>
            </a:pPr>
            <a:r>
              <a:rPr lang="en-US" baseline="30000" dirty="0" smtClean="0"/>
              <a:t># </a:t>
            </a:r>
            <a:r>
              <a:rPr lang="en-US" dirty="0" smtClean="0"/>
              <a:t>138 March 17-22, 2013 –Caribe Royale, Orlando, FL, USA</a:t>
            </a:r>
            <a:endParaRPr lang="en-US" u="sng" dirty="0" smtClean="0"/>
          </a:p>
          <a:p>
            <a:pPr>
              <a:spcBef>
                <a:spcPts val="300"/>
              </a:spcBef>
              <a:spcAft>
                <a:spcPts val="600"/>
              </a:spcAft>
              <a:buFontTx/>
              <a:buNone/>
            </a:pPr>
            <a:r>
              <a:rPr lang="en-US" baseline="30000" dirty="0" smtClean="0"/>
              <a:t># </a:t>
            </a:r>
            <a:r>
              <a:rPr lang="en-US" dirty="0" smtClean="0"/>
              <a:t>139 </a:t>
            </a:r>
            <a:r>
              <a:rPr lang="en-US" u="sng" dirty="0" smtClean="0"/>
              <a:t>May 12-17, 2013 </a:t>
            </a:r>
            <a:r>
              <a:rPr lang="en-US" dirty="0" smtClean="0"/>
              <a:t>----Hilton Waikoloa, Big Island, HI</a:t>
            </a:r>
          </a:p>
          <a:p>
            <a:pPr>
              <a:spcBef>
                <a:spcPts val="300"/>
              </a:spcBef>
              <a:spcAft>
                <a:spcPts val="600"/>
              </a:spcAft>
              <a:buFontTx/>
              <a:buNone/>
            </a:pPr>
            <a:r>
              <a:rPr lang="en-US" dirty="0" smtClean="0"/>
              <a:t> #139.5 April 24-25 – Beijing, China</a:t>
            </a:r>
          </a:p>
          <a:p>
            <a:pPr>
              <a:spcBef>
                <a:spcPts val="300"/>
              </a:spcBef>
              <a:spcAft>
                <a:spcPts val="600"/>
              </a:spcAft>
              <a:buFontTx/>
              <a:buNone/>
            </a:pPr>
            <a:r>
              <a:rPr lang="en-US" baseline="30000" dirty="0" smtClean="0"/>
              <a:t># </a:t>
            </a:r>
            <a:r>
              <a:rPr lang="en-US" dirty="0" smtClean="0"/>
              <a:t>140 July 14-19, 2013  --- Geneva , CH  ITU headquarters</a:t>
            </a:r>
            <a:endParaRPr lang="en-US" u="sng" dirty="0" smtClean="0">
              <a:solidFill>
                <a:srgbClr val="FF0000"/>
              </a:solidFill>
            </a:endParaRPr>
          </a:p>
          <a:p>
            <a:pPr>
              <a:spcBef>
                <a:spcPts val="300"/>
              </a:spcBef>
              <a:spcAft>
                <a:spcPts val="600"/>
              </a:spcAft>
              <a:buFontTx/>
              <a:buNone/>
            </a:pPr>
            <a:r>
              <a:rPr lang="en-US" baseline="30000" dirty="0" smtClean="0"/>
              <a:t># </a:t>
            </a:r>
            <a:r>
              <a:rPr lang="en-US" dirty="0" smtClean="0"/>
              <a:t>141 </a:t>
            </a:r>
            <a:r>
              <a:rPr lang="en-US" u="sng" dirty="0" smtClean="0"/>
              <a:t>September 15-20, 2013</a:t>
            </a:r>
            <a:r>
              <a:rPr lang="en-US" dirty="0" smtClean="0"/>
              <a:t>- </a:t>
            </a:r>
            <a:r>
              <a:rPr lang="en-US" dirty="0" err="1" smtClean="0">
                <a:solidFill>
                  <a:srgbClr val="FF0000"/>
                </a:solidFill>
              </a:rPr>
              <a:t>Zhong</a:t>
            </a:r>
            <a:r>
              <a:rPr lang="en-US" dirty="0" smtClean="0">
                <a:solidFill>
                  <a:srgbClr val="FF0000"/>
                </a:solidFill>
              </a:rPr>
              <a:t> Shan Hotel, – Nanjing, </a:t>
            </a:r>
            <a:r>
              <a:rPr lang="en-US" dirty="0" smtClean="0">
                <a:solidFill>
                  <a:srgbClr val="FF3300"/>
                </a:solidFill>
              </a:rPr>
              <a:t>China </a:t>
            </a:r>
            <a:endParaRPr lang="en-US" dirty="0" smtClean="0"/>
          </a:p>
          <a:p>
            <a:pPr>
              <a:spcBef>
                <a:spcPts val="300"/>
              </a:spcBef>
              <a:spcAft>
                <a:spcPts val="600"/>
              </a:spcAft>
              <a:buFontTx/>
              <a:buNone/>
            </a:pPr>
            <a:r>
              <a:rPr lang="en-US" baseline="30000" dirty="0" smtClean="0"/>
              <a:t># </a:t>
            </a:r>
            <a:r>
              <a:rPr lang="en-US" dirty="0" smtClean="0"/>
              <a:t>142 Nov 10-15, 2013    Hyatt Regency Dallas, TX, USA</a:t>
            </a:r>
          </a:p>
        </p:txBody>
      </p:sp>
      <p:sp>
        <p:nvSpPr>
          <p:cNvPr id="80902"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extLst>
      <p:ext uri="{BB962C8B-B14F-4D97-AF65-F5344CB8AC3E}">
        <p14:creationId xmlns:p14="http://schemas.microsoft.com/office/powerpoint/2010/main" val="2222110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363" y="685800"/>
            <a:ext cx="8389088" cy="1066800"/>
          </a:xfrm>
        </p:spPr>
        <p:txBody>
          <a:bodyPr/>
          <a:lstStyle/>
          <a:p>
            <a:r>
              <a:rPr lang="en-US" dirty="0" smtClean="0"/>
              <a:t>July 14-19 </a:t>
            </a:r>
            <a:r>
              <a:rPr lang="en-US" dirty="0" smtClean="0"/>
              <a:t>2013 Plenary </a:t>
            </a:r>
            <a:r>
              <a:rPr lang="en-US" dirty="0" smtClean="0"/>
              <a:t>– Geneva, Switzerland</a:t>
            </a:r>
            <a:endParaRPr lang="en-US" dirty="0"/>
          </a:p>
        </p:txBody>
      </p:sp>
      <p:sp>
        <p:nvSpPr>
          <p:cNvPr id="3" name="Content Placeholder 2"/>
          <p:cNvSpPr>
            <a:spLocks noGrp="1"/>
          </p:cNvSpPr>
          <p:nvPr>
            <p:ph idx="1"/>
          </p:nvPr>
        </p:nvSpPr>
        <p:spPr>
          <a:xfrm>
            <a:off x="290513" y="1573619"/>
            <a:ext cx="8651468" cy="4522381"/>
          </a:xfrm>
        </p:spPr>
        <p:txBody>
          <a:bodyPr/>
          <a:lstStyle/>
          <a:p>
            <a:r>
              <a:rPr lang="en-US" sz="2000" dirty="0" smtClean="0"/>
              <a:t>Saturday July 13  prior to the session there will be a Workshop</a:t>
            </a:r>
          </a:p>
          <a:p>
            <a:endParaRPr lang="en-US" sz="2000" dirty="0"/>
          </a:p>
          <a:p>
            <a:pPr marL="0" indent="0">
              <a:buNone/>
            </a:pPr>
            <a:r>
              <a:rPr lang="en-US" sz="2000" dirty="0" smtClean="0"/>
              <a:t>The </a:t>
            </a:r>
            <a:r>
              <a:rPr lang="en-US" sz="2000" dirty="0"/>
              <a:t>July 2013 IEEE 802 Plenary Session will take place July 14-19, 2013 in Geneva, Switzerland at: </a:t>
            </a:r>
            <a:r>
              <a:rPr lang="en-US" sz="2000" dirty="0" smtClean="0"/>
              <a:t> International </a:t>
            </a:r>
            <a:r>
              <a:rPr lang="en-US" sz="2000" dirty="0"/>
              <a:t>Telecommunication Union (ITU)</a:t>
            </a:r>
          </a:p>
          <a:p>
            <a:r>
              <a:rPr lang="en-US" sz="2000" dirty="0"/>
              <a:t>Place des Nations, 1211 Geneva 20, Switzerland </a:t>
            </a:r>
          </a:p>
          <a:p>
            <a:r>
              <a:rPr lang="en-US" sz="2000" dirty="0" smtClean="0"/>
              <a:t>All IEEE-802 </a:t>
            </a:r>
            <a:r>
              <a:rPr lang="en-US" sz="2000" dirty="0"/>
              <a:t>Working Groups will be </a:t>
            </a:r>
            <a:r>
              <a:rPr lang="en-US" sz="2000" dirty="0" smtClean="0"/>
              <a:t>participating</a:t>
            </a:r>
          </a:p>
          <a:p>
            <a:r>
              <a:rPr lang="en-US" sz="2000" dirty="0" smtClean="0"/>
              <a:t>Registration </a:t>
            </a:r>
            <a:r>
              <a:rPr lang="en-US" sz="2000" dirty="0"/>
              <a:t>(</a:t>
            </a:r>
            <a:r>
              <a:rPr lang="en-US" sz="2000" u="sng" dirty="0">
                <a:hlinkClick r:id="rId2"/>
              </a:rPr>
              <a:t> http://802world.org/plenary</a:t>
            </a:r>
            <a:r>
              <a:rPr lang="en-US" sz="2000" u="sng" dirty="0"/>
              <a:t> </a:t>
            </a:r>
            <a:r>
              <a:rPr lang="en-US" sz="2000" dirty="0"/>
              <a:t>) is available now. </a:t>
            </a:r>
            <a:endParaRPr lang="en-US" sz="2000" dirty="0" smtClean="0"/>
          </a:p>
          <a:p>
            <a:r>
              <a:rPr lang="en-US" sz="2000" dirty="0"/>
              <a:t>Registration Fees and Deadline Dates: </a:t>
            </a:r>
          </a:p>
          <a:p>
            <a:r>
              <a:rPr lang="en-US" sz="2000" dirty="0"/>
              <a:t>Early Registration: $500 US for all attendees (no group hotel stay required) </a:t>
            </a:r>
          </a:p>
          <a:p>
            <a:r>
              <a:rPr lang="en-US" sz="2000" dirty="0"/>
              <a:t>Before 6pm Pacific Time, Friday, May 24, 2013 (UTC Time: 1am Saturday, May 25, 2013) </a:t>
            </a:r>
          </a:p>
          <a:p>
            <a:endParaRPr lang="en-US" sz="2000" dirty="0"/>
          </a:p>
        </p:txBody>
      </p:sp>
      <p:sp>
        <p:nvSpPr>
          <p:cNvPr id="4" name="Date Placeholder 3"/>
          <p:cNvSpPr>
            <a:spLocks noGrp="1"/>
          </p:cNvSpPr>
          <p:nvPr>
            <p:ph type="dt" sz="half" idx="10"/>
          </p:nvPr>
        </p:nvSpPr>
        <p:spPr/>
        <p:txBody>
          <a:bodyPr/>
          <a:lstStyle/>
          <a:p>
            <a:pPr>
              <a:defRPr/>
            </a:pPr>
            <a:r>
              <a:rPr lang="en-US" smtClean="0"/>
              <a:t>April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28</a:t>
            </a:fld>
            <a:endParaRPr lang="en-US"/>
          </a:p>
        </p:txBody>
      </p:sp>
      <p:sp>
        <p:nvSpPr>
          <p:cNvPr id="14"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extLst>
      <p:ext uri="{BB962C8B-B14F-4D97-AF65-F5344CB8AC3E}">
        <p14:creationId xmlns:p14="http://schemas.microsoft.com/office/powerpoint/2010/main" val="4062930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29</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138897" y="1117600"/>
            <a:ext cx="8877782" cy="5153025"/>
          </a:xfrm>
        </p:spPr>
        <p:txBody>
          <a:bodyPr/>
          <a:lstStyle/>
          <a:p>
            <a:pPr>
              <a:spcBef>
                <a:spcPts val="0"/>
              </a:spcBef>
              <a:spcAft>
                <a:spcPts val="1200"/>
              </a:spcAft>
              <a:buFontTx/>
              <a:buNone/>
            </a:pPr>
            <a:r>
              <a:rPr lang="en-US" sz="2300" u="sng" dirty="0" smtClean="0"/>
              <a:t>2014</a:t>
            </a:r>
          </a:p>
          <a:p>
            <a:pPr>
              <a:spcBef>
                <a:spcPts val="0"/>
              </a:spcBef>
              <a:spcAft>
                <a:spcPts val="1200"/>
              </a:spcAft>
              <a:buFontTx/>
              <a:buNone/>
            </a:pPr>
            <a:r>
              <a:rPr lang="en-US" sz="2300" baseline="30000" dirty="0" smtClean="0"/>
              <a:t># </a:t>
            </a:r>
            <a:r>
              <a:rPr lang="en-US" sz="2300" dirty="0" smtClean="0"/>
              <a:t>143 </a:t>
            </a:r>
            <a:r>
              <a:rPr lang="en-US" sz="2300" u="sng" dirty="0" smtClean="0"/>
              <a:t>January 19-24, 2014</a:t>
            </a:r>
            <a:r>
              <a:rPr lang="en-US" sz="2300" dirty="0" smtClean="0"/>
              <a:t> -Hyatt Century Plaza, Los Angeles, CA, US</a:t>
            </a:r>
          </a:p>
          <a:p>
            <a:pPr>
              <a:spcBef>
                <a:spcPts val="0"/>
              </a:spcBef>
              <a:spcAft>
                <a:spcPts val="1200"/>
              </a:spcAft>
              <a:buFontTx/>
              <a:buNone/>
            </a:pPr>
            <a:r>
              <a:rPr lang="en-US" sz="2300" dirty="0" smtClean="0"/>
              <a:t>#143.5 January  8-9, 2014  - China</a:t>
            </a:r>
          </a:p>
          <a:p>
            <a:pPr>
              <a:spcBef>
                <a:spcPts val="0"/>
              </a:spcBef>
              <a:spcAft>
                <a:spcPts val="1200"/>
              </a:spcAft>
              <a:buFontTx/>
              <a:buNone/>
            </a:pPr>
            <a:r>
              <a:rPr lang="en-US" sz="2300" baseline="30000" dirty="0" smtClean="0"/>
              <a:t># </a:t>
            </a:r>
            <a:r>
              <a:rPr lang="en-US" sz="2300" dirty="0" smtClean="0"/>
              <a:t>144 March 16-21, 2014 – </a:t>
            </a:r>
            <a:r>
              <a:rPr lang="en-US" sz="2300" dirty="0" smtClean="0">
                <a:solidFill>
                  <a:srgbClr val="FF0000"/>
                </a:solidFill>
              </a:rPr>
              <a:t>Beijing, China</a:t>
            </a:r>
            <a:endParaRPr lang="en-US" sz="2300" u="sng" dirty="0" smtClean="0"/>
          </a:p>
          <a:p>
            <a:pPr>
              <a:spcBef>
                <a:spcPts val="0"/>
              </a:spcBef>
              <a:spcAft>
                <a:spcPts val="1200"/>
              </a:spcAft>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spcBef>
                <a:spcPts val="0"/>
              </a:spcBef>
              <a:spcAft>
                <a:spcPts val="1200"/>
              </a:spcAft>
              <a:buFontTx/>
              <a:buNone/>
            </a:pPr>
            <a:r>
              <a:rPr lang="en-US" sz="2300" dirty="0" smtClean="0"/>
              <a:t> #145.5 May21-22, 2014 -  China</a:t>
            </a:r>
          </a:p>
          <a:p>
            <a:pPr>
              <a:spcBef>
                <a:spcPts val="0"/>
              </a:spcBef>
              <a:spcAft>
                <a:spcPts val="1200"/>
              </a:spcAft>
              <a:buFontTx/>
              <a:buNone/>
            </a:pPr>
            <a:r>
              <a:rPr lang="en-US" sz="2300" baseline="30000" dirty="0" smtClean="0"/>
              <a:t># </a:t>
            </a:r>
            <a:r>
              <a:rPr lang="en-US" sz="2300" dirty="0" smtClean="0"/>
              <a:t>146 July 13-18, 2014 - Manchester Grand Hyatt, San Diego, CA, US</a:t>
            </a:r>
            <a:endParaRPr lang="en-US" sz="2300" u="sng" dirty="0" smtClean="0"/>
          </a:p>
          <a:p>
            <a:pPr>
              <a:spcBef>
                <a:spcPts val="0"/>
              </a:spcBef>
              <a:spcAft>
                <a:spcPts val="1200"/>
              </a:spcAft>
              <a:buFontTx/>
              <a:buNone/>
            </a:pPr>
            <a:r>
              <a:rPr lang="en-US" sz="2300" baseline="30000" dirty="0" smtClean="0"/>
              <a:t># </a:t>
            </a:r>
            <a:r>
              <a:rPr lang="en-US" sz="2300" dirty="0" smtClean="0"/>
              <a:t>147 </a:t>
            </a:r>
            <a:r>
              <a:rPr lang="en-US" sz="2300" u="sng" dirty="0" smtClean="0"/>
              <a:t>September 14-19, 2014</a:t>
            </a:r>
            <a:r>
              <a:rPr lang="en-US" sz="2300" dirty="0" smtClean="0"/>
              <a:t>----</a:t>
            </a:r>
            <a:r>
              <a:rPr lang="en-US" sz="2300" dirty="0" smtClean="0">
                <a:solidFill>
                  <a:srgbClr val="FF0000"/>
                </a:solidFill>
              </a:rPr>
              <a:t>1</a:t>
            </a:r>
            <a:r>
              <a:rPr lang="en-US" sz="2300" baseline="30000" dirty="0" smtClean="0">
                <a:solidFill>
                  <a:srgbClr val="FF0000"/>
                </a:solidFill>
              </a:rPr>
              <a:t>st</a:t>
            </a:r>
            <a:r>
              <a:rPr lang="en-US" sz="2300" dirty="0" smtClean="0">
                <a:solidFill>
                  <a:srgbClr val="FF0000"/>
                </a:solidFill>
              </a:rPr>
              <a:t> priority– Kobe, Japan</a:t>
            </a:r>
          </a:p>
          <a:p>
            <a:pPr>
              <a:spcBef>
                <a:spcPts val="0"/>
              </a:spcBef>
              <a:spcAft>
                <a:spcPts val="1200"/>
              </a:spcAft>
              <a:buFontTx/>
              <a:buNone/>
            </a:pPr>
            <a:r>
              <a:rPr lang="en-US" sz="2300" dirty="0" smtClean="0"/>
              <a:t>#147.5 September24-25, 2014 - China</a:t>
            </a:r>
            <a:r>
              <a:rPr lang="en-US" sz="2300" dirty="0" smtClean="0">
                <a:solidFill>
                  <a:srgbClr val="FF0000"/>
                </a:solidFill>
              </a:rPr>
              <a:t>			      </a:t>
            </a:r>
            <a:r>
              <a:rPr lang="en-US" sz="2300" dirty="0" smtClean="0"/>
              <a:t> </a:t>
            </a:r>
          </a:p>
          <a:p>
            <a:pPr>
              <a:spcBef>
                <a:spcPts val="0"/>
              </a:spcBef>
              <a:spcAft>
                <a:spcPts val="1200"/>
              </a:spcAft>
              <a:buFontTx/>
              <a:buNone/>
            </a:pPr>
            <a:r>
              <a:rPr lang="en-US" sz="2300" baseline="30000" dirty="0" smtClean="0"/>
              <a:t># </a:t>
            </a:r>
            <a:r>
              <a:rPr lang="en-US" sz="2300" dirty="0" smtClean="0"/>
              <a:t>148 November 2-7, 2014   Hyatt Regency San Antonio, TX, US</a:t>
            </a:r>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extLst>
      <p:ext uri="{BB962C8B-B14F-4D97-AF65-F5344CB8AC3E}">
        <p14:creationId xmlns:p14="http://schemas.microsoft.com/office/powerpoint/2010/main" val="438076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24B88CD-CAB5-F743-98AA-F5BFD415D7AC}" type="slidenum">
              <a:rPr lang="en-US" smtClean="0"/>
              <a:pPr>
                <a:defRPr/>
              </a:pPr>
              <a:t>3</a:t>
            </a:fld>
            <a:endParaRPr lang="en-US" sz="1400">
              <a:latin typeface="Myriad Pro" charset="0"/>
            </a:endParaRPr>
          </a:p>
        </p:txBody>
      </p:sp>
      <p:sp>
        <p:nvSpPr>
          <p:cNvPr id="5" name="Rectangle 4"/>
          <p:cNvSpPr/>
          <p:nvPr/>
        </p:nvSpPr>
        <p:spPr>
          <a:xfrm>
            <a:off x="2010137" y="1600200"/>
            <a:ext cx="4648199" cy="255454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000" b="1" cap="none" spc="0" dirty="0" smtClean="0">
                <a:ln w="11430"/>
                <a:solidFill>
                  <a:srgbClr val="C00000"/>
                </a:solidFill>
                <a:effectLst>
                  <a:outerShdw blurRad="50800" dist="39000" dir="5460000" algn="tl">
                    <a:srgbClr val="000000">
                      <a:alpha val="38000"/>
                    </a:srgbClr>
                  </a:outerShdw>
                </a:effectLst>
              </a:rPr>
              <a:t>IEEE 802.11</a:t>
            </a:r>
            <a:endParaRPr lang="en-US" sz="5400" b="1" cap="none" spc="0" dirty="0">
              <a:ln w="11430"/>
              <a:solidFill>
                <a:srgbClr val="C00000"/>
              </a:solidFill>
              <a:effectLst>
                <a:outerShdw blurRad="50800" dist="39000" dir="5460000" algn="tl">
                  <a:srgbClr val="000000">
                    <a:alpha val="38000"/>
                  </a:srgbClr>
                </a:outerShdw>
              </a:effectLst>
            </a:endParaRPr>
          </a:p>
        </p:txBody>
      </p:sp>
      <p:sp>
        <p:nvSpPr>
          <p:cNvPr id="2" name="Date Placeholder 1"/>
          <p:cNvSpPr>
            <a:spLocks noGrp="1"/>
          </p:cNvSpPr>
          <p:nvPr>
            <p:ph type="dt" sz="half" idx="10"/>
          </p:nvPr>
        </p:nvSpPr>
        <p:spPr/>
        <p:txBody>
          <a:bodyPr/>
          <a:lstStyle/>
          <a:p>
            <a:pPr>
              <a:defRPr/>
            </a:pPr>
            <a:r>
              <a:rPr lang="en-US" smtClean="0"/>
              <a:t>April 2013</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8832455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April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30</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797" y="614216"/>
            <a:ext cx="8005106" cy="6076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55172" y="4452257"/>
            <a:ext cx="3692036" cy="1938992"/>
          </a:xfrm>
          <a:prstGeom prst="rect">
            <a:avLst/>
          </a:prstGeom>
          <a:solidFill>
            <a:schemeClr val="bg1"/>
          </a:solidFill>
        </p:spPr>
        <p:txBody>
          <a:bodyPr wrap="none" rtlCol="0">
            <a:spAutoFit/>
          </a:bodyPr>
          <a:lstStyle/>
          <a:p>
            <a:r>
              <a:rPr lang="en-US" dirty="0" smtClean="0"/>
              <a:t>SASB Submittal Deadlines</a:t>
            </a:r>
          </a:p>
          <a:p>
            <a:r>
              <a:rPr lang="en-US" dirty="0" smtClean="0"/>
              <a:t>24 January 2013</a:t>
            </a:r>
          </a:p>
          <a:p>
            <a:r>
              <a:rPr lang="en-US" dirty="0" smtClean="0"/>
              <a:t>03 May 2013</a:t>
            </a:r>
          </a:p>
          <a:p>
            <a:r>
              <a:rPr lang="en-US" dirty="0" smtClean="0"/>
              <a:t>12 July 2013</a:t>
            </a:r>
          </a:p>
          <a:p>
            <a:r>
              <a:rPr lang="en-US" dirty="0" smtClean="0"/>
              <a:t>21 October 2013</a:t>
            </a:r>
            <a:endParaRPr lang="en-US" dirty="0"/>
          </a:p>
        </p:txBody>
      </p:sp>
    </p:spTree>
    <p:extLst>
      <p:ext uri="{BB962C8B-B14F-4D97-AF65-F5344CB8AC3E}">
        <p14:creationId xmlns:p14="http://schemas.microsoft.com/office/powerpoint/2010/main" val="31772601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April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31</a:t>
            </a:fld>
            <a:endParaRPr lang="en-US"/>
          </a:p>
        </p:txBody>
      </p:sp>
      <p:pic>
        <p:nvPicPr>
          <p:cNvPr id="6711" name="Picture 5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57" y="353702"/>
            <a:ext cx="8540998" cy="6504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712" name="Picture 5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541" y="4486275"/>
            <a:ext cx="3619500" cy="211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3881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April 2013</a:t>
            </a:r>
            <a:endParaRPr lang="en-US"/>
          </a:p>
        </p:txBody>
      </p:sp>
      <p:sp>
        <p:nvSpPr>
          <p:cNvPr id="8195" name="Footer Placeholder 4"/>
          <p:cNvSpPr>
            <a:spLocks noGrp="1"/>
          </p:cNvSpPr>
          <p:nvPr>
            <p:ph type="ftr" sz="quarter" idx="11"/>
          </p:nvPr>
        </p:nvSpPr>
        <p:spPr>
          <a:noFill/>
        </p:spPr>
        <p:txBody>
          <a:bodyPr/>
          <a:lstStyle/>
          <a:p>
            <a:r>
              <a:rPr lang="en-US" smtClean="0"/>
              <a:t>Bruce Kraemer, Marvell</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4</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2000" dirty="0" smtClean="0"/>
              <a:t>(effective 20 July, 2012), </a:t>
            </a:r>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r>
              <a:rPr lang="en-US" sz="2000" dirty="0" smtClean="0"/>
              <a:t> (effective 16 March, 2012) </a:t>
            </a:r>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r>
              <a:rPr lang="en-US" sz="2000" dirty="0" smtClean="0"/>
              <a:t> </a:t>
            </a:r>
            <a:r>
              <a:rPr lang="en-US" sz="1600" dirty="0" smtClean="0"/>
              <a:t>(Effective July 20, 2012)</a:t>
            </a:r>
          </a:p>
          <a:p>
            <a:pPr lvl="1"/>
            <a:r>
              <a:rPr lang="en-US" sz="1800" dirty="0" smtClean="0">
                <a:hlinkClick r:id="rId5"/>
              </a:rPr>
              <a:t>https://mentor.ieee.org/802.11/documents?is_dcn=2&amp;is_year=2009</a:t>
            </a:r>
            <a:endParaRPr lang="en-US" sz="1800" dirty="0" smtClean="0"/>
          </a:p>
          <a:p>
            <a:pPr lvl="1"/>
            <a:endParaRPr lang="en-US" sz="1800" dirty="0" smtClean="0"/>
          </a:p>
          <a:p>
            <a:pPr>
              <a:buFontTx/>
              <a:buNone/>
            </a:pPr>
            <a:r>
              <a:rPr lang="en-US" sz="2000" dirty="0" smtClean="0"/>
              <a:t>Policies and Procedures hierarchy</a:t>
            </a:r>
          </a:p>
          <a:p>
            <a:pPr lvl="1"/>
            <a:r>
              <a:rPr lang="en-US" sz="1800" dirty="0" smtClean="0">
                <a:hlinkClick r:id="rId6"/>
              </a:rPr>
              <a:t>http://www.ieee802.org/11/Rules/rules.shtml</a:t>
            </a:r>
            <a:endParaRPr lang="en-US" sz="1800" dirty="0" smtClean="0"/>
          </a:p>
          <a:p>
            <a:pPr lvl="1"/>
            <a:endParaRPr lang="en-US" sz="1800" dirty="0" smtClean="0"/>
          </a:p>
        </p:txBody>
      </p:sp>
      <p:sp>
        <p:nvSpPr>
          <p:cNvPr id="7" name="Text Box 4"/>
          <p:cNvSpPr txBox="1">
            <a:spLocks noChangeArrowheads="1"/>
          </p:cNvSpPr>
          <p:nvPr/>
        </p:nvSpPr>
        <p:spPr bwMode="auto">
          <a:xfrm>
            <a:off x="353830" y="521783"/>
            <a:ext cx="31896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3.1.1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2819696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April 2013</a:t>
            </a:r>
            <a:endParaRPr lang="en-US"/>
          </a:p>
        </p:txBody>
      </p:sp>
      <p:sp>
        <p:nvSpPr>
          <p:cNvPr id="4099" name="Footer Placeholder 2"/>
          <p:cNvSpPr>
            <a:spLocks noGrp="1"/>
          </p:cNvSpPr>
          <p:nvPr>
            <p:ph type="ftr" sz="quarter" idx="11"/>
          </p:nvPr>
        </p:nvSpPr>
        <p:spPr>
          <a:noFill/>
        </p:spPr>
        <p:txBody>
          <a:bodyPr/>
          <a:lstStyle/>
          <a:p>
            <a:r>
              <a:rPr lang="en-US" smtClean="0"/>
              <a:t>Bruce Kraemer, Marvell</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5</a:t>
            </a:fld>
            <a:endParaRPr lang="en-US"/>
          </a:p>
        </p:txBody>
      </p:sp>
      <p:sp>
        <p:nvSpPr>
          <p:cNvPr id="4101" name="Rectangle 1026"/>
          <p:cNvSpPr>
            <a:spLocks noGrp="1" noChangeArrowheads="1"/>
          </p:cNvSpPr>
          <p:nvPr>
            <p:ph type="title" idx="4294967295"/>
          </p:nvPr>
        </p:nvSpPr>
        <p:spPr>
          <a:xfrm>
            <a:off x="304800" y="840704"/>
            <a:ext cx="8839200" cy="381000"/>
          </a:xfrm>
        </p:spPr>
        <p:txBody>
          <a:bodyPr lIns="91440" tIns="45720" rIns="91440" bIns="45720"/>
          <a:lstStyle/>
          <a:p>
            <a:r>
              <a:rPr lang="en-US" sz="2800" u="sng" dirty="0" smtClean="0"/>
              <a:t>Participants, Patents, and Duty to Inform</a:t>
            </a:r>
            <a:endParaRPr lang="en-US" sz="2800" dirty="0" smtClean="0"/>
          </a:p>
        </p:txBody>
      </p:sp>
      <p:sp>
        <p:nvSpPr>
          <p:cNvPr id="4102" name="Rectangle 1027"/>
          <p:cNvSpPr>
            <a:spLocks noGrp="1" noChangeArrowheads="1"/>
          </p:cNvSpPr>
          <p:nvPr>
            <p:ph type="body" idx="4294967295"/>
          </p:nvPr>
        </p:nvSpPr>
        <p:spPr>
          <a:xfrm>
            <a:off x="0" y="1307947"/>
            <a:ext cx="9144000" cy="5334000"/>
          </a:xfrm>
        </p:spPr>
        <p:txBody>
          <a:bodyPr lIns="91440" tIns="45720" rIns="91440" bIns="45720"/>
          <a:lstStyle/>
          <a:p>
            <a:pPr algn="ctr">
              <a:buFontTx/>
              <a:buNone/>
            </a:pPr>
            <a:r>
              <a:rPr lang="en-US" sz="1600" b="0" dirty="0" smtClean="0">
                <a:latin typeface="Arial Narrow" pitchFamily="34" charset="0"/>
                <a:cs typeface="Aharoni" pitchFamily="2" charset="-79"/>
              </a:rPr>
              <a:t>All participants in this meeting have certain obligations under the IEEE-SA Patent Policy. </a:t>
            </a:r>
          </a:p>
          <a:p>
            <a:pPr lvl="1"/>
            <a:r>
              <a:rPr lang="en-US" sz="1600" b="1" dirty="0" smtClean="0">
                <a:solidFill>
                  <a:srgbClr val="003399"/>
                </a:solidFill>
                <a:latin typeface="Arial Narrow" pitchFamily="34" charset="0"/>
                <a:cs typeface="Aharoni" pitchFamily="2" charset="-79"/>
              </a:rPr>
              <a:t>Participants </a:t>
            </a:r>
          </a:p>
          <a:p>
            <a:pPr lvl="2">
              <a:buFontTx/>
              <a:buNone/>
            </a:pPr>
            <a:r>
              <a:rPr lang="en-US" sz="1600" b="1" dirty="0" smtClean="0">
                <a:solidFill>
                  <a:srgbClr val="003399"/>
                </a:solidFill>
                <a:latin typeface="Arial Narrow" pitchFamily="34" charset="0"/>
                <a:cs typeface="Aharoni" pitchFamily="2" charset="-79"/>
              </a:rPr>
              <a:t>[Note: </a:t>
            </a:r>
            <a:r>
              <a:rPr lang="en-GB" sz="1600" b="1" dirty="0" smtClean="0">
                <a:solidFill>
                  <a:srgbClr val="003399"/>
                </a:solidFill>
                <a:latin typeface="Arial Narrow" pitchFamily="34" charset="0"/>
                <a:cs typeface="Aharoni" pitchFamily="2" charset="-79"/>
              </a:rPr>
              <a:t>Quoted text excerpted from IEEE-SA Standards Board Bylaws </a:t>
            </a:r>
            <a:r>
              <a:rPr lang="en-GB" sz="1600" b="1" dirty="0" err="1" smtClean="0">
                <a:solidFill>
                  <a:srgbClr val="003399"/>
                </a:solidFill>
                <a:latin typeface="Arial Narrow" pitchFamily="34" charset="0"/>
                <a:cs typeface="Aharoni" pitchFamily="2" charset="-79"/>
              </a:rPr>
              <a:t>subclause</a:t>
            </a:r>
            <a:r>
              <a:rPr lang="en-GB" sz="1600" b="1" dirty="0" smtClean="0">
                <a:solidFill>
                  <a:srgbClr val="003399"/>
                </a:solidFill>
                <a:latin typeface="Arial Narrow" pitchFamily="34" charset="0"/>
                <a:cs typeface="Aharoni" pitchFamily="2" charset="-79"/>
              </a:rPr>
              <a:t> 6.2</a:t>
            </a:r>
            <a:r>
              <a:rPr lang="en-US" sz="1600" b="1" dirty="0" smtClean="0">
                <a:solidFill>
                  <a:srgbClr val="003399"/>
                </a:solidFill>
                <a:latin typeface="Arial Narrow" pitchFamily="34" charset="0"/>
                <a:cs typeface="Aharoni" pitchFamily="2" charset="-79"/>
              </a:rPr>
              <a:t>]:</a:t>
            </a:r>
          </a:p>
          <a:p>
            <a:pPr lvl="2"/>
            <a:r>
              <a:rPr lang="en-US" sz="1600" b="1" dirty="0" smtClean="0">
                <a:solidFill>
                  <a:srgbClr val="003399"/>
                </a:solidFill>
                <a:latin typeface="Arial Narrow" pitchFamily="34" charset="0"/>
                <a:cs typeface="Aharoni" pitchFamily="2" charset="-79"/>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smtClean="0">
              <a:latin typeface="Arial Narrow" pitchFamily="34" charset="0"/>
              <a:cs typeface="Aharoni" pitchFamily="2" charset="-79"/>
            </a:endParaRPr>
          </a:p>
          <a:p>
            <a:pPr lvl="3"/>
            <a:r>
              <a:rPr lang="en-US" b="1" dirty="0" smtClean="0">
                <a:solidFill>
                  <a:srgbClr val="003399"/>
                </a:solidFill>
                <a:latin typeface="Arial Narrow" pitchFamily="34" charset="0"/>
                <a:cs typeface="Aharoni" pitchFamily="2" charset="-79"/>
              </a:rPr>
              <a:t>“Personal awareness” means that the participant “is personally aware that the holder may have a potential Essential Patent Claim,” even if the participant is not personally aware of the specific patents or patent claims</a:t>
            </a:r>
          </a:p>
          <a:p>
            <a:pPr lvl="2"/>
            <a:r>
              <a:rPr lang="en-US" sz="1600" b="1" dirty="0" smtClean="0">
                <a:solidFill>
                  <a:srgbClr val="003399"/>
                </a:solidFill>
                <a:latin typeface="Arial Narrow" pitchFamily="34" charset="0"/>
                <a:cs typeface="Aharoni" pitchFamily="2" charset="-79"/>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600" b="1" dirty="0" smtClean="0">
                <a:solidFill>
                  <a:srgbClr val="003399"/>
                </a:solidFill>
                <a:latin typeface="Arial Narrow" pitchFamily="34" charset="0"/>
                <a:cs typeface="Aharoni" pitchFamily="2" charset="-79"/>
              </a:rPr>
              <a:t>The above does not apply if the patent claim is already the subject of an Accepted Letter of Assurance that applies to the proposed standard(s) under consideration by this group</a:t>
            </a:r>
          </a:p>
          <a:p>
            <a:pPr lvl="1"/>
            <a:r>
              <a:rPr lang="en-US" sz="1600" b="1" dirty="0" smtClean="0">
                <a:solidFill>
                  <a:srgbClr val="003399"/>
                </a:solidFill>
                <a:latin typeface="Arial Narrow" pitchFamily="34" charset="0"/>
                <a:cs typeface="Aharoni" pitchFamily="2" charset="-79"/>
              </a:rPr>
              <a:t>Early identification of holders of potential Essential Patent Claims is strongly encouraged</a:t>
            </a:r>
          </a:p>
          <a:p>
            <a:pPr lvl="1"/>
            <a:r>
              <a:rPr lang="en-US" sz="1600" b="1" dirty="0" smtClean="0">
                <a:solidFill>
                  <a:srgbClr val="003399"/>
                </a:solidFill>
                <a:latin typeface="Arial Narrow" pitchFamily="34" charset="0"/>
                <a:cs typeface="Aharoni" pitchFamily="2" charset="-79"/>
              </a:rPr>
              <a:t>No duty to perform a patent search</a:t>
            </a:r>
            <a:endParaRPr lang="en-US" sz="1600" dirty="0" smtClean="0">
              <a:latin typeface="Arial Narrow" pitchFamily="34" charset="0"/>
              <a:cs typeface="Aharoni" pitchFamily="2" charset="-79"/>
            </a:endParaRPr>
          </a:p>
        </p:txBody>
      </p:sp>
      <p:sp>
        <p:nvSpPr>
          <p:cNvPr id="7" name="Text Box 4"/>
          <p:cNvSpPr txBox="1">
            <a:spLocks noChangeArrowheads="1"/>
          </p:cNvSpPr>
          <p:nvPr/>
        </p:nvSpPr>
        <p:spPr bwMode="auto">
          <a:xfrm>
            <a:off x="353830" y="521783"/>
            <a:ext cx="31896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3.1.3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3454924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April 2013</a:t>
            </a:r>
            <a:endParaRPr lang="en-US"/>
          </a:p>
        </p:txBody>
      </p:sp>
      <p:sp>
        <p:nvSpPr>
          <p:cNvPr id="5123" name="Footer Placeholder 2"/>
          <p:cNvSpPr>
            <a:spLocks noGrp="1"/>
          </p:cNvSpPr>
          <p:nvPr>
            <p:ph type="ftr" sz="quarter" idx="11"/>
          </p:nvPr>
        </p:nvSpPr>
        <p:spPr>
          <a:noFill/>
        </p:spPr>
        <p:txBody>
          <a:bodyPr/>
          <a:lstStyle/>
          <a:p>
            <a:r>
              <a:rPr lang="en-US" smtClean="0"/>
              <a:t>Bruce Kraemer, Marvell</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6</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
        <p:nvSpPr>
          <p:cNvPr id="8" name="Text Box 4"/>
          <p:cNvSpPr txBox="1">
            <a:spLocks noChangeArrowheads="1"/>
          </p:cNvSpPr>
          <p:nvPr/>
        </p:nvSpPr>
        <p:spPr bwMode="auto">
          <a:xfrm>
            <a:off x="353830" y="521783"/>
            <a:ext cx="31896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3.1.3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572773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April 2013</a:t>
            </a:r>
            <a:endParaRPr lang="en-US"/>
          </a:p>
        </p:txBody>
      </p:sp>
      <p:sp>
        <p:nvSpPr>
          <p:cNvPr id="6147" name="Footer Placeholder 2"/>
          <p:cNvSpPr>
            <a:spLocks noGrp="1"/>
          </p:cNvSpPr>
          <p:nvPr>
            <p:ph type="ftr" sz="quarter" idx="11"/>
          </p:nvPr>
        </p:nvSpPr>
        <p:spPr>
          <a:noFill/>
        </p:spPr>
        <p:txBody>
          <a:bodyPr/>
          <a:lstStyle/>
          <a:p>
            <a:r>
              <a:rPr lang="en-US" smtClean="0"/>
              <a:t>Bruce Kraemer, Marvell</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7</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dirty="0" smtClean="0"/>
              <a:t>Either speak up now or</a:t>
            </a:r>
          </a:p>
          <a:p>
            <a:pPr lvl="1"/>
            <a:r>
              <a:rPr lang="en-US" sz="2400" dirty="0" smtClean="0"/>
              <a:t>Provide the chair of this group with the identity of the holder(s) of any and all such claims as soon as possible or</a:t>
            </a:r>
          </a:p>
          <a:p>
            <a:pPr lvl="1"/>
            <a:r>
              <a:rPr lang="en-US" sz="2400" dirty="0" smtClean="0"/>
              <a:t>Cause an LOA to be submitted</a:t>
            </a:r>
          </a:p>
        </p:txBody>
      </p:sp>
      <p:sp>
        <p:nvSpPr>
          <p:cNvPr id="7" name="Text Box 4"/>
          <p:cNvSpPr txBox="1">
            <a:spLocks noChangeArrowheads="1"/>
          </p:cNvSpPr>
          <p:nvPr/>
        </p:nvSpPr>
        <p:spPr bwMode="auto">
          <a:xfrm>
            <a:off x="444400" y="521783"/>
            <a:ext cx="30085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3.2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413096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20482"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5A264D9F-02D8-4E0E-96B2-7146C58F44A2}" type="slidenum">
              <a:rPr lang="en-US" sz="1200" b="0" smtClean="0"/>
              <a:pPr/>
              <a:t>8</a:t>
            </a:fld>
            <a:endParaRPr lang="en-US" sz="1200" b="0" smtClean="0"/>
          </a:p>
        </p:txBody>
      </p:sp>
      <p:sp>
        <p:nvSpPr>
          <p:cNvPr id="20483" name="Rectangle 2"/>
          <p:cNvSpPr>
            <a:spLocks noGrp="1" noChangeArrowheads="1"/>
          </p:cNvSpPr>
          <p:nvPr>
            <p:ph type="title"/>
          </p:nvPr>
        </p:nvSpPr>
        <p:spPr/>
        <p:txBody>
          <a:bodyPr/>
          <a:lstStyle/>
          <a:p>
            <a:r>
              <a:rPr lang="en-US" smtClean="0"/>
              <a:t>IEEE LOA Database</a:t>
            </a:r>
          </a:p>
        </p:txBody>
      </p:sp>
      <p:sp>
        <p:nvSpPr>
          <p:cNvPr id="20484" name="Rectangle 3"/>
          <p:cNvSpPr>
            <a:spLocks noGrp="1" noChangeArrowheads="1"/>
          </p:cNvSpPr>
          <p:nvPr>
            <p:ph type="body" idx="1"/>
          </p:nvPr>
        </p:nvSpPr>
        <p:spPr>
          <a:xfrm>
            <a:off x="439738" y="1981200"/>
            <a:ext cx="8439150" cy="4114800"/>
          </a:xfrm>
        </p:spPr>
        <p:txBody>
          <a:bodyPr/>
          <a:lstStyle/>
          <a:p>
            <a:r>
              <a:rPr lang="en-US" dirty="0" smtClean="0">
                <a:hlinkClick r:id="rId3"/>
              </a:rPr>
              <a:t>http://standards.ieee.org/about/sasb/patcom/pat802_11.html</a:t>
            </a:r>
            <a:endParaRPr lang="en-US" dirty="0" smtClean="0"/>
          </a:p>
          <a:p>
            <a:endParaRPr lang="en-US" sz="2800" dirty="0" smtClean="0"/>
          </a:p>
          <a:p>
            <a:endParaRPr lang="en-US" sz="2800" dirty="0" smtClean="0"/>
          </a:p>
          <a:p>
            <a:r>
              <a:rPr lang="en-US" sz="2800" dirty="0" smtClean="0"/>
              <a:t>8 entries with </a:t>
            </a:r>
            <a:r>
              <a:rPr lang="en-US" sz="2800" dirty="0" smtClean="0"/>
              <a:t>2013 </a:t>
            </a:r>
            <a:r>
              <a:rPr lang="en-US" sz="2800" dirty="0" smtClean="0"/>
              <a:t>submission dates</a:t>
            </a:r>
          </a:p>
          <a:p>
            <a:endParaRPr lang="en-US" sz="2800" dirty="0" smtClean="0"/>
          </a:p>
        </p:txBody>
      </p:sp>
      <p:sp>
        <p:nvSpPr>
          <p:cNvPr id="20486"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a:p>
        </p:txBody>
      </p:sp>
      <p:sp>
        <p:nvSpPr>
          <p:cNvPr id="8" name="Text Box 4"/>
          <p:cNvSpPr txBox="1">
            <a:spLocks noChangeArrowheads="1"/>
          </p:cNvSpPr>
          <p:nvPr/>
        </p:nvSpPr>
        <p:spPr bwMode="auto">
          <a:xfrm>
            <a:off x="429588" y="521783"/>
            <a:ext cx="3038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3.3 </a:t>
            </a:r>
            <a:endParaRPr lang="en-US" sz="1800" dirty="0">
              <a:solidFill>
                <a:schemeClr val="tx2"/>
              </a:solidFill>
              <a:latin typeface="Tw Cen MT"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April 2013</a:t>
            </a:r>
            <a:endParaRPr lang="en-US"/>
          </a:p>
        </p:txBody>
      </p:sp>
      <p:sp>
        <p:nvSpPr>
          <p:cNvPr id="7171" name="Footer Placeholder 2"/>
          <p:cNvSpPr>
            <a:spLocks noGrp="1"/>
          </p:cNvSpPr>
          <p:nvPr>
            <p:ph type="ftr" sz="quarter" idx="11"/>
          </p:nvPr>
        </p:nvSpPr>
        <p:spPr>
          <a:noFill/>
        </p:spPr>
        <p:txBody>
          <a:bodyPr/>
          <a:lstStyle/>
          <a:p>
            <a:r>
              <a:rPr lang="en-US" smtClean="0"/>
              <a:t>Bruce Kraemer, Marvell</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9</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120580" y="1219200"/>
            <a:ext cx="8922936" cy="5181600"/>
          </a:xfrm>
          <a:prstGeom prst="rect">
            <a:avLst/>
          </a:prstGeom>
          <a:noFill/>
          <a:ln w="9525">
            <a:noFill/>
            <a:miter lim="800000"/>
            <a:headEnd/>
            <a:tailEnd/>
          </a:ln>
        </p:spPr>
        <p:txBody>
          <a:bodyPr/>
          <a:lstStyle/>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smtClean="0">
                <a:solidFill>
                  <a:srgbClr val="000099"/>
                </a:solidFill>
                <a:latin typeface="Arial" charset="0"/>
              </a:rPr>
              <a:t>All </a:t>
            </a:r>
            <a:r>
              <a:rPr lang="en-US" sz="1800" b="1" dirty="0">
                <a:solidFill>
                  <a:srgbClr val="000099"/>
                </a:solidFill>
                <a:latin typeface="Arial" charset="0"/>
              </a:rPr>
              <a:t>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sz="1800" b="1" dirty="0">
                <a:solidFill>
                  <a:srgbClr val="000099"/>
                </a:solidFill>
                <a:latin typeface="Arial" charset="0"/>
              </a:rPr>
              <a:t>See </a:t>
            </a:r>
            <a:r>
              <a:rPr lang="en-US" sz="1800" b="1" i="1" dirty="0">
                <a:solidFill>
                  <a:srgbClr val="000099"/>
                </a:solidFill>
                <a:latin typeface="Arial" charset="0"/>
              </a:rPr>
              <a:t>IEEE-SA Standards Board Operations Manual</a:t>
            </a:r>
            <a:r>
              <a:rPr lang="en-US" sz="1800" b="1" dirty="0">
                <a:solidFill>
                  <a:srgbClr val="000099"/>
                </a:solidFill>
                <a:latin typeface="Arial" charset="0"/>
              </a:rPr>
              <a:t>, clause 5.3.10 and </a:t>
            </a:r>
            <a:r>
              <a:rPr lang="en-GB" sz="1800" b="1" dirty="0">
                <a:solidFill>
                  <a:srgbClr val="000099"/>
                </a:solidFill>
                <a:latin typeface="Arial" charset="0"/>
              </a:rPr>
              <a:t>“Promoting Competition and Innovation: What You Need to Know about the IEEE Standards Association's Antitrust and Competition Policy”</a:t>
            </a:r>
            <a:r>
              <a:rPr lang="en-US" sz="1800" b="1" dirty="0">
                <a:solidFill>
                  <a:srgbClr val="000099"/>
                </a:solidFill>
                <a:latin typeface="Arial" charset="0"/>
              </a:rPr>
              <a:t> for more details.</a:t>
            </a:r>
            <a:endParaRPr lang="en-US" sz="2000" b="1" dirty="0">
              <a:solidFill>
                <a:srgbClr val="000099"/>
              </a:solidFill>
              <a:latin typeface="Arial" charset="0"/>
            </a:endParaRPr>
          </a:p>
        </p:txBody>
      </p:sp>
      <p:sp>
        <p:nvSpPr>
          <p:cNvPr id="8" name="Text Box 4"/>
          <p:cNvSpPr txBox="1">
            <a:spLocks noChangeArrowheads="1"/>
          </p:cNvSpPr>
          <p:nvPr/>
        </p:nvSpPr>
        <p:spPr bwMode="auto">
          <a:xfrm>
            <a:off x="444399" y="521783"/>
            <a:ext cx="30085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3.4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303849535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291355</TotalTime>
  <Words>2006</Words>
  <Application>Microsoft Office PowerPoint</Application>
  <PresentationFormat>On-screen Show (4:3)</PresentationFormat>
  <Paragraphs>420</Paragraphs>
  <Slides>31</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Default Design</vt:lpstr>
      <vt:lpstr>Document</vt:lpstr>
      <vt:lpstr>WG11 Plenary - Supplementary Information - April 2013</vt:lpstr>
      <vt:lpstr>PowerPoint Presentation</vt:lpstr>
      <vt:lpstr>PowerPoint Presentation</vt:lpstr>
      <vt:lpstr>Current Procedures </vt:lpstr>
      <vt:lpstr>Participants, Patents, and Duty to Inform</vt:lpstr>
      <vt:lpstr>Patent Related Links</vt:lpstr>
      <vt:lpstr>Call for Potentially Essential Patents</vt:lpstr>
      <vt:lpstr>IEEE LOA Database</vt:lpstr>
      <vt:lpstr>Other Guidelines for IEEE WG Meetings</vt:lpstr>
      <vt:lpstr>Reminder for Posting Documents</vt:lpstr>
      <vt:lpstr>4-hour rule clarification</vt:lpstr>
      <vt:lpstr>Roll Call of Attendees</vt:lpstr>
      <vt:lpstr>May 12-17 2013 Meeting  Waikoloa, Hawaii, USA</vt:lpstr>
      <vt:lpstr>July 14-19 2013 Meeting  Geneva , Switzerland</vt:lpstr>
      <vt:lpstr>802.1 Architecture Document</vt:lpstr>
      <vt:lpstr>802.24 – Smart Grid WG</vt:lpstr>
      <vt:lpstr>Tutorials</vt:lpstr>
      <vt:lpstr>Reports</vt:lpstr>
      <vt:lpstr>PowerPoint Presentation</vt:lpstr>
      <vt:lpstr>PowerPoint Presentation</vt:lpstr>
      <vt:lpstr>IEEE LOA Database – March 19, 2013</vt:lpstr>
      <vt:lpstr>IEEE Store Contents  - March  2013</vt:lpstr>
      <vt:lpstr>802.11 drafts to ISO/IEC JTC1/SC6</vt:lpstr>
      <vt:lpstr>Tutorials</vt:lpstr>
      <vt:lpstr>IOT Summary</vt:lpstr>
      <vt:lpstr>802.11 drafts to ISO/IEC JTC1/SC6</vt:lpstr>
      <vt:lpstr>Future Venues -2013</vt:lpstr>
      <vt:lpstr>July 14-19 2013 Plenary – Geneva, Switzerland</vt:lpstr>
      <vt:lpstr>Future Venues - 2014</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May 2012</dc:title>
  <dc:subject>Additional Meeting Information</dc:subject>
  <dc:creator>Bruce Kraemer (Marvell)</dc:creator>
  <cp:lastModifiedBy>Marvell</cp:lastModifiedBy>
  <cp:revision>2919</cp:revision>
  <cp:lastPrinted>2012-07-20T14:23:48Z</cp:lastPrinted>
  <dcterms:created xsi:type="dcterms:W3CDTF">1998-02-10T13:07:52Z</dcterms:created>
  <dcterms:modified xsi:type="dcterms:W3CDTF">2013-04-24T23:53:50Z</dcterms:modified>
</cp:coreProperties>
</file>