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1105" r:id="rId2"/>
    <p:sldId id="1295" r:id="rId3"/>
    <p:sldId id="1603" r:id="rId4"/>
    <p:sldId id="1615" r:id="rId5"/>
    <p:sldId id="1611" r:id="rId6"/>
    <p:sldId id="1612" r:id="rId7"/>
    <p:sldId id="1613" r:id="rId8"/>
    <p:sldId id="1468" r:id="rId9"/>
    <p:sldId id="1614" r:id="rId10"/>
    <p:sldId id="1616" r:id="rId11"/>
    <p:sldId id="1602" r:id="rId12"/>
    <p:sldId id="1617" r:id="rId13"/>
    <p:sldId id="1627" r:id="rId14"/>
    <p:sldId id="1639" r:id="rId15"/>
    <p:sldId id="1450" r:id="rId16"/>
    <p:sldId id="1599" r:id="rId17"/>
    <p:sldId id="1601" r:id="rId18"/>
    <p:sldId id="1623" r:id="rId19"/>
    <p:sldId id="1624" r:id="rId20"/>
    <p:sldId id="1297" r:id="rId21"/>
    <p:sldId id="1634" r:id="rId22"/>
    <p:sldId id="1635" r:id="rId23"/>
    <p:sldId id="1636" r:id="rId24"/>
    <p:sldId id="1637" r:id="rId25"/>
    <p:sldId id="1638" r:id="rId26"/>
    <p:sldId id="1478" r:id="rId27"/>
    <p:sldId id="1628" r:id="rId28"/>
    <p:sldId id="1629" r:id="rId29"/>
    <p:sldId id="1630" r:id="rId30"/>
    <p:sldId id="1632" r:id="rId31"/>
    <p:sldId id="1633" r:id="rId32"/>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0" autoAdjust="0"/>
    <p:restoredTop sz="86358" autoAdjust="0"/>
  </p:normalViewPr>
  <p:slideViewPr>
    <p:cSldViewPr snapToGrid="0">
      <p:cViewPr varScale="1">
        <p:scale>
          <a:sx n="90" d="100"/>
          <a:sy n="90" d="100"/>
        </p:scale>
        <p:origin x="-930" y="-96"/>
      </p:cViewPr>
      <p:guideLst>
        <p:guide orient="horz" pos="2160"/>
        <p:guide pos="2880"/>
      </p:guideLst>
    </p:cSldViewPr>
  </p:slideViewPr>
  <p:outlineViewPr>
    <p:cViewPr>
      <p:scale>
        <a:sx n="33" d="100"/>
        <a:sy n="33" d="100"/>
      </p:scale>
      <p:origin x="0" y="5832"/>
    </p:cViewPr>
  </p:outlineViewPr>
  <p:notesTextViewPr>
    <p:cViewPr>
      <p:scale>
        <a:sx n="100" d="100"/>
        <a:sy n="100" d="100"/>
      </p:scale>
      <p:origin x="0" y="0"/>
    </p:cViewPr>
  </p:notesTextViewPr>
  <p:sorterViewPr>
    <p:cViewPr>
      <p:scale>
        <a:sx n="100" d="100"/>
        <a:sy n="100" d="100"/>
      </p:scale>
      <p:origin x="0" y="1860"/>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802.11-13/0395r1</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802.11-13/0395r1</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April 2013</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April 2013</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802.11-13/0395r1</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802.11-13/0395r1</a:t>
            </a:r>
            <a:endParaRPr lang="en-US"/>
          </a:p>
        </p:txBody>
      </p:sp>
      <p:sp>
        <p:nvSpPr>
          <p:cNvPr id="5" name="Date Placeholder 4"/>
          <p:cNvSpPr>
            <a:spLocks noGrp="1"/>
          </p:cNvSpPr>
          <p:nvPr>
            <p:ph type="dt" idx="11"/>
          </p:nvPr>
        </p:nvSpPr>
        <p:spPr>
          <a:xfrm>
            <a:off x="665164" y="95706"/>
            <a:ext cx="920060" cy="215444"/>
          </a:xfrm>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2"/>
            <a:ext cx="415177" cy="184666"/>
          </a:xfrm>
        </p:spPr>
        <p:txBody>
          <a:bodyPr/>
          <a:lstStyle/>
          <a:p>
            <a:pPr>
              <a:defRPr/>
            </a:pPr>
            <a:r>
              <a:rPr lang="en-US" smtClean="0"/>
              <a:t>Page </a:t>
            </a:r>
            <a:fld id="{ABB55A41-2363-4FF7-B4E6-5952201265BE}" type="slidenum">
              <a:rPr lang="en-US" smtClean="0"/>
              <a:pPr>
                <a:defRPr/>
              </a:pPr>
              <a:t>24</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April 2013</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802.11-13/0395r1</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26</a:t>
            </a:fld>
            <a:endParaRPr lang="en-US" sz="1200"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81922" name="Rectangle 2"/>
          <p:cNvSpPr>
            <a:spLocks noGrp="1" noChangeArrowheads="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smtClean="0"/>
              <a:t>doc.: IEEE 802.11-13/0395r1</a:t>
            </a:r>
            <a:endParaRPr lang="en-US" sz="1400"/>
          </a:p>
        </p:txBody>
      </p:sp>
      <p:sp>
        <p:nvSpPr>
          <p:cNvPr id="81923" name="Rectangle 3"/>
          <p:cNvSpPr txBox="1">
            <a:spLocks noGrp="1" noChangeArrowheads="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36268" y="9015412"/>
            <a:ext cx="2053422"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27</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83970" name="Rectangle 2"/>
          <p:cNvSpPr>
            <a:spLocks noGrp="1" noChangeArrowheads="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smtClean="0"/>
              <a:t>doc.: IEEE 802.11-13/0395r1</a:t>
            </a:r>
            <a:endParaRPr lang="en-US" sz="1400"/>
          </a:p>
        </p:txBody>
      </p:sp>
      <p:sp>
        <p:nvSpPr>
          <p:cNvPr id="83971" name="Rectangle 3"/>
          <p:cNvSpPr txBox="1">
            <a:spLocks noGrp="1" noChangeArrowheads="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36268" y="9015412"/>
            <a:ext cx="2053422"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29</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802.11-13/0395r1</a:t>
            </a:r>
            <a:endParaRPr lang="en-US"/>
          </a:p>
        </p:txBody>
      </p:sp>
      <p:sp>
        <p:nvSpPr>
          <p:cNvPr id="5" name="Date Placeholder 4"/>
          <p:cNvSpPr>
            <a:spLocks noGrp="1"/>
          </p:cNvSpPr>
          <p:nvPr>
            <p:ph type="dt" idx="11"/>
          </p:nvPr>
        </p:nvSpPr>
        <p:spPr>
          <a:xfrm>
            <a:off x="665164" y="95706"/>
            <a:ext cx="920060" cy="215444"/>
          </a:xfrm>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31</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April 2013</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802.11-13/0395r1</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802.11-13/0395r1</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8</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802.11-13/0395r1</a:t>
            </a:r>
            <a:endParaRPr lang="en-US"/>
          </a:p>
        </p:txBody>
      </p:sp>
      <p:sp>
        <p:nvSpPr>
          <p:cNvPr id="13315" name="Rectangle 3"/>
          <p:cNvSpPr>
            <a:spLocks noGrp="1" noChangeArrowheads="1"/>
          </p:cNvSpPr>
          <p:nvPr>
            <p:ph type="dt" sz="quarter" idx="1"/>
          </p:nvPr>
        </p:nvSpPr>
        <p:spPr>
          <a:xfrm>
            <a:off x="665164" y="95706"/>
            <a:ext cx="787075" cy="215444"/>
          </a:xfrm>
          <a:noFill/>
        </p:spPr>
        <p:txBody>
          <a:bodyPr/>
          <a:lstStyle/>
          <a:p>
            <a:r>
              <a:rPr lang="en-US" smtClean="0"/>
              <a:t>April 2013</a:t>
            </a:r>
            <a:endParaRPr lang="en-US"/>
          </a:p>
        </p:txBody>
      </p:sp>
      <p:sp>
        <p:nvSpPr>
          <p:cNvPr id="13316" name="Rectangle 6"/>
          <p:cNvSpPr>
            <a:spLocks noGrp="1" noChangeArrowheads="1"/>
          </p:cNvSpPr>
          <p:nvPr>
            <p:ph type="ftr" sz="quarter" idx="4"/>
          </p:nvPr>
        </p:nvSpPr>
        <p:spPr>
          <a:xfrm>
            <a:off x="4799831" y="9015413"/>
            <a:ext cx="1589858" cy="184666"/>
          </a:xfrm>
          <a:noFill/>
        </p:spPr>
        <p:txBody>
          <a:bodyPr/>
          <a:lstStyle/>
          <a:p>
            <a:pPr lvl="4"/>
            <a:r>
              <a:rPr lang="en-US"/>
              <a:t>Jon Rosdahl, CSR</a:t>
            </a:r>
          </a:p>
        </p:txBody>
      </p:sp>
      <p:sp>
        <p:nvSpPr>
          <p:cNvPr id="13317" name="Rectangle 7"/>
          <p:cNvSpPr>
            <a:spLocks noGrp="1" noChangeArrowheads="1"/>
          </p:cNvSpPr>
          <p:nvPr>
            <p:ph type="sldNum" sz="quarter" idx="5"/>
          </p:nvPr>
        </p:nvSpPr>
        <p:spPr>
          <a:xfrm>
            <a:off x="3383711" y="9015413"/>
            <a:ext cx="415177" cy="184666"/>
          </a:xfrm>
          <a:noFill/>
        </p:spPr>
        <p:txBody>
          <a:bodyPr/>
          <a:lstStyle/>
          <a:p>
            <a:r>
              <a:rPr lang="en-US"/>
              <a:t>Page </a:t>
            </a:r>
            <a:fld id="{A3D196C6-C4A5-4DEA-A136-C30BCA8401B0}" type="slidenum">
              <a:rPr lang="en-US"/>
              <a:pPr/>
              <a:t>9</a:t>
            </a:fld>
            <a:endParaRPr lang="en-US"/>
          </a:p>
        </p:txBody>
      </p:sp>
      <p:sp>
        <p:nvSpPr>
          <p:cNvPr id="13318" name="Rectangle 7"/>
          <p:cNvSpPr txBox="1">
            <a:spLocks noGrp="1" noChangeArrowheads="1"/>
          </p:cNvSpPr>
          <p:nvPr/>
        </p:nvSpPr>
        <p:spPr bwMode="auto">
          <a:xfrm>
            <a:off x="3996527" y="8842531"/>
            <a:ext cx="3056736" cy="466569"/>
          </a:xfrm>
          <a:prstGeom prst="rect">
            <a:avLst/>
          </a:prstGeom>
          <a:noFill/>
          <a:ln w="9525">
            <a:noFill/>
            <a:miter lim="800000"/>
            <a:headEnd/>
            <a:tailEnd/>
          </a:ln>
        </p:spPr>
        <p:txBody>
          <a:bodyPr lIns="93486" tIns="46743" rIns="93486" bIns="46743" anchor="b"/>
          <a:lstStyle/>
          <a:p>
            <a:pPr algn="r" defTabSz="935537"/>
            <a:fld id="{79C13437-2E59-4BF7-9AFD-498D09D2BC71}" type="slidenum">
              <a:rPr lang="en-US"/>
              <a:pPr algn="r" defTabSz="935537"/>
              <a:t>9</a:t>
            </a:fld>
            <a:endParaRPr lang="en-US"/>
          </a:p>
        </p:txBody>
      </p:sp>
      <p:sp>
        <p:nvSpPr>
          <p:cNvPr id="13319" name="Rectangle 2"/>
          <p:cNvSpPr>
            <a:spLocks noGrp="1" noRot="1" noChangeAspect="1" noChangeArrowheads="1" noTextEdit="1"/>
          </p:cNvSpPr>
          <p:nvPr>
            <p:ph type="sldImg"/>
          </p:nvPr>
        </p:nvSpPr>
        <p:spPr>
          <a:xfrm>
            <a:off x="1201738" y="698500"/>
            <a:ext cx="4651375" cy="3489325"/>
          </a:xfrm>
          <a:ln/>
        </p:spPr>
      </p:sp>
      <p:sp>
        <p:nvSpPr>
          <p:cNvPr id="13320" name="Rectangle 3"/>
          <p:cNvSpPr>
            <a:spLocks noGrp="1" noChangeArrowheads="1"/>
          </p:cNvSpPr>
          <p:nvPr>
            <p:ph type="body" idx="1"/>
          </p:nvPr>
        </p:nvSpPr>
        <p:spPr>
          <a:xfrm>
            <a:off x="941405" y="4422063"/>
            <a:ext cx="5170455" cy="4187980"/>
          </a:xfrm>
          <a:noFill/>
          <a:ln/>
        </p:spPr>
        <p:txBody>
          <a:bodyPr lIns="93486" tIns="46743" rIns="93486" bIns="46743"/>
          <a:lstStyle/>
          <a:p>
            <a:pPr defTabSz="92272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802.11-13/0395r1</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17</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802.11-13/0395r1</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18</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802.11-13/0395r1</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19</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70658" name="Rectangle 2"/>
          <p:cNvSpPr>
            <a:spLocks noGrp="1" noChangeArrowheads="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smtClean="0"/>
              <a:t>doc.: IEEE 802.11-13/0395r1</a:t>
            </a:r>
            <a:endParaRPr lang="en-US" sz="1400"/>
          </a:p>
        </p:txBody>
      </p:sp>
      <p:sp>
        <p:nvSpPr>
          <p:cNvPr id="70659" name="Rectangle 3"/>
          <p:cNvSpPr txBox="1">
            <a:spLocks noGrp="1" noChangeArrowheads="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36268" y="9015412"/>
            <a:ext cx="2053422"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22</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72706" name="Slide Image Placeholder 1"/>
          <p:cNvSpPr>
            <a:spLocks noGrp="1" noRot="1" noChangeAspect="1" noTextEdit="1"/>
          </p:cNvSpPr>
          <p:nvPr>
            <p:ph type="sldImg"/>
          </p:nvPr>
        </p:nvSpPr>
        <p:spPr>
          <a:xfrm>
            <a:off x="1208088" y="704850"/>
            <a:ext cx="4637087" cy="3478213"/>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smtClean="0"/>
              <a:t>doc.: IEEE 802.11-13/0395r1</a:t>
            </a:r>
            <a:endParaRPr lang="en-US" sz="1400"/>
          </a:p>
        </p:txBody>
      </p:sp>
      <p:sp>
        <p:nvSpPr>
          <p:cNvPr id="72709" name="Date Placeholder 4"/>
          <p:cNvSpPr txBox="1">
            <a:spLocks noGrp="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68512" y="9015412"/>
            <a:ext cx="1821178"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23</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02866"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April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134545" y="332601"/>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802.11-13/0395r1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eee802.org/11/LetterBallots/CC3ARC/CC3_instruction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WG11 Plenary - Supplementary Information - </a:t>
            </a:r>
            <a:r>
              <a:rPr lang="en-US" sz="2400" dirty="0" smtClean="0"/>
              <a:t>April 2013</a:t>
            </a:r>
            <a:endParaRPr lang="en-US" sz="2400" dirty="0" smtClean="0"/>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2013-04-21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127836" y="5672783"/>
            <a:ext cx="850014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the 802.11 Beijing interim meeting </a:t>
            </a:r>
            <a:r>
              <a:rPr lang="en-US" sz="1600" dirty="0"/>
              <a:t>– </a:t>
            </a:r>
            <a:r>
              <a:rPr lang="en-US" sz="1600" dirty="0" smtClean="0"/>
              <a:t>April 2013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graphicFrame>
        <p:nvGraphicFramePr>
          <p:cNvPr id="2" name="Object 1"/>
          <p:cNvGraphicFramePr>
            <a:graphicFrameLocks noChangeAspect="1"/>
          </p:cNvGraphicFramePr>
          <p:nvPr>
            <p:extLst>
              <p:ext uri="{D42A27DB-BD31-4B8C-83A1-F6EECF244321}">
                <p14:modId xmlns:p14="http://schemas.microsoft.com/office/powerpoint/2010/main" val="5612169"/>
              </p:ext>
            </p:extLst>
          </p:nvPr>
        </p:nvGraphicFramePr>
        <p:xfrm>
          <a:off x="533400" y="2246924"/>
          <a:ext cx="7721600" cy="2590800"/>
        </p:xfrm>
        <a:graphic>
          <a:graphicData uri="http://schemas.openxmlformats.org/presentationml/2006/ole">
            <mc:AlternateContent xmlns:mc="http://schemas.openxmlformats.org/markup-compatibility/2006">
              <mc:Choice xmlns:v="urn:schemas-microsoft-com:vml" Requires="v">
                <p:oleObj spid="_x0000_s1113"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46924"/>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
        <p:nvSpPr>
          <p:cNvPr id="7"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63914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April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11</a:t>
            </a:fld>
            <a:endParaRPr lang="en-US"/>
          </a:p>
        </p:txBody>
      </p:sp>
      <p:sp>
        <p:nvSpPr>
          <p:cNvPr id="5" name="Title 4"/>
          <p:cNvSpPr>
            <a:spLocks noGrp="1"/>
          </p:cNvSpPr>
          <p:nvPr>
            <p:ph type="title" idx="4294967295"/>
          </p:nvPr>
        </p:nvSpPr>
        <p:spPr/>
        <p:txBody>
          <a:bodyPr/>
          <a:lstStyle/>
          <a:p>
            <a:r>
              <a:rPr lang="en-GB" dirty="0" smtClean="0"/>
              <a:t>4-hour rule clarification</a:t>
            </a:r>
            <a:endParaRPr lang="en-GB" dirty="0"/>
          </a:p>
        </p:txBody>
      </p:sp>
      <p:sp>
        <p:nvSpPr>
          <p:cNvPr id="6" name="Text Placeholder 5"/>
          <p:cNvSpPr>
            <a:spLocks noGrp="1"/>
          </p:cNvSpPr>
          <p:nvPr>
            <p:ph type="body" idx="4294967295"/>
          </p:nvPr>
        </p:nvSpPr>
        <p:spPr/>
        <p:txBody>
          <a:bodyPr/>
          <a:lstStyle/>
          <a:p>
            <a:r>
              <a:rPr lang="en-GB" dirty="0" smtClean="0"/>
              <a:t>4-hour rule applies only to the time between a submission being</a:t>
            </a:r>
            <a:r>
              <a:rPr lang="en-GB" baseline="0" dirty="0" smtClean="0"/>
              <a:t> placed on the server and a motion </a:t>
            </a:r>
            <a:r>
              <a:rPr lang="en-GB" baseline="0" smtClean="0"/>
              <a:t>being made to </a:t>
            </a:r>
            <a:r>
              <a:rPr lang="en-GB" baseline="0" dirty="0" smtClean="0"/>
              <a:t>modify the draft referencing</a:t>
            </a:r>
            <a:r>
              <a:rPr lang="en-GB" dirty="0" smtClean="0"/>
              <a:t> that submission.</a:t>
            </a:r>
          </a:p>
          <a:p>
            <a:r>
              <a:rPr lang="en-GB" dirty="0" smtClean="0"/>
              <a:t>The 4-hour rule does not apply to:</a:t>
            </a:r>
          </a:p>
          <a:p>
            <a:pPr lvl="1"/>
            <a:r>
              <a:rPr lang="en-GB" dirty="0" smtClean="0"/>
              <a:t>A submission be placed on the server that proposes changes to a draft and </a:t>
            </a:r>
            <a:r>
              <a:rPr lang="en-GB" b="1" u="sng" dirty="0" smtClean="0"/>
              <a:t>presentation</a:t>
            </a:r>
            <a:r>
              <a:rPr lang="en-GB" dirty="0" smtClean="0"/>
              <a:t> or discussion of those changes.</a:t>
            </a:r>
          </a:p>
          <a:p>
            <a:pPr lvl="1"/>
            <a:r>
              <a:rPr lang="en-GB" dirty="0" smtClean="0"/>
              <a:t>A submission supporting a motion that does not modify the draft.</a:t>
            </a:r>
          </a:p>
          <a:p>
            <a:pPr lvl="1"/>
            <a:r>
              <a:rPr lang="en-GB" dirty="0" smtClean="0"/>
              <a:t>Any other kinds of submission.</a:t>
            </a:r>
            <a:endParaRPr lang="en-GB" dirty="0"/>
          </a:p>
        </p:txBody>
      </p:sp>
      <p:sp>
        <p:nvSpPr>
          <p:cNvPr id="7" name="Rectangle 6"/>
          <p:cNvSpPr/>
          <p:nvPr/>
        </p:nvSpPr>
        <p:spPr>
          <a:xfrm>
            <a:off x="219816" y="540475"/>
            <a:ext cx="3882987" cy="461665"/>
          </a:xfrm>
          <a:prstGeom prst="rect">
            <a:avLst/>
          </a:prstGeom>
        </p:spPr>
        <p:txBody>
          <a:bodyPr wrap="none">
            <a:spAutoFit/>
          </a:body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3.5</a:t>
            </a:r>
            <a:endParaRPr lang="en-US" dirty="0">
              <a:solidFill>
                <a:schemeClr val="tx2"/>
              </a:solidFill>
              <a:latin typeface="Tw Cen MT" pitchFamily="34" charset="0"/>
            </a:endParaRPr>
          </a:p>
        </p:txBody>
      </p:sp>
    </p:spTree>
    <p:extLst>
      <p:ext uri="{BB962C8B-B14F-4D97-AF65-F5344CB8AC3E}">
        <p14:creationId xmlns:p14="http://schemas.microsoft.com/office/powerpoint/2010/main" val="918784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44484"/>
          </a:xfrm>
        </p:spPr>
        <p:txBody>
          <a:bodyPr/>
          <a:lstStyle/>
          <a:p>
            <a:r>
              <a:rPr lang="en-US" dirty="0" smtClean="0"/>
              <a:t>Roll Call of Attendees</a:t>
            </a:r>
            <a:endParaRPr lang="en-US" dirty="0"/>
          </a:p>
        </p:txBody>
      </p:sp>
      <p:sp>
        <p:nvSpPr>
          <p:cNvPr id="3" name="Content Placeholder 2"/>
          <p:cNvSpPr>
            <a:spLocks noGrp="1"/>
          </p:cNvSpPr>
          <p:nvPr>
            <p:ph idx="1"/>
          </p:nvPr>
        </p:nvSpPr>
        <p:spPr/>
        <p:txBody>
          <a:bodyPr/>
          <a:lstStyle/>
          <a:p>
            <a:r>
              <a:rPr lang="en-US" sz="3200" dirty="0" smtClean="0"/>
              <a:t>Introduction of </a:t>
            </a:r>
            <a:r>
              <a:rPr lang="en-US" sz="3200" dirty="0" smtClean="0"/>
              <a:t>new meeting </a:t>
            </a:r>
            <a:r>
              <a:rPr lang="en-US" sz="3200" dirty="0" smtClean="0"/>
              <a:t>attendees</a:t>
            </a:r>
          </a:p>
          <a:p>
            <a:r>
              <a:rPr lang="en-US" sz="3200" dirty="0" smtClean="0"/>
              <a:t>Photographs with name tags</a:t>
            </a:r>
          </a:p>
          <a:p>
            <a:r>
              <a:rPr lang="en-US" sz="3200" dirty="0" smtClean="0"/>
              <a:t>Plan to post on 802.11 website</a:t>
            </a:r>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
        <p:nvSpPr>
          <p:cNvPr id="7" name="Text Box 4"/>
          <p:cNvSpPr txBox="1">
            <a:spLocks noChangeArrowheads="1"/>
          </p:cNvSpPr>
          <p:nvPr/>
        </p:nvSpPr>
        <p:spPr bwMode="auto">
          <a:xfrm>
            <a:off x="232803" y="521783"/>
            <a:ext cx="34317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4.1, 4.2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215106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33794" name="Footer Placeholder 4"/>
          <p:cNvSpPr>
            <a:spLocks noGrp="1"/>
          </p:cNvSpPr>
          <p:nvPr>
            <p:ph type="ftr" sz="quarter" idx="11"/>
          </p:nvPr>
        </p:nvSpPr>
        <p:spPr>
          <a:xfrm>
            <a:off x="8175967" y="6533404"/>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456455" y="6533404"/>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May 12-17 2013 Meeting </a:t>
            </a:r>
            <a:br>
              <a:rPr lang="en-US" sz="2800" dirty="0" smtClean="0"/>
            </a:br>
            <a:r>
              <a:rPr lang="en-US" sz="2800" dirty="0" smtClean="0"/>
              <a:t>Waikoloa, Hawaii, USA</a:t>
            </a:r>
          </a:p>
        </p:txBody>
      </p:sp>
      <p:sp>
        <p:nvSpPr>
          <p:cNvPr id="33797" name="Text Box 4"/>
          <p:cNvSpPr txBox="1">
            <a:spLocks noChangeArrowheads="1"/>
          </p:cNvSpPr>
          <p:nvPr/>
        </p:nvSpPr>
        <p:spPr bwMode="auto">
          <a:xfrm>
            <a:off x="-670"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2.3</a:t>
            </a:r>
            <a:endParaRPr lang="en-US" dirty="0">
              <a:solidFill>
                <a:schemeClr val="tx2"/>
              </a:solidFill>
            </a:endParaRPr>
          </a:p>
        </p:txBody>
      </p:sp>
      <p:sp>
        <p:nvSpPr>
          <p:cNvPr id="33798" name="Text Box 5"/>
          <p:cNvSpPr txBox="1">
            <a:spLocks noChangeArrowheads="1"/>
          </p:cNvSpPr>
          <p:nvPr/>
        </p:nvSpPr>
        <p:spPr bwMode="auto">
          <a:xfrm>
            <a:off x="166916" y="3076802"/>
            <a:ext cx="8890000" cy="329320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latin typeface="Arial Rounded MT Bold" pitchFamily="34" charset="0"/>
              </a:rPr>
              <a:t>Hotel Registration </a:t>
            </a:r>
            <a:r>
              <a:rPr lang="en-US" sz="3200" dirty="0" smtClean="0">
                <a:latin typeface="Arial Rounded MT Bold" pitchFamily="34" charset="0"/>
              </a:rPr>
              <a:t>OPEN</a:t>
            </a:r>
          </a:p>
          <a:p>
            <a:pPr marL="914400" lvl="1" indent="-457200" eaLnBrk="0" hangingPunct="0">
              <a:buFont typeface="Arial" pitchFamily="34" charset="0"/>
              <a:buChar char="•"/>
            </a:pPr>
            <a:r>
              <a:rPr lang="en-US" sz="2800" dirty="0" smtClean="0">
                <a:latin typeface="Arial Rounded MT Bold" pitchFamily="34" charset="0"/>
              </a:rPr>
              <a:t>Early bird room rate sold out</a:t>
            </a:r>
          </a:p>
          <a:p>
            <a:pPr marL="914400" lvl="1" indent="-457200" eaLnBrk="0" hangingPunct="0">
              <a:buFont typeface="Arial" pitchFamily="34" charset="0"/>
              <a:buChar char="•"/>
            </a:pPr>
            <a:r>
              <a:rPr lang="en-US" sz="2800" dirty="0" smtClean="0">
                <a:latin typeface="Arial Rounded MT Bold" pitchFamily="34" charset="0"/>
              </a:rPr>
              <a:t>Now $169 per night</a:t>
            </a:r>
            <a:endParaRPr lang="en-US" sz="2800" dirty="0">
              <a:latin typeface="Arial Rounded MT Bold" pitchFamily="34" charset="0"/>
            </a:endParaRPr>
          </a:p>
          <a:p>
            <a:pPr eaLnBrk="0" hangingPunct="0">
              <a:buFont typeface="Times New Roman" pitchFamily="18" charset="0"/>
              <a:buAutoNum type="arabicPeriod"/>
            </a:pPr>
            <a:r>
              <a:rPr lang="en-US" sz="3200" dirty="0">
                <a:latin typeface="Arial Rounded MT Bold" pitchFamily="34" charset="0"/>
              </a:rPr>
              <a:t>Meeting Registration </a:t>
            </a:r>
            <a:r>
              <a:rPr lang="en-US" sz="3200" dirty="0" smtClean="0">
                <a:latin typeface="Arial Rounded MT Bold" pitchFamily="34" charset="0"/>
              </a:rPr>
              <a:t>OPEN</a:t>
            </a:r>
            <a:endParaRPr lang="en-US" sz="3200" dirty="0">
              <a:latin typeface="Arial Rounded MT Bold" pitchFamily="34" charset="0"/>
            </a:endParaRPr>
          </a:p>
          <a:p>
            <a:pPr eaLnBrk="0" hangingPunct="0">
              <a:buFont typeface="Times New Roman" pitchFamily="18" charset="0"/>
              <a:buAutoNum type="arabicPeriod"/>
            </a:pPr>
            <a:r>
              <a:rPr lang="en-US" sz="2800" dirty="0">
                <a:latin typeface="Arial Rounded MT Bold" pitchFamily="34" charset="0"/>
              </a:rPr>
              <a:t>Early bird registration expires </a:t>
            </a:r>
            <a:endParaRPr lang="en-US" sz="2800" dirty="0" smtClean="0">
              <a:latin typeface="Arial Rounded MT Bold" pitchFamily="34" charset="0"/>
            </a:endParaRPr>
          </a:p>
          <a:p>
            <a:pPr lvl="1" eaLnBrk="0" hangingPunct="0">
              <a:buFont typeface="Wingdings" pitchFamily="2" charset="2"/>
              <a:buChar char="Ø"/>
            </a:pPr>
            <a:r>
              <a:rPr lang="en-US" sz="3600" dirty="0" smtClean="0">
                <a:latin typeface="Arial Rounded MT Bold" pitchFamily="34" charset="0"/>
              </a:rPr>
              <a:t>Friday  May 3</a:t>
            </a:r>
          </a:p>
          <a:p>
            <a:pPr marL="457200" lvl="1" indent="0" eaLnBrk="0" hangingPunct="0"/>
            <a:endParaRPr lang="en-US" dirty="0">
              <a:latin typeface="Arial Rounded MT Bold" pitchFamily="34" charset="0"/>
            </a:endParaRPr>
          </a:p>
        </p:txBody>
      </p:sp>
      <p:sp>
        <p:nvSpPr>
          <p:cNvPr id="2" name="TextBox 1"/>
          <p:cNvSpPr txBox="1"/>
          <p:nvPr/>
        </p:nvSpPr>
        <p:spPr>
          <a:xfrm>
            <a:off x="592252" y="2367223"/>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Tree>
    <p:extLst>
      <p:ext uri="{BB962C8B-B14F-4D97-AF65-F5344CB8AC3E}">
        <p14:creationId xmlns:p14="http://schemas.microsoft.com/office/powerpoint/2010/main" val="3251751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33794" name="Footer Placeholder 4"/>
          <p:cNvSpPr>
            <a:spLocks noGrp="1"/>
          </p:cNvSpPr>
          <p:nvPr>
            <p:ph type="ftr" sz="quarter" idx="11"/>
          </p:nvPr>
        </p:nvSpPr>
        <p:spPr>
          <a:xfrm>
            <a:off x="8175967" y="6533404"/>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456455" y="6533404"/>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14</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July 14-19 </a:t>
            </a:r>
            <a:r>
              <a:rPr lang="en-US" sz="2800" dirty="0" smtClean="0"/>
              <a:t>2013 Meeting </a:t>
            </a:r>
            <a:br>
              <a:rPr lang="en-US" sz="2800" dirty="0" smtClean="0"/>
            </a:br>
            <a:r>
              <a:rPr lang="en-US" sz="2800" dirty="0" smtClean="0"/>
              <a:t>Geneva , Switzerland</a:t>
            </a:r>
            <a:endParaRPr lang="en-US" sz="2800" dirty="0" smtClean="0"/>
          </a:p>
        </p:txBody>
      </p:sp>
      <p:sp>
        <p:nvSpPr>
          <p:cNvPr id="33797" name="Text Box 4"/>
          <p:cNvSpPr txBox="1">
            <a:spLocks noChangeArrowheads="1"/>
          </p:cNvSpPr>
          <p:nvPr/>
        </p:nvSpPr>
        <p:spPr bwMode="auto">
          <a:xfrm>
            <a:off x="-670"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2.3</a:t>
            </a:r>
            <a:endParaRPr lang="en-US" dirty="0">
              <a:solidFill>
                <a:schemeClr val="tx2"/>
              </a:solidFill>
            </a:endParaRPr>
          </a:p>
        </p:txBody>
      </p:sp>
      <p:sp>
        <p:nvSpPr>
          <p:cNvPr id="33798" name="Text Box 5"/>
          <p:cNvSpPr txBox="1">
            <a:spLocks noChangeArrowheads="1"/>
          </p:cNvSpPr>
          <p:nvPr/>
        </p:nvSpPr>
        <p:spPr bwMode="auto">
          <a:xfrm>
            <a:off x="166916" y="3076802"/>
            <a:ext cx="8890000" cy="2492990"/>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latin typeface="Arial Rounded MT Bold" pitchFamily="34" charset="0"/>
              </a:rPr>
              <a:t>Hotel Registration </a:t>
            </a:r>
            <a:r>
              <a:rPr lang="en-US" sz="3200" dirty="0" smtClean="0">
                <a:latin typeface="Arial Rounded MT Bold" pitchFamily="34" charset="0"/>
              </a:rPr>
              <a:t>OPEN</a:t>
            </a:r>
          </a:p>
          <a:p>
            <a:pPr marL="914400" lvl="1" indent="-457200" eaLnBrk="0" hangingPunct="0">
              <a:buFont typeface="Arial" pitchFamily="34" charset="0"/>
              <a:buChar char="•"/>
            </a:pPr>
            <a:r>
              <a:rPr lang="en-US" sz="2800" dirty="0" smtClean="0">
                <a:latin typeface="Arial Rounded MT Bold" pitchFamily="34" charset="0"/>
              </a:rPr>
              <a:t>No special hotel</a:t>
            </a:r>
            <a:endParaRPr lang="en-US" sz="2800" dirty="0">
              <a:latin typeface="Arial Rounded MT Bold" pitchFamily="34" charset="0"/>
            </a:endParaRPr>
          </a:p>
          <a:p>
            <a:pPr eaLnBrk="0" hangingPunct="0">
              <a:buFont typeface="Times New Roman" pitchFamily="18" charset="0"/>
              <a:buAutoNum type="arabicPeriod"/>
            </a:pPr>
            <a:r>
              <a:rPr lang="en-US" sz="3200" dirty="0">
                <a:latin typeface="Arial Rounded MT Bold" pitchFamily="34" charset="0"/>
              </a:rPr>
              <a:t>Meeting Registration </a:t>
            </a:r>
            <a:r>
              <a:rPr lang="en-US" sz="3200" dirty="0" smtClean="0">
                <a:latin typeface="Arial Rounded MT Bold" pitchFamily="34" charset="0"/>
              </a:rPr>
              <a:t>OPEN</a:t>
            </a:r>
            <a:endParaRPr lang="en-US" sz="3200" dirty="0">
              <a:latin typeface="Arial Rounded MT Bold" pitchFamily="34" charset="0"/>
            </a:endParaRPr>
          </a:p>
          <a:p>
            <a:pPr eaLnBrk="0" hangingPunct="0">
              <a:buFont typeface="Times New Roman" pitchFamily="18" charset="0"/>
              <a:buAutoNum type="arabicPeriod"/>
            </a:pPr>
            <a:r>
              <a:rPr lang="en-US" sz="2800" dirty="0">
                <a:latin typeface="Arial Rounded MT Bold" pitchFamily="34" charset="0"/>
              </a:rPr>
              <a:t>Early bird registration expires </a:t>
            </a:r>
            <a:endParaRPr lang="en-US" sz="2800" dirty="0" smtClean="0">
              <a:latin typeface="Arial Rounded MT Bold" pitchFamily="34" charset="0"/>
            </a:endParaRPr>
          </a:p>
          <a:p>
            <a:pPr lvl="1" eaLnBrk="0" hangingPunct="0">
              <a:buFont typeface="Wingdings" pitchFamily="2" charset="2"/>
              <a:buChar char="Ø"/>
            </a:pPr>
            <a:r>
              <a:rPr lang="en-US" sz="3600" dirty="0" smtClean="0">
                <a:latin typeface="Arial Rounded MT Bold" pitchFamily="34" charset="0"/>
              </a:rPr>
              <a:t>Friday</a:t>
            </a:r>
            <a:endParaRPr lang="en-US" dirty="0">
              <a:latin typeface="Arial Rounded MT Bold" pitchFamily="34" charset="0"/>
            </a:endParaRPr>
          </a:p>
        </p:txBody>
      </p:sp>
      <p:sp>
        <p:nvSpPr>
          <p:cNvPr id="2" name="TextBox 1"/>
          <p:cNvSpPr txBox="1"/>
          <p:nvPr/>
        </p:nvSpPr>
        <p:spPr>
          <a:xfrm>
            <a:off x="592252" y="2367223"/>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Tree>
    <p:extLst>
      <p:ext uri="{BB962C8B-B14F-4D97-AF65-F5344CB8AC3E}">
        <p14:creationId xmlns:p14="http://schemas.microsoft.com/office/powerpoint/2010/main" val="1573871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15</a:t>
            </a:fld>
            <a:endParaRPr lang="en-US" sz="1200" b="0" smtClean="0"/>
          </a:p>
        </p:txBody>
      </p:sp>
      <p:sp>
        <p:nvSpPr>
          <p:cNvPr id="40964" name="Rectangle 2"/>
          <p:cNvSpPr>
            <a:spLocks noGrp="1" noChangeArrowheads="1"/>
          </p:cNvSpPr>
          <p:nvPr>
            <p:ph type="title"/>
          </p:nvPr>
        </p:nvSpPr>
        <p:spPr/>
        <p:txBody>
          <a:bodyPr/>
          <a:lstStyle/>
          <a:p>
            <a:r>
              <a:rPr lang="en-US" dirty="0" smtClean="0"/>
              <a:t>802.1 Architecture Document</a:t>
            </a:r>
          </a:p>
        </p:txBody>
      </p:sp>
      <p:sp>
        <p:nvSpPr>
          <p:cNvPr id="40966"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
        <p:nvSpPr>
          <p:cNvPr id="2" name="Content Placeholder 1"/>
          <p:cNvSpPr>
            <a:spLocks noGrp="1"/>
          </p:cNvSpPr>
          <p:nvPr>
            <p:ph idx="1"/>
          </p:nvPr>
        </p:nvSpPr>
        <p:spPr/>
        <p:txBody>
          <a:bodyPr/>
          <a:lstStyle/>
          <a:p>
            <a:r>
              <a:rPr lang="en-GB" dirty="0" smtClean="0"/>
              <a:t>D1.5 of the P802 is latest version</a:t>
            </a:r>
          </a:p>
          <a:p>
            <a:r>
              <a:rPr lang="en-GB" dirty="0" smtClean="0"/>
              <a:t>Comment collection</a:t>
            </a:r>
            <a:r>
              <a:rPr lang="en-GB" baseline="0" dirty="0" smtClean="0"/>
              <a:t> period started on D1.5</a:t>
            </a:r>
          </a:p>
          <a:p>
            <a:endParaRPr lang="en-GB" dirty="0"/>
          </a:p>
          <a:p>
            <a:r>
              <a:rPr lang="en-GB" baseline="0" dirty="0" smtClean="0"/>
              <a:t>802.11 members can provide comments following</a:t>
            </a:r>
          </a:p>
          <a:p>
            <a:pPr marL="0" indent="0">
              <a:buNone/>
            </a:pPr>
            <a:r>
              <a:rPr lang="en-GB" sz="1800" dirty="0">
                <a:hlinkClick r:id="rId2"/>
              </a:rPr>
              <a:t>http://</a:t>
            </a:r>
            <a:r>
              <a:rPr lang="en-GB" sz="1800" dirty="0" smtClean="0">
                <a:hlinkClick r:id="rId2"/>
              </a:rPr>
              <a:t>www.ieee802.org/11/LetterBallots/CC3ARC/CC3_instructions.html</a:t>
            </a:r>
            <a:endParaRPr lang="en-GB" sz="1800" dirty="0" smtClean="0"/>
          </a:p>
          <a:p>
            <a:endParaRPr lang="en-GB" baseline="0" dirty="0" smtClean="0"/>
          </a:p>
          <a:p>
            <a:pPr lvl="1"/>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802.24</a:t>
            </a:r>
            <a:r>
              <a:rPr lang="en-GB" baseline="0" dirty="0" smtClean="0"/>
              <a:t> – Smart Grid WG</a:t>
            </a:r>
            <a:endParaRPr lang="en-GB" dirty="0"/>
          </a:p>
        </p:txBody>
      </p:sp>
      <p:sp>
        <p:nvSpPr>
          <p:cNvPr id="3" name="Content Placeholder 2"/>
          <p:cNvSpPr>
            <a:spLocks noGrp="1"/>
          </p:cNvSpPr>
          <p:nvPr>
            <p:ph idx="1"/>
          </p:nvPr>
        </p:nvSpPr>
        <p:spPr/>
        <p:txBody>
          <a:bodyPr/>
          <a:lstStyle/>
          <a:p>
            <a:r>
              <a:rPr lang="en-GB" dirty="0" smtClean="0"/>
              <a:t>One ad-hoc meeting will be held</a:t>
            </a:r>
          </a:p>
          <a:p>
            <a:r>
              <a:rPr lang="en-GB" dirty="0" smtClean="0"/>
              <a:t>Tuesday</a:t>
            </a:r>
            <a:r>
              <a:rPr lang="en-GB" baseline="0" dirty="0" smtClean="0"/>
              <a:t> 2012-09-18, </a:t>
            </a:r>
            <a:r>
              <a:rPr lang="en-GB" dirty="0" smtClean="0"/>
              <a:t>16:00-18:00</a:t>
            </a:r>
          </a:p>
          <a:p>
            <a:endParaRPr lang="en-GB" dirty="0"/>
          </a:p>
          <a:p>
            <a:r>
              <a:rPr lang="en-GB" dirty="0"/>
              <a:t>The agenda will be to review action items from July and prepare for our first official meeting during the November plenary</a:t>
            </a:r>
            <a:r>
              <a:rPr lang="en-GB" dirty="0" smtClean="0"/>
              <a:t>.</a:t>
            </a:r>
          </a:p>
          <a:p>
            <a:endParaRPr lang="en-GB" dirty="0"/>
          </a:p>
          <a:p>
            <a:r>
              <a:rPr lang="en-GB" dirty="0" smtClean="0"/>
              <a:t>Meeting set up in IMAT so that attendance credit can be claimed for 802.11. </a:t>
            </a:r>
            <a:endParaRPr lang="en-GB"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a:p>
        </p:txBody>
      </p:sp>
      <p:sp>
        <p:nvSpPr>
          <p:cNvPr id="7"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399342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399032"/>
            <a:ext cx="8518525" cy="5129783"/>
          </a:xfrm>
        </p:spPr>
        <p:txBody>
          <a:bodyPr/>
          <a:lstStyle/>
          <a:p>
            <a:r>
              <a:rPr lang="en-US" sz="2800" kern="1200" dirty="0">
                <a:solidFill>
                  <a:schemeClr val="tx2"/>
                </a:solidFill>
                <a:latin typeface="Times New Roman" pitchFamily="18" charset="0"/>
              </a:rPr>
              <a:t>None during September 2012</a:t>
            </a:r>
          </a:p>
          <a:p>
            <a:r>
              <a:rPr lang="en-US" sz="2800" kern="1200" dirty="0">
                <a:solidFill>
                  <a:schemeClr val="tx2"/>
                </a:solidFill>
                <a:latin typeface="Times New Roman" pitchFamily="18" charset="0"/>
              </a:rPr>
              <a:t>November 2012 tutorials:</a:t>
            </a:r>
          </a:p>
          <a:p>
            <a:pPr lvl="1"/>
            <a:r>
              <a:rPr lang="en-US" sz="2800" b="1" kern="1200" dirty="0">
                <a:solidFill>
                  <a:schemeClr val="tx2"/>
                </a:solidFill>
                <a:latin typeface="Times New Roman" pitchFamily="18" charset="0"/>
                <a:ea typeface="+mn-ea"/>
                <a:cs typeface="+mn-cs"/>
              </a:rPr>
              <a:t>Monday</a:t>
            </a:r>
          </a:p>
          <a:p>
            <a:pPr lvl="2"/>
            <a:r>
              <a:rPr lang="en-US" sz="2800" b="1" kern="1200" dirty="0">
                <a:solidFill>
                  <a:schemeClr val="tx2"/>
                </a:solidFill>
                <a:latin typeface="Times New Roman" pitchFamily="18" charset="0"/>
                <a:ea typeface="+mn-ea"/>
                <a:cs typeface="+mn-cs"/>
              </a:rPr>
              <a:t>AVB (Sponsored by Tony </a:t>
            </a:r>
            <a:r>
              <a:rPr lang="en-US" sz="2800" b="1" kern="1200" dirty="0" err="1">
                <a:solidFill>
                  <a:schemeClr val="tx2"/>
                </a:solidFill>
                <a:latin typeface="Times New Roman" pitchFamily="18" charset="0"/>
                <a:ea typeface="+mn-ea"/>
                <a:cs typeface="+mn-cs"/>
              </a:rPr>
              <a:t>Jeffree</a:t>
            </a:r>
            <a:r>
              <a:rPr lang="en-US" sz="2800" b="1" kern="1200" dirty="0">
                <a:solidFill>
                  <a:schemeClr val="tx2"/>
                </a:solidFill>
                <a:latin typeface="Times New Roman" pitchFamily="18" charset="0"/>
                <a:ea typeface="+mn-ea"/>
                <a:cs typeface="+mn-cs"/>
              </a:rPr>
              <a:t>)</a:t>
            </a:r>
          </a:p>
          <a:p>
            <a:pPr lvl="2"/>
            <a:r>
              <a:rPr lang="en-US" sz="2800" b="1" kern="1200" dirty="0">
                <a:solidFill>
                  <a:schemeClr val="tx2"/>
                </a:solidFill>
                <a:latin typeface="Times New Roman" pitchFamily="18" charset="0"/>
                <a:ea typeface="+mn-ea"/>
                <a:cs typeface="+mn-cs"/>
              </a:rPr>
              <a:t>L2 Routing (Sponsored by Bob Heile)</a:t>
            </a:r>
          </a:p>
          <a:p>
            <a:pPr lvl="2"/>
            <a:r>
              <a:rPr lang="en-US" sz="2800" b="1" kern="1200" dirty="0">
                <a:solidFill>
                  <a:schemeClr val="tx2"/>
                </a:solidFill>
                <a:latin typeface="Times New Roman" pitchFamily="18" charset="0"/>
                <a:ea typeface="+mn-ea"/>
                <a:cs typeface="+mn-cs"/>
              </a:rPr>
              <a:t>Medical Device Interop (Sponsored by Bob Heile)</a:t>
            </a:r>
          </a:p>
          <a:p>
            <a:pPr lvl="1"/>
            <a:r>
              <a:rPr lang="en-US" sz="2800" b="1" kern="1200" dirty="0">
                <a:solidFill>
                  <a:schemeClr val="tx2"/>
                </a:solidFill>
                <a:latin typeface="Times New Roman" pitchFamily="18" charset="0"/>
                <a:ea typeface="+mn-ea"/>
                <a:cs typeface="+mn-cs"/>
              </a:rPr>
              <a:t>Tuesday</a:t>
            </a:r>
          </a:p>
          <a:p>
            <a:pPr lvl="2"/>
            <a:r>
              <a:rPr lang="en-US" sz="2800" b="1" kern="1200" dirty="0">
                <a:solidFill>
                  <a:schemeClr val="tx2"/>
                </a:solidFill>
                <a:latin typeface="Times New Roman" pitchFamily="18" charset="0"/>
                <a:ea typeface="+mn-ea"/>
                <a:cs typeface="+mn-cs"/>
              </a:rPr>
              <a:t>Smart Grid TAG overview (Sponsored by James Gilb)</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17</a:t>
            </a:fld>
            <a:endParaRPr lang="en-US" sz="1200" b="0" smtClean="0"/>
          </a:p>
        </p:txBody>
      </p:sp>
      <p:sp>
        <p:nvSpPr>
          <p:cNvPr id="8" name="Text Box 7"/>
          <p:cNvSpPr txBox="1">
            <a:spLocks noChangeArrowheads="1"/>
          </p:cNvSpPr>
          <p:nvPr/>
        </p:nvSpPr>
        <p:spPr bwMode="auto">
          <a:xfrm>
            <a:off x="-2220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47301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Reports</a:t>
            </a:r>
          </a:p>
        </p:txBody>
      </p:sp>
      <p:sp>
        <p:nvSpPr>
          <p:cNvPr id="50178" name="Content Placeholder 2"/>
          <p:cNvSpPr>
            <a:spLocks noGrp="1"/>
          </p:cNvSpPr>
          <p:nvPr>
            <p:ph idx="1"/>
          </p:nvPr>
        </p:nvSpPr>
        <p:spPr>
          <a:xfrm>
            <a:off x="363538" y="1399032"/>
            <a:ext cx="8518525" cy="5129783"/>
          </a:xfrm>
        </p:spPr>
        <p:txBody>
          <a:bodyPr/>
          <a:lstStyle/>
          <a:p>
            <a:r>
              <a:rPr lang="en-US" sz="2800" kern="1200" dirty="0" smtClean="0">
                <a:solidFill>
                  <a:schemeClr val="tx2"/>
                </a:solidFill>
                <a:latin typeface="Times New Roman" pitchFamily="18" charset="0"/>
              </a:rPr>
              <a:t>Membership Summary</a:t>
            </a:r>
          </a:p>
          <a:p>
            <a:r>
              <a:rPr lang="en-US" sz="2800" kern="1200" dirty="0" smtClean="0">
                <a:solidFill>
                  <a:schemeClr val="tx2"/>
                </a:solidFill>
                <a:latin typeface="Times New Roman" pitchFamily="18" charset="0"/>
              </a:rPr>
              <a:t>Refer to </a:t>
            </a:r>
            <a:r>
              <a:rPr lang="en-US" sz="2800" kern="1200" dirty="0" smtClean="0">
                <a:solidFill>
                  <a:schemeClr val="tx2"/>
                </a:solidFill>
                <a:latin typeface="Times New Roman" pitchFamily="18" charset="0"/>
              </a:rPr>
              <a:t>Document </a:t>
            </a:r>
            <a:r>
              <a:rPr lang="en-US" sz="2800" kern="1200" dirty="0" smtClean="0">
                <a:solidFill>
                  <a:schemeClr val="accent2">
                    <a:lumMod val="60000"/>
                    <a:lumOff val="40000"/>
                  </a:schemeClr>
                </a:solidFill>
                <a:latin typeface="Times New Roman" pitchFamily="18" charset="0"/>
              </a:rPr>
              <a:t>11-12-0038r4</a:t>
            </a:r>
            <a:endParaRPr lang="en-GB" sz="2800" b="1" kern="1200" dirty="0">
              <a:solidFill>
                <a:schemeClr val="accent2">
                  <a:lumMod val="60000"/>
                  <a:lumOff val="40000"/>
                </a:schemeClr>
              </a:solidFill>
              <a:latin typeface="Times New Roman" pitchFamily="18" charset="0"/>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18</a:t>
            </a:fld>
            <a:endParaRPr lang="en-US" sz="1200" b="0" smtClean="0"/>
          </a:p>
        </p:txBody>
      </p:sp>
      <p:sp>
        <p:nvSpPr>
          <p:cNvPr id="8" name="Text Box 7"/>
          <p:cNvSpPr txBox="1">
            <a:spLocks noChangeArrowheads="1"/>
          </p:cNvSpPr>
          <p:nvPr/>
        </p:nvSpPr>
        <p:spPr bwMode="auto">
          <a:xfrm>
            <a:off x="57256" y="617538"/>
            <a:ext cx="4386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5.1-5.4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41085119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752300"/>
            <a:ext cx="7772400" cy="852488"/>
          </a:xfrm>
        </p:spPr>
        <p:txBody>
          <a:bodyPr/>
          <a:lstStyle/>
          <a:p>
            <a:endParaRPr lang="en-US" dirty="0" smtClean="0"/>
          </a:p>
        </p:txBody>
      </p:sp>
      <p:sp>
        <p:nvSpPr>
          <p:cNvPr id="50178" name="Content Placeholder 2"/>
          <p:cNvSpPr>
            <a:spLocks noGrp="1"/>
          </p:cNvSpPr>
          <p:nvPr>
            <p:ph idx="1"/>
          </p:nvPr>
        </p:nvSpPr>
        <p:spPr>
          <a:xfrm>
            <a:off x="363538" y="1795549"/>
            <a:ext cx="8518525" cy="4733266"/>
          </a:xfrm>
        </p:spPr>
        <p:txBody>
          <a:bodyPr/>
          <a:lstStyle/>
          <a:p>
            <a:endParaRPr lang="en-US" sz="2800" b="1" kern="1200" dirty="0">
              <a:solidFill>
                <a:schemeClr val="tx2"/>
              </a:solidFill>
              <a:latin typeface="Times New Roman" pitchFamily="18" charset="0"/>
              <a:ea typeface="+mn-ea"/>
              <a:cs typeface="+mn-cs"/>
            </a:endParaRPr>
          </a:p>
          <a:p>
            <a:r>
              <a:rPr lang="en-US" sz="2800" kern="1200" dirty="0" smtClean="0">
                <a:solidFill>
                  <a:schemeClr val="tx2"/>
                </a:solidFill>
                <a:latin typeface="Times New Roman" pitchFamily="18" charset="0"/>
              </a:rPr>
              <a:t>Recess to convene 802.11aj</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19</a:t>
            </a:fld>
            <a:endParaRPr lang="en-US" sz="1200" b="0" smtClean="0"/>
          </a:p>
        </p:txBody>
      </p:sp>
      <p:sp>
        <p:nvSpPr>
          <p:cNvPr id="8" name="Text Box 7"/>
          <p:cNvSpPr txBox="1">
            <a:spLocks noChangeArrowheads="1"/>
          </p:cNvSpPr>
          <p:nvPr/>
        </p:nvSpPr>
        <p:spPr bwMode="auto">
          <a:xfrm>
            <a:off x="138863" y="617538"/>
            <a:ext cx="50211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5.2, 5.3, 5.4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295227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2652765" y="2944813"/>
            <a:ext cx="3895673" cy="1375978"/>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20</a:t>
            </a:fld>
            <a:endParaRPr lang="en-US" sz="1200" b="0" smtClean="0"/>
          </a:p>
        </p:txBody>
      </p:sp>
      <p:sp>
        <p:nvSpPr>
          <p:cNvPr id="67588" name="WordArt 2"/>
          <p:cNvSpPr>
            <a:spLocks noChangeArrowheads="1" noChangeShapeType="1" noTextEdit="1"/>
          </p:cNvSpPr>
          <p:nvPr/>
        </p:nvSpPr>
        <p:spPr bwMode="auto">
          <a:xfrm>
            <a:off x="2401555" y="2944813"/>
            <a:ext cx="4541855" cy="1607090"/>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Thursday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21</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19,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entries with 2013 submission dates</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1881172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22</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March  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308286341"/>
              </p:ext>
            </p:extLst>
          </p:nvPr>
        </p:nvGraphicFramePr>
        <p:xfrm>
          <a:off x="92595" y="1830837"/>
          <a:ext cx="8633114" cy="4516500"/>
        </p:xfrm>
        <a:graphic>
          <a:graphicData uri="http://schemas.openxmlformats.org/drawingml/2006/table">
            <a:tbl>
              <a:tblPr/>
              <a:tblGrid>
                <a:gridCol w="3704042"/>
                <a:gridCol w="1686167"/>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$300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D5.0   $250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5.0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$300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extLst>
      <p:ext uri="{BB962C8B-B14F-4D97-AF65-F5344CB8AC3E}">
        <p14:creationId xmlns:p14="http://schemas.microsoft.com/office/powerpoint/2010/main" val="10232952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23</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426175924"/>
              </p:ext>
            </p:extLst>
          </p:nvPr>
        </p:nvGraphicFramePr>
        <p:xfrm>
          <a:off x="228600" y="1600200"/>
          <a:ext cx="8390105" cy="3627435"/>
        </p:xfrm>
        <a:graphic>
          <a:graphicData uri="http://schemas.openxmlformats.org/drawingml/2006/table">
            <a:tbl>
              <a:tblPr/>
              <a:tblGrid>
                <a:gridCol w="1553901"/>
                <a:gridCol w="1149385"/>
                <a:gridCol w="803787"/>
                <a:gridCol w="1432516"/>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1761760" y="1374080"/>
            <a:ext cx="1203767"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992487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pPr marL="0" indent="0">
              <a:buNone/>
            </a:pPr>
            <a:endParaRPr lang="en-US" sz="1200" dirty="0" smtClean="0">
              <a:solidFill>
                <a:srgbClr val="C00000"/>
              </a:solidFill>
            </a:endParaRPr>
          </a:p>
          <a:p>
            <a:r>
              <a:rPr lang="en-US" sz="4000" dirty="0" smtClean="0">
                <a:solidFill>
                  <a:srgbClr val="C00000"/>
                </a:solidFill>
              </a:rPr>
              <a:t>Call for July 2013 suggestions</a:t>
            </a:r>
          </a:p>
          <a:p>
            <a:endParaRPr lang="en-US" sz="4000" dirty="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24</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1985736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IOT Summary</a:t>
            </a:r>
            <a:endParaRPr lang="en-US" dirty="0"/>
          </a:p>
        </p:txBody>
      </p:sp>
      <p:sp>
        <p:nvSpPr>
          <p:cNvPr id="3" name="Content Placeholder 2"/>
          <p:cNvSpPr>
            <a:spLocks noGrp="1"/>
          </p:cNvSpPr>
          <p:nvPr>
            <p:ph idx="1"/>
          </p:nvPr>
        </p:nvSpPr>
        <p:spPr>
          <a:xfrm>
            <a:off x="685800" y="1698171"/>
            <a:ext cx="7772400" cy="4397829"/>
          </a:xfrm>
        </p:spPr>
        <p:txBody>
          <a:bodyPr>
            <a:normAutofit/>
          </a:bodyPr>
          <a:lstStyle/>
          <a:p>
            <a:r>
              <a:rPr lang="en-US" sz="2400" dirty="0" smtClean="0"/>
              <a:t>IEEE has a website with a long list of standards</a:t>
            </a:r>
          </a:p>
          <a:p>
            <a:r>
              <a:rPr lang="en-US" sz="2400" dirty="0" smtClean="0"/>
              <a:t>Include amendment projects underway</a:t>
            </a:r>
          </a:p>
          <a:p>
            <a:r>
              <a:rPr lang="en-US" sz="2400" dirty="0" smtClean="0"/>
              <a:t>Prepare a sentence or two for each item describing how it contributes to IOT </a:t>
            </a:r>
          </a:p>
          <a:p>
            <a:r>
              <a:rPr lang="en-US" sz="2400" dirty="0" smtClean="0"/>
              <a:t>Update web presence</a:t>
            </a:r>
          </a:p>
          <a:p>
            <a:pPr lvl="1"/>
            <a:r>
              <a:rPr lang="en-US" sz="2000" dirty="0" smtClean="0"/>
              <a:t>Compare to ETSI one M2M</a:t>
            </a:r>
          </a:p>
          <a:p>
            <a:pPr lvl="1"/>
            <a:r>
              <a:rPr lang="en-US" sz="2000" dirty="0" smtClean="0"/>
              <a:t>Add info from SXSW</a:t>
            </a:r>
          </a:p>
          <a:p>
            <a:pPr lvl="1"/>
            <a:r>
              <a:rPr lang="en-US" sz="2000" dirty="0" smtClean="0"/>
              <a:t>Add info on Shenzhen IOT event</a:t>
            </a:r>
          </a:p>
          <a:p>
            <a:r>
              <a:rPr lang="en-US" sz="2400" dirty="0" smtClean="0"/>
              <a:t>Feed info into </a:t>
            </a:r>
            <a:r>
              <a:rPr lang="en-US" sz="2400" dirty="0" err="1" smtClean="0"/>
              <a:t>IoT</a:t>
            </a:r>
            <a:r>
              <a:rPr lang="en-US" sz="2400" dirty="0" smtClean="0"/>
              <a:t> Steering Committee</a:t>
            </a:r>
            <a:endParaRPr lang="en-US" sz="2400" dirty="0"/>
          </a:p>
        </p:txBody>
      </p:sp>
      <p:sp>
        <p:nvSpPr>
          <p:cNvPr id="4" name="Text Box 4"/>
          <p:cNvSpPr txBox="1">
            <a:spLocks noChangeArrowheads="1"/>
          </p:cNvSpPr>
          <p:nvPr/>
        </p:nvSpPr>
        <p:spPr bwMode="auto">
          <a:xfrm>
            <a:off x="308227" y="617538"/>
            <a:ext cx="32967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6.1</a:t>
            </a:r>
            <a:endParaRPr lang="en-US" dirty="0">
              <a:solidFill>
                <a:schemeClr val="tx2"/>
              </a:solidFill>
            </a:endParaRPr>
          </a:p>
        </p:txBody>
      </p:sp>
      <p:sp>
        <p:nvSpPr>
          <p:cNvPr id="5" name="Date Placeholder 4"/>
          <p:cNvSpPr>
            <a:spLocks noGrp="1"/>
          </p:cNvSpPr>
          <p:nvPr>
            <p:ph type="dt" sz="half" idx="10"/>
          </p:nvPr>
        </p:nvSpPr>
        <p:spPr/>
        <p:txBody>
          <a:bodyPr/>
          <a:lstStyle/>
          <a:p>
            <a:pPr>
              <a:defRPr/>
            </a:pPr>
            <a:r>
              <a:rPr lang="en-US" smtClean="0"/>
              <a:t>April 2013</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2EAEAD36-1DF0-4BD8-97EF-26BDB0C08C35}" type="slidenum">
              <a:rPr lang="en-US" smtClean="0"/>
              <a:pPr>
                <a:defRPr/>
              </a:pPr>
              <a:t>25</a:t>
            </a:fld>
            <a:endParaRPr lang="en-US"/>
          </a:p>
        </p:txBody>
      </p:sp>
    </p:spTree>
    <p:extLst>
      <p:ext uri="{BB962C8B-B14F-4D97-AF65-F5344CB8AC3E}">
        <p14:creationId xmlns:p14="http://schemas.microsoft.com/office/powerpoint/2010/main" val="3589139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26</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781765039"/>
              </p:ext>
            </p:extLst>
          </p:nvPr>
        </p:nvGraphicFramePr>
        <p:xfrm>
          <a:off x="228600" y="1600200"/>
          <a:ext cx="8390105" cy="1767990"/>
        </p:xfrm>
        <a:graphic>
          <a:graphicData uri="http://schemas.openxmlformats.org/drawingml/2006/table">
            <a:tbl>
              <a:tblPr/>
              <a:tblGrid>
                <a:gridCol w="1431553"/>
                <a:gridCol w="1093354"/>
                <a:gridCol w="982166"/>
                <a:gridCol w="1432516"/>
                <a:gridCol w="1059962"/>
                <a:gridCol w="1195277"/>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San Diego</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D9.0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dirty="0" smtClean="0"/>
          </a:p>
        </p:txBody>
      </p:sp>
      <p:sp>
        <p:nvSpPr>
          <p:cNvPr id="9" name="Text Box 71"/>
          <p:cNvSpPr txBox="1">
            <a:spLocks noChangeArrowheads="1"/>
          </p:cNvSpPr>
          <p:nvPr/>
        </p:nvSpPr>
        <p:spPr bwMode="auto">
          <a:xfrm>
            <a:off x="375064" y="617538"/>
            <a:ext cx="31646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2.10</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27</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t># </a:t>
            </a:r>
            <a:r>
              <a:rPr lang="en-US" dirty="0" smtClean="0"/>
              <a:t>137 </a:t>
            </a:r>
            <a:r>
              <a:rPr lang="en-US" u="sng" dirty="0" smtClean="0"/>
              <a:t>January 13-18, 2013</a:t>
            </a:r>
            <a:r>
              <a:rPr lang="en-US" dirty="0" smtClean="0"/>
              <a:t> - --Hyatt Regency Vancouver, BC, CA</a:t>
            </a:r>
          </a:p>
          <a:p>
            <a:pPr>
              <a:spcBef>
                <a:spcPts val="300"/>
              </a:spcBef>
              <a:spcAft>
                <a:spcPts val="600"/>
              </a:spcAft>
              <a:buFontTx/>
              <a:buNone/>
            </a:pPr>
            <a:r>
              <a:rPr lang="en-US" dirty="0" smtClean="0"/>
              <a:t>#137.5 January 23-24, Grand </a:t>
            </a:r>
            <a:r>
              <a:rPr lang="en-US" dirty="0" err="1" smtClean="0"/>
              <a:t>Mercure</a:t>
            </a:r>
            <a:r>
              <a:rPr lang="en-US" dirty="0" smtClean="0"/>
              <a:t>, Shenzhen, CN</a:t>
            </a:r>
            <a:endParaRPr lang="en-US" dirty="0" smtClean="0">
              <a:solidFill>
                <a:srgbClr val="FF0000"/>
              </a:solidFill>
            </a:endParaRPr>
          </a:p>
          <a:p>
            <a:pPr>
              <a:spcBef>
                <a:spcPts val="300"/>
              </a:spcBef>
              <a:spcAft>
                <a:spcPts val="600"/>
              </a:spcAft>
              <a:buFontTx/>
              <a:buNone/>
            </a:pPr>
            <a:r>
              <a:rPr lang="en-US" baseline="30000" dirty="0" smtClean="0"/>
              <a:t># </a:t>
            </a:r>
            <a:r>
              <a:rPr lang="en-US" dirty="0" smtClean="0"/>
              <a:t>138 March 17-22, 2013 –Caribe Royale, Orlando, FL, USA</a:t>
            </a:r>
            <a:endParaRPr lang="en-US" u="sng" dirty="0" smtClean="0"/>
          </a:p>
          <a:p>
            <a:pPr>
              <a:spcBef>
                <a:spcPts val="300"/>
              </a:spcBef>
              <a:spcAft>
                <a:spcPts val="600"/>
              </a:spcAft>
              <a:buFontTx/>
              <a:buNone/>
            </a:pPr>
            <a:r>
              <a:rPr lang="en-US" baseline="30000" dirty="0" smtClean="0"/>
              <a:t># </a:t>
            </a:r>
            <a:r>
              <a:rPr lang="en-US" dirty="0" smtClean="0"/>
              <a:t>139 </a:t>
            </a:r>
            <a:r>
              <a:rPr lang="en-US" u="sng" dirty="0" smtClean="0"/>
              <a:t>May 12-17, 2013 </a:t>
            </a:r>
            <a:r>
              <a:rPr lang="en-US" dirty="0" smtClean="0"/>
              <a:t>----Hilton Waikoloa, Big Island, HI</a:t>
            </a:r>
          </a:p>
          <a:p>
            <a:pPr>
              <a:spcBef>
                <a:spcPts val="300"/>
              </a:spcBef>
              <a:spcAft>
                <a:spcPts val="600"/>
              </a:spcAft>
              <a:buFontTx/>
              <a:buNone/>
            </a:pPr>
            <a:r>
              <a:rPr lang="en-US" dirty="0" smtClean="0"/>
              <a:t> #139.5 April 24-25 – Beijing, China</a:t>
            </a:r>
          </a:p>
          <a:p>
            <a:pPr>
              <a:spcBef>
                <a:spcPts val="300"/>
              </a:spcBef>
              <a:spcAft>
                <a:spcPts val="600"/>
              </a:spcAft>
              <a:buFontTx/>
              <a:buNone/>
            </a:pPr>
            <a:r>
              <a:rPr lang="en-US" baseline="30000" dirty="0" smtClean="0"/>
              <a:t># </a:t>
            </a:r>
            <a:r>
              <a:rPr lang="en-US" dirty="0" smtClean="0"/>
              <a:t>140 July 14-19, 2013  --- Geneva , CH  ITU headquarters</a:t>
            </a:r>
            <a:endParaRPr lang="en-US" u="sng" dirty="0" smtClean="0">
              <a:solidFill>
                <a:srgbClr val="FF0000"/>
              </a:solidFill>
            </a:endParaRPr>
          </a:p>
          <a:p>
            <a:pPr>
              <a:spcBef>
                <a:spcPts val="300"/>
              </a:spcBef>
              <a:spcAft>
                <a:spcPts val="600"/>
              </a:spcAft>
              <a:buFontTx/>
              <a:buNone/>
            </a:pPr>
            <a:r>
              <a:rPr lang="en-US" baseline="30000" dirty="0" smtClean="0"/>
              <a:t># </a:t>
            </a:r>
            <a:r>
              <a:rPr lang="en-US" dirty="0" smtClean="0"/>
              <a:t>141 </a:t>
            </a:r>
            <a:r>
              <a:rPr lang="en-US" u="sng" dirty="0" smtClean="0"/>
              <a:t>September 15-20, 2013</a:t>
            </a:r>
            <a:r>
              <a:rPr lang="en-US" dirty="0" smtClean="0"/>
              <a:t>- </a:t>
            </a:r>
            <a:r>
              <a:rPr lang="en-US" dirty="0" err="1" smtClean="0">
                <a:solidFill>
                  <a:srgbClr val="FF0000"/>
                </a:solidFill>
              </a:rPr>
              <a:t>Zhong</a:t>
            </a:r>
            <a:r>
              <a:rPr lang="en-US" dirty="0" smtClean="0">
                <a:solidFill>
                  <a:srgbClr val="FF0000"/>
                </a:solidFill>
              </a:rPr>
              <a:t> Shan Hotel, – Nanjing, </a:t>
            </a:r>
            <a:r>
              <a:rPr lang="en-US" dirty="0" smtClean="0">
                <a:solidFill>
                  <a:srgbClr val="FF3300"/>
                </a:solidFill>
              </a:rPr>
              <a:t>China </a:t>
            </a:r>
            <a:endParaRPr lang="en-US" dirty="0" smtClean="0"/>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222110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63" y="685800"/>
            <a:ext cx="8389088" cy="1066800"/>
          </a:xfrm>
        </p:spPr>
        <p:txBody>
          <a:bodyPr/>
          <a:lstStyle/>
          <a:p>
            <a:r>
              <a:rPr lang="en-US" dirty="0" smtClean="0"/>
              <a:t>July 14-19 </a:t>
            </a:r>
            <a:r>
              <a:rPr lang="en-US" dirty="0" smtClean="0"/>
              <a:t>2013 Plenary </a:t>
            </a:r>
            <a:r>
              <a:rPr lang="en-US" dirty="0" smtClean="0"/>
              <a:t>– Geneva, Switzerland</a:t>
            </a:r>
            <a:endParaRPr lang="en-US" dirty="0"/>
          </a:p>
        </p:txBody>
      </p:sp>
      <p:sp>
        <p:nvSpPr>
          <p:cNvPr id="3" name="Content Placeholder 2"/>
          <p:cNvSpPr>
            <a:spLocks noGrp="1"/>
          </p:cNvSpPr>
          <p:nvPr>
            <p:ph idx="1"/>
          </p:nvPr>
        </p:nvSpPr>
        <p:spPr>
          <a:xfrm>
            <a:off x="290513" y="1573619"/>
            <a:ext cx="8651468" cy="4522381"/>
          </a:xfrm>
        </p:spPr>
        <p:txBody>
          <a:bodyPr/>
          <a:lstStyle/>
          <a:p>
            <a:r>
              <a:rPr lang="en-US" sz="2000" dirty="0" smtClean="0"/>
              <a:t>Saturday July 13  prior to the session there will be a Workshop</a:t>
            </a:r>
          </a:p>
          <a:p>
            <a:endParaRPr lang="en-US" sz="2000" dirty="0"/>
          </a:p>
          <a:p>
            <a:pPr marL="0" indent="0">
              <a:buNone/>
            </a:pPr>
            <a:r>
              <a:rPr lang="en-US" sz="2000" dirty="0" smtClean="0"/>
              <a:t>The </a:t>
            </a:r>
            <a:r>
              <a:rPr lang="en-US" sz="2000" dirty="0"/>
              <a:t>July 2013 IEEE 802 Plenary Session will take place July 14-19, 2013 in Geneva, Switzerland at: </a:t>
            </a:r>
            <a:r>
              <a:rPr lang="en-US" sz="2000" dirty="0" smtClean="0"/>
              <a:t> International </a:t>
            </a:r>
            <a:r>
              <a:rPr lang="en-US" sz="2000" dirty="0"/>
              <a:t>Telecommunication Union (ITU)</a:t>
            </a:r>
          </a:p>
          <a:p>
            <a:r>
              <a:rPr lang="en-US" sz="2000" dirty="0"/>
              <a:t>Place des Nations, 1211 Geneva 20, Switzerland </a:t>
            </a:r>
          </a:p>
          <a:p>
            <a:r>
              <a:rPr lang="en-US" sz="2000" dirty="0" smtClean="0"/>
              <a:t>All IEEE-802 </a:t>
            </a:r>
            <a:r>
              <a:rPr lang="en-US" sz="2000" dirty="0"/>
              <a:t>Working Groups will be </a:t>
            </a:r>
            <a:r>
              <a:rPr lang="en-US" sz="2000" dirty="0" smtClean="0"/>
              <a:t>participating</a:t>
            </a:r>
          </a:p>
          <a:p>
            <a:r>
              <a:rPr lang="en-US" sz="2000" dirty="0" smtClean="0"/>
              <a:t>Registration </a:t>
            </a:r>
            <a:r>
              <a:rPr lang="en-US" sz="2000" dirty="0"/>
              <a:t>(</a:t>
            </a:r>
            <a:r>
              <a:rPr lang="en-US" sz="2000" u="sng" dirty="0">
                <a:hlinkClick r:id="rId2"/>
              </a:rPr>
              <a:t> http://802world.org/plenary</a:t>
            </a:r>
            <a:r>
              <a:rPr lang="en-US" sz="2000" u="sng" dirty="0"/>
              <a:t> </a:t>
            </a:r>
            <a:r>
              <a:rPr lang="en-US" sz="2000" dirty="0"/>
              <a:t>) is available now. </a:t>
            </a:r>
            <a:endParaRPr lang="en-US" sz="2000" dirty="0" smtClean="0"/>
          </a:p>
          <a:p>
            <a:r>
              <a:rPr lang="en-US" sz="2000" dirty="0"/>
              <a:t>Registration Fees and Deadline Dates: </a:t>
            </a:r>
          </a:p>
          <a:p>
            <a:r>
              <a:rPr lang="en-US" sz="2000" dirty="0"/>
              <a:t>Early Registration: $500 US for all attendees (no group hotel stay required) </a:t>
            </a:r>
          </a:p>
          <a:p>
            <a:r>
              <a:rPr lang="en-US" sz="2000" dirty="0"/>
              <a:t>Before 6pm Pacific Time, Friday, May 24, 2013 (UTC Time: 1am Saturday, May 25, 2013) </a:t>
            </a:r>
          </a:p>
          <a:p>
            <a:endParaRPr lang="en-US" sz="2000"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a:p>
        </p:txBody>
      </p:sp>
      <p:sp>
        <p:nvSpPr>
          <p:cNvPr id="1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406293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29</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China</a:t>
            </a:r>
          </a:p>
          <a:p>
            <a:pPr>
              <a:spcBef>
                <a:spcPts val="0"/>
              </a:spcBef>
              <a:spcAft>
                <a:spcPts val="1200"/>
              </a:spcAft>
              <a:buFontTx/>
              <a:buNone/>
            </a:pPr>
            <a:r>
              <a:rPr lang="en-US" sz="2300" baseline="30000" dirty="0" smtClean="0"/>
              <a:t># </a:t>
            </a:r>
            <a:r>
              <a:rPr lang="en-US" sz="2300" dirty="0" smtClean="0"/>
              <a:t>144 March 16-21, 2014 – </a:t>
            </a:r>
            <a:r>
              <a:rPr lang="en-US" sz="2300" dirty="0" smtClean="0">
                <a:solidFill>
                  <a:srgbClr val="FF0000"/>
                </a:solidFill>
              </a:rPr>
              <a:t>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spcBef>
                <a:spcPts val="0"/>
              </a:spcBef>
              <a:spcAft>
                <a:spcPts val="1200"/>
              </a:spcAft>
              <a:buFontTx/>
              <a:buNone/>
            </a:pPr>
            <a:r>
              <a:rPr lang="en-US" sz="2300" dirty="0" smtClean="0"/>
              <a:t>#147.5 September24-25,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438076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24B88CD-CAB5-F743-98AA-F5BFD415D7AC}" type="slidenum">
              <a:rPr lang="en-US" smtClean="0"/>
              <a:pPr>
                <a:defRPr/>
              </a:pPr>
              <a:t>3</a:t>
            </a:fld>
            <a:endParaRPr lang="en-US" sz="1400">
              <a:latin typeface="Myriad Pro" charset="0"/>
            </a:endParaRPr>
          </a:p>
        </p:txBody>
      </p:sp>
      <p:sp>
        <p:nvSpPr>
          <p:cNvPr id="5" name="Rectangle 4"/>
          <p:cNvSpPr/>
          <p:nvPr/>
        </p:nvSpPr>
        <p:spPr>
          <a:xfrm>
            <a:off x="2010137" y="1600200"/>
            <a:ext cx="4648199"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solidFill>
                  <a:srgbClr val="C00000"/>
                </a:solidFill>
                <a:effectLst>
                  <a:outerShdw blurRad="50800" dist="39000" dir="5460000" algn="tl">
                    <a:srgbClr val="000000">
                      <a:alpha val="38000"/>
                    </a:srgbClr>
                  </a:outerShdw>
                </a:effectLst>
              </a:rPr>
              <a:t>IEEE 802.11</a:t>
            </a:r>
            <a:endParaRPr lang="en-US" sz="5400" b="1" cap="none" spc="0" dirty="0">
              <a:ln w="11430"/>
              <a:solidFill>
                <a:srgbClr val="C00000"/>
              </a:solidFill>
              <a:effectLst>
                <a:outerShdw blurRad="50800" dist="39000" dir="5460000" algn="tl">
                  <a:srgbClr val="000000">
                    <a:alpha val="38000"/>
                  </a:srgbClr>
                </a:outerShdw>
              </a:effectLst>
            </a:endParaRPr>
          </a:p>
        </p:txBody>
      </p:sp>
      <p:sp>
        <p:nvSpPr>
          <p:cNvPr id="2" name="Date Placeholder 1"/>
          <p:cNvSpPr>
            <a:spLocks noGrp="1"/>
          </p:cNvSpPr>
          <p:nvPr>
            <p:ph type="dt" sz="half" idx="10"/>
          </p:nvPr>
        </p:nvSpPr>
        <p:spPr/>
        <p:txBody>
          <a:bodyPr/>
          <a:lstStyle/>
          <a:p>
            <a:pPr>
              <a:defRPr/>
            </a:pPr>
            <a:r>
              <a:rPr lang="en-US" smtClean="0"/>
              <a:t>April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832455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55172" y="4452257"/>
            <a:ext cx="3692036" cy="1938992"/>
          </a:xfrm>
          <a:prstGeom prst="rect">
            <a:avLst/>
          </a:prstGeom>
          <a:solidFill>
            <a:schemeClr val="bg1"/>
          </a:solidFill>
        </p:spPr>
        <p:txBody>
          <a:bodyPr wrap="none" rtlCol="0">
            <a:spAutoFit/>
          </a:bodyPr>
          <a:lstStyle/>
          <a:p>
            <a:r>
              <a:rPr lang="en-US" dirty="0" smtClean="0"/>
              <a:t>SASB Submittal Deadlines</a:t>
            </a:r>
          </a:p>
          <a:p>
            <a:r>
              <a:rPr lang="en-US" dirty="0" smtClean="0"/>
              <a:t>24 January 2013</a:t>
            </a:r>
          </a:p>
          <a:p>
            <a:r>
              <a:rPr lang="en-US" dirty="0" smtClean="0"/>
              <a:t>03 May 2013</a:t>
            </a:r>
          </a:p>
          <a:p>
            <a:r>
              <a:rPr lang="en-US" dirty="0" smtClean="0"/>
              <a:t>12 July 2013</a:t>
            </a:r>
          </a:p>
          <a:p>
            <a:r>
              <a:rPr lang="en-US" dirty="0" smtClean="0"/>
              <a:t>21 October 2013</a:t>
            </a:r>
            <a:endParaRPr lang="en-US" dirty="0"/>
          </a:p>
        </p:txBody>
      </p:sp>
    </p:spTree>
    <p:extLst>
      <p:ext uri="{BB962C8B-B14F-4D97-AF65-F5344CB8AC3E}">
        <p14:creationId xmlns:p14="http://schemas.microsoft.com/office/powerpoint/2010/main" val="31772601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712"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541" y="4486275"/>
            <a:ext cx="3619500"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3881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April 2013</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4</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3.1.1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281969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April 2013</a:t>
            </a:r>
            <a:endParaRPr lang="en-US"/>
          </a:p>
        </p:txBody>
      </p:sp>
      <p:sp>
        <p:nvSpPr>
          <p:cNvPr id="4099" name="Footer Placeholder 2"/>
          <p:cNvSpPr>
            <a:spLocks noGrp="1"/>
          </p:cNvSpPr>
          <p:nvPr>
            <p:ph type="ftr" sz="quarter" idx="11"/>
          </p:nvPr>
        </p:nvSpPr>
        <p:spPr>
          <a:noFill/>
        </p:spPr>
        <p:txBody>
          <a:bodyPr/>
          <a:lstStyle/>
          <a:p>
            <a:r>
              <a:rPr lang="en-US" smtClean="0"/>
              <a:t>Bruce Kraemer, Marvell</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5</a:t>
            </a:fld>
            <a:endParaRPr lang="en-US"/>
          </a:p>
        </p:txBody>
      </p:sp>
      <p:sp>
        <p:nvSpPr>
          <p:cNvPr id="4101" name="Rectangle 1026"/>
          <p:cNvSpPr>
            <a:spLocks noGrp="1" noChangeArrowheads="1"/>
          </p:cNvSpPr>
          <p:nvPr>
            <p:ph type="title" idx="4294967295"/>
          </p:nvPr>
        </p:nvSpPr>
        <p:spPr>
          <a:xfrm>
            <a:off x="304800" y="840704"/>
            <a:ext cx="8839200" cy="381000"/>
          </a:xfrm>
        </p:spPr>
        <p:txBody>
          <a:bodyPr lIns="91440" tIns="45720" rIns="91440" bIns="45720"/>
          <a:lstStyle/>
          <a:p>
            <a:r>
              <a:rPr lang="en-US" sz="2800" u="sng" dirty="0" smtClean="0"/>
              <a:t>Participants, Patents, and Duty to Inform</a:t>
            </a:r>
            <a:endParaRPr lang="en-US" sz="2800" dirty="0" smtClean="0"/>
          </a:p>
        </p:txBody>
      </p:sp>
      <p:sp>
        <p:nvSpPr>
          <p:cNvPr id="4102" name="Rectangle 1027"/>
          <p:cNvSpPr>
            <a:spLocks noGrp="1" noChangeArrowheads="1"/>
          </p:cNvSpPr>
          <p:nvPr>
            <p:ph type="body" idx="4294967295"/>
          </p:nvPr>
        </p:nvSpPr>
        <p:spPr>
          <a:xfrm>
            <a:off x="0" y="1307947"/>
            <a:ext cx="9144000" cy="5334000"/>
          </a:xfrm>
        </p:spPr>
        <p:txBody>
          <a:bodyPr lIns="91440" tIns="45720" rIns="91440" bIns="45720"/>
          <a:lstStyle/>
          <a:p>
            <a:pPr algn="ctr">
              <a:buFontTx/>
              <a:buNone/>
            </a:pPr>
            <a:r>
              <a:rPr lang="en-US" sz="1600" b="0" dirty="0" smtClean="0">
                <a:latin typeface="Arial Narrow" pitchFamily="34" charset="0"/>
                <a:cs typeface="Aharoni" pitchFamily="2" charset="-79"/>
              </a:rPr>
              <a:t>All participants in this meeting have certain obligations under the IEEE-SA Patent Policy. </a:t>
            </a:r>
          </a:p>
          <a:p>
            <a:pPr lvl="1"/>
            <a:r>
              <a:rPr lang="en-US" sz="1600" b="1" dirty="0" smtClean="0">
                <a:solidFill>
                  <a:srgbClr val="003399"/>
                </a:solidFill>
                <a:latin typeface="Arial Narrow" pitchFamily="34" charset="0"/>
                <a:cs typeface="Aharoni" pitchFamily="2" charset="-79"/>
              </a:rPr>
              <a:t>Participants </a:t>
            </a:r>
          </a:p>
          <a:p>
            <a:pPr lvl="2">
              <a:buFontTx/>
              <a:buNone/>
            </a:pPr>
            <a:r>
              <a:rPr lang="en-US" sz="1600" b="1" dirty="0" smtClean="0">
                <a:solidFill>
                  <a:srgbClr val="003399"/>
                </a:solidFill>
                <a:latin typeface="Arial Narrow" pitchFamily="34" charset="0"/>
                <a:cs typeface="Aharoni" pitchFamily="2" charset="-79"/>
              </a:rPr>
              <a:t>[Note: </a:t>
            </a:r>
            <a:r>
              <a:rPr lang="en-GB" sz="1600" b="1" dirty="0" smtClean="0">
                <a:solidFill>
                  <a:srgbClr val="003399"/>
                </a:solidFill>
                <a:latin typeface="Arial Narrow" pitchFamily="34" charset="0"/>
                <a:cs typeface="Aharoni" pitchFamily="2" charset="-79"/>
              </a:rPr>
              <a:t>Quoted text excerpted from IEEE-SA Standards Board Bylaws </a:t>
            </a:r>
            <a:r>
              <a:rPr lang="en-GB" sz="1600" b="1" dirty="0" err="1" smtClean="0">
                <a:solidFill>
                  <a:srgbClr val="003399"/>
                </a:solidFill>
                <a:latin typeface="Arial Narrow" pitchFamily="34" charset="0"/>
                <a:cs typeface="Aharoni" pitchFamily="2" charset="-79"/>
              </a:rPr>
              <a:t>subclause</a:t>
            </a:r>
            <a:r>
              <a:rPr lang="en-GB" sz="1600" b="1" dirty="0" smtClean="0">
                <a:solidFill>
                  <a:srgbClr val="003399"/>
                </a:solidFill>
                <a:latin typeface="Arial Narrow" pitchFamily="34" charset="0"/>
                <a:cs typeface="Aharoni" pitchFamily="2" charset="-79"/>
              </a:rPr>
              <a:t> 6.2</a:t>
            </a:r>
            <a:r>
              <a:rPr lang="en-US" sz="1600" b="1" dirty="0" smtClean="0">
                <a:solidFill>
                  <a:srgbClr val="003399"/>
                </a:solidFill>
                <a:latin typeface="Arial Narrow" pitchFamily="34" charset="0"/>
                <a:cs typeface="Aharoni" pitchFamily="2" charset="-79"/>
              </a:rPr>
              <a:t>]:</a:t>
            </a:r>
          </a:p>
          <a:p>
            <a:pPr lvl="2"/>
            <a:r>
              <a:rPr lang="en-US" sz="1600" b="1" dirty="0" smtClean="0">
                <a:solidFill>
                  <a:srgbClr val="003399"/>
                </a:solidFill>
                <a:latin typeface="Arial Narrow" pitchFamily="34" charset="0"/>
                <a:cs typeface="Aharoni" pitchFamily="2" charset="-79"/>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latin typeface="Arial Narrow" pitchFamily="34" charset="0"/>
              <a:cs typeface="Aharoni" pitchFamily="2" charset="-79"/>
            </a:endParaRPr>
          </a:p>
          <a:p>
            <a:pPr lvl="3"/>
            <a:r>
              <a:rPr lang="en-US" b="1" dirty="0" smtClean="0">
                <a:solidFill>
                  <a:srgbClr val="003399"/>
                </a:solidFill>
                <a:latin typeface="Arial Narrow" pitchFamily="34" charset="0"/>
                <a:cs typeface="Aharoni" pitchFamily="2" charset="-79"/>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latin typeface="Arial Narrow" pitchFamily="34" charset="0"/>
                <a:cs typeface="Aharoni" pitchFamily="2" charset="-79"/>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latin typeface="Arial Narrow" pitchFamily="34" charset="0"/>
                <a:cs typeface="Aharoni" pitchFamily="2" charset="-79"/>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latin typeface="Arial Narrow" pitchFamily="34" charset="0"/>
                <a:cs typeface="Aharoni" pitchFamily="2" charset="-79"/>
              </a:rPr>
              <a:t>Early identification of holders of potential Essential Patent Claims is strongly encouraged</a:t>
            </a:r>
          </a:p>
          <a:p>
            <a:pPr lvl="1"/>
            <a:r>
              <a:rPr lang="en-US" sz="1600" b="1" dirty="0" smtClean="0">
                <a:solidFill>
                  <a:srgbClr val="003399"/>
                </a:solidFill>
                <a:latin typeface="Arial Narrow" pitchFamily="34" charset="0"/>
                <a:cs typeface="Aharoni" pitchFamily="2" charset="-79"/>
              </a:rPr>
              <a:t>No duty to perform a patent search</a:t>
            </a:r>
            <a:endParaRPr lang="en-US" sz="1600" dirty="0" smtClean="0">
              <a:latin typeface="Arial Narrow" pitchFamily="34" charset="0"/>
              <a:cs typeface="Aharoni" pitchFamily="2" charset="-79"/>
            </a:endParaRPr>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454924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April 2013</a:t>
            </a:r>
            <a:endParaRPr lang="en-US"/>
          </a:p>
        </p:txBody>
      </p:sp>
      <p:sp>
        <p:nvSpPr>
          <p:cNvPr id="5123" name="Footer Placeholder 2"/>
          <p:cNvSpPr>
            <a:spLocks noGrp="1"/>
          </p:cNvSpPr>
          <p:nvPr>
            <p:ph type="ftr" sz="quarter" idx="11"/>
          </p:nvPr>
        </p:nvSpPr>
        <p:spPr>
          <a:noFill/>
        </p:spPr>
        <p:txBody>
          <a:bodyPr/>
          <a:lstStyle/>
          <a:p>
            <a:r>
              <a:rPr lang="en-US" smtClean="0"/>
              <a:t>Bruce Kraemer, Marvell</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
        <p:nvSpPr>
          <p:cNvPr id="8"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572773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April 2013</a:t>
            </a:r>
            <a:endParaRPr lang="en-US"/>
          </a:p>
        </p:txBody>
      </p:sp>
      <p:sp>
        <p:nvSpPr>
          <p:cNvPr id="6147" name="Footer Placeholder 2"/>
          <p:cNvSpPr>
            <a:spLocks noGrp="1"/>
          </p:cNvSpPr>
          <p:nvPr>
            <p:ph type="ftr" sz="quarter" idx="11"/>
          </p:nvPr>
        </p:nvSpPr>
        <p:spPr>
          <a:noFill/>
        </p:spPr>
        <p:txBody>
          <a:bodyPr/>
          <a:lstStyle/>
          <a:p>
            <a:r>
              <a:rPr lang="en-US" smtClean="0"/>
              <a:t>Bruce Kraemer, Marvell</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7" name="Text Box 4"/>
          <p:cNvSpPr txBox="1">
            <a:spLocks noChangeArrowheads="1"/>
          </p:cNvSpPr>
          <p:nvPr/>
        </p:nvSpPr>
        <p:spPr bwMode="auto">
          <a:xfrm>
            <a:off x="444400"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413096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8</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a:t>
            </a:r>
            <a:r>
              <a:rPr lang="en-US" sz="2800" dirty="0" smtClean="0"/>
              <a:t>2013 </a:t>
            </a:r>
            <a:r>
              <a:rPr lang="en-US" sz="2800" dirty="0" smtClean="0"/>
              <a:t>submission dates</a:t>
            </a:r>
          </a:p>
          <a:p>
            <a:endParaRPr lang="en-US" sz="2800" dirty="0" smtClean="0"/>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8"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3.3 </a:t>
            </a:r>
            <a:endParaRPr lang="en-US" sz="18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April 2013</a:t>
            </a:r>
            <a:endParaRPr lang="en-US"/>
          </a:p>
        </p:txBody>
      </p:sp>
      <p:sp>
        <p:nvSpPr>
          <p:cNvPr id="7171" name="Footer Placeholder 2"/>
          <p:cNvSpPr>
            <a:spLocks noGrp="1"/>
          </p:cNvSpPr>
          <p:nvPr>
            <p:ph type="ftr" sz="quarter" idx="11"/>
          </p:nvPr>
        </p:nvSpPr>
        <p:spPr>
          <a:noFill/>
        </p:spPr>
        <p:txBody>
          <a:bodyPr/>
          <a:lstStyle/>
          <a:p>
            <a:r>
              <a:rPr lang="en-US" smtClean="0"/>
              <a:t>Bruce Kraemer, Marvell</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120580" y="1219200"/>
            <a:ext cx="8922936" cy="5181600"/>
          </a:xfrm>
          <a:prstGeom prst="rect">
            <a:avLst/>
          </a:prstGeom>
          <a:noFill/>
          <a:ln w="9525">
            <a:noFill/>
            <a:miter lim="800000"/>
            <a:headEnd/>
            <a:tailEnd/>
          </a:ln>
        </p:spPr>
        <p:txBody>
          <a:bodyPr/>
          <a:lstStyle/>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smtClean="0">
                <a:solidFill>
                  <a:srgbClr val="000099"/>
                </a:solidFill>
                <a:latin typeface="Arial" charset="0"/>
              </a:rPr>
              <a:t>All </a:t>
            </a:r>
            <a:r>
              <a:rPr lang="en-US" sz="1800" b="1" dirty="0">
                <a:solidFill>
                  <a:srgbClr val="000099"/>
                </a:solidFill>
                <a:latin typeface="Arial" charset="0"/>
              </a:rPr>
              <a:t>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800" b="1" dirty="0">
                <a:solidFill>
                  <a:srgbClr val="000099"/>
                </a:solidFill>
                <a:latin typeface="Arial" charset="0"/>
              </a:rPr>
              <a:t>See </a:t>
            </a:r>
            <a:r>
              <a:rPr lang="en-US" sz="1800" b="1" i="1" dirty="0">
                <a:solidFill>
                  <a:srgbClr val="000099"/>
                </a:solidFill>
                <a:latin typeface="Arial" charset="0"/>
              </a:rPr>
              <a:t>IEEE-SA Standards Board Operations Manual</a:t>
            </a:r>
            <a:r>
              <a:rPr lang="en-US" sz="1800" b="1" dirty="0">
                <a:solidFill>
                  <a:srgbClr val="000099"/>
                </a:solidFill>
                <a:latin typeface="Arial" charset="0"/>
              </a:rPr>
              <a:t>, clause 5.3.10 and </a:t>
            </a:r>
            <a:r>
              <a:rPr lang="en-GB" sz="1800" b="1" dirty="0">
                <a:solidFill>
                  <a:srgbClr val="000099"/>
                </a:solidFill>
                <a:latin typeface="Arial" charset="0"/>
              </a:rPr>
              <a:t>“Promoting Competition and Innovation: What You Need to Know about the IEEE Standards Association's Antitrust and Competition Policy”</a:t>
            </a:r>
            <a:r>
              <a:rPr lang="en-US" sz="1800" b="1" dirty="0">
                <a:solidFill>
                  <a:srgbClr val="000099"/>
                </a:solidFill>
                <a:latin typeface="Arial" charset="0"/>
              </a:rPr>
              <a:t> for more details.</a:t>
            </a:r>
            <a:endParaRPr lang="en-US" sz="2000" b="1" dirty="0">
              <a:solidFill>
                <a:srgbClr val="000099"/>
              </a:solidFill>
              <a:latin typeface="Arial" charset="0"/>
            </a:endParaRPr>
          </a:p>
        </p:txBody>
      </p:sp>
      <p:sp>
        <p:nvSpPr>
          <p:cNvPr id="8" name="Text Box 4"/>
          <p:cNvSpPr txBox="1">
            <a:spLocks noChangeArrowheads="1"/>
          </p:cNvSpPr>
          <p:nvPr/>
        </p:nvSpPr>
        <p:spPr bwMode="auto">
          <a:xfrm>
            <a:off x="444399"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3.4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03849535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291355</TotalTime>
  <Words>2006</Words>
  <Application>Microsoft Office PowerPoint</Application>
  <PresentationFormat>On-screen Show (4:3)</PresentationFormat>
  <Paragraphs>420</Paragraphs>
  <Slides>31</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Default Design</vt:lpstr>
      <vt:lpstr>Document</vt:lpstr>
      <vt:lpstr>WG11 Plenary - Supplementary Information - April 2013</vt:lpstr>
      <vt:lpstr>PowerPoint Presentation</vt:lpstr>
      <vt:lpstr>PowerPoint Presentation</vt:lpstr>
      <vt:lpstr>Current Procedures </vt:lpstr>
      <vt:lpstr>Participants, Patents, and Duty to Inform</vt:lpstr>
      <vt:lpstr>Patent Related Links</vt:lpstr>
      <vt:lpstr>Call for Potentially Essential Patents</vt:lpstr>
      <vt:lpstr>IEEE LOA Database</vt:lpstr>
      <vt:lpstr>Other Guidelines for IEEE WG Meetings</vt:lpstr>
      <vt:lpstr>Reminder for Posting Documents</vt:lpstr>
      <vt:lpstr>4-hour rule clarification</vt:lpstr>
      <vt:lpstr>Roll Call of Attendees</vt:lpstr>
      <vt:lpstr>May 12-17 2013 Meeting  Waikoloa, Hawaii, USA</vt:lpstr>
      <vt:lpstr>July 14-19 2013 Meeting  Geneva , Switzerland</vt:lpstr>
      <vt:lpstr>802.1 Architecture Document</vt:lpstr>
      <vt:lpstr>802.24 – Smart Grid WG</vt:lpstr>
      <vt:lpstr>Tutorials</vt:lpstr>
      <vt:lpstr>Reports</vt:lpstr>
      <vt:lpstr>PowerPoint Presentation</vt:lpstr>
      <vt:lpstr>PowerPoint Presentation</vt:lpstr>
      <vt:lpstr>IEEE LOA Database – March 19, 2013</vt:lpstr>
      <vt:lpstr>IEEE Store Contents  - March  2013</vt:lpstr>
      <vt:lpstr>802.11 drafts to ISO/IEC JTC1/SC6</vt:lpstr>
      <vt:lpstr>Tutorials</vt:lpstr>
      <vt:lpstr>IOT Summary</vt:lpstr>
      <vt:lpstr>802.11 drafts to ISO/IEC JTC1/SC6</vt:lpstr>
      <vt:lpstr>Future Venues -2013</vt:lpstr>
      <vt:lpstr>July 14-19 2013 Plenary – Geneva, Switzerland</vt:lpstr>
      <vt:lpstr>Future Venues - 2014</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Marvell</cp:lastModifiedBy>
  <cp:revision>2919</cp:revision>
  <cp:lastPrinted>2012-07-20T14:23:48Z</cp:lastPrinted>
  <dcterms:created xsi:type="dcterms:W3CDTF">1998-02-10T13:07:52Z</dcterms:created>
  <dcterms:modified xsi:type="dcterms:W3CDTF">2013-04-24T23:53:50Z</dcterms:modified>
</cp:coreProperties>
</file>