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1105" r:id="rId2"/>
    <p:sldId id="1295" r:id="rId3"/>
    <p:sldId id="1603" r:id="rId4"/>
    <p:sldId id="1615" r:id="rId5"/>
    <p:sldId id="1611" r:id="rId6"/>
    <p:sldId id="1612" r:id="rId7"/>
    <p:sldId id="1613" r:id="rId8"/>
    <p:sldId id="1468" r:id="rId9"/>
    <p:sldId id="1614" r:id="rId10"/>
    <p:sldId id="1616" r:id="rId11"/>
    <p:sldId id="1602" r:id="rId12"/>
    <p:sldId id="1617" r:id="rId13"/>
    <p:sldId id="1627" r:id="rId14"/>
    <p:sldId id="1450" r:id="rId15"/>
    <p:sldId id="1599" r:id="rId16"/>
    <p:sldId id="1601" r:id="rId17"/>
    <p:sldId id="1623" r:id="rId18"/>
    <p:sldId id="1624" r:id="rId19"/>
    <p:sldId id="1297" r:id="rId20"/>
    <p:sldId id="1634" r:id="rId21"/>
    <p:sldId id="1635" r:id="rId22"/>
    <p:sldId id="1636" r:id="rId23"/>
    <p:sldId id="1637" r:id="rId24"/>
    <p:sldId id="1638" r:id="rId25"/>
    <p:sldId id="1478" r:id="rId26"/>
    <p:sldId id="1628" r:id="rId27"/>
    <p:sldId id="1629" r:id="rId28"/>
    <p:sldId id="1630" r:id="rId29"/>
    <p:sldId id="1632" r:id="rId30"/>
    <p:sldId id="1633" r:id="rId31"/>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86358" autoAdjust="0"/>
  </p:normalViewPr>
  <p:slideViewPr>
    <p:cSldViewPr snapToGrid="0">
      <p:cViewPr varScale="1">
        <p:scale>
          <a:sx n="88" d="100"/>
          <a:sy n="88" d="100"/>
        </p:scale>
        <p:origin x="-792" y="-114"/>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3180"/>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802.11-13/0395r0</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802.11-13/0395r0</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April 2013</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802.11-13/0395r0</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802.11-13/0168r2</a:t>
            </a:r>
            <a:endParaRPr lang="en-US"/>
          </a:p>
        </p:txBody>
      </p:sp>
      <p:sp>
        <p:nvSpPr>
          <p:cNvPr id="5" name="Date Placeholder 4"/>
          <p:cNvSpPr>
            <a:spLocks noGrp="1"/>
          </p:cNvSpPr>
          <p:nvPr>
            <p:ph type="dt" idx="11"/>
          </p:nvPr>
        </p:nvSpPr>
        <p:spPr>
          <a:xfrm>
            <a:off x="665164" y="95706"/>
            <a:ext cx="920060" cy="215444"/>
          </a:xfrm>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2"/>
            <a:ext cx="415177" cy="184666"/>
          </a:xfrm>
        </p:spPr>
        <p:txBody>
          <a:bodyPr/>
          <a:lstStyle/>
          <a:p>
            <a:pPr>
              <a:defRPr/>
            </a:pPr>
            <a:r>
              <a:rPr lang="en-US" smtClean="0"/>
              <a:t>Page </a:t>
            </a:r>
            <a:fld id="{ABB55A41-2363-4FF7-B4E6-5952201265BE}" type="slidenum">
              <a:rPr lang="en-US" smtClean="0"/>
              <a:pPr>
                <a:defRPr/>
              </a:pPr>
              <a:t>23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802.11-13/0395r0</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25</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81922"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doc.: IEEE 802.11-13/0168r2</a:t>
            </a:r>
            <a:endParaRPr lang="en-US" sz="1400"/>
          </a:p>
        </p:txBody>
      </p:sp>
      <p:sp>
        <p:nvSpPr>
          <p:cNvPr id="81923"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26</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83970"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doc.: IEEE 802.11-13/0168r2</a:t>
            </a:r>
            <a:endParaRPr lang="en-US" sz="1400"/>
          </a:p>
        </p:txBody>
      </p:sp>
      <p:sp>
        <p:nvSpPr>
          <p:cNvPr id="83971"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28</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802.11-13/0168r2</a:t>
            </a:r>
            <a:endParaRPr lang="en-US"/>
          </a:p>
        </p:txBody>
      </p:sp>
      <p:sp>
        <p:nvSpPr>
          <p:cNvPr id="5" name="Date Placeholder 4"/>
          <p:cNvSpPr>
            <a:spLocks noGrp="1"/>
          </p:cNvSpPr>
          <p:nvPr>
            <p:ph type="dt" idx="11"/>
          </p:nvPr>
        </p:nvSpPr>
        <p:spPr>
          <a:xfrm>
            <a:off x="665164" y="95706"/>
            <a:ext cx="920060" cy="215444"/>
          </a:xfrm>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30</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April 2013</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802.11-13/0395r0</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802.11-13/0395r0</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8</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802.11-13/0395r0</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April 2013</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802.11-13/0395r0</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16</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802.11-13/0395r0</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17</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802.11-13/0395r0</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18</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70658" name="Rectangle 2"/>
          <p:cNvSpPr>
            <a:spLocks noGrp="1" noChangeArrowheads="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doc.: IEEE 802.11-13/0168r2</a:t>
            </a:r>
            <a:endParaRPr lang="en-US" sz="1400"/>
          </a:p>
        </p:txBody>
      </p:sp>
      <p:sp>
        <p:nvSpPr>
          <p:cNvPr id="70659" name="Rectangle 3"/>
          <p:cNvSpPr txBox="1">
            <a:spLocks noGrp="1" noChangeArrowheads="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36268" y="9015412"/>
            <a:ext cx="2053422"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21</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xfrm>
            <a:off x="665164" y="95706"/>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March 2013</a:t>
            </a:r>
            <a:endParaRPr lang="en-US" sz="1400"/>
          </a:p>
        </p:txBody>
      </p:sp>
      <p:sp>
        <p:nvSpPr>
          <p:cNvPr id="72706" name="Slide Image Placeholder 1"/>
          <p:cNvSpPr>
            <a:spLocks noGrp="1" noRot="1" noChangeAspect="1" noTextEdit="1"/>
          </p:cNvSpPr>
          <p:nvPr>
            <p:ph type="sldImg"/>
          </p:nvPr>
        </p:nvSpPr>
        <p:spPr>
          <a:xfrm>
            <a:off x="1208088" y="704850"/>
            <a:ext cx="4637087" cy="3478213"/>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80404" y="95412"/>
            <a:ext cx="2209284" cy="215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400"/>
              <a:t>doc.: IEEE 802.11-13/0168r2</a:t>
            </a:r>
            <a:endParaRPr lang="en-US" sz="1400"/>
          </a:p>
        </p:txBody>
      </p:sp>
      <p:sp>
        <p:nvSpPr>
          <p:cNvPr id="72709" name="Date Placeholder 4"/>
          <p:cNvSpPr txBox="1">
            <a:spLocks noGrp="1"/>
          </p:cNvSpPr>
          <p:nvPr/>
        </p:nvSpPr>
        <p:spPr bwMode="auto">
          <a:xfrm>
            <a:off x="665164" y="95412"/>
            <a:ext cx="1196378" cy="21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68512" y="9015412"/>
            <a:ext cx="1821178" cy="184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896" indent="-342896"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460370" defTabSz="944552">
              <a:defRPr sz="2400" b="1">
                <a:solidFill>
                  <a:schemeClr val="tx1"/>
                </a:solidFill>
                <a:latin typeface="Times New Roman" pitchFamily="18" charset="0"/>
              </a:defRPr>
            </a:lvl5pPr>
            <a:lvl6pPr marL="917564" defTabSz="944552" fontAlgn="base">
              <a:spcBef>
                <a:spcPct val="0"/>
              </a:spcBef>
              <a:spcAft>
                <a:spcPct val="0"/>
              </a:spcAft>
              <a:defRPr sz="2400" b="1">
                <a:solidFill>
                  <a:schemeClr val="tx1"/>
                </a:solidFill>
                <a:latin typeface="Times New Roman" pitchFamily="18" charset="0"/>
              </a:defRPr>
            </a:lvl6pPr>
            <a:lvl7pPr marL="1374759" defTabSz="944552" fontAlgn="base">
              <a:spcBef>
                <a:spcPct val="0"/>
              </a:spcBef>
              <a:spcAft>
                <a:spcPct val="0"/>
              </a:spcAft>
              <a:defRPr sz="2400" b="1">
                <a:solidFill>
                  <a:schemeClr val="tx1"/>
                </a:solidFill>
                <a:latin typeface="Times New Roman" pitchFamily="18" charset="0"/>
              </a:defRPr>
            </a:lvl7pPr>
            <a:lvl8pPr marL="1831954" defTabSz="944552" fontAlgn="base">
              <a:spcBef>
                <a:spcPct val="0"/>
              </a:spcBef>
              <a:spcAft>
                <a:spcPct val="0"/>
              </a:spcAft>
              <a:defRPr sz="2400" b="1">
                <a:solidFill>
                  <a:schemeClr val="tx1"/>
                </a:solidFill>
                <a:latin typeface="Times New Roman" pitchFamily="18" charset="0"/>
              </a:defRPr>
            </a:lvl8pPr>
            <a:lvl9pPr marL="2289149" defTabSz="944552"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83713" y="9015412"/>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52">
              <a:defRPr sz="2400" b="1">
                <a:solidFill>
                  <a:schemeClr val="tx1"/>
                </a:solidFill>
                <a:latin typeface="Times New Roman" pitchFamily="18" charset="0"/>
              </a:defRPr>
            </a:lvl1pPr>
            <a:lvl2pPr marL="742941" indent="-285746" defTabSz="944552">
              <a:defRPr sz="2400" b="1">
                <a:solidFill>
                  <a:schemeClr val="tx1"/>
                </a:solidFill>
                <a:latin typeface="Times New Roman" pitchFamily="18" charset="0"/>
              </a:defRPr>
            </a:lvl2pPr>
            <a:lvl3pPr marL="1142987" indent="-228598" defTabSz="944552">
              <a:defRPr sz="2400" b="1">
                <a:solidFill>
                  <a:schemeClr val="tx1"/>
                </a:solidFill>
                <a:latin typeface="Times New Roman" pitchFamily="18" charset="0"/>
              </a:defRPr>
            </a:lvl3pPr>
            <a:lvl4pPr marL="1600181" indent="-228598" defTabSz="944552">
              <a:defRPr sz="2400" b="1">
                <a:solidFill>
                  <a:schemeClr val="tx1"/>
                </a:solidFill>
                <a:latin typeface="Times New Roman" pitchFamily="18" charset="0"/>
              </a:defRPr>
            </a:lvl4pPr>
            <a:lvl5pPr marL="2057376" indent="-228598" defTabSz="944552">
              <a:defRPr sz="2400" b="1">
                <a:solidFill>
                  <a:schemeClr val="tx1"/>
                </a:solidFill>
                <a:latin typeface="Times New Roman" pitchFamily="18" charset="0"/>
              </a:defRPr>
            </a:lvl5pPr>
            <a:lvl6pPr marL="2514571" indent="-228598" defTabSz="944552" fontAlgn="base">
              <a:spcBef>
                <a:spcPct val="0"/>
              </a:spcBef>
              <a:spcAft>
                <a:spcPct val="0"/>
              </a:spcAft>
              <a:defRPr sz="2400" b="1">
                <a:solidFill>
                  <a:schemeClr val="tx1"/>
                </a:solidFill>
                <a:latin typeface="Times New Roman" pitchFamily="18" charset="0"/>
              </a:defRPr>
            </a:lvl6pPr>
            <a:lvl7pPr marL="2971766" indent="-228598" defTabSz="944552" fontAlgn="base">
              <a:spcBef>
                <a:spcPct val="0"/>
              </a:spcBef>
              <a:spcAft>
                <a:spcPct val="0"/>
              </a:spcAft>
              <a:defRPr sz="2400" b="1">
                <a:solidFill>
                  <a:schemeClr val="tx1"/>
                </a:solidFill>
                <a:latin typeface="Times New Roman" pitchFamily="18" charset="0"/>
              </a:defRPr>
            </a:lvl7pPr>
            <a:lvl8pPr marL="3428960" indent="-228598" defTabSz="944552" fontAlgn="base">
              <a:spcBef>
                <a:spcPct val="0"/>
              </a:spcBef>
              <a:spcAft>
                <a:spcPct val="0"/>
              </a:spcAft>
              <a:defRPr sz="2400" b="1">
                <a:solidFill>
                  <a:schemeClr val="tx1"/>
                </a:solidFill>
                <a:latin typeface="Times New Roman" pitchFamily="18" charset="0"/>
              </a:defRPr>
            </a:lvl8pPr>
            <a:lvl9pPr marL="3886155" indent="-228598" defTabSz="944552"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22</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028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April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34545" y="332601"/>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802.11-13/0395r0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a:t>
            </a:r>
            <a:r>
              <a:rPr lang="en-US" sz="2400" dirty="0" smtClean="0"/>
              <a:t>April 2013</a:t>
            </a:r>
            <a:endParaRPr lang="en-US" sz="2400" dirty="0" smtClean="0"/>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a:t>
            </a:r>
            <a:r>
              <a:rPr lang="en-US" b="0" dirty="0" smtClean="0"/>
              <a:t>2013-04-21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50014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Beijing interim meeting </a:t>
            </a:r>
            <a:r>
              <a:rPr lang="en-US" sz="1600" dirty="0"/>
              <a:t>– </a:t>
            </a:r>
            <a:r>
              <a:rPr lang="en-US" sz="1600" dirty="0" smtClean="0"/>
              <a:t>April 2013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107"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April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11</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p:txBody>
          <a:bodyPr/>
          <a:lstStyle/>
          <a:p>
            <a:r>
              <a:rPr lang="en-GB" dirty="0" smtClean="0"/>
              <a:t>4-hour rule applies only to the time between a submission being</a:t>
            </a:r>
            <a:r>
              <a:rPr lang="en-GB" baseline="0" dirty="0" smtClean="0"/>
              <a:t> placed on the server and a motion </a:t>
            </a:r>
            <a:r>
              <a:rPr lang="en-GB" baseline="0" smtClean="0"/>
              <a:t>being made to </a:t>
            </a:r>
            <a:r>
              <a:rPr lang="en-GB" baseline="0" dirty="0" smtClean="0"/>
              <a:t>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endParaRPr lang="en-GB" dirty="0"/>
          </a:p>
        </p:txBody>
      </p:sp>
      <p:sp>
        <p:nvSpPr>
          <p:cNvPr id="7" name="Rectangle 6"/>
          <p:cNvSpPr/>
          <p:nvPr/>
        </p:nvSpPr>
        <p:spPr>
          <a:xfrm>
            <a:off x="219816" y="540475"/>
            <a:ext cx="3882987" cy="461665"/>
          </a:xfrm>
          <a:prstGeom prst="rect">
            <a:avLst/>
          </a:prstGeom>
        </p:spPr>
        <p:txBody>
          <a:bodyPr wrap="none">
            <a:spAutoFit/>
          </a:body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3.5</a:t>
            </a:r>
            <a:endParaRPr lang="en-US" dirty="0">
              <a:solidFill>
                <a:schemeClr val="tx2"/>
              </a:solidFill>
              <a:latin typeface="Tw Cen MT" pitchFamily="34" charset="0"/>
            </a:endParaRPr>
          </a:p>
        </p:txBody>
      </p:sp>
    </p:spTree>
    <p:extLst>
      <p:ext uri="{BB962C8B-B14F-4D97-AF65-F5344CB8AC3E}">
        <p14:creationId xmlns:p14="http://schemas.microsoft.com/office/powerpoint/2010/main" val="91878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meeting attendees</a:t>
            </a:r>
          </a:p>
          <a:p>
            <a:r>
              <a:rPr lang="en-US" sz="3200" dirty="0" smtClean="0"/>
              <a:t>Photographs with name tags</a:t>
            </a:r>
          </a:p>
          <a:p>
            <a:r>
              <a:rPr lang="en-US" sz="3200" dirty="0" smtClean="0"/>
              <a:t>Plan to post on 802.11 website</a:t>
            </a:r>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33794" name="Footer Placeholder 4"/>
          <p:cNvSpPr>
            <a:spLocks noGrp="1"/>
          </p:cNvSpPr>
          <p:nvPr>
            <p:ph type="ftr" sz="quarter" idx="11"/>
          </p:nvPr>
        </p:nvSpPr>
        <p:spPr>
          <a:xfrm>
            <a:off x="8175967" y="6533404"/>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456455" y="6533404"/>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May 12-17 2013 Meeting </a:t>
            </a:r>
            <a:br>
              <a:rPr lang="en-US" sz="2800" dirty="0" smtClean="0"/>
            </a:br>
            <a:r>
              <a:rPr lang="en-US" sz="2800" dirty="0" smtClean="0"/>
              <a:t>Waikoloa, Hawaii, USA</a:t>
            </a:r>
          </a:p>
        </p:txBody>
      </p:sp>
      <p:sp>
        <p:nvSpPr>
          <p:cNvPr id="33797" name="Text Box 4"/>
          <p:cNvSpPr txBox="1">
            <a:spLocks noChangeArrowheads="1"/>
          </p:cNvSpPr>
          <p:nvPr/>
        </p:nvSpPr>
        <p:spPr bwMode="auto">
          <a:xfrm>
            <a:off x="-670"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2.3</a:t>
            </a:r>
            <a:endParaRPr lang="en-US" dirty="0">
              <a:solidFill>
                <a:schemeClr val="tx2"/>
              </a:solidFill>
            </a:endParaRPr>
          </a:p>
        </p:txBody>
      </p:sp>
      <p:sp>
        <p:nvSpPr>
          <p:cNvPr id="33798" name="Text Box 5"/>
          <p:cNvSpPr txBox="1">
            <a:spLocks noChangeArrowheads="1"/>
          </p:cNvSpPr>
          <p:nvPr/>
        </p:nvSpPr>
        <p:spPr bwMode="auto">
          <a:xfrm>
            <a:off x="166916" y="3076802"/>
            <a:ext cx="8890000" cy="329320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latin typeface="Arial Rounded MT Bold" pitchFamily="34" charset="0"/>
              </a:rPr>
              <a:t>Hotel Registration </a:t>
            </a:r>
            <a:r>
              <a:rPr lang="en-US" sz="3200" dirty="0" smtClean="0">
                <a:latin typeface="Arial Rounded MT Bold" pitchFamily="34" charset="0"/>
              </a:rPr>
              <a:t>OPEN</a:t>
            </a:r>
          </a:p>
          <a:p>
            <a:pPr marL="914400" lvl="1" indent="-457200" eaLnBrk="0" hangingPunct="0">
              <a:buFont typeface="Arial" pitchFamily="34" charset="0"/>
              <a:buChar char="•"/>
            </a:pPr>
            <a:r>
              <a:rPr lang="en-US" sz="2800" dirty="0" smtClean="0">
                <a:latin typeface="Arial Rounded MT Bold" pitchFamily="34" charset="0"/>
              </a:rPr>
              <a:t>Early bird room rate sold out</a:t>
            </a:r>
          </a:p>
          <a:p>
            <a:pPr marL="914400" lvl="1" indent="-457200" eaLnBrk="0" hangingPunct="0">
              <a:buFont typeface="Arial" pitchFamily="34" charset="0"/>
              <a:buChar char="•"/>
            </a:pPr>
            <a:r>
              <a:rPr lang="en-US" sz="2800" dirty="0" smtClean="0">
                <a:latin typeface="Arial Rounded MT Bold" pitchFamily="34" charset="0"/>
              </a:rPr>
              <a:t>Now $169 per night</a:t>
            </a:r>
            <a:endParaRPr lang="en-US" sz="2800" dirty="0">
              <a:latin typeface="Arial Rounded MT Bold" pitchFamily="34" charset="0"/>
            </a:endParaRPr>
          </a:p>
          <a:p>
            <a:pPr eaLnBrk="0" hangingPunct="0">
              <a:buFont typeface="Times New Roman" pitchFamily="18" charset="0"/>
              <a:buAutoNum type="arabicPeriod"/>
            </a:pPr>
            <a:r>
              <a:rPr lang="en-US" sz="3200" dirty="0">
                <a:latin typeface="Arial Rounded MT Bold" pitchFamily="34" charset="0"/>
              </a:rPr>
              <a:t>Meeting Registration </a:t>
            </a:r>
            <a:r>
              <a:rPr lang="en-US" sz="3200" dirty="0" smtClean="0">
                <a:latin typeface="Arial Rounded MT Bold" pitchFamily="34" charset="0"/>
              </a:rPr>
              <a:t>OPEN</a:t>
            </a:r>
            <a:endParaRPr lang="en-US" sz="3200" dirty="0">
              <a:latin typeface="Arial Rounded MT Bold" pitchFamily="34" charset="0"/>
            </a:endParaRPr>
          </a:p>
          <a:p>
            <a:pPr eaLnBrk="0" hangingPunct="0">
              <a:buFont typeface="Times New Roman" pitchFamily="18" charset="0"/>
              <a:buAutoNum type="arabicPeriod"/>
            </a:pPr>
            <a:r>
              <a:rPr lang="en-US" sz="2800" dirty="0">
                <a:latin typeface="Arial Rounded MT Bold" pitchFamily="34" charset="0"/>
              </a:rPr>
              <a:t>Early bird registration expires </a:t>
            </a:r>
            <a:endParaRPr lang="en-US" sz="2800" dirty="0" smtClean="0">
              <a:latin typeface="Arial Rounded MT Bold" pitchFamily="34" charset="0"/>
            </a:endParaRPr>
          </a:p>
          <a:p>
            <a:pPr lvl="1" eaLnBrk="0" hangingPunct="0">
              <a:buFont typeface="Wingdings" pitchFamily="2" charset="2"/>
              <a:buChar char="Ø"/>
            </a:pPr>
            <a:r>
              <a:rPr lang="en-US" sz="3600" dirty="0" smtClean="0">
                <a:latin typeface="Arial Rounded MT Bold" pitchFamily="34" charset="0"/>
              </a:rPr>
              <a:t>Friday  May 3</a:t>
            </a:r>
          </a:p>
          <a:p>
            <a:pPr marL="457200" lvl="1" indent="0" eaLnBrk="0" hangingPunct="0"/>
            <a:endParaRPr lang="en-US" dirty="0">
              <a:latin typeface="Arial Rounded MT Bold" pitchFamily="34" charset="0"/>
            </a:endParaRPr>
          </a:p>
        </p:txBody>
      </p:sp>
      <p:sp>
        <p:nvSpPr>
          <p:cNvPr id="2" name="TextBox 1"/>
          <p:cNvSpPr txBox="1"/>
          <p:nvPr/>
        </p:nvSpPr>
        <p:spPr>
          <a:xfrm>
            <a:off x="592252" y="2367223"/>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Tree>
    <p:extLst>
      <p:ext uri="{BB962C8B-B14F-4D97-AF65-F5344CB8AC3E}">
        <p14:creationId xmlns:p14="http://schemas.microsoft.com/office/powerpoint/2010/main" val="3251751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14</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39934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16</a:t>
            </a:fld>
            <a:endParaRPr lang="en-US" sz="1200" b="0" smtClean="0"/>
          </a:p>
        </p:txBody>
      </p:sp>
      <p:sp>
        <p:nvSpPr>
          <p:cNvPr id="8" name="Text Box 7"/>
          <p:cNvSpPr txBox="1">
            <a:spLocks noChangeArrowheads="1"/>
          </p:cNvSpPr>
          <p:nvPr/>
        </p:nvSpPr>
        <p:spPr bwMode="auto">
          <a:xfrm>
            <a:off x="-2220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a:t>
            </a:r>
            <a:r>
              <a:rPr lang="en-US" sz="2800" kern="1200" smtClean="0">
                <a:solidFill>
                  <a:schemeClr val="tx2"/>
                </a:solidFill>
                <a:latin typeface="Times New Roman" pitchFamily="18" charset="0"/>
              </a:rPr>
              <a:t>to </a:t>
            </a:r>
            <a:r>
              <a:rPr lang="en-US" sz="2800" kern="1200" smtClean="0">
                <a:solidFill>
                  <a:schemeClr val="tx2"/>
                </a:solidFill>
                <a:latin typeface="Times New Roman" pitchFamily="18" charset="0"/>
              </a:rPr>
              <a:t>Document </a:t>
            </a:r>
            <a:r>
              <a:rPr lang="en-US" sz="2800" kern="1200" dirty="0" smtClean="0">
                <a:solidFill>
                  <a:schemeClr val="accent2">
                    <a:lumMod val="60000"/>
                    <a:lumOff val="40000"/>
                  </a:schemeClr>
                </a:solidFill>
                <a:latin typeface="Times New Roman" pitchFamily="18" charset="0"/>
              </a:rPr>
              <a:t>11-12-0038r4</a:t>
            </a:r>
            <a:endParaRPr lang="en-GB" sz="2800" b="1" kern="1200" dirty="0">
              <a:solidFill>
                <a:schemeClr val="accent2">
                  <a:lumMod val="60000"/>
                  <a:lumOff val="40000"/>
                </a:schemeClr>
              </a:solidFill>
              <a:latin typeface="Times New Roman" pitchFamily="18" charset="0"/>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17</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endParaRPr lang="en-US" dirty="0" smtClean="0"/>
          </a:p>
        </p:txBody>
      </p:sp>
      <p:sp>
        <p:nvSpPr>
          <p:cNvPr id="50178" name="Content Placeholder 2"/>
          <p:cNvSpPr>
            <a:spLocks noGrp="1"/>
          </p:cNvSpPr>
          <p:nvPr>
            <p:ph idx="1"/>
          </p:nvPr>
        </p:nvSpPr>
        <p:spPr>
          <a:xfrm>
            <a:off x="363538" y="1795549"/>
            <a:ext cx="8518525" cy="4733266"/>
          </a:xfrm>
        </p:spPr>
        <p:txBody>
          <a:bodyPr/>
          <a:lstStyle/>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18</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19</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20</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March 19,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entries with 2013 submission dates</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18811723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21</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March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08286341"/>
              </p:ext>
            </p:extLst>
          </p:nvPr>
        </p:nvGraphicFramePr>
        <p:xfrm>
          <a:off x="92595" y="1830837"/>
          <a:ext cx="8633114" cy="4516500"/>
        </p:xfrm>
        <a:graphic>
          <a:graphicData uri="http://schemas.openxmlformats.org/drawingml/2006/table">
            <a:tbl>
              <a:tblPr/>
              <a:tblGrid>
                <a:gridCol w="3704042"/>
                <a:gridCol w="1686167"/>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$300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$300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extLst>
      <p:ext uri="{BB962C8B-B14F-4D97-AF65-F5344CB8AC3E}">
        <p14:creationId xmlns:p14="http://schemas.microsoft.com/office/powerpoint/2010/main" val="1023295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22</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426175924"/>
              </p:ext>
            </p:extLst>
          </p:nvPr>
        </p:nvGraphicFramePr>
        <p:xfrm>
          <a:off x="228600" y="1600200"/>
          <a:ext cx="8390105" cy="3627435"/>
        </p:xfrm>
        <a:graphic>
          <a:graphicData uri="http://schemas.openxmlformats.org/drawingml/2006/table">
            <a:tbl>
              <a:tblPr/>
              <a:tblGrid>
                <a:gridCol w="1553901"/>
                <a:gridCol w="1149385"/>
                <a:gridCol w="803787"/>
                <a:gridCol w="1432516"/>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1761760" y="1374080"/>
            <a:ext cx="1203767"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992487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pPr marL="0" indent="0">
              <a:buNone/>
            </a:pPr>
            <a:endParaRPr lang="en-US" sz="1200" dirty="0" smtClean="0">
              <a:solidFill>
                <a:srgbClr val="C00000"/>
              </a:solidFill>
            </a:endParaRPr>
          </a:p>
          <a:p>
            <a:r>
              <a:rPr lang="en-US" sz="4000" dirty="0" smtClean="0">
                <a:solidFill>
                  <a:srgbClr val="C00000"/>
                </a:solidFill>
              </a:rPr>
              <a:t>Call for July 2013 suggestions</a:t>
            </a:r>
          </a:p>
          <a:p>
            <a:endParaRPr lang="en-US" sz="4000" dirty="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23</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1985736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IOT Summary</a:t>
            </a:r>
            <a:endParaRPr lang="en-US" dirty="0"/>
          </a:p>
        </p:txBody>
      </p:sp>
      <p:sp>
        <p:nvSpPr>
          <p:cNvPr id="3" name="Content Placeholder 2"/>
          <p:cNvSpPr>
            <a:spLocks noGrp="1"/>
          </p:cNvSpPr>
          <p:nvPr>
            <p:ph idx="1"/>
          </p:nvPr>
        </p:nvSpPr>
        <p:spPr>
          <a:xfrm>
            <a:off x="685800" y="1698171"/>
            <a:ext cx="7772400" cy="4397829"/>
          </a:xfrm>
        </p:spPr>
        <p:txBody>
          <a:bodyPr>
            <a:normAutofit/>
          </a:bodyPr>
          <a:lstStyle/>
          <a:p>
            <a:r>
              <a:rPr lang="en-US" sz="2400" dirty="0" smtClean="0"/>
              <a:t>IEEE has a website with a long list of standards</a:t>
            </a:r>
          </a:p>
          <a:p>
            <a:r>
              <a:rPr lang="en-US" sz="2400" dirty="0" smtClean="0"/>
              <a:t>Include amendment projects underway</a:t>
            </a:r>
          </a:p>
          <a:p>
            <a:r>
              <a:rPr lang="en-US" sz="2400" dirty="0" smtClean="0"/>
              <a:t>Prepare a sentence or two for each item describing how it contributes to IOT </a:t>
            </a:r>
          </a:p>
          <a:p>
            <a:r>
              <a:rPr lang="en-US" sz="2400" dirty="0" smtClean="0"/>
              <a:t>Update web presence</a:t>
            </a:r>
          </a:p>
          <a:p>
            <a:pPr lvl="1"/>
            <a:r>
              <a:rPr lang="en-US" sz="2000" dirty="0" smtClean="0"/>
              <a:t>Compare to ETSI one M2M</a:t>
            </a:r>
          </a:p>
          <a:p>
            <a:pPr lvl="1"/>
            <a:r>
              <a:rPr lang="en-US" sz="2000" dirty="0" smtClean="0"/>
              <a:t>Add info from SXSW</a:t>
            </a:r>
          </a:p>
          <a:p>
            <a:pPr lvl="1"/>
            <a:r>
              <a:rPr lang="en-US" sz="2000" dirty="0" smtClean="0"/>
              <a:t>Add info on Shenzhen IOT event</a:t>
            </a:r>
          </a:p>
          <a:p>
            <a:r>
              <a:rPr lang="en-US" sz="2400" dirty="0" smtClean="0"/>
              <a:t>Feed info into </a:t>
            </a:r>
            <a:r>
              <a:rPr lang="en-US" sz="2400" dirty="0" err="1" smtClean="0"/>
              <a:t>IoT</a:t>
            </a:r>
            <a:r>
              <a:rPr lang="en-US" sz="2400" dirty="0" smtClean="0"/>
              <a:t> Steering Committee</a:t>
            </a:r>
            <a:endParaRPr lang="en-US" sz="2400" dirty="0"/>
          </a:p>
        </p:txBody>
      </p:sp>
      <p:sp>
        <p:nvSpPr>
          <p:cNvPr id="4" name="Text Box 4"/>
          <p:cNvSpPr txBox="1">
            <a:spLocks noChangeArrowheads="1"/>
          </p:cNvSpPr>
          <p:nvPr/>
        </p:nvSpPr>
        <p:spPr bwMode="auto">
          <a:xfrm>
            <a:off x="308227" y="617538"/>
            <a:ext cx="32967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6.1</a:t>
            </a:r>
            <a:endParaRPr lang="en-US" dirty="0">
              <a:solidFill>
                <a:schemeClr val="tx2"/>
              </a:solidFill>
            </a:endParaRPr>
          </a:p>
        </p:txBody>
      </p:sp>
    </p:spTree>
    <p:extLst>
      <p:ext uri="{BB962C8B-B14F-4D97-AF65-F5344CB8AC3E}">
        <p14:creationId xmlns:p14="http://schemas.microsoft.com/office/powerpoint/2010/main" val="3589139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dirty="0" smtClean="0"/>
          </a:p>
        </p:txBody>
      </p:sp>
      <p:sp>
        <p:nvSpPr>
          <p:cNvPr id="9"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2.10</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26</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t># </a:t>
            </a:r>
            <a:r>
              <a:rPr lang="en-US" dirty="0" smtClean="0"/>
              <a:t>137 </a:t>
            </a:r>
            <a:r>
              <a:rPr lang="en-US" u="sng" dirty="0" smtClean="0"/>
              <a:t>January 13-18, 2013</a:t>
            </a:r>
            <a:r>
              <a:rPr lang="en-US" dirty="0" smtClean="0"/>
              <a:t> - --Hyatt Regency Vancouver, BC, CA</a:t>
            </a:r>
          </a:p>
          <a:p>
            <a:pPr>
              <a:spcBef>
                <a:spcPts val="300"/>
              </a:spcBef>
              <a:spcAft>
                <a:spcPts val="600"/>
              </a:spcAft>
              <a:buFontTx/>
              <a:buNone/>
            </a:pPr>
            <a:r>
              <a:rPr lang="en-US" dirty="0" smtClean="0"/>
              <a:t>#137.5 January 23-24, Grand </a:t>
            </a:r>
            <a:r>
              <a:rPr lang="en-US" dirty="0" err="1" smtClean="0"/>
              <a:t>Mercure</a:t>
            </a:r>
            <a:r>
              <a:rPr lang="en-US" dirty="0" smtClean="0"/>
              <a:t>, Shenzhen, CN</a:t>
            </a:r>
            <a:endParaRPr lang="en-US" dirty="0" smtClean="0">
              <a:solidFill>
                <a:srgbClr val="FF0000"/>
              </a:solidFill>
            </a:endParaRPr>
          </a:p>
          <a:p>
            <a:pPr>
              <a:spcBef>
                <a:spcPts val="300"/>
              </a:spcBef>
              <a:spcAft>
                <a:spcPts val="600"/>
              </a:spcAft>
              <a:buFontTx/>
              <a:buNone/>
            </a:pPr>
            <a:r>
              <a:rPr lang="en-US" baseline="30000" dirty="0" smtClean="0"/>
              <a:t># </a:t>
            </a:r>
            <a:r>
              <a:rPr lang="en-US" dirty="0" smtClean="0"/>
              <a:t>138 March 17-22, 2013 –Caribe Royale, Orlando, FL, USA</a:t>
            </a:r>
            <a:endParaRPr lang="en-US" u="sng" dirty="0" smtClean="0"/>
          </a:p>
          <a:p>
            <a:pPr>
              <a:spcBef>
                <a:spcPts val="300"/>
              </a:spcBef>
              <a:spcAft>
                <a:spcPts val="600"/>
              </a:spcAft>
              <a:buFontTx/>
              <a:buNone/>
            </a:pPr>
            <a:r>
              <a:rPr lang="en-US" baseline="30000" dirty="0" smtClean="0"/>
              <a:t># </a:t>
            </a:r>
            <a:r>
              <a:rPr lang="en-US" dirty="0" smtClean="0"/>
              <a:t>139 </a:t>
            </a:r>
            <a:r>
              <a:rPr lang="en-US" u="sng" dirty="0" smtClean="0"/>
              <a:t>May 12-17, 2013 </a:t>
            </a:r>
            <a:r>
              <a:rPr lang="en-US" dirty="0" smtClean="0"/>
              <a:t>----Hilton Waikoloa, Big Island, HI</a:t>
            </a:r>
          </a:p>
          <a:p>
            <a:pPr>
              <a:spcBef>
                <a:spcPts val="300"/>
              </a:spcBef>
              <a:spcAft>
                <a:spcPts val="600"/>
              </a:spcAft>
              <a:buFontTx/>
              <a:buNone/>
            </a:pPr>
            <a:r>
              <a:rPr lang="en-US" dirty="0" smtClean="0"/>
              <a:t> #139.5 April 24-25 – Beijing, China</a:t>
            </a:r>
          </a:p>
          <a:p>
            <a:pPr>
              <a:spcBef>
                <a:spcPts val="300"/>
              </a:spcBef>
              <a:spcAft>
                <a:spcPts val="600"/>
              </a:spcAft>
              <a:buFontTx/>
              <a:buNone/>
            </a:pPr>
            <a:r>
              <a:rPr lang="en-US" baseline="30000" dirty="0" smtClean="0"/>
              <a:t># </a:t>
            </a:r>
            <a:r>
              <a:rPr lang="en-US" dirty="0" smtClean="0"/>
              <a:t>140 July 14-19, 2013  --- Geneva , CH  ITU headquarters</a:t>
            </a:r>
            <a:endParaRPr lang="en-US" u="sng" dirty="0" smtClean="0">
              <a:solidFill>
                <a:srgbClr val="FF0000"/>
              </a:solidFill>
            </a:endParaRPr>
          </a:p>
          <a:p>
            <a:pPr>
              <a:spcBef>
                <a:spcPts val="300"/>
              </a:spcBef>
              <a:spcAft>
                <a:spcPts val="600"/>
              </a:spcAft>
              <a:buFontTx/>
              <a:buNone/>
            </a:pPr>
            <a:r>
              <a:rPr lang="en-US" baseline="30000" dirty="0" smtClean="0"/>
              <a:t># </a:t>
            </a:r>
            <a:r>
              <a:rPr lang="en-US" dirty="0" smtClean="0"/>
              <a:t>141 </a:t>
            </a:r>
            <a:r>
              <a:rPr lang="en-US" u="sng" dirty="0" smtClean="0"/>
              <a:t>September 15-20, 2013</a:t>
            </a:r>
            <a:r>
              <a:rPr lang="en-US" dirty="0" smtClean="0"/>
              <a:t>- </a:t>
            </a:r>
            <a:r>
              <a:rPr lang="en-US" dirty="0" err="1" smtClean="0">
                <a:solidFill>
                  <a:srgbClr val="FF0000"/>
                </a:solidFill>
              </a:rPr>
              <a:t>Zhong</a:t>
            </a:r>
            <a:r>
              <a:rPr lang="en-US" dirty="0" smtClean="0">
                <a:solidFill>
                  <a:srgbClr val="FF0000"/>
                </a:solidFill>
              </a:rPr>
              <a:t> Shan Hotel, – Nanjing, </a:t>
            </a:r>
            <a:r>
              <a:rPr lang="en-US" dirty="0" smtClean="0">
                <a:solidFill>
                  <a:srgbClr val="FF3300"/>
                </a:solidFill>
              </a:rPr>
              <a:t>China </a:t>
            </a:r>
            <a:endParaRPr lang="en-US" dirty="0" smtClean="0"/>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22211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Plenary - Geneva</a:t>
            </a:r>
            <a:endParaRPr lang="en-US" dirty="0"/>
          </a:p>
        </p:txBody>
      </p:sp>
      <p:sp>
        <p:nvSpPr>
          <p:cNvPr id="3" name="Content Placeholder 2"/>
          <p:cNvSpPr>
            <a:spLocks noGrp="1"/>
          </p:cNvSpPr>
          <p:nvPr>
            <p:ph idx="1"/>
          </p:nvPr>
        </p:nvSpPr>
        <p:spPr>
          <a:xfrm>
            <a:off x="406400" y="1981200"/>
            <a:ext cx="8345714" cy="4114800"/>
          </a:xfrm>
        </p:spPr>
        <p:txBody>
          <a:bodyPr/>
          <a:lstStyle/>
          <a:p>
            <a:r>
              <a:rPr lang="en-US" dirty="0" smtClean="0"/>
              <a:t>Saturday July 13  prior to the session there will be a Workshop</a:t>
            </a:r>
          </a:p>
          <a:p>
            <a:endParaRPr lang="en-US" dirty="0"/>
          </a:p>
          <a:p>
            <a:r>
              <a:rPr lang="en-US" dirty="0" smtClean="0"/>
              <a:t>Further details to follow</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a:p>
        </p:txBody>
      </p:sp>
      <p:sp>
        <p:nvSpPr>
          <p:cNvPr id="1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406293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March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28</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a:t>
            </a:r>
            <a:r>
              <a:rPr lang="en-US" sz="2300" dirty="0" smtClean="0">
                <a:solidFill>
                  <a:srgbClr val="FF0000"/>
                </a:solidFill>
              </a:rPr>
              <a:t>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spcBef>
                <a:spcPts val="0"/>
              </a:spcBef>
              <a:spcAft>
                <a:spcPts val="1200"/>
              </a:spcAft>
              <a:buFontTx/>
              <a:buNone/>
            </a:pPr>
            <a:r>
              <a:rPr lang="en-US" sz="2300" dirty="0" smtClean="0"/>
              <a:t>#147.5 September24-25,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4380764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7260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April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30</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712"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541" y="4486275"/>
            <a:ext cx="3619500"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3881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April  2013</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April  2013</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April  2013</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April  2013</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8</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a:t>
            </a:r>
            <a:r>
              <a:rPr lang="en-US" sz="2800" dirty="0" smtClean="0"/>
              <a:t>2013 </a:t>
            </a:r>
            <a:r>
              <a:rPr lang="en-US" sz="2800" dirty="0" smtClean="0"/>
              <a:t>submission dates</a:t>
            </a:r>
          </a:p>
          <a:p>
            <a:endParaRPr lang="en-US" sz="2800" dirty="0" smtClean="0"/>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a:p>
        </p:txBody>
      </p:sp>
      <p:sp>
        <p:nvSpPr>
          <p:cNvPr id="8"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3.3 </a:t>
            </a:r>
            <a:endParaRPr lang="en-US" sz="18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April  2013</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282849</TotalTime>
  <Words>1872</Words>
  <Application>Microsoft Office PowerPoint</Application>
  <PresentationFormat>On-screen Show (4:3)</PresentationFormat>
  <Paragraphs>395</Paragraphs>
  <Slides>30</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Default Design</vt:lpstr>
      <vt:lpstr>Document</vt:lpstr>
      <vt:lpstr>WG11 Plenary - Supplementary Information - April 2013</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4-hour rule clarification</vt:lpstr>
      <vt:lpstr>Roll Call of Attendees</vt:lpstr>
      <vt:lpstr>May 12-17 2013 Meeting  Waikoloa, Hawaii, USA</vt:lpstr>
      <vt:lpstr>802.1 Architecture Document</vt:lpstr>
      <vt:lpstr>802.24 – Smart Grid WG</vt:lpstr>
      <vt:lpstr>Tutorials</vt:lpstr>
      <vt:lpstr>Reports</vt:lpstr>
      <vt:lpstr>PowerPoint Presentation</vt:lpstr>
      <vt:lpstr>PowerPoint Presentation</vt:lpstr>
      <vt:lpstr>IEEE LOA Database – March 19, 2013</vt:lpstr>
      <vt:lpstr>IEEE Store Contents  - March  2013</vt:lpstr>
      <vt:lpstr>802.11 drafts to ISO/IEC JTC1/SC6</vt:lpstr>
      <vt:lpstr>Tutorials</vt:lpstr>
      <vt:lpstr>IOT Summary</vt:lpstr>
      <vt:lpstr>802.11 drafts to ISO/IEC JTC1/SC6</vt:lpstr>
      <vt:lpstr>Future Venues -2013</vt:lpstr>
      <vt:lpstr>July 2013 Plenary - Geneva</vt:lpstr>
      <vt:lpstr>Future Venues - 2014</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Marvell</cp:lastModifiedBy>
  <cp:revision>2913</cp:revision>
  <cp:lastPrinted>2012-07-20T14:23:48Z</cp:lastPrinted>
  <dcterms:created xsi:type="dcterms:W3CDTF">1998-02-10T13:07:52Z</dcterms:created>
  <dcterms:modified xsi:type="dcterms:W3CDTF">2013-04-19T02:07:56Z</dcterms:modified>
</cp:coreProperties>
</file>