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9"/>
  </p:notesMasterIdLst>
  <p:handoutMasterIdLst>
    <p:handoutMasterId r:id="rId110"/>
  </p:handoutMasterIdLst>
  <p:sldIdLst>
    <p:sldId id="1403" r:id="rId2"/>
    <p:sldId id="2357" r:id="rId3"/>
    <p:sldId id="2475" r:id="rId4"/>
    <p:sldId id="2019" r:id="rId5"/>
    <p:sldId id="1995" r:id="rId6"/>
    <p:sldId id="2144" r:id="rId7"/>
    <p:sldId id="2180" r:id="rId8"/>
    <p:sldId id="2468" r:id="rId9"/>
    <p:sldId id="2469" r:id="rId10"/>
    <p:sldId id="2474" r:id="rId11"/>
    <p:sldId id="1996" r:id="rId12"/>
    <p:sldId id="2476" r:id="rId13"/>
    <p:sldId id="2202" r:id="rId14"/>
    <p:sldId id="2057" r:id="rId15"/>
    <p:sldId id="2239" r:id="rId16"/>
    <p:sldId id="2358" r:id="rId17"/>
    <p:sldId id="2359" r:id="rId18"/>
    <p:sldId id="2360" r:id="rId19"/>
    <p:sldId id="2361" r:id="rId20"/>
    <p:sldId id="2362" r:id="rId21"/>
    <p:sldId id="2363" r:id="rId22"/>
    <p:sldId id="2364" r:id="rId23"/>
    <p:sldId id="2365" r:id="rId24"/>
    <p:sldId id="2366" r:id="rId25"/>
    <p:sldId id="2368" r:id="rId26"/>
    <p:sldId id="2369" r:id="rId27"/>
    <p:sldId id="2370" r:id="rId28"/>
    <p:sldId id="2372" r:id="rId29"/>
    <p:sldId id="2373" r:id="rId30"/>
    <p:sldId id="2374" r:id="rId31"/>
    <p:sldId id="2375" r:id="rId32"/>
    <p:sldId id="2377" r:id="rId33"/>
    <p:sldId id="2378" r:id="rId34"/>
    <p:sldId id="2379" r:id="rId35"/>
    <p:sldId id="2380" r:id="rId36"/>
    <p:sldId id="2381" r:id="rId37"/>
    <p:sldId id="2382" r:id="rId38"/>
    <p:sldId id="2383" r:id="rId39"/>
    <p:sldId id="2384" r:id="rId40"/>
    <p:sldId id="2385" r:id="rId41"/>
    <p:sldId id="2386" r:id="rId42"/>
    <p:sldId id="2387" r:id="rId43"/>
    <p:sldId id="2388" r:id="rId44"/>
    <p:sldId id="2389" r:id="rId45"/>
    <p:sldId id="2390" r:id="rId46"/>
    <p:sldId id="2392" r:id="rId47"/>
    <p:sldId id="2393" r:id="rId48"/>
    <p:sldId id="2395" r:id="rId49"/>
    <p:sldId id="2396" r:id="rId50"/>
    <p:sldId id="2398" r:id="rId51"/>
    <p:sldId id="2399" r:id="rId52"/>
    <p:sldId id="2401" r:id="rId53"/>
    <p:sldId id="2402" r:id="rId54"/>
    <p:sldId id="2404" r:id="rId55"/>
    <p:sldId id="2405" r:id="rId56"/>
    <p:sldId id="2406" r:id="rId57"/>
    <p:sldId id="2408" r:id="rId58"/>
    <p:sldId id="2410" r:id="rId59"/>
    <p:sldId id="2411" r:id="rId60"/>
    <p:sldId id="2412" r:id="rId61"/>
    <p:sldId id="2413" r:id="rId62"/>
    <p:sldId id="2415" r:id="rId63"/>
    <p:sldId id="2416" r:id="rId64"/>
    <p:sldId id="2417" r:id="rId65"/>
    <p:sldId id="2418" r:id="rId66"/>
    <p:sldId id="2420" r:id="rId67"/>
    <p:sldId id="2421" r:id="rId68"/>
    <p:sldId id="2423" r:id="rId69"/>
    <p:sldId id="2424" r:id="rId70"/>
    <p:sldId id="2425" r:id="rId71"/>
    <p:sldId id="2432" r:id="rId72"/>
    <p:sldId id="2433" r:id="rId73"/>
    <p:sldId id="2435" r:id="rId74"/>
    <p:sldId id="2437" r:id="rId75"/>
    <p:sldId id="2438" r:id="rId76"/>
    <p:sldId id="2439" r:id="rId77"/>
    <p:sldId id="2440" r:id="rId78"/>
    <p:sldId id="2442" r:id="rId79"/>
    <p:sldId id="2443" r:id="rId80"/>
    <p:sldId id="2444" r:id="rId81"/>
    <p:sldId id="2445" r:id="rId82"/>
    <p:sldId id="2446" r:id="rId83"/>
    <p:sldId id="2447" r:id="rId84"/>
    <p:sldId id="2448" r:id="rId85"/>
    <p:sldId id="2449" r:id="rId86"/>
    <p:sldId id="2450" r:id="rId87"/>
    <p:sldId id="2451" r:id="rId88"/>
    <p:sldId id="2452" r:id="rId89"/>
    <p:sldId id="2453" r:id="rId90"/>
    <p:sldId id="2454" r:id="rId91"/>
    <p:sldId id="2455" r:id="rId92"/>
    <p:sldId id="2456" r:id="rId93"/>
    <p:sldId id="2457" r:id="rId94"/>
    <p:sldId id="2458" r:id="rId95"/>
    <p:sldId id="2459" r:id="rId96"/>
    <p:sldId id="2460" r:id="rId97"/>
    <p:sldId id="2461" r:id="rId98"/>
    <p:sldId id="2462" r:id="rId99"/>
    <p:sldId id="2463" r:id="rId100"/>
    <p:sldId id="2465" r:id="rId101"/>
    <p:sldId id="2466" r:id="rId102"/>
    <p:sldId id="2467" r:id="rId103"/>
    <p:sldId id="2009" r:id="rId104"/>
    <p:sldId id="2472" r:id="rId105"/>
    <p:sldId id="2471" r:id="rId106"/>
    <p:sldId id="2470" r:id="rId107"/>
    <p:sldId id="2473" r:id="rId10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66FF33"/>
    <a:srgbClr val="FF9966"/>
    <a:srgbClr val="FF9900"/>
    <a:srgbClr val="0033CC"/>
    <a:srgbClr val="3366FF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9531" autoAdjust="0"/>
    <p:restoredTop sz="86422" autoAdjust="0"/>
  </p:normalViewPr>
  <p:slideViewPr>
    <p:cSldViewPr>
      <p:cViewPr>
        <p:scale>
          <a:sx n="75" d="100"/>
          <a:sy n="75" d="100"/>
        </p:scale>
        <p:origin x="-1620" y="-384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926"/>
    </p:cViewPr>
  </p:sorterViewPr>
  <p:notesViewPr>
    <p:cSldViewPr>
      <p:cViewPr>
        <p:scale>
          <a:sx n="100" d="100"/>
          <a:sy n="100" d="100"/>
        </p:scale>
        <p:origin x="-1380" y="84"/>
      </p:cViewPr>
      <p:guideLst>
        <p:guide orient="horz" pos="2163"/>
        <p:guide pos="291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notesMaster" Target="notesMasters/notesMaster1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72438" y="171219"/>
            <a:ext cx="2234239" cy="2203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812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802.11-13/0394r0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3724" y="176135"/>
            <a:ext cx="1258293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812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74584" y="8999943"/>
            <a:ext cx="1612565" cy="18865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812" eaLnBrk="0" hangingPunct="0">
              <a:defRPr sz="120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3595" y="8999943"/>
            <a:ext cx="528580" cy="18865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812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702145" y="386822"/>
            <a:ext cx="560611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80" tIns="45289" rIns="90580" bIns="45289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702145" y="8999943"/>
            <a:ext cx="733701" cy="18865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38101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702147" y="8988845"/>
            <a:ext cx="576389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80" tIns="45289" rIns="90580" bIns="45289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16618" y="88779"/>
            <a:ext cx="2234239" cy="2203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812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802.11-13/0394r0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123" y="93697"/>
            <a:ext cx="1258293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812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7450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668" y="4416743"/>
            <a:ext cx="5139066" cy="418369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083" tIns="46245" rIns="94083" bIns="462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77560" y="9004701"/>
            <a:ext cx="2073298" cy="18865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612" lvl="4" algn="r" defTabSz="938812" eaLnBrk="0" hangingPunct="0">
              <a:defRPr sz="120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47221" y="9004701"/>
            <a:ext cx="530159" cy="18865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812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732124" y="9004701"/>
            <a:ext cx="733702" cy="18865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19053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732124" y="9001528"/>
            <a:ext cx="554615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80" tIns="45289" rIns="90580" bIns="45289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656388" y="294872"/>
            <a:ext cx="569762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80" tIns="45289" rIns="90580" bIns="45289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802.11-13/0394r0</a:t>
            </a:r>
            <a:endParaRPr lang="en-US" sz="1400"/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  <a:endParaRPr lang="en-US" sz="1400"/>
          </a:p>
        </p:txBody>
      </p:sp>
      <p:sp>
        <p:nvSpPr>
          <p:cNvPr id="184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734" indent="-341734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5646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1291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66937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2582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78228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1843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52939" y="9004701"/>
            <a:ext cx="424442" cy="18865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DD53ECFC-36A6-464C-B7A4-4428C327EC5E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84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1675"/>
            <a:ext cx="4633912" cy="3476625"/>
          </a:xfrm>
          <a:ln/>
        </p:spPr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756980" cy="215444"/>
          </a:xfrm>
          <a:noFill/>
        </p:spPr>
        <p:txBody>
          <a:bodyPr/>
          <a:lstStyle/>
          <a:p>
            <a:r>
              <a:rPr lang="en-US" smtClean="0"/>
              <a:t>Mar 2013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61238" y="96239"/>
            <a:ext cx="74885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3840066" y="9000621"/>
            <a:ext cx="2510702" cy="184666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xfrm>
            <a:off x="3351802" y="9001125"/>
            <a:ext cx="424403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74885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9038" y="701675"/>
            <a:ext cx="4633912" cy="3475038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61238" y="96239"/>
            <a:ext cx="74885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1258027" y="9000621"/>
            <a:ext cx="509274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2809826" y="9000621"/>
            <a:ext cx="96661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06897" y="95706"/>
            <a:ext cx="2244655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802.11-13/0386r0</a:t>
            </a:r>
            <a:endParaRPr lang="en-GB" sz="14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940506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2013</a:t>
            </a:r>
            <a:endParaRPr lang="en-GB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12732" y="9001125"/>
            <a:ext cx="19388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Stephen McCann, RIM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51802" y="9001125"/>
            <a:ext cx="42440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Page </a:t>
            </a:r>
            <a:fld id="{AAF87627-7236-4E2D-A424-50C37E5DC3A3}" type="slidenum">
              <a:rPr lang="en-GB" smtClean="0"/>
              <a:pPr/>
              <a:t>22</a:t>
            </a:fld>
            <a:endParaRPr lang="en-GB" dirty="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06897" y="95706"/>
            <a:ext cx="2244655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802.11-13/0386r0</a:t>
            </a:r>
            <a:endParaRPr lang="en-GB" sz="14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940506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2013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12732" y="9001125"/>
            <a:ext cx="19388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RIM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51802" y="9001125"/>
            <a:ext cx="42440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3A6E441-A544-4AAC-A083-E2E0319E2BD2}" type="slidenum">
              <a:rPr lang="en-GB" smtClean="0"/>
              <a:pPr/>
              <a:t>23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629" y="4416386"/>
            <a:ext cx="5143143" cy="418308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06897" y="95706"/>
            <a:ext cx="2244655" cy="215444"/>
          </a:xfrm>
          <a:noFill/>
        </p:spPr>
        <p:txBody>
          <a:bodyPr/>
          <a:lstStyle/>
          <a:p>
            <a:r>
              <a:rPr lang="en-GB"/>
              <a:t>doc.: IEEE 802.11-13/0153r0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1065106" cy="215444"/>
          </a:xfrm>
          <a:noFill/>
        </p:spPr>
        <p:txBody>
          <a:bodyPr/>
          <a:lstStyle/>
          <a:p>
            <a:r>
              <a:rPr lang="en-GB"/>
              <a:t>January 2013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71984" y="9001125"/>
            <a:ext cx="2479568" cy="184666"/>
          </a:xfrm>
          <a:noFill/>
        </p:spPr>
        <p:txBody>
          <a:bodyPr/>
          <a:lstStyle/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51802" y="9001125"/>
            <a:ext cx="424403" cy="184666"/>
          </a:xfrm>
          <a:noFill/>
        </p:spPr>
        <p:txBody>
          <a:bodyPr/>
          <a:lstStyle/>
          <a:p>
            <a:r>
              <a:rPr lang="en-GB"/>
              <a:t>Page </a:t>
            </a:r>
            <a:fld id="{7D25821D-AA5A-4256-9CC3-6C3B9060322F}" type="slidenum">
              <a:rPr lang="en-GB"/>
              <a:pPr/>
              <a:t>24</a:t>
            </a:fld>
            <a:endParaRPr lang="en-GB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06897" y="95706"/>
            <a:ext cx="2244655" cy="215444"/>
          </a:xfrm>
          <a:noFill/>
        </p:spPr>
        <p:txBody>
          <a:bodyPr/>
          <a:lstStyle/>
          <a:p>
            <a:r>
              <a:rPr lang="en-GB"/>
              <a:t>doc.: IEEE 802.11-13/0153r0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1065106" cy="215444"/>
          </a:xfrm>
          <a:noFill/>
        </p:spPr>
        <p:txBody>
          <a:bodyPr/>
          <a:lstStyle/>
          <a:p>
            <a:r>
              <a:rPr lang="en-GB"/>
              <a:t>January 2013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71984" y="9001125"/>
            <a:ext cx="2479568" cy="184666"/>
          </a:xfrm>
          <a:noFill/>
        </p:spPr>
        <p:txBody>
          <a:bodyPr/>
          <a:lstStyle/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9790" y="9001125"/>
            <a:ext cx="486415" cy="184666"/>
          </a:xfrm>
          <a:noFill/>
        </p:spPr>
        <p:txBody>
          <a:bodyPr/>
          <a:lstStyle/>
          <a:p>
            <a:r>
              <a:rPr lang="en-GB"/>
              <a:t>Page </a:t>
            </a:r>
            <a:fld id="{4D7D12BD-45A7-46F1-907E-DA7033A0951B}" type="slidenum">
              <a:rPr lang="en-GB"/>
              <a:pPr/>
              <a:t>25</a:t>
            </a:fld>
            <a:endParaRPr lang="en-GB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629" y="4416386"/>
            <a:ext cx="5143143" cy="418308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06897" y="95706"/>
            <a:ext cx="2244655" cy="215444"/>
          </a:xfrm>
          <a:noFill/>
        </p:spPr>
        <p:txBody>
          <a:bodyPr/>
          <a:lstStyle/>
          <a:p>
            <a:r>
              <a:rPr lang="en-US" smtClean="0"/>
              <a:t>doc.: IEEE 802.11-09/0840r0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2" y="95706"/>
            <a:ext cx="748852" cy="215444"/>
          </a:xfrm>
          <a:noFill/>
        </p:spPr>
        <p:txBody>
          <a:bodyPr/>
          <a:lstStyle/>
          <a:p>
            <a:r>
              <a:rPr lang="en-US" smtClean="0"/>
              <a:t>July 2009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550158" y="9001125"/>
            <a:ext cx="2801394" cy="184666"/>
          </a:xfrm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4083" y="9001125"/>
            <a:ext cx="492122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xfrm>
            <a:off x="4106897" y="95706"/>
            <a:ext cx="2244655" cy="215444"/>
          </a:xfrm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xfrm>
            <a:off x="660471" y="95706"/>
            <a:ext cx="936376" cy="215444"/>
          </a:xfrm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75720" y="9001125"/>
            <a:ext cx="2475832" cy="184666"/>
          </a:xfrm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84083" y="9001125"/>
            <a:ext cx="492122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28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xfrm>
            <a:off x="4106897" y="95706"/>
            <a:ext cx="2244655" cy="215444"/>
          </a:xfrm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xfrm>
            <a:off x="660471" y="95706"/>
            <a:ext cx="936376" cy="215444"/>
          </a:xfrm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75720" y="9001125"/>
            <a:ext cx="2475832" cy="184666"/>
          </a:xfrm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84083" y="9001125"/>
            <a:ext cx="492122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29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xfrm>
            <a:off x="4106897" y="95706"/>
            <a:ext cx="2244655" cy="215444"/>
          </a:xfrm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xfrm>
            <a:off x="660471" y="95706"/>
            <a:ext cx="936376" cy="215444"/>
          </a:xfrm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75720" y="9001125"/>
            <a:ext cx="2475832" cy="184666"/>
          </a:xfrm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84083" y="9001125"/>
            <a:ext cx="492122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30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802.11-13/0167r1</a:t>
            </a:r>
            <a:endParaRPr lang="en-US" sz="140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1123" y="93697"/>
            <a:ext cx="920060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2013</a:t>
            </a:r>
            <a:endParaRPr lang="en-US" sz="1400"/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734" indent="-341734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5646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1291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66937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2582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78228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2204" y="9004702"/>
            <a:ext cx="415178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715DBE2F-93A1-4727-BDCC-A8F0FCA4B459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06897" y="95706"/>
            <a:ext cx="2244655" cy="215444"/>
          </a:xfrm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2" y="95706"/>
            <a:ext cx="770153" cy="215444"/>
          </a:xfrm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1217" y="9001125"/>
            <a:ext cx="1850336" cy="184666"/>
          </a:xfrm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4083" y="9001125"/>
            <a:ext cx="492122" cy="184666"/>
          </a:xfrm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31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06897" y="95706"/>
            <a:ext cx="2244655" cy="215444"/>
          </a:xfrm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2" y="95706"/>
            <a:ext cx="770153" cy="215444"/>
          </a:xfrm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1217" y="9001125"/>
            <a:ext cx="1850336" cy="184666"/>
          </a:xfrm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4083" y="9001125"/>
            <a:ext cx="492122" cy="184666"/>
          </a:xfrm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32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629" y="4416386"/>
            <a:ext cx="5143143" cy="418308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06897" y="95706"/>
            <a:ext cx="2244655" cy="215444"/>
          </a:xfrm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2" y="95706"/>
            <a:ext cx="770153" cy="215444"/>
          </a:xfrm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1217" y="9001125"/>
            <a:ext cx="1850336" cy="184666"/>
          </a:xfrm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4083" y="9001125"/>
            <a:ext cx="492122" cy="184666"/>
          </a:xfrm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33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629" y="4416386"/>
            <a:ext cx="5143143" cy="418308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06897" y="95706"/>
            <a:ext cx="2244655" cy="215444"/>
          </a:xfrm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2" y="95706"/>
            <a:ext cx="770153" cy="215444"/>
          </a:xfrm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1217" y="9001125"/>
            <a:ext cx="1850336" cy="184666"/>
          </a:xfrm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4083" y="9001125"/>
            <a:ext cx="492122" cy="184666"/>
          </a:xfrm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34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629" y="4416386"/>
            <a:ext cx="5143143" cy="418308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06897" y="95706"/>
            <a:ext cx="2244655" cy="215444"/>
          </a:xfrm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2" y="95706"/>
            <a:ext cx="770153" cy="215444"/>
          </a:xfrm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1217" y="9001125"/>
            <a:ext cx="1850336" cy="184666"/>
          </a:xfrm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4083" y="9001125"/>
            <a:ext cx="492122" cy="184666"/>
          </a:xfrm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35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629" y="4416386"/>
            <a:ext cx="5143143" cy="418308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6804" y="95706"/>
            <a:ext cx="225474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830784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1164" y="9001125"/>
            <a:ext cx="2700389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4083" y="9001125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DA6AB59-3723-46C1-A625-4EA3C81B8D4B}" type="slidenum">
              <a:rPr lang="en-US" smtClean="0"/>
              <a:pPr>
                <a:defRPr/>
              </a:pPr>
              <a:t>45</a:t>
            </a:fld>
            <a:endParaRPr lang="en-US" smtClean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06897" y="95706"/>
            <a:ext cx="2244655" cy="215444"/>
          </a:xfrm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936376" cy="215444"/>
          </a:xfrm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67113" y="9001125"/>
            <a:ext cx="2584439" cy="184666"/>
          </a:xfrm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4083" y="9001125"/>
            <a:ext cx="492122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106897" y="95706"/>
            <a:ext cx="2244655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0471" y="95706"/>
            <a:ext cx="936376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767113" y="9001125"/>
            <a:ext cx="2584439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083" y="9001125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5619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16208" y="96238"/>
            <a:ext cx="2234560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1238" y="96238"/>
            <a:ext cx="748852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38013" y="9000620"/>
            <a:ext cx="2612755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4314" y="9000620"/>
            <a:ext cx="492122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2B79D215-1BA9-47D7-8260-6F58BD25FB5B}" type="slidenum">
              <a:rPr lang="en-US" smtClean="0"/>
              <a:pPr>
                <a:defRPr/>
              </a:pPr>
              <a:t>51</a:t>
            </a:fld>
            <a:endParaRPr lang="en-US" smtClean="0"/>
          </a:p>
        </p:txBody>
      </p:sp>
      <p:sp>
        <p:nvSpPr>
          <p:cNvPr id="25606" name="Rectangle 2"/>
          <p:cNvSpPr txBox="1">
            <a:spLocks noGrp="1" noChangeArrowheads="1"/>
          </p:cNvSpPr>
          <p:nvPr/>
        </p:nvSpPr>
        <p:spPr bwMode="auto">
          <a:xfrm>
            <a:off x="4106898" y="95707"/>
            <a:ext cx="22446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/>
            <a:r>
              <a:rPr 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25607" name="Rectangle 3"/>
          <p:cNvSpPr txBox="1">
            <a:spLocks noGrp="1" noChangeArrowheads="1"/>
          </p:cNvSpPr>
          <p:nvPr/>
        </p:nvSpPr>
        <p:spPr bwMode="auto">
          <a:xfrm>
            <a:off x="660472" y="95707"/>
            <a:ext cx="77015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25608" name="Rectangle 6"/>
          <p:cNvSpPr txBox="1">
            <a:spLocks noGrp="1" noChangeArrowheads="1"/>
          </p:cNvSpPr>
          <p:nvPr/>
        </p:nvSpPr>
        <p:spPr bwMode="auto">
          <a:xfrm>
            <a:off x="3272184" y="9001126"/>
            <a:ext cx="307936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/>
            <a:r>
              <a:rPr 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25609" name="Rectangle 7"/>
          <p:cNvSpPr txBox="1">
            <a:spLocks noGrp="1" noChangeArrowheads="1"/>
          </p:cNvSpPr>
          <p:nvPr/>
        </p:nvSpPr>
        <p:spPr bwMode="auto">
          <a:xfrm>
            <a:off x="3284084" y="9001126"/>
            <a:ext cx="49212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/>
            <a:r>
              <a:rPr lang="en-US"/>
              <a:t>Page </a:t>
            </a:r>
            <a:fld id="{72441576-3BCA-4FC3-97E2-F214F6C391AB}" type="slidenum">
              <a:rPr lang="en-US"/>
              <a:pPr algn="r"/>
              <a:t>51</a:t>
            </a:fld>
            <a:endParaRPr lang="en-US"/>
          </a:p>
        </p:txBody>
      </p:sp>
      <p:sp>
        <p:nvSpPr>
          <p:cNvPr id="25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9788" cy="3487737"/>
          </a:xfrm>
          <a:ln/>
        </p:spPr>
      </p:sp>
      <p:sp>
        <p:nvSpPr>
          <p:cNvPr id="25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6427"/>
            <a:ext cx="5608320" cy="4183063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106897" y="95706"/>
            <a:ext cx="2244655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0471" y="95706"/>
            <a:ext cx="936376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767113" y="9001125"/>
            <a:ext cx="2584439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083" y="9001125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2377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1123" y="93697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80190" y="9004701"/>
            <a:ext cx="197066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5259" y="9004701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743E5B57-6A8F-45EA-A378-573A532AE747}" type="slidenum">
              <a:rPr lang="en-US" sz="1200" b="0" smtClean="0"/>
              <a:pPr/>
              <a:t>10</a:t>
            </a:fld>
            <a:endParaRPr lang="en-US" sz="1200" b="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16993" y="95706"/>
            <a:ext cx="22345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121553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77686" y="9001125"/>
            <a:ext cx="247386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4083" y="9001125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4D59C7E9-5B6B-481F-80C9-C5255B42E116}" type="slidenum">
              <a:rPr lang="en-US" smtClean="0"/>
              <a:pPr/>
              <a:t>53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xfrm>
            <a:off x="4116993" y="95706"/>
            <a:ext cx="22345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60471" y="95706"/>
            <a:ext cx="121553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77686" y="9001125"/>
            <a:ext cx="247386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84083" y="9001125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8B3D4B8A-D668-4CB2-98E6-A5F8B1BC2489}" type="slidenum">
              <a:rPr lang="en-US" smtClean="0"/>
              <a:pPr/>
              <a:t>54</a:t>
            </a:fld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xfrm>
            <a:off x="4116993" y="95706"/>
            <a:ext cx="22345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xfrm>
            <a:off x="660471" y="95706"/>
            <a:ext cx="121553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77686" y="9001125"/>
            <a:ext cx="247386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84083" y="9001125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AA0DA03D-9FD1-4231-ADC3-D313D5C13951}" type="slidenum">
              <a:rPr lang="en-US" smtClean="0"/>
              <a:pPr/>
              <a:t>56</a:t>
            </a:fld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6804" y="95706"/>
            <a:ext cx="225474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830784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1164" y="9001125"/>
            <a:ext cx="2700389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4083" y="9001125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13A1DBA3-48F3-4C06-88F4-F38A9988A5B2}" type="slidenum">
              <a:rPr lang="en-US" smtClean="0"/>
              <a:pPr>
                <a:defRPr/>
              </a:pPr>
              <a:t>57</a:t>
            </a:fld>
            <a:endParaRPr lang="en-US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06897" y="95706"/>
            <a:ext cx="2244655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1065106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2010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48912" y="9001125"/>
            <a:ext cx="2202640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Michael Montemurro, RIM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4083" y="9001125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82A1A79-D94F-4FCC-AA22-DCC9D4256759}" type="slidenum">
              <a:rPr lang="en-US" smtClean="0"/>
              <a:pPr>
                <a:defRPr/>
              </a:pPr>
              <a:t>61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03263"/>
            <a:ext cx="4630738" cy="3473450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06897" y="95706"/>
            <a:ext cx="2244655" cy="215444"/>
          </a:xfrm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936376" cy="215444"/>
          </a:xfrm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67113" y="9001125"/>
            <a:ext cx="2584439" cy="184666"/>
          </a:xfrm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4083" y="9001125"/>
            <a:ext cx="492122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63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6804" y="95706"/>
            <a:ext cx="2254748" cy="215444"/>
          </a:xfrm>
        </p:spPr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830784" cy="215444"/>
          </a:xfrm>
        </p:spPr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1164" y="9001125"/>
            <a:ext cx="2700389" cy="184666"/>
          </a:xfrm>
        </p:spPr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4083" y="9001125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9B4F10BE-8640-3647-A390-79D9D5117F41}" type="slidenum">
              <a:rPr lang="en-US" altLang="ja-JP">
                <a:cs typeface="ＭＳ Ｐゴシック" charset="-128"/>
              </a:rPr>
              <a:pPr>
                <a:defRPr/>
              </a:pPr>
              <a:t>67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06114" y="96238"/>
            <a:ext cx="2244655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1238" y="96238"/>
            <a:ext cx="770153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64473" y="9000620"/>
            <a:ext cx="2086297" cy="184666"/>
          </a:xfrm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4314" y="9000620"/>
            <a:ext cx="492122" cy="184666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Page </a:t>
            </a:r>
            <a:fld id="{4F3CD8BA-0884-4840-B956-EE9BA92DD1F2}" type="slidenum">
              <a:rPr lang="en-US" altLang="ja-JP">
                <a:latin typeface="Times New Roman" pitchFamily="-65" charset="0"/>
                <a:cs typeface="ＭＳ Ｐゴシック" pitchFamily="-65" charset="-128"/>
              </a:rPr>
              <a:pPr/>
              <a:t>68</a:t>
            </a:fld>
            <a:endParaRPr lang="en-US" altLang="ja-JP">
              <a:latin typeface="Times New Roman" pitchFamily="-65" charset="0"/>
              <a:cs typeface="ＭＳ Ｐゴシック" pitchFamily="-65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406" y="4415157"/>
            <a:ext cx="5609588" cy="4183696"/>
          </a:xfrm>
          <a:noFill/>
          <a:ln/>
        </p:spPr>
        <p:txBody>
          <a:bodyPr/>
          <a:lstStyle/>
          <a:p>
            <a:endParaRPr kumimoji="0" lang="en-GB">
              <a:latin typeface="Times New Roman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4106897" y="95706"/>
            <a:ext cx="2244655" cy="215444"/>
          </a:xfrm>
          <a:ln/>
        </p:spPr>
        <p:txBody>
          <a:bodyPr/>
          <a:lstStyle/>
          <a:p>
            <a:r>
              <a:rPr lang="en-US" smtClean="0"/>
              <a:t>doc.: IEEE 802.11-13/0374r0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60471" y="95706"/>
            <a:ext cx="940506" cy="215444"/>
          </a:xfrm>
          <a:ln/>
        </p:spPr>
        <p:txBody>
          <a:bodyPr/>
          <a:lstStyle/>
          <a:p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405474" y="9001125"/>
            <a:ext cx="5644687" cy="430887"/>
          </a:xfrm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284083" y="9001125"/>
            <a:ext cx="492122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73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6796" y="702876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4106897" y="95706"/>
            <a:ext cx="2244655" cy="215444"/>
          </a:xfrm>
          <a:ln/>
        </p:spPr>
        <p:txBody>
          <a:bodyPr/>
          <a:lstStyle/>
          <a:p>
            <a:r>
              <a:rPr lang="en-US" smtClean="0"/>
              <a:t>doc.: IEEE 802.11-13/0374r0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60471" y="95706"/>
            <a:ext cx="940506" cy="215444"/>
          </a:xfrm>
          <a:ln/>
        </p:spPr>
        <p:txBody>
          <a:bodyPr/>
          <a:lstStyle/>
          <a:p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405474" y="9001125"/>
            <a:ext cx="5644687" cy="430887"/>
          </a:xfrm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284083" y="9001125"/>
            <a:ext cx="492122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1123" y="93697"/>
            <a:ext cx="743537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20010" y="9004701"/>
            <a:ext cx="263084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765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2203" y="900470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8A37D5E-9F57-4D7F-8917-ABA0FA3FD657}" type="slidenum">
              <a:rPr lang="en-US" sz="1200" b="0" smtClean="0"/>
              <a:pPr/>
              <a:t>12</a:t>
            </a:fld>
            <a:endParaRPr lang="en-US" sz="1200" b="0" smtClean="0"/>
          </a:p>
        </p:txBody>
      </p:sp>
      <p:sp>
        <p:nvSpPr>
          <p:cNvPr id="276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4106897" y="95706"/>
            <a:ext cx="2244655" cy="215444"/>
          </a:xfrm>
          <a:ln/>
        </p:spPr>
        <p:txBody>
          <a:bodyPr/>
          <a:lstStyle/>
          <a:p>
            <a:r>
              <a:rPr lang="en-US" smtClean="0"/>
              <a:t>doc.: IEEE 802.11-13/0374r0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60471" y="95706"/>
            <a:ext cx="940506" cy="215444"/>
          </a:xfrm>
          <a:ln/>
        </p:spPr>
        <p:txBody>
          <a:bodyPr/>
          <a:lstStyle/>
          <a:p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405474" y="9001125"/>
            <a:ext cx="5644687" cy="430887"/>
          </a:xfrm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284083" y="9001125"/>
            <a:ext cx="492122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4106897" y="95706"/>
            <a:ext cx="2244655" cy="215444"/>
          </a:xfrm>
          <a:ln/>
        </p:spPr>
        <p:txBody>
          <a:bodyPr/>
          <a:lstStyle/>
          <a:p>
            <a:r>
              <a:rPr lang="en-US" smtClean="0"/>
              <a:t>doc.: IEEE 802.11-13/0374r0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60471" y="95706"/>
            <a:ext cx="940506" cy="215444"/>
          </a:xfrm>
          <a:ln/>
        </p:spPr>
        <p:txBody>
          <a:bodyPr/>
          <a:lstStyle/>
          <a:p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405474" y="9001125"/>
            <a:ext cx="5644687" cy="430887"/>
          </a:xfrm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284083" y="9001125"/>
            <a:ext cx="492122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06897" y="95706"/>
            <a:ext cx="2244655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802.11-13/0370r1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940506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2013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12732" y="9001125"/>
            <a:ext cx="19388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RIM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4083" y="9001125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FA0DF2A-4090-463A-968B-4ABD6F561DCD}" type="slidenum">
              <a:rPr lang="en-GB" smtClean="0"/>
              <a:pPr/>
              <a:t>77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06897" y="95706"/>
            <a:ext cx="2244655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802.11-13/0370r1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940506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2013</a:t>
            </a:r>
            <a:endParaRPr lang="en-GB" sz="140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12732" y="9001125"/>
            <a:ext cx="19388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RIM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4083" y="9001125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A7B95730-A268-494D-91A1-2AFF9480B191}" type="slidenum">
              <a:rPr lang="en-GB" smtClean="0"/>
              <a:pPr/>
              <a:t>78</a:t>
            </a:fld>
            <a:endParaRPr lang="en-GB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629" y="4416386"/>
            <a:ext cx="5143143" cy="418308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338533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2013January 2009September 2008</a:t>
            </a:r>
          </a:p>
        </p:txBody>
      </p:sp>
      <p:sp>
        <p:nvSpPr>
          <p:cNvPr id="19459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232022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January 2009September 2008</a:t>
            </a: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06113" y="96239"/>
            <a:ext cx="2244655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802.11-08/xxxxr0</a:t>
            </a:r>
          </a:p>
        </p:txBody>
      </p:sp>
      <p:sp>
        <p:nvSpPr>
          <p:cNvPr id="19461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125512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September 2008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17542" y="9000621"/>
            <a:ext cx="273322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Clint Chaplin, Samsung Electronics</a:t>
            </a:r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4083" y="9001125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88DA73E-D53B-449D-923D-78977556481F}" type="slidenum">
              <a:rPr lang="en-US" smtClean="0"/>
              <a:pPr/>
              <a:t>79</a:t>
            </a:fld>
            <a:endParaRPr lang="en-US" smtClean="0"/>
          </a:p>
        </p:txBody>
      </p:sp>
      <p:sp>
        <p:nvSpPr>
          <p:cNvPr id="194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94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338533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2013January 2009September 2008</a:t>
            </a:r>
          </a:p>
        </p:txBody>
      </p:sp>
      <p:sp>
        <p:nvSpPr>
          <p:cNvPr id="20483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232022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January 2009September 2008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06113" y="96239"/>
            <a:ext cx="2244655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802.11-08/xxxxr0</a:t>
            </a:r>
          </a:p>
        </p:txBody>
      </p:sp>
      <p:sp>
        <p:nvSpPr>
          <p:cNvPr id="20485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125512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September 2008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17542" y="9000621"/>
            <a:ext cx="273322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Clint Chaplin, Samsung Electronics</a:t>
            </a:r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4083" y="9001125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75B163C6-2692-4D3B-B409-751D5909A813}" type="slidenum">
              <a:rPr lang="en-US" smtClean="0"/>
              <a:pPr/>
              <a:t>80</a:t>
            </a:fld>
            <a:endParaRPr lang="en-US" smtClean="0"/>
          </a:p>
        </p:txBody>
      </p:sp>
      <p:sp>
        <p:nvSpPr>
          <p:cNvPr id="204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 cap="flat"/>
        </p:spPr>
      </p:sp>
      <p:sp>
        <p:nvSpPr>
          <p:cNvPr id="2048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338533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2013January 2009September 2008</a:t>
            </a:r>
          </a:p>
        </p:txBody>
      </p:sp>
      <p:sp>
        <p:nvSpPr>
          <p:cNvPr id="21507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232022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January 2009September 2008</a:t>
            </a:r>
          </a:p>
        </p:txBody>
      </p:sp>
      <p:sp>
        <p:nvSpPr>
          <p:cNvPr id="21508" name="Rectangle 2"/>
          <p:cNvSpPr txBox="1">
            <a:spLocks noGrp="1" noChangeArrowheads="1"/>
          </p:cNvSpPr>
          <p:nvPr/>
        </p:nvSpPr>
        <p:spPr bwMode="auto">
          <a:xfrm>
            <a:off x="4106113" y="96239"/>
            <a:ext cx="22446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/>
              <a:t>doc.: IEEE 802.11-08/xxxxr0</a:t>
            </a:r>
          </a:p>
        </p:txBody>
      </p:sp>
      <p:sp>
        <p:nvSpPr>
          <p:cNvPr id="21509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125512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September 2008</a:t>
            </a:r>
          </a:p>
        </p:txBody>
      </p:sp>
      <p:sp>
        <p:nvSpPr>
          <p:cNvPr id="21510" name="Rectangle 6"/>
          <p:cNvSpPr txBox="1">
            <a:spLocks noGrp="1" noChangeArrowheads="1"/>
          </p:cNvSpPr>
          <p:nvPr/>
        </p:nvSpPr>
        <p:spPr bwMode="auto">
          <a:xfrm>
            <a:off x="3676959" y="9000621"/>
            <a:ext cx="26738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/>
              <a:t>Clint Chaplin, Samsung Electronics</a:t>
            </a:r>
          </a:p>
        </p:txBody>
      </p:sp>
      <p:sp>
        <p:nvSpPr>
          <p:cNvPr id="21511" name="Rectangle 7"/>
          <p:cNvSpPr txBox="1">
            <a:spLocks noGrp="1" noChangeArrowheads="1"/>
          </p:cNvSpPr>
          <p:nvPr/>
        </p:nvSpPr>
        <p:spPr bwMode="auto">
          <a:xfrm>
            <a:off x="3284315" y="9000621"/>
            <a:ext cx="49212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/>
              <a:t>Page </a:t>
            </a:r>
            <a:fld id="{E0CF1C92-DB8F-4998-8C0A-760EDEEEB4DB}" type="slidenum">
              <a:rPr lang="en-US"/>
              <a:pPr algn="r"/>
              <a:t>81</a:t>
            </a:fld>
            <a:endParaRPr lang="en-US"/>
          </a:p>
        </p:txBody>
      </p:sp>
      <p:sp>
        <p:nvSpPr>
          <p:cNvPr id="21512" name="Rectangle 2"/>
          <p:cNvSpPr txBox="1">
            <a:spLocks noGrp="1" noChangeArrowheads="1"/>
          </p:cNvSpPr>
          <p:nvPr/>
        </p:nvSpPr>
        <p:spPr bwMode="auto">
          <a:xfrm>
            <a:off x="4106113" y="96239"/>
            <a:ext cx="22446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/>
              <a:t>doc.: IEEE 802.11-08/0697r0</a:t>
            </a:r>
          </a:p>
        </p:txBody>
      </p:sp>
      <p:sp>
        <p:nvSpPr>
          <p:cNvPr id="21513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77015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May 2008</a:t>
            </a:r>
          </a:p>
        </p:txBody>
      </p:sp>
      <p:sp>
        <p:nvSpPr>
          <p:cNvPr id="21514" name="Rectangle 6"/>
          <p:cNvSpPr txBox="1">
            <a:spLocks noGrp="1" noChangeArrowheads="1"/>
          </p:cNvSpPr>
          <p:nvPr/>
        </p:nvSpPr>
        <p:spPr bwMode="auto">
          <a:xfrm>
            <a:off x="4411134" y="9000621"/>
            <a:ext cx="193963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/>
              <a:t>Clint Chaplin, Samsung</a:t>
            </a:r>
          </a:p>
        </p:txBody>
      </p:sp>
      <p:sp>
        <p:nvSpPr>
          <p:cNvPr id="21515" name="Rectangle 7"/>
          <p:cNvSpPr txBox="1">
            <a:spLocks noGrp="1" noChangeArrowheads="1"/>
          </p:cNvSpPr>
          <p:nvPr/>
        </p:nvSpPr>
        <p:spPr bwMode="auto">
          <a:xfrm>
            <a:off x="3284315" y="9000621"/>
            <a:ext cx="49212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/>
              <a:t>Page </a:t>
            </a:r>
            <a:fld id="{3D71634F-7945-4B18-855F-9F75AF30EC5E}" type="slidenum">
              <a:rPr lang="en-US"/>
              <a:pPr algn="r"/>
              <a:t>81</a:t>
            </a:fld>
            <a:endParaRPr lang="en-US"/>
          </a:p>
        </p:txBody>
      </p:sp>
      <p:sp>
        <p:nvSpPr>
          <p:cNvPr id="215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35088" y="808038"/>
            <a:ext cx="4340225" cy="3255962"/>
          </a:xfrm>
          <a:ln/>
        </p:spPr>
      </p:sp>
      <p:sp>
        <p:nvSpPr>
          <p:cNvPr id="215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078" y="4430340"/>
            <a:ext cx="5142244" cy="420453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338533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2013January 2009September 2008</a:t>
            </a:r>
          </a:p>
        </p:txBody>
      </p:sp>
      <p:sp>
        <p:nvSpPr>
          <p:cNvPr id="22531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232022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January 2009September 2008</a:t>
            </a:r>
          </a:p>
        </p:txBody>
      </p:sp>
      <p:sp>
        <p:nvSpPr>
          <p:cNvPr id="22532" name="Rectangle 2"/>
          <p:cNvSpPr txBox="1">
            <a:spLocks noGrp="1" noChangeArrowheads="1"/>
          </p:cNvSpPr>
          <p:nvPr/>
        </p:nvSpPr>
        <p:spPr bwMode="auto">
          <a:xfrm>
            <a:off x="4106113" y="96239"/>
            <a:ext cx="22446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/>
              <a:t>doc.: IEEE 802.11-08/xxxxr0</a:t>
            </a:r>
          </a:p>
        </p:txBody>
      </p:sp>
      <p:sp>
        <p:nvSpPr>
          <p:cNvPr id="22533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125512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September 2008</a:t>
            </a:r>
          </a:p>
        </p:txBody>
      </p:sp>
      <p:sp>
        <p:nvSpPr>
          <p:cNvPr id="22534" name="Rectangle 6"/>
          <p:cNvSpPr txBox="1">
            <a:spLocks noGrp="1" noChangeArrowheads="1"/>
          </p:cNvSpPr>
          <p:nvPr/>
        </p:nvSpPr>
        <p:spPr bwMode="auto">
          <a:xfrm>
            <a:off x="3676959" y="9000621"/>
            <a:ext cx="26738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/>
              <a:t>Clint Chaplin, Samsung Electronics</a:t>
            </a:r>
          </a:p>
        </p:txBody>
      </p:sp>
      <p:sp>
        <p:nvSpPr>
          <p:cNvPr id="22535" name="Rectangle 7"/>
          <p:cNvSpPr txBox="1">
            <a:spLocks noGrp="1" noChangeArrowheads="1"/>
          </p:cNvSpPr>
          <p:nvPr/>
        </p:nvSpPr>
        <p:spPr bwMode="auto">
          <a:xfrm>
            <a:off x="3284315" y="9000621"/>
            <a:ext cx="49212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/>
              <a:t>Page </a:t>
            </a:r>
            <a:fld id="{4EC200BC-2711-4368-A743-33C374C8233E}" type="slidenum">
              <a:rPr lang="en-US"/>
              <a:pPr algn="r"/>
              <a:t>82</a:t>
            </a:fld>
            <a:endParaRPr lang="en-US"/>
          </a:p>
        </p:txBody>
      </p:sp>
      <p:sp>
        <p:nvSpPr>
          <p:cNvPr id="22536" name="Rectangle 2"/>
          <p:cNvSpPr txBox="1">
            <a:spLocks noGrp="1" noChangeArrowheads="1"/>
          </p:cNvSpPr>
          <p:nvPr/>
        </p:nvSpPr>
        <p:spPr bwMode="auto">
          <a:xfrm>
            <a:off x="4106113" y="96239"/>
            <a:ext cx="22446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/>
              <a:t>doc.: IEEE 802.11-08/0697r0</a:t>
            </a:r>
          </a:p>
        </p:txBody>
      </p:sp>
      <p:sp>
        <p:nvSpPr>
          <p:cNvPr id="22537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77015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May 2008</a:t>
            </a:r>
          </a:p>
        </p:txBody>
      </p:sp>
      <p:sp>
        <p:nvSpPr>
          <p:cNvPr id="22538" name="Rectangle 6"/>
          <p:cNvSpPr txBox="1">
            <a:spLocks noGrp="1" noChangeArrowheads="1"/>
          </p:cNvSpPr>
          <p:nvPr/>
        </p:nvSpPr>
        <p:spPr bwMode="auto">
          <a:xfrm>
            <a:off x="4411134" y="9000621"/>
            <a:ext cx="193963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/>
              <a:t>Clint Chaplin, Samsung</a:t>
            </a:r>
          </a:p>
        </p:txBody>
      </p:sp>
      <p:sp>
        <p:nvSpPr>
          <p:cNvPr id="22539" name="Rectangle 7"/>
          <p:cNvSpPr txBox="1">
            <a:spLocks noGrp="1" noChangeArrowheads="1"/>
          </p:cNvSpPr>
          <p:nvPr/>
        </p:nvSpPr>
        <p:spPr bwMode="auto">
          <a:xfrm>
            <a:off x="3284315" y="9000621"/>
            <a:ext cx="49212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/>
              <a:t>Page </a:t>
            </a:r>
            <a:fld id="{0BDBDB42-101A-42B4-B78F-E92DE27E93AD}" type="slidenum">
              <a:rPr lang="en-US"/>
              <a:pPr algn="r"/>
              <a:t>82</a:t>
            </a:fld>
            <a:endParaRPr lang="en-US"/>
          </a:p>
        </p:txBody>
      </p:sp>
      <p:sp>
        <p:nvSpPr>
          <p:cNvPr id="225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35088" y="808038"/>
            <a:ext cx="4340225" cy="3255962"/>
          </a:xfrm>
          <a:ln/>
        </p:spPr>
      </p:sp>
      <p:sp>
        <p:nvSpPr>
          <p:cNvPr id="225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078" y="4430340"/>
            <a:ext cx="5142244" cy="420453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338533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2013January 2009September 2008</a:t>
            </a:r>
          </a:p>
        </p:txBody>
      </p:sp>
      <p:sp>
        <p:nvSpPr>
          <p:cNvPr id="23555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232022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January 2009September 2008</a:t>
            </a:r>
          </a:p>
        </p:txBody>
      </p:sp>
      <p:sp>
        <p:nvSpPr>
          <p:cNvPr id="23556" name="Rectangle 2"/>
          <p:cNvSpPr txBox="1">
            <a:spLocks noGrp="1" noChangeArrowheads="1"/>
          </p:cNvSpPr>
          <p:nvPr/>
        </p:nvSpPr>
        <p:spPr bwMode="auto">
          <a:xfrm>
            <a:off x="4106113" y="96239"/>
            <a:ext cx="22446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/>
              <a:t>doc.: IEEE 802.11-08/xxxxr0</a:t>
            </a:r>
          </a:p>
        </p:txBody>
      </p:sp>
      <p:sp>
        <p:nvSpPr>
          <p:cNvPr id="23557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125512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September 2008</a:t>
            </a:r>
          </a:p>
        </p:txBody>
      </p:sp>
      <p:sp>
        <p:nvSpPr>
          <p:cNvPr id="23558" name="Rectangle 6"/>
          <p:cNvSpPr txBox="1">
            <a:spLocks noGrp="1" noChangeArrowheads="1"/>
          </p:cNvSpPr>
          <p:nvPr/>
        </p:nvSpPr>
        <p:spPr bwMode="auto">
          <a:xfrm>
            <a:off x="3676959" y="9000621"/>
            <a:ext cx="26738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/>
              <a:t>Clint Chaplin, Samsung Electronics</a:t>
            </a:r>
          </a:p>
        </p:txBody>
      </p:sp>
      <p:sp>
        <p:nvSpPr>
          <p:cNvPr id="23559" name="Rectangle 7"/>
          <p:cNvSpPr txBox="1">
            <a:spLocks noGrp="1" noChangeArrowheads="1"/>
          </p:cNvSpPr>
          <p:nvPr/>
        </p:nvSpPr>
        <p:spPr bwMode="auto">
          <a:xfrm>
            <a:off x="3284315" y="9000621"/>
            <a:ext cx="49212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/>
              <a:t>Page </a:t>
            </a:r>
            <a:fld id="{174682E5-8040-48B1-BC9F-782F8588481F}" type="slidenum">
              <a:rPr lang="en-US"/>
              <a:pPr algn="r"/>
              <a:t>83</a:t>
            </a:fld>
            <a:endParaRPr lang="en-US"/>
          </a:p>
        </p:txBody>
      </p:sp>
      <p:sp>
        <p:nvSpPr>
          <p:cNvPr id="23560" name="Rectangle 2"/>
          <p:cNvSpPr txBox="1">
            <a:spLocks noGrp="1" noChangeArrowheads="1"/>
          </p:cNvSpPr>
          <p:nvPr/>
        </p:nvSpPr>
        <p:spPr bwMode="auto">
          <a:xfrm>
            <a:off x="4106113" y="96239"/>
            <a:ext cx="22446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/>
              <a:t>doc.: IEEE 802.11-08/0697r0</a:t>
            </a:r>
          </a:p>
        </p:txBody>
      </p:sp>
      <p:sp>
        <p:nvSpPr>
          <p:cNvPr id="23561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77015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May 2008</a:t>
            </a:r>
          </a:p>
        </p:txBody>
      </p:sp>
      <p:sp>
        <p:nvSpPr>
          <p:cNvPr id="23562" name="Rectangle 6"/>
          <p:cNvSpPr txBox="1">
            <a:spLocks noGrp="1" noChangeArrowheads="1"/>
          </p:cNvSpPr>
          <p:nvPr/>
        </p:nvSpPr>
        <p:spPr bwMode="auto">
          <a:xfrm>
            <a:off x="4411134" y="9000621"/>
            <a:ext cx="193963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/>
              <a:t>Clint Chaplin, Samsung</a:t>
            </a:r>
          </a:p>
        </p:txBody>
      </p:sp>
      <p:sp>
        <p:nvSpPr>
          <p:cNvPr id="23563" name="Rectangle 7"/>
          <p:cNvSpPr txBox="1">
            <a:spLocks noGrp="1" noChangeArrowheads="1"/>
          </p:cNvSpPr>
          <p:nvPr/>
        </p:nvSpPr>
        <p:spPr bwMode="auto">
          <a:xfrm>
            <a:off x="3284315" y="9000621"/>
            <a:ext cx="49212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/>
              <a:t>Page </a:t>
            </a:r>
            <a:fld id="{464E7502-C659-4EA7-B581-0A48F91BE445}" type="slidenum">
              <a:rPr lang="en-US"/>
              <a:pPr algn="r"/>
              <a:t>83</a:t>
            </a:fld>
            <a:endParaRPr lang="en-US"/>
          </a:p>
        </p:txBody>
      </p:sp>
      <p:sp>
        <p:nvSpPr>
          <p:cNvPr id="23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35088" y="808038"/>
            <a:ext cx="4340225" cy="3255962"/>
          </a:xfrm>
          <a:ln/>
        </p:spPr>
      </p:sp>
      <p:sp>
        <p:nvSpPr>
          <p:cNvPr id="235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078" y="4430340"/>
            <a:ext cx="5142244" cy="420453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338533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2013January 2009September 2008</a:t>
            </a:r>
          </a:p>
        </p:txBody>
      </p:sp>
      <p:sp>
        <p:nvSpPr>
          <p:cNvPr id="24579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232022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January 2009September 2008</a:t>
            </a:r>
          </a:p>
        </p:txBody>
      </p:sp>
      <p:sp>
        <p:nvSpPr>
          <p:cNvPr id="24580" name="Rectangle 2"/>
          <p:cNvSpPr txBox="1">
            <a:spLocks noGrp="1" noChangeArrowheads="1"/>
          </p:cNvSpPr>
          <p:nvPr/>
        </p:nvSpPr>
        <p:spPr bwMode="auto">
          <a:xfrm>
            <a:off x="4106113" y="96239"/>
            <a:ext cx="22446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/>
              <a:t>doc.: IEEE 802.11-08/xxxxr0</a:t>
            </a:r>
          </a:p>
        </p:txBody>
      </p:sp>
      <p:sp>
        <p:nvSpPr>
          <p:cNvPr id="24581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125512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September 2008</a:t>
            </a:r>
          </a:p>
        </p:txBody>
      </p:sp>
      <p:sp>
        <p:nvSpPr>
          <p:cNvPr id="24582" name="Rectangle 6"/>
          <p:cNvSpPr txBox="1">
            <a:spLocks noGrp="1" noChangeArrowheads="1"/>
          </p:cNvSpPr>
          <p:nvPr/>
        </p:nvSpPr>
        <p:spPr bwMode="auto">
          <a:xfrm>
            <a:off x="3676959" y="9000621"/>
            <a:ext cx="26738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/>
              <a:t>Clint Chaplin, Samsung Electronics</a:t>
            </a:r>
          </a:p>
        </p:txBody>
      </p:sp>
      <p:sp>
        <p:nvSpPr>
          <p:cNvPr id="24583" name="Rectangle 7"/>
          <p:cNvSpPr txBox="1">
            <a:spLocks noGrp="1" noChangeArrowheads="1"/>
          </p:cNvSpPr>
          <p:nvPr/>
        </p:nvSpPr>
        <p:spPr bwMode="auto">
          <a:xfrm>
            <a:off x="3284315" y="9000621"/>
            <a:ext cx="49212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/>
              <a:t>Page </a:t>
            </a:r>
            <a:fld id="{8F859326-7407-48C0-ACDC-0C2979A68151}" type="slidenum">
              <a:rPr lang="en-US"/>
              <a:pPr algn="r"/>
              <a:t>84</a:t>
            </a:fld>
            <a:endParaRPr lang="en-US"/>
          </a:p>
        </p:txBody>
      </p:sp>
      <p:sp>
        <p:nvSpPr>
          <p:cNvPr id="24584" name="Rectangle 2"/>
          <p:cNvSpPr txBox="1">
            <a:spLocks noGrp="1" noChangeArrowheads="1"/>
          </p:cNvSpPr>
          <p:nvPr/>
        </p:nvSpPr>
        <p:spPr bwMode="auto">
          <a:xfrm>
            <a:off x="4106113" y="96239"/>
            <a:ext cx="22446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/>
              <a:t>doc.: IEEE 802.11-08/0697r0</a:t>
            </a:r>
          </a:p>
        </p:txBody>
      </p:sp>
      <p:sp>
        <p:nvSpPr>
          <p:cNvPr id="24585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77015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May 2008</a:t>
            </a:r>
          </a:p>
        </p:txBody>
      </p:sp>
      <p:sp>
        <p:nvSpPr>
          <p:cNvPr id="24586" name="Rectangle 6"/>
          <p:cNvSpPr txBox="1">
            <a:spLocks noGrp="1" noChangeArrowheads="1"/>
          </p:cNvSpPr>
          <p:nvPr/>
        </p:nvSpPr>
        <p:spPr bwMode="auto">
          <a:xfrm>
            <a:off x="4411134" y="9000621"/>
            <a:ext cx="193963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/>
              <a:t>Clint Chaplin, Samsung</a:t>
            </a:r>
          </a:p>
        </p:txBody>
      </p:sp>
      <p:sp>
        <p:nvSpPr>
          <p:cNvPr id="24587" name="Rectangle 7"/>
          <p:cNvSpPr txBox="1">
            <a:spLocks noGrp="1" noChangeArrowheads="1"/>
          </p:cNvSpPr>
          <p:nvPr/>
        </p:nvSpPr>
        <p:spPr bwMode="auto">
          <a:xfrm>
            <a:off x="3284315" y="9000621"/>
            <a:ext cx="49212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/>
              <a:t>Page </a:t>
            </a:r>
            <a:fld id="{2FFC0742-83FA-4911-B8D3-F56BD1E55C76}" type="slidenum">
              <a:rPr lang="en-US"/>
              <a:pPr algn="r"/>
              <a:t>84</a:t>
            </a:fld>
            <a:endParaRPr lang="en-US"/>
          </a:p>
        </p:txBody>
      </p:sp>
      <p:sp>
        <p:nvSpPr>
          <p:cNvPr id="245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35088" y="808038"/>
            <a:ext cx="4340225" cy="3255962"/>
          </a:xfrm>
          <a:ln/>
        </p:spPr>
      </p:sp>
      <p:sp>
        <p:nvSpPr>
          <p:cNvPr id="245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078" y="4430340"/>
            <a:ext cx="5142244" cy="420453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116618" y="88779"/>
            <a:ext cx="2234239" cy="22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61123" y="88779"/>
            <a:ext cx="758946" cy="22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277560" y="9004701"/>
            <a:ext cx="2073298" cy="18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1327" y="9004700"/>
            <a:ext cx="496054" cy="184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/>
              <a:t>Page </a:t>
            </a:r>
            <a:fld id="{FBF61866-3B38-4060-AC4E-03A654F60552}" type="slidenum">
              <a:rPr lang="en-US" sz="1200"/>
              <a:pPr algn="r" eaLnBrk="0" hangingPunct="0"/>
              <a:t>13</a:t>
            </a:fld>
            <a:endParaRPr lang="en-US" sz="120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567" y="4415159"/>
            <a:ext cx="5609267" cy="41821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338533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2013January 2009September 2008</a:t>
            </a:r>
          </a:p>
        </p:txBody>
      </p:sp>
      <p:sp>
        <p:nvSpPr>
          <p:cNvPr id="25603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232022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January 2009September 2008</a:t>
            </a:r>
          </a:p>
        </p:txBody>
      </p:sp>
      <p:sp>
        <p:nvSpPr>
          <p:cNvPr id="25604" name="Rectangle 2"/>
          <p:cNvSpPr txBox="1">
            <a:spLocks noGrp="1" noChangeArrowheads="1"/>
          </p:cNvSpPr>
          <p:nvPr/>
        </p:nvSpPr>
        <p:spPr bwMode="auto">
          <a:xfrm>
            <a:off x="4106113" y="96239"/>
            <a:ext cx="22446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/>
              <a:t>doc.: IEEE 802.11-08/xxxxr0</a:t>
            </a:r>
          </a:p>
        </p:txBody>
      </p:sp>
      <p:sp>
        <p:nvSpPr>
          <p:cNvPr id="25605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125512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September 2008</a:t>
            </a:r>
          </a:p>
        </p:txBody>
      </p:sp>
      <p:sp>
        <p:nvSpPr>
          <p:cNvPr id="25606" name="Rectangle 6"/>
          <p:cNvSpPr txBox="1">
            <a:spLocks noGrp="1" noChangeArrowheads="1"/>
          </p:cNvSpPr>
          <p:nvPr/>
        </p:nvSpPr>
        <p:spPr bwMode="auto">
          <a:xfrm>
            <a:off x="3676959" y="9000621"/>
            <a:ext cx="26738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/>
              <a:t>Clint Chaplin, Samsung Electronics</a:t>
            </a:r>
          </a:p>
        </p:txBody>
      </p:sp>
      <p:sp>
        <p:nvSpPr>
          <p:cNvPr id="25607" name="Rectangle 7"/>
          <p:cNvSpPr txBox="1">
            <a:spLocks noGrp="1" noChangeArrowheads="1"/>
          </p:cNvSpPr>
          <p:nvPr/>
        </p:nvSpPr>
        <p:spPr bwMode="auto">
          <a:xfrm>
            <a:off x="3284315" y="9000621"/>
            <a:ext cx="49212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/>
              <a:t>Page </a:t>
            </a:r>
            <a:fld id="{9762479E-CA74-49D5-874F-362F2022537D}" type="slidenum">
              <a:rPr lang="en-US"/>
              <a:pPr algn="r"/>
              <a:t>85</a:t>
            </a:fld>
            <a:endParaRPr lang="en-US"/>
          </a:p>
        </p:txBody>
      </p:sp>
      <p:sp>
        <p:nvSpPr>
          <p:cNvPr id="25608" name="Rectangle 2"/>
          <p:cNvSpPr txBox="1">
            <a:spLocks noGrp="1" noChangeArrowheads="1"/>
          </p:cNvSpPr>
          <p:nvPr/>
        </p:nvSpPr>
        <p:spPr bwMode="auto">
          <a:xfrm>
            <a:off x="4106113" y="96239"/>
            <a:ext cx="22446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/>
              <a:t>doc.: IEEE 802.11-08/0697r0</a:t>
            </a:r>
          </a:p>
        </p:txBody>
      </p:sp>
      <p:sp>
        <p:nvSpPr>
          <p:cNvPr id="25609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77015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May 2008</a:t>
            </a:r>
          </a:p>
        </p:txBody>
      </p:sp>
      <p:sp>
        <p:nvSpPr>
          <p:cNvPr id="25610" name="Rectangle 6"/>
          <p:cNvSpPr txBox="1">
            <a:spLocks noGrp="1" noChangeArrowheads="1"/>
          </p:cNvSpPr>
          <p:nvPr/>
        </p:nvSpPr>
        <p:spPr bwMode="auto">
          <a:xfrm>
            <a:off x="4411134" y="9000621"/>
            <a:ext cx="193963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/>
              <a:t>Clint Chaplin, Samsung</a:t>
            </a:r>
          </a:p>
        </p:txBody>
      </p:sp>
      <p:sp>
        <p:nvSpPr>
          <p:cNvPr id="25611" name="Rectangle 7"/>
          <p:cNvSpPr txBox="1">
            <a:spLocks noGrp="1" noChangeArrowheads="1"/>
          </p:cNvSpPr>
          <p:nvPr/>
        </p:nvSpPr>
        <p:spPr bwMode="auto">
          <a:xfrm>
            <a:off x="3284315" y="9000621"/>
            <a:ext cx="49212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/>
              <a:t>Page </a:t>
            </a:r>
            <a:fld id="{A4CFB2FC-0391-4BF2-9BD0-A66F6266EE26}" type="slidenum">
              <a:rPr lang="en-US"/>
              <a:pPr algn="r"/>
              <a:t>85</a:t>
            </a:fld>
            <a:endParaRPr lang="en-US"/>
          </a:p>
        </p:txBody>
      </p:sp>
      <p:sp>
        <p:nvSpPr>
          <p:cNvPr id="256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35088" y="808038"/>
            <a:ext cx="4340225" cy="3255962"/>
          </a:xfrm>
          <a:ln/>
        </p:spPr>
      </p:sp>
      <p:sp>
        <p:nvSpPr>
          <p:cNvPr id="256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078" y="4430340"/>
            <a:ext cx="5142244" cy="420453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338533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2013January 2009September 2008</a:t>
            </a:r>
          </a:p>
        </p:txBody>
      </p:sp>
      <p:sp>
        <p:nvSpPr>
          <p:cNvPr id="26627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232022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January 2009September 2008</a:t>
            </a:r>
          </a:p>
        </p:txBody>
      </p:sp>
      <p:sp>
        <p:nvSpPr>
          <p:cNvPr id="26628" name="Rectangle 2"/>
          <p:cNvSpPr txBox="1">
            <a:spLocks noGrp="1" noChangeArrowheads="1"/>
          </p:cNvSpPr>
          <p:nvPr/>
        </p:nvSpPr>
        <p:spPr bwMode="auto">
          <a:xfrm>
            <a:off x="4106113" y="96239"/>
            <a:ext cx="22446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/>
              <a:t>doc.: IEEE 802.11-08/xxxxr0</a:t>
            </a:r>
          </a:p>
        </p:txBody>
      </p:sp>
      <p:sp>
        <p:nvSpPr>
          <p:cNvPr id="26629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125512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September 2008</a:t>
            </a:r>
          </a:p>
        </p:txBody>
      </p:sp>
      <p:sp>
        <p:nvSpPr>
          <p:cNvPr id="26630" name="Rectangle 6"/>
          <p:cNvSpPr txBox="1">
            <a:spLocks noGrp="1" noChangeArrowheads="1"/>
          </p:cNvSpPr>
          <p:nvPr/>
        </p:nvSpPr>
        <p:spPr bwMode="auto">
          <a:xfrm>
            <a:off x="3676959" y="9000621"/>
            <a:ext cx="26738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/>
              <a:t>Clint Chaplin, Samsung Electronics</a:t>
            </a:r>
          </a:p>
        </p:txBody>
      </p:sp>
      <p:sp>
        <p:nvSpPr>
          <p:cNvPr id="26631" name="Rectangle 7"/>
          <p:cNvSpPr txBox="1">
            <a:spLocks noGrp="1" noChangeArrowheads="1"/>
          </p:cNvSpPr>
          <p:nvPr/>
        </p:nvSpPr>
        <p:spPr bwMode="auto">
          <a:xfrm>
            <a:off x="3284315" y="9000621"/>
            <a:ext cx="49212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/>
              <a:t>Page </a:t>
            </a:r>
            <a:fld id="{60B11636-26AE-455D-814B-E9FE82314451}" type="slidenum">
              <a:rPr lang="en-US"/>
              <a:pPr algn="r"/>
              <a:t>86</a:t>
            </a:fld>
            <a:endParaRPr lang="en-US"/>
          </a:p>
        </p:txBody>
      </p:sp>
      <p:sp>
        <p:nvSpPr>
          <p:cNvPr id="26632" name="Rectangle 2"/>
          <p:cNvSpPr txBox="1">
            <a:spLocks noGrp="1" noChangeArrowheads="1"/>
          </p:cNvSpPr>
          <p:nvPr/>
        </p:nvSpPr>
        <p:spPr bwMode="auto">
          <a:xfrm>
            <a:off x="4106113" y="96239"/>
            <a:ext cx="22446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/>
              <a:t>doc.: IEEE 802.11-08/0697r0</a:t>
            </a:r>
          </a:p>
        </p:txBody>
      </p:sp>
      <p:sp>
        <p:nvSpPr>
          <p:cNvPr id="26633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77015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May 2008</a:t>
            </a:r>
          </a:p>
        </p:txBody>
      </p:sp>
      <p:sp>
        <p:nvSpPr>
          <p:cNvPr id="26634" name="Rectangle 6"/>
          <p:cNvSpPr txBox="1">
            <a:spLocks noGrp="1" noChangeArrowheads="1"/>
          </p:cNvSpPr>
          <p:nvPr/>
        </p:nvSpPr>
        <p:spPr bwMode="auto">
          <a:xfrm>
            <a:off x="4411134" y="9000621"/>
            <a:ext cx="193963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/>
              <a:t>Clint Chaplin, Samsung</a:t>
            </a:r>
          </a:p>
        </p:txBody>
      </p:sp>
      <p:sp>
        <p:nvSpPr>
          <p:cNvPr id="26635" name="Rectangle 7"/>
          <p:cNvSpPr txBox="1">
            <a:spLocks noGrp="1" noChangeArrowheads="1"/>
          </p:cNvSpPr>
          <p:nvPr/>
        </p:nvSpPr>
        <p:spPr bwMode="auto">
          <a:xfrm>
            <a:off x="3284315" y="9000621"/>
            <a:ext cx="49212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/>
              <a:t>Page </a:t>
            </a:r>
            <a:fld id="{35140EC1-B8AF-488F-A644-30D843C55999}" type="slidenum">
              <a:rPr lang="en-US"/>
              <a:pPr algn="r"/>
              <a:t>86</a:t>
            </a:fld>
            <a:endParaRPr lang="en-US"/>
          </a:p>
        </p:txBody>
      </p:sp>
      <p:sp>
        <p:nvSpPr>
          <p:cNvPr id="266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35088" y="808038"/>
            <a:ext cx="4340225" cy="3255962"/>
          </a:xfrm>
          <a:ln/>
        </p:spPr>
      </p:sp>
      <p:sp>
        <p:nvSpPr>
          <p:cNvPr id="266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078" y="4430340"/>
            <a:ext cx="5142244" cy="420453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338533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2013January 2009September 2008</a:t>
            </a:r>
          </a:p>
        </p:txBody>
      </p:sp>
      <p:sp>
        <p:nvSpPr>
          <p:cNvPr id="27651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232022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January 2009September 2008</a:t>
            </a:r>
          </a:p>
        </p:txBody>
      </p:sp>
      <p:sp>
        <p:nvSpPr>
          <p:cNvPr id="27652" name="Rectangle 2"/>
          <p:cNvSpPr txBox="1">
            <a:spLocks noGrp="1" noChangeArrowheads="1"/>
          </p:cNvSpPr>
          <p:nvPr/>
        </p:nvSpPr>
        <p:spPr bwMode="auto">
          <a:xfrm>
            <a:off x="4106113" y="96239"/>
            <a:ext cx="22446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/>
              <a:t>doc.: IEEE 802.11-08/xxxxr0</a:t>
            </a:r>
          </a:p>
        </p:txBody>
      </p:sp>
      <p:sp>
        <p:nvSpPr>
          <p:cNvPr id="27653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125512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September 2008</a:t>
            </a:r>
          </a:p>
        </p:txBody>
      </p:sp>
      <p:sp>
        <p:nvSpPr>
          <p:cNvPr id="27654" name="Rectangle 6"/>
          <p:cNvSpPr txBox="1">
            <a:spLocks noGrp="1" noChangeArrowheads="1"/>
          </p:cNvSpPr>
          <p:nvPr/>
        </p:nvSpPr>
        <p:spPr bwMode="auto">
          <a:xfrm>
            <a:off x="3676959" y="9000621"/>
            <a:ext cx="26738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/>
              <a:t>Clint Chaplin, Samsung Electronics</a:t>
            </a:r>
          </a:p>
        </p:txBody>
      </p:sp>
      <p:sp>
        <p:nvSpPr>
          <p:cNvPr id="27655" name="Rectangle 7"/>
          <p:cNvSpPr txBox="1">
            <a:spLocks noGrp="1" noChangeArrowheads="1"/>
          </p:cNvSpPr>
          <p:nvPr/>
        </p:nvSpPr>
        <p:spPr bwMode="auto">
          <a:xfrm>
            <a:off x="3284315" y="9000621"/>
            <a:ext cx="49212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/>
              <a:t>Page </a:t>
            </a:r>
            <a:fld id="{4CAA8AE8-D726-42C0-9B9B-1471762C0BA0}" type="slidenum">
              <a:rPr lang="en-US"/>
              <a:pPr algn="r"/>
              <a:t>87</a:t>
            </a:fld>
            <a:endParaRPr lang="en-US"/>
          </a:p>
        </p:txBody>
      </p:sp>
      <p:sp>
        <p:nvSpPr>
          <p:cNvPr id="27656" name="Rectangle 2"/>
          <p:cNvSpPr txBox="1">
            <a:spLocks noGrp="1" noChangeArrowheads="1"/>
          </p:cNvSpPr>
          <p:nvPr/>
        </p:nvSpPr>
        <p:spPr bwMode="auto">
          <a:xfrm>
            <a:off x="4106113" y="96239"/>
            <a:ext cx="22446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/>
              <a:t>doc.: IEEE 802.11-08/0697r0</a:t>
            </a:r>
          </a:p>
        </p:txBody>
      </p:sp>
      <p:sp>
        <p:nvSpPr>
          <p:cNvPr id="27657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77015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May 2008</a:t>
            </a:r>
          </a:p>
        </p:txBody>
      </p:sp>
      <p:sp>
        <p:nvSpPr>
          <p:cNvPr id="27658" name="Rectangle 6"/>
          <p:cNvSpPr txBox="1">
            <a:spLocks noGrp="1" noChangeArrowheads="1"/>
          </p:cNvSpPr>
          <p:nvPr/>
        </p:nvSpPr>
        <p:spPr bwMode="auto">
          <a:xfrm>
            <a:off x="4411134" y="9000621"/>
            <a:ext cx="193963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/>
              <a:t>Clint Chaplin, Samsung</a:t>
            </a:r>
          </a:p>
        </p:txBody>
      </p:sp>
      <p:sp>
        <p:nvSpPr>
          <p:cNvPr id="27659" name="Rectangle 7"/>
          <p:cNvSpPr txBox="1">
            <a:spLocks noGrp="1" noChangeArrowheads="1"/>
          </p:cNvSpPr>
          <p:nvPr/>
        </p:nvSpPr>
        <p:spPr bwMode="auto">
          <a:xfrm>
            <a:off x="3284315" y="9000621"/>
            <a:ext cx="49212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/>
              <a:t>Page </a:t>
            </a:r>
            <a:fld id="{EA952948-B89A-4D23-B91B-CE86E2357A61}" type="slidenum">
              <a:rPr lang="en-US"/>
              <a:pPr algn="r"/>
              <a:t>87</a:t>
            </a:fld>
            <a:endParaRPr lang="en-US"/>
          </a:p>
        </p:txBody>
      </p:sp>
      <p:sp>
        <p:nvSpPr>
          <p:cNvPr id="276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35088" y="808038"/>
            <a:ext cx="4340225" cy="3255962"/>
          </a:xfrm>
          <a:ln/>
        </p:spPr>
      </p:sp>
      <p:sp>
        <p:nvSpPr>
          <p:cNvPr id="276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078" y="4430340"/>
            <a:ext cx="5142244" cy="420453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338533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2013January 2009September 2008</a:t>
            </a:r>
          </a:p>
        </p:txBody>
      </p:sp>
      <p:sp>
        <p:nvSpPr>
          <p:cNvPr id="28675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232022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January 2009September 2008</a:t>
            </a:r>
          </a:p>
        </p:txBody>
      </p:sp>
      <p:sp>
        <p:nvSpPr>
          <p:cNvPr id="28676" name="Rectangle 2"/>
          <p:cNvSpPr txBox="1">
            <a:spLocks noGrp="1" noChangeArrowheads="1"/>
          </p:cNvSpPr>
          <p:nvPr/>
        </p:nvSpPr>
        <p:spPr bwMode="auto">
          <a:xfrm>
            <a:off x="4106113" y="96239"/>
            <a:ext cx="22446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/>
              <a:t>doc.: IEEE 802.11-08/xxxxr0</a:t>
            </a:r>
          </a:p>
        </p:txBody>
      </p:sp>
      <p:sp>
        <p:nvSpPr>
          <p:cNvPr id="28677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125512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September 2008</a:t>
            </a:r>
          </a:p>
        </p:txBody>
      </p:sp>
      <p:sp>
        <p:nvSpPr>
          <p:cNvPr id="28678" name="Rectangle 6"/>
          <p:cNvSpPr txBox="1">
            <a:spLocks noGrp="1" noChangeArrowheads="1"/>
          </p:cNvSpPr>
          <p:nvPr/>
        </p:nvSpPr>
        <p:spPr bwMode="auto">
          <a:xfrm>
            <a:off x="3676959" y="9000621"/>
            <a:ext cx="26738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/>
              <a:t>Clint Chaplin, Samsung Electronics</a:t>
            </a:r>
          </a:p>
        </p:txBody>
      </p:sp>
      <p:sp>
        <p:nvSpPr>
          <p:cNvPr id="28679" name="Rectangle 7"/>
          <p:cNvSpPr txBox="1">
            <a:spLocks noGrp="1" noChangeArrowheads="1"/>
          </p:cNvSpPr>
          <p:nvPr/>
        </p:nvSpPr>
        <p:spPr bwMode="auto">
          <a:xfrm>
            <a:off x="3284316" y="9000621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/>
              <a:t>Page </a:t>
            </a:r>
            <a:fld id="{DAA1DDB9-5087-423F-8997-5235FDB2A571}" type="slidenum">
              <a:rPr lang="en-US"/>
              <a:pPr algn="r"/>
              <a:t>88</a:t>
            </a:fld>
            <a:endParaRPr lang="en-US"/>
          </a:p>
        </p:txBody>
      </p:sp>
      <p:sp>
        <p:nvSpPr>
          <p:cNvPr id="28680" name="Rectangle 2"/>
          <p:cNvSpPr txBox="1">
            <a:spLocks noGrp="1" noChangeArrowheads="1"/>
          </p:cNvSpPr>
          <p:nvPr/>
        </p:nvSpPr>
        <p:spPr bwMode="auto">
          <a:xfrm>
            <a:off x="4106113" y="96239"/>
            <a:ext cx="22446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/>
              <a:t>doc.: IEEE 802.11-08/0697r0</a:t>
            </a:r>
          </a:p>
        </p:txBody>
      </p:sp>
      <p:sp>
        <p:nvSpPr>
          <p:cNvPr id="28681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77015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May 2008</a:t>
            </a:r>
          </a:p>
        </p:txBody>
      </p:sp>
      <p:sp>
        <p:nvSpPr>
          <p:cNvPr id="28682" name="Rectangle 6"/>
          <p:cNvSpPr txBox="1">
            <a:spLocks noGrp="1" noChangeArrowheads="1"/>
          </p:cNvSpPr>
          <p:nvPr/>
        </p:nvSpPr>
        <p:spPr bwMode="auto">
          <a:xfrm>
            <a:off x="4411134" y="9000621"/>
            <a:ext cx="193963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/>
              <a:t>Clint Chaplin, Samsung</a:t>
            </a:r>
          </a:p>
        </p:txBody>
      </p:sp>
      <p:sp>
        <p:nvSpPr>
          <p:cNvPr id="28683" name="Rectangle 7"/>
          <p:cNvSpPr txBox="1">
            <a:spLocks noGrp="1" noChangeArrowheads="1"/>
          </p:cNvSpPr>
          <p:nvPr/>
        </p:nvSpPr>
        <p:spPr bwMode="auto">
          <a:xfrm>
            <a:off x="3284316" y="9000621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/>
              <a:t>Page </a:t>
            </a:r>
            <a:fld id="{9E35F8D5-DCE0-4D51-8116-E1EDC37795F9}" type="slidenum">
              <a:rPr lang="en-US"/>
              <a:pPr algn="r"/>
              <a:t>88</a:t>
            </a:fld>
            <a:endParaRPr lang="en-US"/>
          </a:p>
        </p:txBody>
      </p:sp>
      <p:sp>
        <p:nvSpPr>
          <p:cNvPr id="286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35088" y="808038"/>
            <a:ext cx="4340225" cy="3255962"/>
          </a:xfrm>
          <a:ln/>
        </p:spPr>
      </p:sp>
      <p:sp>
        <p:nvSpPr>
          <p:cNvPr id="286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078" y="4430340"/>
            <a:ext cx="5142244" cy="420453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338533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2013January 2009September 2008</a:t>
            </a:r>
          </a:p>
        </p:txBody>
      </p:sp>
      <p:sp>
        <p:nvSpPr>
          <p:cNvPr id="29699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232022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January 2009September 2008</a:t>
            </a:r>
          </a:p>
        </p:txBody>
      </p:sp>
      <p:sp>
        <p:nvSpPr>
          <p:cNvPr id="29700" name="Rectangle 2"/>
          <p:cNvSpPr txBox="1">
            <a:spLocks noGrp="1" noChangeArrowheads="1"/>
          </p:cNvSpPr>
          <p:nvPr/>
        </p:nvSpPr>
        <p:spPr bwMode="auto">
          <a:xfrm>
            <a:off x="4106113" y="96239"/>
            <a:ext cx="22446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/>
              <a:t>doc.: IEEE 802.11-08/xxxxr0</a:t>
            </a:r>
          </a:p>
        </p:txBody>
      </p:sp>
      <p:sp>
        <p:nvSpPr>
          <p:cNvPr id="29701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125512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September 2008</a:t>
            </a:r>
          </a:p>
        </p:txBody>
      </p:sp>
      <p:sp>
        <p:nvSpPr>
          <p:cNvPr id="29702" name="Rectangle 6"/>
          <p:cNvSpPr txBox="1">
            <a:spLocks noGrp="1" noChangeArrowheads="1"/>
          </p:cNvSpPr>
          <p:nvPr/>
        </p:nvSpPr>
        <p:spPr bwMode="auto">
          <a:xfrm>
            <a:off x="3676959" y="9000621"/>
            <a:ext cx="26738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/>
              <a:t>Clint Chaplin, Samsung Electronics</a:t>
            </a:r>
          </a:p>
        </p:txBody>
      </p:sp>
      <p:sp>
        <p:nvSpPr>
          <p:cNvPr id="29703" name="Rectangle 7"/>
          <p:cNvSpPr txBox="1">
            <a:spLocks noGrp="1" noChangeArrowheads="1"/>
          </p:cNvSpPr>
          <p:nvPr/>
        </p:nvSpPr>
        <p:spPr bwMode="auto">
          <a:xfrm>
            <a:off x="3284316" y="9000621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/>
              <a:t>Page </a:t>
            </a:r>
            <a:fld id="{2A75E515-97FD-4B2D-8BE6-1BCDC337C829}" type="slidenum">
              <a:rPr lang="en-US"/>
              <a:pPr algn="r"/>
              <a:t>89</a:t>
            </a:fld>
            <a:endParaRPr lang="en-US"/>
          </a:p>
        </p:txBody>
      </p:sp>
      <p:sp>
        <p:nvSpPr>
          <p:cNvPr id="29704" name="Rectangle 2"/>
          <p:cNvSpPr txBox="1">
            <a:spLocks noGrp="1" noChangeArrowheads="1"/>
          </p:cNvSpPr>
          <p:nvPr/>
        </p:nvSpPr>
        <p:spPr bwMode="auto">
          <a:xfrm>
            <a:off x="4106113" y="96239"/>
            <a:ext cx="22446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/>
              <a:t>doc.: IEEE 802.11-08/0697r0</a:t>
            </a:r>
          </a:p>
        </p:txBody>
      </p:sp>
      <p:sp>
        <p:nvSpPr>
          <p:cNvPr id="29705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77015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May 2008</a:t>
            </a:r>
          </a:p>
        </p:txBody>
      </p:sp>
      <p:sp>
        <p:nvSpPr>
          <p:cNvPr id="29706" name="Rectangle 6"/>
          <p:cNvSpPr txBox="1">
            <a:spLocks noGrp="1" noChangeArrowheads="1"/>
          </p:cNvSpPr>
          <p:nvPr/>
        </p:nvSpPr>
        <p:spPr bwMode="auto">
          <a:xfrm>
            <a:off x="4411134" y="9000621"/>
            <a:ext cx="193963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/>
              <a:t>Clint Chaplin, Samsung</a:t>
            </a:r>
          </a:p>
        </p:txBody>
      </p:sp>
      <p:sp>
        <p:nvSpPr>
          <p:cNvPr id="29707" name="Rectangle 7"/>
          <p:cNvSpPr txBox="1">
            <a:spLocks noGrp="1" noChangeArrowheads="1"/>
          </p:cNvSpPr>
          <p:nvPr/>
        </p:nvSpPr>
        <p:spPr bwMode="auto">
          <a:xfrm>
            <a:off x="3284316" y="9000621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/>
              <a:t>Page </a:t>
            </a:r>
            <a:fld id="{1BCF5302-2D95-4B1B-A69F-0A2936A2DBF3}" type="slidenum">
              <a:rPr lang="en-US"/>
              <a:pPr algn="r"/>
              <a:t>89</a:t>
            </a:fld>
            <a:endParaRPr lang="en-US"/>
          </a:p>
        </p:txBody>
      </p:sp>
      <p:sp>
        <p:nvSpPr>
          <p:cNvPr id="297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35088" y="808038"/>
            <a:ext cx="4340225" cy="3255962"/>
          </a:xfrm>
          <a:ln/>
        </p:spPr>
      </p:sp>
      <p:sp>
        <p:nvSpPr>
          <p:cNvPr id="297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078" y="4430340"/>
            <a:ext cx="5142244" cy="420453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338533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2013January 2009September 2008</a:t>
            </a:r>
          </a:p>
        </p:txBody>
      </p:sp>
      <p:sp>
        <p:nvSpPr>
          <p:cNvPr id="30723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232022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January 2009September 2008</a:t>
            </a:r>
          </a:p>
        </p:txBody>
      </p:sp>
      <p:sp>
        <p:nvSpPr>
          <p:cNvPr id="30724" name="Rectangle 2"/>
          <p:cNvSpPr txBox="1">
            <a:spLocks noGrp="1" noChangeArrowheads="1"/>
          </p:cNvSpPr>
          <p:nvPr/>
        </p:nvSpPr>
        <p:spPr bwMode="auto">
          <a:xfrm>
            <a:off x="4106113" y="96239"/>
            <a:ext cx="22446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/>
              <a:t>doc.: IEEE 802.11-08/xxxxr0</a:t>
            </a:r>
          </a:p>
        </p:txBody>
      </p:sp>
      <p:sp>
        <p:nvSpPr>
          <p:cNvPr id="30725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125512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September 2008</a:t>
            </a:r>
          </a:p>
        </p:txBody>
      </p:sp>
      <p:sp>
        <p:nvSpPr>
          <p:cNvPr id="30726" name="Rectangle 6"/>
          <p:cNvSpPr txBox="1">
            <a:spLocks noGrp="1" noChangeArrowheads="1"/>
          </p:cNvSpPr>
          <p:nvPr/>
        </p:nvSpPr>
        <p:spPr bwMode="auto">
          <a:xfrm>
            <a:off x="3676959" y="9000621"/>
            <a:ext cx="26738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/>
              <a:t>Clint Chaplin, Samsung Electronics</a:t>
            </a:r>
          </a:p>
        </p:txBody>
      </p:sp>
      <p:sp>
        <p:nvSpPr>
          <p:cNvPr id="30727" name="Rectangle 7"/>
          <p:cNvSpPr txBox="1">
            <a:spLocks noGrp="1" noChangeArrowheads="1"/>
          </p:cNvSpPr>
          <p:nvPr/>
        </p:nvSpPr>
        <p:spPr bwMode="auto">
          <a:xfrm>
            <a:off x="3284316" y="9000621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/>
              <a:t>Page </a:t>
            </a:r>
            <a:fld id="{DCC4400A-2AAE-45C3-8C3E-0E6B6AF24395}" type="slidenum">
              <a:rPr lang="en-US"/>
              <a:pPr algn="r"/>
              <a:t>90</a:t>
            </a:fld>
            <a:endParaRPr lang="en-US"/>
          </a:p>
        </p:txBody>
      </p:sp>
      <p:sp>
        <p:nvSpPr>
          <p:cNvPr id="30728" name="Rectangle 2"/>
          <p:cNvSpPr txBox="1">
            <a:spLocks noGrp="1" noChangeArrowheads="1"/>
          </p:cNvSpPr>
          <p:nvPr/>
        </p:nvSpPr>
        <p:spPr bwMode="auto">
          <a:xfrm>
            <a:off x="4106113" y="96239"/>
            <a:ext cx="22446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/>
              <a:t>doc.: IEEE 802.11-08/0697r0</a:t>
            </a:r>
          </a:p>
        </p:txBody>
      </p:sp>
      <p:sp>
        <p:nvSpPr>
          <p:cNvPr id="30729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77015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May 2008</a:t>
            </a:r>
          </a:p>
        </p:txBody>
      </p:sp>
      <p:sp>
        <p:nvSpPr>
          <p:cNvPr id="30730" name="Rectangle 6"/>
          <p:cNvSpPr txBox="1">
            <a:spLocks noGrp="1" noChangeArrowheads="1"/>
          </p:cNvSpPr>
          <p:nvPr/>
        </p:nvSpPr>
        <p:spPr bwMode="auto">
          <a:xfrm>
            <a:off x="4411134" y="9000621"/>
            <a:ext cx="193963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/>
              <a:t>Clint Chaplin, Samsung</a:t>
            </a:r>
          </a:p>
        </p:txBody>
      </p:sp>
      <p:sp>
        <p:nvSpPr>
          <p:cNvPr id="30731" name="Rectangle 7"/>
          <p:cNvSpPr txBox="1">
            <a:spLocks noGrp="1" noChangeArrowheads="1"/>
          </p:cNvSpPr>
          <p:nvPr/>
        </p:nvSpPr>
        <p:spPr bwMode="auto">
          <a:xfrm>
            <a:off x="3284316" y="9000621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/>
              <a:t>Page </a:t>
            </a:r>
            <a:fld id="{71FD92DC-D5A3-4C69-A638-EF026747A275}" type="slidenum">
              <a:rPr lang="en-US"/>
              <a:pPr algn="r"/>
              <a:t>90</a:t>
            </a:fld>
            <a:endParaRPr lang="en-US"/>
          </a:p>
        </p:txBody>
      </p:sp>
      <p:sp>
        <p:nvSpPr>
          <p:cNvPr id="307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35088" y="808038"/>
            <a:ext cx="4340225" cy="3255962"/>
          </a:xfrm>
          <a:ln/>
        </p:spPr>
      </p:sp>
      <p:sp>
        <p:nvSpPr>
          <p:cNvPr id="307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078" y="4430340"/>
            <a:ext cx="5142244" cy="420453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338533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2013January 2009September 2008</a:t>
            </a:r>
          </a:p>
        </p:txBody>
      </p:sp>
      <p:sp>
        <p:nvSpPr>
          <p:cNvPr id="31747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232022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January 2009September 2008</a:t>
            </a:r>
          </a:p>
        </p:txBody>
      </p:sp>
      <p:sp>
        <p:nvSpPr>
          <p:cNvPr id="31748" name="Rectangle 2"/>
          <p:cNvSpPr txBox="1">
            <a:spLocks noGrp="1" noChangeArrowheads="1"/>
          </p:cNvSpPr>
          <p:nvPr/>
        </p:nvSpPr>
        <p:spPr bwMode="auto">
          <a:xfrm>
            <a:off x="4106113" y="96239"/>
            <a:ext cx="22446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/>
              <a:t>doc.: IEEE 802.11-08/xxxxr0</a:t>
            </a:r>
          </a:p>
        </p:txBody>
      </p:sp>
      <p:sp>
        <p:nvSpPr>
          <p:cNvPr id="31749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125512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September 2008</a:t>
            </a:r>
          </a:p>
        </p:txBody>
      </p:sp>
      <p:sp>
        <p:nvSpPr>
          <p:cNvPr id="31750" name="Rectangle 6"/>
          <p:cNvSpPr txBox="1">
            <a:spLocks noGrp="1" noChangeArrowheads="1"/>
          </p:cNvSpPr>
          <p:nvPr/>
        </p:nvSpPr>
        <p:spPr bwMode="auto">
          <a:xfrm>
            <a:off x="3676959" y="9000621"/>
            <a:ext cx="26738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/>
              <a:t>Clint Chaplin, Samsung Electronics</a:t>
            </a:r>
          </a:p>
        </p:txBody>
      </p:sp>
      <p:sp>
        <p:nvSpPr>
          <p:cNvPr id="31751" name="Rectangle 7"/>
          <p:cNvSpPr txBox="1">
            <a:spLocks noGrp="1" noChangeArrowheads="1"/>
          </p:cNvSpPr>
          <p:nvPr/>
        </p:nvSpPr>
        <p:spPr bwMode="auto">
          <a:xfrm>
            <a:off x="3284316" y="9000621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/>
              <a:t>Page </a:t>
            </a:r>
            <a:fld id="{0FF7A3BD-E97F-4756-A14B-B2DAD43F8423}" type="slidenum">
              <a:rPr lang="en-US"/>
              <a:pPr algn="r"/>
              <a:t>91</a:t>
            </a:fld>
            <a:endParaRPr lang="en-US"/>
          </a:p>
        </p:txBody>
      </p:sp>
      <p:sp>
        <p:nvSpPr>
          <p:cNvPr id="31752" name="Rectangle 2"/>
          <p:cNvSpPr txBox="1">
            <a:spLocks noGrp="1" noChangeArrowheads="1"/>
          </p:cNvSpPr>
          <p:nvPr/>
        </p:nvSpPr>
        <p:spPr bwMode="auto">
          <a:xfrm>
            <a:off x="4106113" y="96239"/>
            <a:ext cx="22446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/>
              <a:t>doc.: IEEE 802.11-08/0697r0</a:t>
            </a:r>
          </a:p>
        </p:txBody>
      </p:sp>
      <p:sp>
        <p:nvSpPr>
          <p:cNvPr id="31753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77015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May 2008</a:t>
            </a:r>
          </a:p>
        </p:txBody>
      </p:sp>
      <p:sp>
        <p:nvSpPr>
          <p:cNvPr id="31754" name="Rectangle 6"/>
          <p:cNvSpPr txBox="1">
            <a:spLocks noGrp="1" noChangeArrowheads="1"/>
          </p:cNvSpPr>
          <p:nvPr/>
        </p:nvSpPr>
        <p:spPr bwMode="auto">
          <a:xfrm>
            <a:off x="4411134" y="9000621"/>
            <a:ext cx="193963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/>
              <a:t>Clint Chaplin, Samsung</a:t>
            </a:r>
          </a:p>
        </p:txBody>
      </p:sp>
      <p:sp>
        <p:nvSpPr>
          <p:cNvPr id="31755" name="Rectangle 7"/>
          <p:cNvSpPr txBox="1">
            <a:spLocks noGrp="1" noChangeArrowheads="1"/>
          </p:cNvSpPr>
          <p:nvPr/>
        </p:nvSpPr>
        <p:spPr bwMode="auto">
          <a:xfrm>
            <a:off x="3284316" y="9000621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/>
              <a:t>Page </a:t>
            </a:r>
            <a:fld id="{7F2CE7DC-ADDC-4E74-9F40-1F385D7AF29F}" type="slidenum">
              <a:rPr lang="en-US"/>
              <a:pPr algn="r"/>
              <a:t>91</a:t>
            </a:fld>
            <a:endParaRPr lang="en-US"/>
          </a:p>
        </p:txBody>
      </p:sp>
      <p:sp>
        <p:nvSpPr>
          <p:cNvPr id="31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35088" y="808038"/>
            <a:ext cx="4340225" cy="3255962"/>
          </a:xfrm>
          <a:ln/>
        </p:spPr>
      </p:sp>
      <p:sp>
        <p:nvSpPr>
          <p:cNvPr id="31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078" y="4430340"/>
            <a:ext cx="5142244" cy="420453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338533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2013January 2009September 2008</a:t>
            </a:r>
          </a:p>
        </p:txBody>
      </p:sp>
      <p:sp>
        <p:nvSpPr>
          <p:cNvPr id="32771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232022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January 2009September 2008</a:t>
            </a:r>
          </a:p>
        </p:txBody>
      </p:sp>
      <p:sp>
        <p:nvSpPr>
          <p:cNvPr id="32772" name="Rectangle 2"/>
          <p:cNvSpPr txBox="1">
            <a:spLocks noGrp="1" noChangeArrowheads="1"/>
          </p:cNvSpPr>
          <p:nvPr/>
        </p:nvSpPr>
        <p:spPr bwMode="auto">
          <a:xfrm>
            <a:off x="4106113" y="96239"/>
            <a:ext cx="22446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/>
              <a:t>doc.: IEEE 802.11-08/xxxxr0</a:t>
            </a:r>
          </a:p>
        </p:txBody>
      </p:sp>
      <p:sp>
        <p:nvSpPr>
          <p:cNvPr id="32773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125512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September 2008</a:t>
            </a:r>
          </a:p>
        </p:txBody>
      </p:sp>
      <p:sp>
        <p:nvSpPr>
          <p:cNvPr id="32774" name="Rectangle 6"/>
          <p:cNvSpPr txBox="1">
            <a:spLocks noGrp="1" noChangeArrowheads="1"/>
          </p:cNvSpPr>
          <p:nvPr/>
        </p:nvSpPr>
        <p:spPr bwMode="auto">
          <a:xfrm>
            <a:off x="3676959" y="9000621"/>
            <a:ext cx="26738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/>
              <a:t>Clint Chaplin, Samsung Electronics</a:t>
            </a:r>
          </a:p>
        </p:txBody>
      </p:sp>
      <p:sp>
        <p:nvSpPr>
          <p:cNvPr id="32775" name="Rectangle 7"/>
          <p:cNvSpPr txBox="1">
            <a:spLocks noGrp="1" noChangeArrowheads="1"/>
          </p:cNvSpPr>
          <p:nvPr/>
        </p:nvSpPr>
        <p:spPr bwMode="auto">
          <a:xfrm>
            <a:off x="3284316" y="9000621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/>
              <a:t>Page </a:t>
            </a:r>
            <a:fld id="{14CB1D29-E6C1-45F6-BDE7-25071E91A034}" type="slidenum">
              <a:rPr lang="en-US"/>
              <a:pPr algn="r"/>
              <a:t>92</a:t>
            </a:fld>
            <a:endParaRPr lang="en-US"/>
          </a:p>
        </p:txBody>
      </p:sp>
      <p:sp>
        <p:nvSpPr>
          <p:cNvPr id="32776" name="Rectangle 2"/>
          <p:cNvSpPr txBox="1">
            <a:spLocks noGrp="1" noChangeArrowheads="1"/>
          </p:cNvSpPr>
          <p:nvPr/>
        </p:nvSpPr>
        <p:spPr bwMode="auto">
          <a:xfrm>
            <a:off x="4106113" y="96239"/>
            <a:ext cx="22446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/>
              <a:t>doc.: IEEE 802.11-08/0697r0</a:t>
            </a:r>
          </a:p>
        </p:txBody>
      </p:sp>
      <p:sp>
        <p:nvSpPr>
          <p:cNvPr id="32777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77015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May 2008</a:t>
            </a:r>
          </a:p>
        </p:txBody>
      </p:sp>
      <p:sp>
        <p:nvSpPr>
          <p:cNvPr id="32778" name="Rectangle 6"/>
          <p:cNvSpPr txBox="1">
            <a:spLocks noGrp="1" noChangeArrowheads="1"/>
          </p:cNvSpPr>
          <p:nvPr/>
        </p:nvSpPr>
        <p:spPr bwMode="auto">
          <a:xfrm>
            <a:off x="4411134" y="9000621"/>
            <a:ext cx="193963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/>
              <a:t>Clint Chaplin, Samsung</a:t>
            </a:r>
          </a:p>
        </p:txBody>
      </p:sp>
      <p:sp>
        <p:nvSpPr>
          <p:cNvPr id="32779" name="Rectangle 7"/>
          <p:cNvSpPr txBox="1">
            <a:spLocks noGrp="1" noChangeArrowheads="1"/>
          </p:cNvSpPr>
          <p:nvPr/>
        </p:nvSpPr>
        <p:spPr bwMode="auto">
          <a:xfrm>
            <a:off x="3284316" y="9000621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/>
              <a:t>Page </a:t>
            </a:r>
            <a:fld id="{2ADC8972-55C8-4620-9095-D1A7B3824328}" type="slidenum">
              <a:rPr lang="en-US"/>
              <a:pPr algn="r"/>
              <a:t>92</a:t>
            </a:fld>
            <a:endParaRPr lang="en-US"/>
          </a:p>
        </p:txBody>
      </p:sp>
      <p:sp>
        <p:nvSpPr>
          <p:cNvPr id="327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35088" y="808038"/>
            <a:ext cx="4340225" cy="3255962"/>
          </a:xfrm>
          <a:ln/>
        </p:spPr>
      </p:sp>
      <p:sp>
        <p:nvSpPr>
          <p:cNvPr id="327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078" y="4430340"/>
            <a:ext cx="5142244" cy="420453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338533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2013January 2009September 2008</a:t>
            </a:r>
          </a:p>
        </p:txBody>
      </p:sp>
      <p:sp>
        <p:nvSpPr>
          <p:cNvPr id="33795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232022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January 2009September 2008</a:t>
            </a: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06113" y="96239"/>
            <a:ext cx="2244655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802.11-08/xxxxr0</a:t>
            </a:r>
          </a:p>
        </p:txBody>
      </p:sp>
      <p:sp>
        <p:nvSpPr>
          <p:cNvPr id="33797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125512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September 2008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17542" y="9000621"/>
            <a:ext cx="273322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Clint Chaplin, Samsung Electronics</a:t>
            </a:r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07138" y="9001125"/>
            <a:ext cx="56906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7839C109-1EEF-48E8-8B29-B194414D3AA4}" type="slidenum">
              <a:rPr lang="en-US" smtClean="0"/>
              <a:pPr/>
              <a:t>93</a:t>
            </a:fld>
            <a:endParaRPr lang="en-US" smtClean="0"/>
          </a:p>
        </p:txBody>
      </p:sp>
      <p:sp>
        <p:nvSpPr>
          <p:cNvPr id="33800" name="Rectangle 2"/>
          <p:cNvSpPr txBox="1">
            <a:spLocks noGrp="1" noChangeArrowheads="1"/>
          </p:cNvSpPr>
          <p:nvPr/>
        </p:nvSpPr>
        <p:spPr bwMode="auto">
          <a:xfrm>
            <a:off x="4106113" y="96239"/>
            <a:ext cx="22446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/>
              <a:t>doc.: IEEE 802.11-08/0697r0</a:t>
            </a:r>
          </a:p>
        </p:txBody>
      </p:sp>
      <p:sp>
        <p:nvSpPr>
          <p:cNvPr id="33801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77015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May 2008</a:t>
            </a:r>
          </a:p>
        </p:txBody>
      </p:sp>
      <p:sp>
        <p:nvSpPr>
          <p:cNvPr id="33802" name="Rectangle 6"/>
          <p:cNvSpPr txBox="1">
            <a:spLocks noGrp="1" noChangeArrowheads="1"/>
          </p:cNvSpPr>
          <p:nvPr/>
        </p:nvSpPr>
        <p:spPr bwMode="auto">
          <a:xfrm>
            <a:off x="4411134" y="9000621"/>
            <a:ext cx="193963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/>
              <a:t>Clint Chaplin, Samsung</a:t>
            </a:r>
          </a:p>
        </p:txBody>
      </p:sp>
      <p:sp>
        <p:nvSpPr>
          <p:cNvPr id="33803" name="Rectangle 7"/>
          <p:cNvSpPr txBox="1">
            <a:spLocks noGrp="1" noChangeArrowheads="1"/>
          </p:cNvSpPr>
          <p:nvPr/>
        </p:nvSpPr>
        <p:spPr bwMode="auto">
          <a:xfrm>
            <a:off x="3207370" y="9000621"/>
            <a:ext cx="56906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/>
              <a:t>Page </a:t>
            </a:r>
            <a:fld id="{C08A93C4-AC0A-4F50-9919-2CA44C65B1D8}" type="slidenum">
              <a:rPr lang="en-US"/>
              <a:pPr algn="r"/>
              <a:t>93</a:t>
            </a:fld>
            <a:endParaRPr lang="en-US"/>
          </a:p>
        </p:txBody>
      </p:sp>
      <p:sp>
        <p:nvSpPr>
          <p:cNvPr id="338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3380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6804" y="95706"/>
            <a:ext cx="225474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830784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1164" y="9001125"/>
            <a:ext cx="2700389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07138" y="9001125"/>
            <a:ext cx="56906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94CD7F8F-B5C0-4380-A271-9E516E7CC664}" type="slidenum">
              <a:rPr lang="en-US" smtClean="0"/>
              <a:pPr>
                <a:defRPr/>
              </a:pPr>
              <a:t>94</a:t>
            </a:fld>
            <a:endParaRPr lang="en-US" smtClean="0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116618" y="88779"/>
            <a:ext cx="2234239" cy="22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61123" y="88779"/>
            <a:ext cx="758946" cy="22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277560" y="9004701"/>
            <a:ext cx="2073298" cy="18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74045" y="9004701"/>
            <a:ext cx="503335" cy="18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/>
              <a:t>Page </a:t>
            </a:r>
            <a:fld id="{4ED28A0E-4BA3-4608-97B3-66B1DD630016}" type="slidenum">
              <a:rPr lang="en-US" sz="1200"/>
              <a:pPr algn="r" eaLnBrk="0" hangingPunct="0"/>
              <a:t>14</a:t>
            </a:fld>
            <a:endParaRPr lang="en-US" sz="120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567" y="4415159"/>
            <a:ext cx="5609267" cy="41821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6804" y="95706"/>
            <a:ext cx="225474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830784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1164" y="9001125"/>
            <a:ext cx="2700389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07138" y="9001125"/>
            <a:ext cx="56906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6AE07503-9338-40F3-9542-64C4F6343EC2}" type="slidenum">
              <a:rPr lang="en-US" smtClean="0"/>
              <a:pPr>
                <a:defRPr/>
              </a:pPr>
              <a:t>95</a:t>
            </a:fld>
            <a:endParaRPr lang="en-US" smtClean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 cap="flat"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06897" y="95706"/>
            <a:ext cx="224465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1065106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33837" y="9001125"/>
            <a:ext cx="2517715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07138" y="9001125"/>
            <a:ext cx="569067" cy="184666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59DFE69E-7B67-423D-89E4-C946A1808069}" type="slidenum">
              <a:rPr lang="en-US" smtClean="0"/>
              <a:pPr/>
              <a:t>99</a:t>
            </a:fld>
            <a:endParaRPr lang="en-US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06897" y="95706"/>
            <a:ext cx="224465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1065106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33837" y="9001125"/>
            <a:ext cx="2517715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07138" y="9001125"/>
            <a:ext cx="569067" cy="184666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100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06897" y="95706"/>
            <a:ext cx="224465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1065106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33837" y="9001125"/>
            <a:ext cx="2517715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07138" y="9001125"/>
            <a:ext cx="569067" cy="184666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101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06897" y="95706"/>
            <a:ext cx="224465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1065106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430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33837" y="9001125"/>
            <a:ext cx="2517715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430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12846" y="9001125"/>
            <a:ext cx="563359" cy="184666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28398B4-DAE8-4FA7-83C8-26E5BDC6591B}" type="slidenum">
              <a:rPr lang="en-US" smtClean="0"/>
              <a:pPr/>
              <a:t>102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756980" cy="215444"/>
          </a:xfrm>
          <a:noFill/>
        </p:spPr>
        <p:txBody>
          <a:bodyPr/>
          <a:lstStyle/>
          <a:p>
            <a:r>
              <a:rPr lang="en-US" smtClean="0"/>
              <a:t>Mar 2013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74885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40066" y="9000621"/>
            <a:ext cx="2510702" cy="184666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51802" y="9001125"/>
            <a:ext cx="424403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756980" cy="215444"/>
          </a:xfrm>
          <a:noFill/>
        </p:spPr>
        <p:txBody>
          <a:bodyPr/>
          <a:lstStyle/>
          <a:p>
            <a:r>
              <a:rPr lang="en-US" smtClean="0"/>
              <a:t>Mar 2013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74885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40066" y="9000621"/>
            <a:ext cx="2510702" cy="184666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51802" y="9001125"/>
            <a:ext cx="424403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802.11-13/0394r0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OmniRANsg/" TargetMode="External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omniran/dcn/13/omniran-13-0014-02-ecsg-march-2013-orlando-agenda.pptx" TargetMode="External"/><Relationship Id="rId4" Type="http://schemas.openxmlformats.org/officeDocument/2006/relationships/hyperlink" Target="https://mentor.ieee.org/omniran/documents" TargetMode="Externa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mailto:Ping.FANG@huawei.com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LRA@tiac.net" TargetMode="External"/><Relationship Id="rId12" Type="http://schemas.openxmlformats.org/officeDocument/2006/relationships/hyperlink" Target="mailto:henry@LOGOUT.COM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inyoung.park@intel.com" TargetMode="External"/><Relationship Id="rId11" Type="http://schemas.openxmlformats.org/officeDocument/2006/relationships/hyperlink" Target="mailto:carlos.cordeiro@intel.com" TargetMode="External"/><Relationship Id="rId5" Type="http://schemas.openxmlformats.org/officeDocument/2006/relationships/hyperlink" Target="mailto:pecclesi@cisco.com" TargetMode="External"/><Relationship Id="rId10" Type="http://schemas.openxmlformats.org/officeDocument/2006/relationships/hyperlink" Target="mailto:alex.ashley@hotmail.co.uk" TargetMode="External"/><Relationship Id="rId4" Type="http://schemas.openxmlformats.org/officeDocument/2006/relationships/hyperlink" Target="mailto:rstacey@apple.com" TargetMode="External"/><Relationship Id="rId9" Type="http://schemas.openxmlformats.org/officeDocument/2006/relationships/hyperlink" Target="mailto:ddrgal@gmail.com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385-02-0000-high-efficiency-wlan-press-release.doc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oleObject" Target="../embeddings/Microsoft_Word_97_-_2003_Document2.doc"/><Relationship Id="rId4" Type="http://schemas.openxmlformats.org/officeDocument/2006/relationships/oleObject" Target="../embeddings/oleObject3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3/11-13-0287-01-0wng-beyond-802-11ac-a-very-high-capacity-wlan.pptx" TargetMode="External"/><Relationship Id="rId3" Type="http://schemas.openxmlformats.org/officeDocument/2006/relationships/hyperlink" Target="https://mentor.ieee.org/802.11/dcn/13/11-13-0340-02-0wng-agenda-for-march-2013.ppt" TargetMode="External"/><Relationship Id="rId7" Type="http://schemas.openxmlformats.org/officeDocument/2006/relationships/hyperlink" Target="https://mentor.ieee.org/802.11/dcn/13/11-13-0309-00-0wng-next-gen-wlan.ppt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3/11-13-0343-00-0wng-operator-oriented-wi-fi.pptx" TargetMode="External"/><Relationship Id="rId5" Type="http://schemas.openxmlformats.org/officeDocument/2006/relationships/hyperlink" Target="https://mentor.ieee.org/802.11/dcn/13/11-13-0313-00-0wng-usage-models-for-next-generation-wi-fi.pptx" TargetMode="External"/><Relationship Id="rId10" Type="http://schemas.openxmlformats.org/officeDocument/2006/relationships/hyperlink" Target="https://mentor.ieee.org/802.11/dcn/13/11-13-0339-10-0wng-high-efficiency-wlan-straw-poll.ppt" TargetMode="External"/><Relationship Id="rId4" Type="http://schemas.openxmlformats.org/officeDocument/2006/relationships/hyperlink" Target="https://mentor.ieee.org/802.11/dcn/13/11-13-0314-00-0wng-on-future-enhancements-to-802-11-technology.pptx" TargetMode="External"/><Relationship Id="rId9" Type="http://schemas.openxmlformats.org/officeDocument/2006/relationships/hyperlink" Target="https://mentor.ieee.org/802.11/dcn/13/11-13-0331-05-0wng-high-efficiency-wifi.ppt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3/11-13-0352-00-0wng-wng-meeting-minutes-orlando-mar2013.doc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emf"/><Relationship Id="rId5" Type="http://schemas.openxmlformats.org/officeDocument/2006/relationships/oleObject" Target="../embeddings/Microsoft_Word_97_-_2003_Document3.doc"/><Relationship Id="rId4" Type="http://schemas.openxmlformats.org/officeDocument/2006/relationships/oleObject" Target="../embeddings/oleObject4.bin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115-03-0arc-considerations-on-ap-architectural-models.doc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427-00-00ak-intro-to-distribution-service-concepts.do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5.emf"/><Relationship Id="rId5" Type="http://schemas.openxmlformats.org/officeDocument/2006/relationships/oleObject" Target="../embeddings/Microsoft_Word_97_-_2003_Document4.doc"/><Relationship Id="rId4" Type="http://schemas.openxmlformats.org/officeDocument/2006/relationships/oleObject" Target="../embeddings/oleObject5.bin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2/11-12-1454-08-0jtc-proposal-for-sc6-contribution-process.ppt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ment.standards.ieee.org/pub/active-pars?n=22&amp;o=1a0a2a3d" TargetMode="External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2/11-12-1454-08-0jtc-proposal-for-sc6-contribution-process.ppt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3/11-13-0336-05-0jtc-proposed-response-to-802-1x-comments.doc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3/11-13-0336-05-0jtc-proposed-response-to-802-1x-comments.doc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3/11-13-0337-04-0jtc-proposed-response-to-802-1ae-comments.doc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3/11-13-0337-04-0jtc-proposed-response-to-802-1ae-comments.doc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6.bin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13/18-13-0027-00-0000-korea-submission-to-itu-r-wp5d-technical-feasibility-of-imt-in-the-bands-above-6-ghz.docx" TargetMode="External"/><Relationship Id="rId13" Type="http://schemas.openxmlformats.org/officeDocument/2006/relationships/hyperlink" Target="https://mentor.ieee.org/802.11/dcn/13/11-13-0349-00-0reg-industry-outine-for-nprm-fcc-13-22.docx" TargetMode="External"/><Relationship Id="rId3" Type="http://schemas.openxmlformats.org/officeDocument/2006/relationships/hyperlink" Target="http://transition.fcc.gov/Daily_Releases/Daily_Business/2012/db1212/FCC-12-148A1.pdf" TargetMode="External"/><Relationship Id="rId7" Type="http://schemas.openxmlformats.org/officeDocument/2006/relationships/hyperlink" Target="http://docbox.etsi.org/BRAN/BRAN/70-Draft/EN301598/0060010/BRAN-0060010v0016.doc" TargetMode="External"/><Relationship Id="rId12" Type="http://schemas.openxmlformats.org/officeDocument/2006/relationships/hyperlink" Target="https://mentor.ieee.org/802.18/dcn/13/18-13-0038-03-0000-ieee-802-input-to-wp5a-on-5-ghz.docx" TargetMode="External"/><Relationship Id="rId17" Type="http://schemas.openxmlformats.org/officeDocument/2006/relationships/hyperlink" Target="https://mentor.ieee.org/802.11/dcn/13/11-13-0362-01-0reg-beamfoming-array-gain-to-intended-and-unintended-users.ppt" TargetMode="External"/><Relationship Id="rId2" Type="http://schemas.openxmlformats.org/officeDocument/2006/relationships/hyperlink" Target="http://transition.fcc.gov/Daily_Releases/Daily_Business/2012/db1002/FCC-12-118A1.pdf" TargetMode="External"/><Relationship Id="rId16" Type="http://schemas.openxmlformats.org/officeDocument/2006/relationships/hyperlink" Target="https://mentor.ieee.org/802.11/dcn/13/11-13-0364-01-0reg-txbf-antenna-gain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8/dcn/13/18-13-0028-00-0000-fcc-authorizes-tvws-database-service-to-unlicensed-devices-in-usa.docx" TargetMode="External"/><Relationship Id="rId11" Type="http://schemas.openxmlformats.org/officeDocument/2006/relationships/hyperlink" Target="https://mentor.ieee.org/802.18/dcn/13/18-13-0022-00-0000-itu-r-wp-5a-liaison-m-1651-update.doc" TargetMode="External"/><Relationship Id="rId5" Type="http://schemas.openxmlformats.org/officeDocument/2006/relationships/hyperlink" Target="https://mentor.ieee.org/802.18/dcn/13/18-13-0030-00-0000-fcc-request-for-comment-wrc-15-recommendations.doc" TargetMode="External"/><Relationship Id="rId15" Type="http://schemas.openxmlformats.org/officeDocument/2006/relationships/hyperlink" Target="https://mentor.ieee.org/802.11/dcn/13/11-13-0353-02-0reg-fcc-13-49-comment-framework.doc" TargetMode="External"/><Relationship Id="rId10" Type="http://schemas.openxmlformats.org/officeDocument/2006/relationships/hyperlink" Target="https://mentor.ieee.org/802.18/dcn/13/18-13-0023-00-0000-itu-r-recommendation-m-1651.doc" TargetMode="External"/><Relationship Id="rId4" Type="http://schemas.openxmlformats.org/officeDocument/2006/relationships/hyperlink" Target="http://transition.fcc.gov/Daily_Releases/Daily_Business/2013/db0220/FCC-13-22A1.pdf" TargetMode="External"/><Relationship Id="rId9" Type="http://schemas.openxmlformats.org/officeDocument/2006/relationships/hyperlink" Target="https://mentor.ieee.org/802.18/dcn/13/18-13-0026-00-0000-itu-r-recommendation-f-1763.doc" TargetMode="External"/><Relationship Id="rId14" Type="http://schemas.openxmlformats.org/officeDocument/2006/relationships/hyperlink" Target="https://mentor.ieee.org/802.11/dcn/13/11-13-0350-00-0reg-nprm-fcc-13-22-dissected.doc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7.emf"/><Relationship Id="rId5" Type="http://schemas.openxmlformats.org/officeDocument/2006/relationships/oleObject" Target="../embeddings/Microsoft_Word_97_-_2003_Document5.doc"/><Relationship Id="rId4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8.bin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199-03-00ac-lb191-comments-tgac-d5-0.xls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320-01-00ac-p802-11ac-report-to-ec-on-conditional-approval-to-go-to-sponsor-ballot.pptx" TargetMode="Externa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9.bin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0.emf"/><Relationship Id="rId5" Type="http://schemas.openxmlformats.org/officeDocument/2006/relationships/oleObject" Target="../embeddings/Microsoft_Word_97_-_2003_Document6.doc"/><Relationship Id="rId4" Type="http://schemas.openxmlformats.org/officeDocument/2006/relationships/oleObject" Target="../embeddings/oleObject10.bin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1137-14-00ah-specification-framework-for-tgah.docx" TargetMode="Externa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427-00-00ak-intro-to-distribution-service-concepts.docx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1.bin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1.emf"/><Relationship Id="rId5" Type="http://schemas.openxmlformats.org/officeDocument/2006/relationships/oleObject" Target="../embeddings/Microsoft_Word_97_-_2003_Document7.doc"/><Relationship Id="rId4" Type="http://schemas.openxmlformats.org/officeDocument/2006/relationships/oleObject" Target="../embeddings/oleObject1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5/documents" TargetMode="External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13.bin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3/18-13-0016-00-0000-final-reply-comments-to-fcc-tv-band-incentive-auction-nprm.doc" TargetMode="Externa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3/18-13-0035-02-0000-proposed-cont-to-itu-r-wp-5d-update-of-wirelessman-advanced-rit-of-rec-itu-r-m-2012-meeting-y-2.zip" TargetMode="External"/><Relationship Id="rId2" Type="http://schemas.openxmlformats.org/officeDocument/2006/relationships/hyperlink" Target="https://mentor.ieee.org/802.18/dcn/13/18-13-0034-01-0000-proposed-ls-to-itu-r-wp-5d-update-toward-rec-itu-r-m-1457-12-meeting-x-notification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8/dcn/13/18-13-0038-03-0000-ieee-802-input-to-wp5a-on-5-ghz.docx" TargetMode="External"/></Relationships>
</file>

<file path=ppt/slides/_rels/slide9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3/18-13-0037-01-0000-proposed-statement-to-bbf-response-to-liaison-of-8-march-on-performance-measurements-architecture.docx" TargetMode="External"/><Relationship Id="rId2" Type="http://schemas.openxmlformats.org/officeDocument/2006/relationships/hyperlink" Target="https://mentor.ieee.org/802.18/dcn/13/18-13-0036-00-0000-proposed-statement-to-ietf-lmap-on-ieee-p802-16-3-activity.docx" TargetMode="Externa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12.emf"/><Relationship Id="rId5" Type="http://schemas.openxmlformats.org/officeDocument/2006/relationships/oleObject" Target="../embeddings/Microsoft_Word_97_-_2003_Document8.doc"/><Relationship Id="rId4" Type="http://schemas.openxmlformats.org/officeDocument/2006/relationships/oleObject" Target="../embeddings/oleObject1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533400" y="3048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April 2013</a:t>
            </a:r>
            <a:endParaRPr lang="en-US" sz="1800"/>
          </a:p>
        </p:txBody>
      </p:sp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E14C6CAA-4D7C-4EE4-ABB6-01CCC2999A89}" type="slidenum">
              <a:rPr lang="en-US" sz="1200" smtClean="0"/>
              <a:pPr/>
              <a:t>1</a:t>
            </a:fld>
            <a:endParaRPr lang="en-US" sz="1200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82000" cy="914400"/>
          </a:xfrm>
        </p:spPr>
        <p:txBody>
          <a:bodyPr/>
          <a:lstStyle/>
          <a:p>
            <a:r>
              <a:rPr lang="en-US" dirty="0" smtClean="0"/>
              <a:t>WG11  </a:t>
            </a:r>
            <a:br>
              <a:rPr lang="en-US" dirty="0" smtClean="0"/>
            </a:br>
            <a:r>
              <a:rPr lang="en-US" dirty="0" smtClean="0"/>
              <a:t>Opening Report Snapshots  April 2013</a:t>
            </a:r>
          </a:p>
        </p:txBody>
      </p:sp>
      <p:sp>
        <p:nvSpPr>
          <p:cNvPr id="1741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 – April -2013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pSp>
        <p:nvGrpSpPr>
          <p:cNvPr id="17415" name="Group 269"/>
          <p:cNvGrpSpPr>
            <a:grpSpLocks/>
          </p:cNvGrpSpPr>
          <p:nvPr/>
        </p:nvGrpSpPr>
        <p:grpSpPr bwMode="auto">
          <a:xfrm>
            <a:off x="533400" y="2514600"/>
            <a:ext cx="7802563" cy="2573338"/>
            <a:chOff x="337" y="1523"/>
            <a:chExt cx="4915" cy="1621"/>
          </a:xfrm>
        </p:grpSpPr>
        <p:sp>
          <p:nvSpPr>
            <p:cNvPr id="17416" name="AutoShape 7"/>
            <p:cNvSpPr>
              <a:spLocks noChangeAspect="1" noChangeArrowheads="1" noTextEdit="1"/>
            </p:cNvSpPr>
            <p:nvPr/>
          </p:nvSpPr>
          <p:spPr bwMode="auto">
            <a:xfrm>
              <a:off x="337" y="1523"/>
              <a:ext cx="4915" cy="1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433" y="1530"/>
              <a:ext cx="38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Name</a:t>
              </a:r>
              <a:endParaRPr lang="en-US" sz="2400"/>
            </a:p>
          </p:txBody>
        </p:sp>
        <p:sp>
          <p:nvSpPr>
            <p:cNvPr id="17418" name="Rectangle 10"/>
            <p:cNvSpPr>
              <a:spLocks noChangeArrowheads="1"/>
            </p:cNvSpPr>
            <p:nvPr/>
          </p:nvSpPr>
          <p:spPr bwMode="auto">
            <a:xfrm>
              <a:off x="805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19" name="Rectangle 11"/>
            <p:cNvSpPr>
              <a:spLocks noChangeArrowheads="1"/>
            </p:cNvSpPr>
            <p:nvPr/>
          </p:nvSpPr>
          <p:spPr bwMode="auto">
            <a:xfrm>
              <a:off x="1360" y="1530"/>
              <a:ext cx="63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Company</a:t>
              </a:r>
              <a:endParaRPr lang="en-US" sz="2400"/>
            </a:p>
          </p:txBody>
        </p:sp>
        <p:sp>
          <p:nvSpPr>
            <p:cNvPr id="17420" name="Rectangle 12"/>
            <p:cNvSpPr>
              <a:spLocks noChangeArrowheads="1"/>
            </p:cNvSpPr>
            <p:nvPr/>
          </p:nvSpPr>
          <p:spPr bwMode="auto">
            <a:xfrm>
              <a:off x="1982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1" name="Rectangle 13"/>
            <p:cNvSpPr>
              <a:spLocks noChangeArrowheads="1"/>
            </p:cNvSpPr>
            <p:nvPr/>
          </p:nvSpPr>
          <p:spPr bwMode="auto">
            <a:xfrm>
              <a:off x="2233" y="1530"/>
              <a:ext cx="532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Address</a:t>
              </a:r>
              <a:endParaRPr lang="en-US" sz="2400"/>
            </a:p>
          </p:txBody>
        </p:sp>
        <p:sp>
          <p:nvSpPr>
            <p:cNvPr id="17422" name="Rectangle 14"/>
            <p:cNvSpPr>
              <a:spLocks noChangeArrowheads="1"/>
            </p:cNvSpPr>
            <p:nvPr/>
          </p:nvSpPr>
          <p:spPr bwMode="auto">
            <a:xfrm>
              <a:off x="2756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3" name="Rectangle 15"/>
            <p:cNvSpPr>
              <a:spLocks noChangeArrowheads="1"/>
            </p:cNvSpPr>
            <p:nvPr/>
          </p:nvSpPr>
          <p:spPr bwMode="auto">
            <a:xfrm>
              <a:off x="3308" y="1530"/>
              <a:ext cx="406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Phone</a:t>
              </a:r>
              <a:endParaRPr lang="en-US" sz="2400"/>
            </a:p>
          </p:txBody>
        </p:sp>
        <p:sp>
          <p:nvSpPr>
            <p:cNvPr id="17424" name="Rectangle 16"/>
            <p:cNvSpPr>
              <a:spLocks noChangeArrowheads="1"/>
            </p:cNvSpPr>
            <p:nvPr/>
          </p:nvSpPr>
          <p:spPr bwMode="auto">
            <a:xfrm>
              <a:off x="3706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5" name="Rectangle 17"/>
            <p:cNvSpPr>
              <a:spLocks noChangeArrowheads="1"/>
            </p:cNvSpPr>
            <p:nvPr/>
          </p:nvSpPr>
          <p:spPr bwMode="auto">
            <a:xfrm>
              <a:off x="4081" y="1530"/>
              <a:ext cx="354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email</a:t>
              </a:r>
              <a:endParaRPr lang="en-US" sz="2400"/>
            </a:p>
          </p:txBody>
        </p:sp>
        <p:sp>
          <p:nvSpPr>
            <p:cNvPr id="17426" name="Rectangle 18"/>
            <p:cNvSpPr>
              <a:spLocks noChangeArrowheads="1"/>
            </p:cNvSpPr>
            <p:nvPr/>
          </p:nvSpPr>
          <p:spPr bwMode="auto">
            <a:xfrm>
              <a:off x="4429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7" name="Rectangle 19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28" name="Line 20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9" name="Line 21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0" name="Rectangle 22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1" name="Line 23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2" name="Line 24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3" name="Rectangle 25"/>
            <p:cNvSpPr>
              <a:spLocks noChangeArrowheads="1"/>
            </p:cNvSpPr>
            <p:nvPr/>
          </p:nvSpPr>
          <p:spPr bwMode="auto">
            <a:xfrm>
              <a:off x="394" y="1523"/>
              <a:ext cx="92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4" name="Line 26"/>
            <p:cNvSpPr>
              <a:spLocks noChangeShapeType="1"/>
            </p:cNvSpPr>
            <p:nvPr/>
          </p:nvSpPr>
          <p:spPr bwMode="auto">
            <a:xfrm>
              <a:off x="394" y="1523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5" name="Rectangle 27"/>
            <p:cNvSpPr>
              <a:spLocks noChangeArrowheads="1"/>
            </p:cNvSpPr>
            <p:nvPr/>
          </p:nvSpPr>
          <p:spPr bwMode="auto">
            <a:xfrm>
              <a:off x="1318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6" name="Line 28"/>
            <p:cNvSpPr>
              <a:spLocks noChangeShapeType="1"/>
            </p:cNvSpPr>
            <p:nvPr/>
          </p:nvSpPr>
          <p:spPr bwMode="auto">
            <a:xfrm>
              <a:off x="1318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7" name="Line 29"/>
            <p:cNvSpPr>
              <a:spLocks noChangeShapeType="1"/>
            </p:cNvSpPr>
            <p:nvPr/>
          </p:nvSpPr>
          <p:spPr bwMode="auto">
            <a:xfrm>
              <a:off x="1318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8" name="Rectangle 30"/>
            <p:cNvSpPr>
              <a:spLocks noChangeArrowheads="1"/>
            </p:cNvSpPr>
            <p:nvPr/>
          </p:nvSpPr>
          <p:spPr bwMode="auto">
            <a:xfrm>
              <a:off x="1321" y="1523"/>
              <a:ext cx="87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9" name="Line 31"/>
            <p:cNvSpPr>
              <a:spLocks noChangeShapeType="1"/>
            </p:cNvSpPr>
            <p:nvPr/>
          </p:nvSpPr>
          <p:spPr bwMode="auto">
            <a:xfrm>
              <a:off x="1321" y="1523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0" name="Rectangle 32"/>
            <p:cNvSpPr>
              <a:spLocks noChangeArrowheads="1"/>
            </p:cNvSpPr>
            <p:nvPr/>
          </p:nvSpPr>
          <p:spPr bwMode="auto">
            <a:xfrm>
              <a:off x="2191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1" name="Line 33"/>
            <p:cNvSpPr>
              <a:spLocks noChangeShapeType="1"/>
            </p:cNvSpPr>
            <p:nvPr/>
          </p:nvSpPr>
          <p:spPr bwMode="auto">
            <a:xfrm>
              <a:off x="2191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2" name="Line 34"/>
            <p:cNvSpPr>
              <a:spLocks noChangeShapeType="1"/>
            </p:cNvSpPr>
            <p:nvPr/>
          </p:nvSpPr>
          <p:spPr bwMode="auto">
            <a:xfrm>
              <a:off x="21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3" name="Rectangle 35"/>
            <p:cNvSpPr>
              <a:spLocks noChangeArrowheads="1"/>
            </p:cNvSpPr>
            <p:nvPr/>
          </p:nvSpPr>
          <p:spPr bwMode="auto">
            <a:xfrm>
              <a:off x="2195" y="1523"/>
              <a:ext cx="107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4" name="Line 36"/>
            <p:cNvSpPr>
              <a:spLocks noChangeShapeType="1"/>
            </p:cNvSpPr>
            <p:nvPr/>
          </p:nvSpPr>
          <p:spPr bwMode="auto">
            <a:xfrm>
              <a:off x="2195" y="1523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5" name="Rectangle 37"/>
            <p:cNvSpPr>
              <a:spLocks noChangeArrowheads="1"/>
            </p:cNvSpPr>
            <p:nvPr/>
          </p:nvSpPr>
          <p:spPr bwMode="auto">
            <a:xfrm>
              <a:off x="3266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6" name="Line 38"/>
            <p:cNvSpPr>
              <a:spLocks noChangeShapeType="1"/>
            </p:cNvSpPr>
            <p:nvPr/>
          </p:nvSpPr>
          <p:spPr bwMode="auto">
            <a:xfrm>
              <a:off x="3266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7" name="Line 39"/>
            <p:cNvSpPr>
              <a:spLocks noChangeShapeType="1"/>
            </p:cNvSpPr>
            <p:nvPr/>
          </p:nvSpPr>
          <p:spPr bwMode="auto">
            <a:xfrm>
              <a:off x="3266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8" name="Rectangle 40"/>
            <p:cNvSpPr>
              <a:spLocks noChangeArrowheads="1"/>
            </p:cNvSpPr>
            <p:nvPr/>
          </p:nvSpPr>
          <p:spPr bwMode="auto">
            <a:xfrm>
              <a:off x="3270" y="1523"/>
              <a:ext cx="76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9" name="Line 41"/>
            <p:cNvSpPr>
              <a:spLocks noChangeShapeType="1"/>
            </p:cNvSpPr>
            <p:nvPr/>
          </p:nvSpPr>
          <p:spPr bwMode="auto">
            <a:xfrm>
              <a:off x="3270" y="1523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0" name="Rectangle 42"/>
            <p:cNvSpPr>
              <a:spLocks noChangeArrowheads="1"/>
            </p:cNvSpPr>
            <p:nvPr/>
          </p:nvSpPr>
          <p:spPr bwMode="auto">
            <a:xfrm>
              <a:off x="4039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1" name="Line 43"/>
            <p:cNvSpPr>
              <a:spLocks noChangeShapeType="1"/>
            </p:cNvSpPr>
            <p:nvPr/>
          </p:nvSpPr>
          <p:spPr bwMode="auto">
            <a:xfrm>
              <a:off x="4039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2" name="Line 44"/>
            <p:cNvSpPr>
              <a:spLocks noChangeShapeType="1"/>
            </p:cNvSpPr>
            <p:nvPr/>
          </p:nvSpPr>
          <p:spPr bwMode="auto">
            <a:xfrm>
              <a:off x="4039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3" name="Rectangle 45"/>
            <p:cNvSpPr>
              <a:spLocks noChangeArrowheads="1"/>
            </p:cNvSpPr>
            <p:nvPr/>
          </p:nvSpPr>
          <p:spPr bwMode="auto">
            <a:xfrm>
              <a:off x="4042" y="1523"/>
              <a:ext cx="1038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4" name="Line 46"/>
            <p:cNvSpPr>
              <a:spLocks noChangeShapeType="1"/>
            </p:cNvSpPr>
            <p:nvPr/>
          </p:nvSpPr>
          <p:spPr bwMode="auto">
            <a:xfrm>
              <a:off x="4042" y="1523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5" name="Rectangle 47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6" name="Line 48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7" name="Line 49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8" name="Rectangle 50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9" name="Line 51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0" name="Line 52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1" name="Rectangle 53"/>
            <p:cNvSpPr>
              <a:spLocks noChangeArrowheads="1"/>
            </p:cNvSpPr>
            <p:nvPr/>
          </p:nvSpPr>
          <p:spPr bwMode="auto">
            <a:xfrm>
              <a:off x="391" y="1527"/>
              <a:ext cx="3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2" name="Line 54"/>
            <p:cNvSpPr>
              <a:spLocks noChangeShapeType="1"/>
            </p:cNvSpPr>
            <p:nvPr/>
          </p:nvSpPr>
          <p:spPr bwMode="auto">
            <a:xfrm>
              <a:off x="3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3" name="Rectangle 55"/>
            <p:cNvSpPr>
              <a:spLocks noChangeArrowheads="1"/>
            </p:cNvSpPr>
            <p:nvPr/>
          </p:nvSpPr>
          <p:spPr bwMode="auto">
            <a:xfrm>
              <a:off x="1318" y="1527"/>
              <a:ext cx="3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4" name="Line 56"/>
            <p:cNvSpPr>
              <a:spLocks noChangeShapeType="1"/>
            </p:cNvSpPr>
            <p:nvPr/>
          </p:nvSpPr>
          <p:spPr bwMode="auto">
            <a:xfrm>
              <a:off x="1318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5" name="Rectangle 57"/>
            <p:cNvSpPr>
              <a:spLocks noChangeArrowheads="1"/>
            </p:cNvSpPr>
            <p:nvPr/>
          </p:nvSpPr>
          <p:spPr bwMode="auto">
            <a:xfrm>
              <a:off x="2191" y="1527"/>
              <a:ext cx="4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6" name="Line 58"/>
            <p:cNvSpPr>
              <a:spLocks noChangeShapeType="1"/>
            </p:cNvSpPr>
            <p:nvPr/>
          </p:nvSpPr>
          <p:spPr bwMode="auto">
            <a:xfrm>
              <a:off x="21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7" name="Rectangle 59"/>
            <p:cNvSpPr>
              <a:spLocks noChangeArrowheads="1"/>
            </p:cNvSpPr>
            <p:nvPr/>
          </p:nvSpPr>
          <p:spPr bwMode="auto">
            <a:xfrm>
              <a:off x="3266" y="1527"/>
              <a:ext cx="4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8" name="Line 60"/>
            <p:cNvSpPr>
              <a:spLocks noChangeShapeType="1"/>
            </p:cNvSpPr>
            <p:nvPr/>
          </p:nvSpPr>
          <p:spPr bwMode="auto">
            <a:xfrm>
              <a:off x="3266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9" name="Rectangle 61"/>
            <p:cNvSpPr>
              <a:spLocks noChangeArrowheads="1"/>
            </p:cNvSpPr>
            <p:nvPr/>
          </p:nvSpPr>
          <p:spPr bwMode="auto">
            <a:xfrm>
              <a:off x="4039" y="1527"/>
              <a:ext cx="3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0" name="Line 62"/>
            <p:cNvSpPr>
              <a:spLocks noChangeShapeType="1"/>
            </p:cNvSpPr>
            <p:nvPr/>
          </p:nvSpPr>
          <p:spPr bwMode="auto">
            <a:xfrm>
              <a:off x="4039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1" name="Rectangle 63"/>
            <p:cNvSpPr>
              <a:spLocks noChangeArrowheads="1"/>
            </p:cNvSpPr>
            <p:nvPr/>
          </p:nvSpPr>
          <p:spPr bwMode="auto">
            <a:xfrm>
              <a:off x="5080" y="1527"/>
              <a:ext cx="4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2" name="Line 64"/>
            <p:cNvSpPr>
              <a:spLocks noChangeShapeType="1"/>
            </p:cNvSpPr>
            <p:nvPr/>
          </p:nvSpPr>
          <p:spPr bwMode="auto">
            <a:xfrm>
              <a:off x="5080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3" name="Rectangle 65"/>
            <p:cNvSpPr>
              <a:spLocks noChangeArrowheads="1"/>
            </p:cNvSpPr>
            <p:nvPr/>
          </p:nvSpPr>
          <p:spPr bwMode="auto">
            <a:xfrm>
              <a:off x="433" y="1736"/>
              <a:ext cx="73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Bruce Kraemer</a:t>
              </a:r>
              <a:endParaRPr lang="en-US" sz="2400"/>
            </a:p>
          </p:txBody>
        </p:sp>
        <p:sp>
          <p:nvSpPr>
            <p:cNvPr id="17474" name="Rectangle 66"/>
            <p:cNvSpPr>
              <a:spLocks noChangeArrowheads="1"/>
            </p:cNvSpPr>
            <p:nvPr/>
          </p:nvSpPr>
          <p:spPr bwMode="auto">
            <a:xfrm>
              <a:off x="1166" y="1736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5" name="Rectangle 67"/>
            <p:cNvSpPr>
              <a:spLocks noChangeArrowheads="1"/>
            </p:cNvSpPr>
            <p:nvPr/>
          </p:nvSpPr>
          <p:spPr bwMode="auto">
            <a:xfrm>
              <a:off x="1360" y="1736"/>
              <a:ext cx="379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76" name="Rectangle 68"/>
            <p:cNvSpPr>
              <a:spLocks noChangeArrowheads="1"/>
            </p:cNvSpPr>
            <p:nvPr/>
          </p:nvSpPr>
          <p:spPr bwMode="auto">
            <a:xfrm>
              <a:off x="1738" y="1736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7" name="Rectangle 69"/>
            <p:cNvSpPr>
              <a:spLocks noChangeArrowheads="1"/>
            </p:cNvSpPr>
            <p:nvPr/>
          </p:nvSpPr>
          <p:spPr bwMode="auto">
            <a:xfrm>
              <a:off x="2233" y="1736"/>
              <a:ext cx="81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5488 Marvell Ln</a:t>
              </a:r>
              <a:endParaRPr lang="en-US" sz="2400"/>
            </a:p>
          </p:txBody>
        </p:sp>
        <p:sp>
          <p:nvSpPr>
            <p:cNvPr id="17478" name="Rectangle 70"/>
            <p:cNvSpPr>
              <a:spLocks noChangeArrowheads="1"/>
            </p:cNvSpPr>
            <p:nvPr/>
          </p:nvSpPr>
          <p:spPr bwMode="auto">
            <a:xfrm>
              <a:off x="3043" y="1736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9" name="Rectangle 71"/>
            <p:cNvSpPr>
              <a:spLocks noChangeArrowheads="1"/>
            </p:cNvSpPr>
            <p:nvPr/>
          </p:nvSpPr>
          <p:spPr bwMode="auto">
            <a:xfrm>
              <a:off x="2233" y="1874"/>
              <a:ext cx="81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Santa Clara, CA </a:t>
              </a:r>
              <a:endParaRPr lang="en-US" sz="2400"/>
            </a:p>
          </p:txBody>
        </p:sp>
        <p:sp>
          <p:nvSpPr>
            <p:cNvPr id="17480" name="Rectangle 72"/>
            <p:cNvSpPr>
              <a:spLocks noChangeArrowheads="1"/>
            </p:cNvSpPr>
            <p:nvPr/>
          </p:nvSpPr>
          <p:spPr bwMode="auto">
            <a:xfrm>
              <a:off x="2233" y="2011"/>
              <a:ext cx="30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95054</a:t>
              </a:r>
              <a:endParaRPr lang="en-US" sz="2400"/>
            </a:p>
          </p:txBody>
        </p:sp>
        <p:sp>
          <p:nvSpPr>
            <p:cNvPr id="17481" name="Rectangle 73"/>
            <p:cNvSpPr>
              <a:spLocks noChangeArrowheads="1"/>
            </p:cNvSpPr>
            <p:nvPr/>
          </p:nvSpPr>
          <p:spPr bwMode="auto">
            <a:xfrm>
              <a:off x="2532" y="2011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82" name="Rectangle 74"/>
            <p:cNvSpPr>
              <a:spLocks noChangeArrowheads="1"/>
            </p:cNvSpPr>
            <p:nvPr/>
          </p:nvSpPr>
          <p:spPr bwMode="auto">
            <a:xfrm>
              <a:off x="3308" y="1736"/>
              <a:ext cx="128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+1</a:t>
              </a:r>
              <a:endParaRPr lang="en-US" sz="2400"/>
            </a:p>
          </p:txBody>
        </p:sp>
        <p:sp>
          <p:nvSpPr>
            <p:cNvPr id="17483" name="Rectangle 75"/>
            <p:cNvSpPr>
              <a:spLocks noChangeArrowheads="1"/>
            </p:cNvSpPr>
            <p:nvPr/>
          </p:nvSpPr>
          <p:spPr bwMode="auto">
            <a:xfrm>
              <a:off x="3436" y="1736"/>
              <a:ext cx="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4" name="Rectangle 76"/>
            <p:cNvSpPr>
              <a:spLocks noChangeArrowheads="1"/>
            </p:cNvSpPr>
            <p:nvPr/>
          </p:nvSpPr>
          <p:spPr bwMode="auto">
            <a:xfrm>
              <a:off x="3475" y="1736"/>
              <a:ext cx="18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321</a:t>
              </a:r>
              <a:endParaRPr lang="en-US" sz="2400"/>
            </a:p>
          </p:txBody>
        </p:sp>
        <p:sp>
          <p:nvSpPr>
            <p:cNvPr id="17485" name="Rectangle 77"/>
            <p:cNvSpPr>
              <a:spLocks noChangeArrowheads="1"/>
            </p:cNvSpPr>
            <p:nvPr/>
          </p:nvSpPr>
          <p:spPr bwMode="auto">
            <a:xfrm>
              <a:off x="3654" y="1736"/>
              <a:ext cx="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6" name="Rectangle 78"/>
            <p:cNvSpPr>
              <a:spLocks noChangeArrowheads="1"/>
            </p:cNvSpPr>
            <p:nvPr/>
          </p:nvSpPr>
          <p:spPr bwMode="auto">
            <a:xfrm>
              <a:off x="3694" y="1736"/>
              <a:ext cx="6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</a:t>
              </a:r>
              <a:endParaRPr lang="en-US" sz="2400"/>
            </a:p>
          </p:txBody>
        </p:sp>
        <p:sp>
          <p:nvSpPr>
            <p:cNvPr id="17487" name="Rectangle 79"/>
            <p:cNvSpPr>
              <a:spLocks noChangeArrowheads="1"/>
            </p:cNvSpPr>
            <p:nvPr/>
          </p:nvSpPr>
          <p:spPr bwMode="auto">
            <a:xfrm>
              <a:off x="3754" y="1736"/>
              <a:ext cx="12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27</a:t>
              </a:r>
              <a:endParaRPr lang="en-US" sz="2400"/>
            </a:p>
          </p:txBody>
        </p:sp>
        <p:sp>
          <p:nvSpPr>
            <p:cNvPr id="17488" name="Rectangle 80"/>
            <p:cNvSpPr>
              <a:spLocks noChangeArrowheads="1"/>
            </p:cNvSpPr>
            <p:nvPr/>
          </p:nvSpPr>
          <p:spPr bwMode="auto">
            <a:xfrm>
              <a:off x="3873" y="1736"/>
              <a:ext cx="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9" name="Rectangle 81"/>
            <p:cNvSpPr>
              <a:spLocks noChangeArrowheads="1"/>
            </p:cNvSpPr>
            <p:nvPr/>
          </p:nvSpPr>
          <p:spPr bwMode="auto">
            <a:xfrm>
              <a:off x="3308" y="1874"/>
              <a:ext cx="2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4098</a:t>
              </a:r>
              <a:endParaRPr lang="en-US" sz="2400"/>
            </a:p>
          </p:txBody>
        </p:sp>
        <p:sp>
          <p:nvSpPr>
            <p:cNvPr id="17490" name="Rectangle 82"/>
            <p:cNvSpPr>
              <a:spLocks noChangeArrowheads="1"/>
            </p:cNvSpPr>
            <p:nvPr/>
          </p:nvSpPr>
          <p:spPr bwMode="auto">
            <a:xfrm>
              <a:off x="3547" y="1874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1" name="Rectangle 83"/>
            <p:cNvSpPr>
              <a:spLocks noChangeArrowheads="1"/>
            </p:cNvSpPr>
            <p:nvPr/>
          </p:nvSpPr>
          <p:spPr bwMode="auto">
            <a:xfrm>
              <a:off x="4081" y="1733"/>
              <a:ext cx="41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bkraemer@</a:t>
              </a:r>
              <a:endParaRPr lang="en-US" sz="2400"/>
            </a:p>
          </p:txBody>
        </p:sp>
        <p:sp>
          <p:nvSpPr>
            <p:cNvPr id="17492" name="Rectangle 84"/>
            <p:cNvSpPr>
              <a:spLocks noChangeArrowheads="1"/>
            </p:cNvSpPr>
            <p:nvPr/>
          </p:nvSpPr>
          <p:spPr bwMode="auto">
            <a:xfrm>
              <a:off x="4501" y="1733"/>
              <a:ext cx="267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93" name="Rectangle 85"/>
            <p:cNvSpPr>
              <a:spLocks noChangeArrowheads="1"/>
            </p:cNvSpPr>
            <p:nvPr/>
          </p:nvSpPr>
          <p:spPr bwMode="auto">
            <a:xfrm>
              <a:off x="4775" y="1733"/>
              <a:ext cx="173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.com</a:t>
              </a:r>
              <a:endParaRPr lang="en-US" sz="2400"/>
            </a:p>
          </p:txBody>
        </p:sp>
        <p:sp>
          <p:nvSpPr>
            <p:cNvPr id="17494" name="Rectangle 86"/>
            <p:cNvSpPr>
              <a:spLocks noChangeArrowheads="1"/>
            </p:cNvSpPr>
            <p:nvPr/>
          </p:nvSpPr>
          <p:spPr bwMode="auto">
            <a:xfrm>
              <a:off x="4951" y="1733"/>
              <a:ext cx="2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5" name="Rectangle 87"/>
            <p:cNvSpPr>
              <a:spLocks noChangeArrowheads="1"/>
            </p:cNvSpPr>
            <p:nvPr/>
          </p:nvSpPr>
          <p:spPr bwMode="auto">
            <a:xfrm>
              <a:off x="391" y="1728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6" name="Line 88"/>
            <p:cNvSpPr>
              <a:spLocks noChangeShapeType="1"/>
            </p:cNvSpPr>
            <p:nvPr/>
          </p:nvSpPr>
          <p:spPr bwMode="auto">
            <a:xfrm>
              <a:off x="391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7" name="Line 89"/>
            <p:cNvSpPr>
              <a:spLocks noChangeShapeType="1"/>
            </p:cNvSpPr>
            <p:nvPr/>
          </p:nvSpPr>
          <p:spPr bwMode="auto">
            <a:xfrm>
              <a:off x="3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8" name="Rectangle 90"/>
            <p:cNvSpPr>
              <a:spLocks noChangeArrowheads="1"/>
            </p:cNvSpPr>
            <p:nvPr/>
          </p:nvSpPr>
          <p:spPr bwMode="auto">
            <a:xfrm>
              <a:off x="394" y="1728"/>
              <a:ext cx="92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9" name="Line 91"/>
            <p:cNvSpPr>
              <a:spLocks noChangeShapeType="1"/>
            </p:cNvSpPr>
            <p:nvPr/>
          </p:nvSpPr>
          <p:spPr bwMode="auto">
            <a:xfrm>
              <a:off x="394" y="1728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0" name="Rectangle 92"/>
            <p:cNvSpPr>
              <a:spLocks noChangeArrowheads="1"/>
            </p:cNvSpPr>
            <p:nvPr/>
          </p:nvSpPr>
          <p:spPr bwMode="auto">
            <a:xfrm>
              <a:off x="1318" y="1728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1" name="Line 93"/>
            <p:cNvSpPr>
              <a:spLocks noChangeShapeType="1"/>
            </p:cNvSpPr>
            <p:nvPr/>
          </p:nvSpPr>
          <p:spPr bwMode="auto">
            <a:xfrm>
              <a:off x="1318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2" name="Line 94"/>
            <p:cNvSpPr>
              <a:spLocks noChangeShapeType="1"/>
            </p:cNvSpPr>
            <p:nvPr/>
          </p:nvSpPr>
          <p:spPr bwMode="auto">
            <a:xfrm>
              <a:off x="1318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3" name="Rectangle 95"/>
            <p:cNvSpPr>
              <a:spLocks noChangeArrowheads="1"/>
            </p:cNvSpPr>
            <p:nvPr/>
          </p:nvSpPr>
          <p:spPr bwMode="auto">
            <a:xfrm>
              <a:off x="1321" y="1728"/>
              <a:ext cx="87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4" name="Line 96"/>
            <p:cNvSpPr>
              <a:spLocks noChangeShapeType="1"/>
            </p:cNvSpPr>
            <p:nvPr/>
          </p:nvSpPr>
          <p:spPr bwMode="auto">
            <a:xfrm>
              <a:off x="1321" y="1728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5" name="Rectangle 97"/>
            <p:cNvSpPr>
              <a:spLocks noChangeArrowheads="1"/>
            </p:cNvSpPr>
            <p:nvPr/>
          </p:nvSpPr>
          <p:spPr bwMode="auto">
            <a:xfrm>
              <a:off x="2191" y="1728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6" name="Line 98"/>
            <p:cNvSpPr>
              <a:spLocks noChangeShapeType="1"/>
            </p:cNvSpPr>
            <p:nvPr/>
          </p:nvSpPr>
          <p:spPr bwMode="auto">
            <a:xfrm>
              <a:off x="2191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7" name="Line 99"/>
            <p:cNvSpPr>
              <a:spLocks noChangeShapeType="1"/>
            </p:cNvSpPr>
            <p:nvPr/>
          </p:nvSpPr>
          <p:spPr bwMode="auto">
            <a:xfrm>
              <a:off x="21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8" name="Rectangle 100"/>
            <p:cNvSpPr>
              <a:spLocks noChangeArrowheads="1"/>
            </p:cNvSpPr>
            <p:nvPr/>
          </p:nvSpPr>
          <p:spPr bwMode="auto">
            <a:xfrm>
              <a:off x="2195" y="1728"/>
              <a:ext cx="107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9" name="Line 101"/>
            <p:cNvSpPr>
              <a:spLocks noChangeShapeType="1"/>
            </p:cNvSpPr>
            <p:nvPr/>
          </p:nvSpPr>
          <p:spPr bwMode="auto">
            <a:xfrm>
              <a:off x="2195" y="1728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0" name="Rectangle 102"/>
            <p:cNvSpPr>
              <a:spLocks noChangeArrowheads="1"/>
            </p:cNvSpPr>
            <p:nvPr/>
          </p:nvSpPr>
          <p:spPr bwMode="auto">
            <a:xfrm>
              <a:off x="3266" y="1728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1" name="Line 103"/>
            <p:cNvSpPr>
              <a:spLocks noChangeShapeType="1"/>
            </p:cNvSpPr>
            <p:nvPr/>
          </p:nvSpPr>
          <p:spPr bwMode="auto">
            <a:xfrm>
              <a:off x="3266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2" name="Line 104"/>
            <p:cNvSpPr>
              <a:spLocks noChangeShapeType="1"/>
            </p:cNvSpPr>
            <p:nvPr/>
          </p:nvSpPr>
          <p:spPr bwMode="auto">
            <a:xfrm>
              <a:off x="3266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3" name="Rectangle 105"/>
            <p:cNvSpPr>
              <a:spLocks noChangeArrowheads="1"/>
            </p:cNvSpPr>
            <p:nvPr/>
          </p:nvSpPr>
          <p:spPr bwMode="auto">
            <a:xfrm>
              <a:off x="3270" y="1728"/>
              <a:ext cx="76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4" name="Line 106"/>
            <p:cNvSpPr>
              <a:spLocks noChangeShapeType="1"/>
            </p:cNvSpPr>
            <p:nvPr/>
          </p:nvSpPr>
          <p:spPr bwMode="auto">
            <a:xfrm>
              <a:off x="3270" y="1728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5" name="Rectangle 107"/>
            <p:cNvSpPr>
              <a:spLocks noChangeArrowheads="1"/>
            </p:cNvSpPr>
            <p:nvPr/>
          </p:nvSpPr>
          <p:spPr bwMode="auto">
            <a:xfrm>
              <a:off x="4039" y="1728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6" name="Line 108"/>
            <p:cNvSpPr>
              <a:spLocks noChangeShapeType="1"/>
            </p:cNvSpPr>
            <p:nvPr/>
          </p:nvSpPr>
          <p:spPr bwMode="auto">
            <a:xfrm>
              <a:off x="4039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7" name="Line 109"/>
            <p:cNvSpPr>
              <a:spLocks noChangeShapeType="1"/>
            </p:cNvSpPr>
            <p:nvPr/>
          </p:nvSpPr>
          <p:spPr bwMode="auto">
            <a:xfrm>
              <a:off x="4039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8" name="Rectangle 110"/>
            <p:cNvSpPr>
              <a:spLocks noChangeArrowheads="1"/>
            </p:cNvSpPr>
            <p:nvPr/>
          </p:nvSpPr>
          <p:spPr bwMode="auto">
            <a:xfrm>
              <a:off x="4042" y="1728"/>
              <a:ext cx="1038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9" name="Line 111"/>
            <p:cNvSpPr>
              <a:spLocks noChangeShapeType="1"/>
            </p:cNvSpPr>
            <p:nvPr/>
          </p:nvSpPr>
          <p:spPr bwMode="auto">
            <a:xfrm>
              <a:off x="4042" y="1728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0" name="Rectangle 112"/>
            <p:cNvSpPr>
              <a:spLocks noChangeArrowheads="1"/>
            </p:cNvSpPr>
            <p:nvPr/>
          </p:nvSpPr>
          <p:spPr bwMode="auto">
            <a:xfrm>
              <a:off x="5080" y="1728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1" name="Line 113"/>
            <p:cNvSpPr>
              <a:spLocks noChangeShapeType="1"/>
            </p:cNvSpPr>
            <p:nvPr/>
          </p:nvSpPr>
          <p:spPr bwMode="auto">
            <a:xfrm>
              <a:off x="5080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2" name="Line 114"/>
            <p:cNvSpPr>
              <a:spLocks noChangeShapeType="1"/>
            </p:cNvSpPr>
            <p:nvPr/>
          </p:nvSpPr>
          <p:spPr bwMode="auto">
            <a:xfrm>
              <a:off x="5080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3" name="Rectangle 115"/>
            <p:cNvSpPr>
              <a:spLocks noChangeArrowheads="1"/>
            </p:cNvSpPr>
            <p:nvPr/>
          </p:nvSpPr>
          <p:spPr bwMode="auto">
            <a:xfrm>
              <a:off x="391" y="1732"/>
              <a:ext cx="3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4" name="Line 116"/>
            <p:cNvSpPr>
              <a:spLocks noChangeShapeType="1"/>
            </p:cNvSpPr>
            <p:nvPr/>
          </p:nvSpPr>
          <p:spPr bwMode="auto">
            <a:xfrm>
              <a:off x="3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5" name="Rectangle 117"/>
            <p:cNvSpPr>
              <a:spLocks noChangeArrowheads="1"/>
            </p:cNvSpPr>
            <p:nvPr/>
          </p:nvSpPr>
          <p:spPr bwMode="auto">
            <a:xfrm>
              <a:off x="1318" y="1732"/>
              <a:ext cx="3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6" name="Line 118"/>
            <p:cNvSpPr>
              <a:spLocks noChangeShapeType="1"/>
            </p:cNvSpPr>
            <p:nvPr/>
          </p:nvSpPr>
          <p:spPr bwMode="auto">
            <a:xfrm>
              <a:off x="1318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7" name="Rectangle 119"/>
            <p:cNvSpPr>
              <a:spLocks noChangeArrowheads="1"/>
            </p:cNvSpPr>
            <p:nvPr/>
          </p:nvSpPr>
          <p:spPr bwMode="auto">
            <a:xfrm>
              <a:off x="2191" y="1732"/>
              <a:ext cx="4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8" name="Line 120"/>
            <p:cNvSpPr>
              <a:spLocks noChangeShapeType="1"/>
            </p:cNvSpPr>
            <p:nvPr/>
          </p:nvSpPr>
          <p:spPr bwMode="auto">
            <a:xfrm>
              <a:off x="21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9" name="Rectangle 121"/>
            <p:cNvSpPr>
              <a:spLocks noChangeArrowheads="1"/>
            </p:cNvSpPr>
            <p:nvPr/>
          </p:nvSpPr>
          <p:spPr bwMode="auto">
            <a:xfrm>
              <a:off x="3266" y="1732"/>
              <a:ext cx="4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0" name="Line 122"/>
            <p:cNvSpPr>
              <a:spLocks noChangeShapeType="1"/>
            </p:cNvSpPr>
            <p:nvPr/>
          </p:nvSpPr>
          <p:spPr bwMode="auto">
            <a:xfrm>
              <a:off x="3266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1" name="Rectangle 123"/>
            <p:cNvSpPr>
              <a:spLocks noChangeArrowheads="1"/>
            </p:cNvSpPr>
            <p:nvPr/>
          </p:nvSpPr>
          <p:spPr bwMode="auto">
            <a:xfrm>
              <a:off x="4039" y="1732"/>
              <a:ext cx="3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2" name="Line 124"/>
            <p:cNvSpPr>
              <a:spLocks noChangeShapeType="1"/>
            </p:cNvSpPr>
            <p:nvPr/>
          </p:nvSpPr>
          <p:spPr bwMode="auto">
            <a:xfrm>
              <a:off x="4039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3" name="Rectangle 125"/>
            <p:cNvSpPr>
              <a:spLocks noChangeArrowheads="1"/>
            </p:cNvSpPr>
            <p:nvPr/>
          </p:nvSpPr>
          <p:spPr bwMode="auto">
            <a:xfrm>
              <a:off x="5080" y="1732"/>
              <a:ext cx="4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4" name="Line 126"/>
            <p:cNvSpPr>
              <a:spLocks noChangeShapeType="1"/>
            </p:cNvSpPr>
            <p:nvPr/>
          </p:nvSpPr>
          <p:spPr bwMode="auto">
            <a:xfrm>
              <a:off x="5080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5" name="Line 171"/>
            <p:cNvSpPr>
              <a:spLocks noChangeShapeType="1"/>
            </p:cNvSpPr>
            <p:nvPr/>
          </p:nvSpPr>
          <p:spPr bwMode="auto">
            <a:xfrm>
              <a:off x="4042" y="2145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6" name="Line 268"/>
            <p:cNvSpPr>
              <a:spLocks noChangeShapeType="1"/>
            </p:cNvSpPr>
            <p:nvPr/>
          </p:nvSpPr>
          <p:spPr bwMode="auto">
            <a:xfrm>
              <a:off x="384" y="2145"/>
              <a:ext cx="47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4515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April 2013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6F38AC5-624C-4168-BD39-591F8E21A6CC}" type="slidenum">
              <a:rPr lang="en-US" sz="1200" b="0" smtClean="0"/>
              <a:pPr/>
              <a:t>10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477000" cy="304800"/>
          </a:xfrm>
        </p:spPr>
        <p:txBody>
          <a:bodyPr/>
          <a:lstStyle/>
          <a:p>
            <a:r>
              <a:rPr lang="en-US" sz="2800" smtClean="0"/>
              <a:t>Teleconferences</a:t>
            </a:r>
          </a:p>
        </p:txBody>
      </p:sp>
      <p:graphicFrame>
        <p:nvGraphicFramePr>
          <p:cNvPr id="2266115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3515642"/>
              </p:ext>
            </p:extLst>
          </p:nvPr>
        </p:nvGraphicFramePr>
        <p:xfrm>
          <a:off x="381000" y="914400"/>
          <a:ext cx="8458200" cy="3994188"/>
        </p:xfrm>
        <a:graphic>
          <a:graphicData uri="http://schemas.openxmlformats.org/drawingml/2006/table">
            <a:tbl>
              <a:tblPr/>
              <a:tblGrid>
                <a:gridCol w="1371600"/>
                <a:gridCol w="4495800"/>
                <a:gridCol w="1371600"/>
                <a:gridCol w="1219200"/>
              </a:tblGrid>
              <a:tr h="2408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Group</a:t>
                      </a:r>
                    </a:p>
                  </a:txBody>
                  <a:tcPr marL="18000" marR="18000" marT="17997" marB="17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Dates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Start Time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Duration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73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TGmc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Fridays,</a:t>
                      </a: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April 5 to April 26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TGai</a:t>
                      </a:r>
                      <a:endParaRPr lang="en-US" sz="2000" b="0" kern="12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Tuesdays, March 26 to May 21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09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TGah</a:t>
                      </a: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Wed May 8th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7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TGac </a:t>
                      </a: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May 23</a:t>
                      </a:r>
                      <a:endParaRPr lang="en-GB" sz="2000" b="0" kern="12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May 9, May 30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TGaf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Tuesdays to July 30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21:00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Hours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TGak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Monday April 8, 22; May 6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17:00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TGaq</a:t>
                      </a: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April 22nd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TGaj</a:t>
                      </a: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April 18th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REG SC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Thursdays to </a:t>
                      </a:r>
                      <a:r>
                        <a:rPr lang="en-US" sz="2000" b="0" kern="120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July 29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12:30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1.5 Hours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877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100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Key Activities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  <a:noFill/>
        </p:spPr>
        <p:txBody>
          <a:bodyPr/>
          <a:lstStyle/>
          <a:p>
            <a:r>
              <a:rPr lang="en-US" dirty="0" smtClean="0"/>
              <a:t>Currently focused on defining </a:t>
            </a:r>
            <a:r>
              <a:rPr lang="en-US" smtClean="0"/>
              <a:t>the problem </a:t>
            </a:r>
            <a:r>
              <a:rPr lang="en-US" dirty="0" smtClean="0"/>
              <a:t>statement and scope, leading to the creation of a PAR and 5C.</a:t>
            </a:r>
          </a:p>
          <a:p>
            <a:r>
              <a:rPr lang="en-US" dirty="0" smtClean="0"/>
              <a:t>Review of feedback from presentations to IETF, IEEE 802.1, and EC.</a:t>
            </a:r>
          </a:p>
          <a:p>
            <a:r>
              <a:rPr lang="en-US" dirty="0" smtClean="0"/>
              <a:t>Review </a:t>
            </a:r>
            <a:r>
              <a:rPr lang="en-US" dirty="0" err="1" smtClean="0"/>
              <a:t>OmniRAN</a:t>
            </a:r>
            <a:r>
              <a:rPr lang="en-US" dirty="0" smtClean="0"/>
              <a:t> use case proposals</a:t>
            </a:r>
          </a:p>
          <a:p>
            <a:r>
              <a:rPr lang="en-US" dirty="0" smtClean="0"/>
              <a:t>Discussion with IEEE 802.21 on the scope of </a:t>
            </a:r>
            <a:r>
              <a:rPr lang="en-US" dirty="0" err="1" smtClean="0"/>
              <a:t>OmniRAN</a:t>
            </a:r>
            <a:r>
              <a:rPr lang="en-US" dirty="0" smtClean="0"/>
              <a:t> relative to the scope of IEEE 802.21</a:t>
            </a:r>
          </a:p>
          <a:p>
            <a:r>
              <a:rPr lang="en-US" dirty="0" smtClean="0"/>
              <a:t>Liaison to 3GPP to obtain clarification on some technical aspects of SAMOG (3GPP TS 23.402)</a:t>
            </a:r>
          </a:p>
          <a:p>
            <a:r>
              <a:rPr lang="en-US" dirty="0" smtClean="0"/>
              <a:t>Request for PAR extension. </a:t>
            </a:r>
          </a:p>
          <a:p>
            <a:endParaRPr lang="en-US" dirty="0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3/5 of 11-13/0357r0 by Michael Montemurro, Research in Motion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1844685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101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Objectives for May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  <a:noFill/>
        </p:spPr>
        <p:txBody>
          <a:bodyPr/>
          <a:lstStyle/>
          <a:p>
            <a:r>
              <a:rPr lang="en-US" dirty="0" smtClean="0"/>
              <a:t>Teleconferences: April 11</a:t>
            </a:r>
            <a:r>
              <a:rPr lang="en-US" baseline="30000" dirty="0" smtClean="0"/>
              <a:t>th</a:t>
            </a:r>
            <a:r>
              <a:rPr lang="en-US" dirty="0" smtClean="0"/>
              <a:t>, May 2</a:t>
            </a:r>
            <a:r>
              <a:rPr lang="en-US" baseline="30000" dirty="0" smtClean="0"/>
              <a:t>nd</a:t>
            </a:r>
            <a:r>
              <a:rPr lang="en-US" dirty="0"/>
              <a:t> </a:t>
            </a:r>
            <a:r>
              <a:rPr lang="en-US" dirty="0" smtClean="0"/>
              <a:t>at 9am – details on </a:t>
            </a:r>
            <a:r>
              <a:rPr lang="en-US" dirty="0" err="1" smtClean="0"/>
              <a:t>OmniRAN</a:t>
            </a:r>
            <a:r>
              <a:rPr lang="en-US" dirty="0" smtClean="0"/>
              <a:t> SG website</a:t>
            </a:r>
          </a:p>
          <a:p>
            <a:r>
              <a:rPr lang="en-US" dirty="0" smtClean="0"/>
              <a:t>Incorporate proposed use cases into an </a:t>
            </a:r>
            <a:r>
              <a:rPr lang="en-US" dirty="0" err="1" smtClean="0"/>
              <a:t>OmniRAN</a:t>
            </a:r>
            <a:r>
              <a:rPr lang="en-US" dirty="0" smtClean="0"/>
              <a:t> use case document</a:t>
            </a:r>
          </a:p>
          <a:p>
            <a:r>
              <a:rPr lang="en-US" dirty="0" smtClean="0"/>
              <a:t>Develop PAR submission documents</a:t>
            </a:r>
            <a:r>
              <a:rPr lang="en-US" dirty="0"/>
              <a:t> </a:t>
            </a:r>
            <a:r>
              <a:rPr lang="en-US" dirty="0" smtClean="0"/>
              <a:t>– Target PAR submission on Jun 15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4/5 of 11-13/0357r0 by Michael Montemurro, Research in Motion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22894155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4AFE48CA-64CD-4957-84CE-969E1D15CE85}" type="slidenum">
              <a:rPr lang="en-US" smtClean="0"/>
              <a:pPr/>
              <a:t>102</a:t>
            </a:fld>
            <a:endParaRPr lang="en-US" smtClean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References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001000" cy="4419600"/>
          </a:xfrm>
        </p:spPr>
        <p:txBody>
          <a:bodyPr/>
          <a:lstStyle/>
          <a:p>
            <a:r>
              <a:rPr lang="en-US" sz="2800" dirty="0" err="1" smtClean="0"/>
              <a:t>OmniRAN</a:t>
            </a:r>
            <a:r>
              <a:rPr lang="en-US" sz="2800" dirty="0" smtClean="0"/>
              <a:t> website</a:t>
            </a:r>
          </a:p>
          <a:p>
            <a:pPr lvl="1"/>
            <a:r>
              <a:rPr lang="en-US" sz="2400" dirty="0">
                <a:hlinkClick r:id="rId3"/>
              </a:rPr>
              <a:t>http://www.ieee802.org/OmniRANsg</a:t>
            </a:r>
            <a:r>
              <a:rPr lang="en-US" sz="2400" dirty="0" smtClean="0">
                <a:hlinkClick r:id="rId3"/>
              </a:rPr>
              <a:t>/</a:t>
            </a:r>
            <a:r>
              <a:rPr lang="en-US" sz="2400" dirty="0" smtClean="0"/>
              <a:t> </a:t>
            </a:r>
            <a:endParaRPr lang="en-US" sz="2400" dirty="0"/>
          </a:p>
          <a:p>
            <a:r>
              <a:rPr lang="en-US" sz="2800" dirty="0" smtClean="0"/>
              <a:t>Document repository for </a:t>
            </a:r>
            <a:r>
              <a:rPr lang="en-US" sz="2800" dirty="0" err="1" smtClean="0"/>
              <a:t>OmniRAN</a:t>
            </a:r>
            <a:r>
              <a:rPr lang="en-US" sz="2800" dirty="0" smtClean="0"/>
              <a:t>:</a:t>
            </a:r>
            <a:endParaRPr lang="en-US" sz="2800" dirty="0"/>
          </a:p>
          <a:p>
            <a:pPr lvl="1"/>
            <a:r>
              <a:rPr lang="en-US" sz="2400" dirty="0">
                <a:hlinkClick r:id="rId4"/>
              </a:rPr>
              <a:t>https://mentor.ieee.org/omniran/</a:t>
            </a:r>
            <a:r>
              <a:rPr lang="en-US" sz="2400" dirty="0" smtClean="0">
                <a:hlinkClick r:id="rId4"/>
              </a:rPr>
              <a:t>documents</a:t>
            </a:r>
            <a:r>
              <a:rPr lang="en-US" sz="2400" dirty="0" smtClean="0"/>
              <a:t> </a:t>
            </a:r>
          </a:p>
          <a:p>
            <a:r>
              <a:rPr lang="en-US" sz="2800" dirty="0" smtClean="0"/>
              <a:t>Link to March 2013 </a:t>
            </a:r>
            <a:r>
              <a:rPr lang="en-US" sz="2800" dirty="0" err="1" smtClean="0"/>
              <a:t>OmniRAN</a:t>
            </a:r>
            <a:r>
              <a:rPr lang="en-US" sz="2800" dirty="0" smtClean="0"/>
              <a:t> Agenda:</a:t>
            </a:r>
          </a:p>
          <a:p>
            <a:pPr lvl="1"/>
            <a:r>
              <a:rPr lang="en-US" sz="2400" dirty="0">
                <a:hlinkClick r:id="rId5"/>
              </a:rPr>
              <a:t>https://mentor.ieee.org/omniran/dcn/13/omniran-13-0014-</a:t>
            </a:r>
            <a:r>
              <a:rPr lang="en-US" sz="2400" dirty="0" smtClean="0">
                <a:hlinkClick r:id="rId5"/>
              </a:rPr>
              <a:t>03-</a:t>
            </a:r>
            <a:r>
              <a:rPr lang="en-US" sz="2400" dirty="0">
                <a:hlinkClick r:id="rId5"/>
              </a:rPr>
              <a:t>ecsg-march-2013-orlando-</a:t>
            </a:r>
            <a:r>
              <a:rPr lang="en-US" sz="2400" dirty="0" smtClean="0">
                <a:hlinkClick r:id="rId5"/>
              </a:rPr>
              <a:t>agenda.pptx</a:t>
            </a:r>
            <a:r>
              <a:rPr lang="en-US" sz="2400" dirty="0" smtClean="0"/>
              <a:t> 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5/5 of 11-13/0357r0 by Michael Montemurro, Research in Motion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213932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April 2013</a:t>
            </a:r>
            <a:endParaRPr lang="en-US" sz="1800"/>
          </a:p>
        </p:txBody>
      </p:sp>
      <p:sp>
        <p:nvSpPr>
          <p:cNvPr id="67586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6758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7A4339DF-9BDC-4A7A-92DC-164864E097BA}" type="slidenum">
              <a:rPr lang="en-US" sz="1200" smtClean="0"/>
              <a:pPr/>
              <a:t>103</a:t>
            </a:fld>
            <a:endParaRPr lang="en-US" sz="1200" smtClean="0"/>
          </a:p>
        </p:txBody>
      </p:sp>
      <p:sp>
        <p:nvSpPr>
          <p:cNvPr id="67588" name="WordArt 2"/>
          <p:cNvSpPr>
            <a:spLocks noChangeArrowheads="1" noChangeShapeType="1" noTextEdit="1"/>
          </p:cNvSpPr>
          <p:nvPr/>
        </p:nvSpPr>
        <p:spPr bwMode="auto">
          <a:xfrm>
            <a:off x="762000" y="1981200"/>
            <a:ext cx="7543800" cy="2362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Recent Ballots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2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68610" name="Footer Placeholder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  <a:endParaRPr lang="en-US" sz="1200"/>
          </a:p>
        </p:txBody>
      </p:sp>
      <p:sp>
        <p:nvSpPr>
          <p:cNvPr id="686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C57F0FCD-7D63-4AB7-8D11-3C7D35120411}" type="slidenum">
              <a:rPr lang="en-US" sz="1200" smtClean="0"/>
              <a:pPr/>
              <a:t>104</a:t>
            </a:fld>
            <a:endParaRPr lang="en-US" sz="1200" smtClean="0"/>
          </a:p>
        </p:txBody>
      </p:sp>
      <p:graphicFrame>
        <p:nvGraphicFramePr>
          <p:cNvPr id="64567" name="Group 5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355306126"/>
              </p:ext>
            </p:extLst>
          </p:nvPr>
        </p:nvGraphicFramePr>
        <p:xfrm>
          <a:off x="685800" y="1011235"/>
          <a:ext cx="7619999" cy="5313364"/>
        </p:xfrm>
        <a:graphic>
          <a:graphicData uri="http://schemas.openxmlformats.org/drawingml/2006/table">
            <a:tbl>
              <a:tblPr/>
              <a:tblGrid>
                <a:gridCol w="2131550"/>
                <a:gridCol w="2250611"/>
                <a:gridCol w="1592461"/>
                <a:gridCol w="1645377"/>
              </a:tblGrid>
              <a:tr h="478677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Year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Inter meeting Period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Ballots Completed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86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Sponsor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2011/2012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- Jan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- Mar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- May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- July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- Nov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2012/2013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- Jan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- Mar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 + comments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- May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- July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8676" name="Rectangle 24"/>
          <p:cNvSpPr>
            <a:spLocks noChangeArrowheads="1"/>
          </p:cNvSpPr>
          <p:nvPr/>
        </p:nvSpPr>
        <p:spPr bwMode="auto">
          <a:xfrm>
            <a:off x="685800" y="604838"/>
            <a:ext cx="7772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en-US" b="1">
                <a:solidFill>
                  <a:schemeClr val="tx2"/>
                </a:solidFill>
              </a:rPr>
              <a:t>Recent Ballot History </a:t>
            </a:r>
          </a:p>
        </p:txBody>
      </p:sp>
    </p:spTree>
    <p:extLst>
      <p:ext uri="{BB962C8B-B14F-4D97-AF65-F5344CB8AC3E}">
        <p14:creationId xmlns:p14="http://schemas.microsoft.com/office/powerpoint/2010/main" val="23902555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81000" y="685800"/>
            <a:ext cx="8458200" cy="57912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802.11  Ballot #194  was a 15 day Working Group technical recirculation Ballot asking the question "Should P802.11ac D5.0 be forwarded to Sponsor Ballot?".  </a:t>
            </a:r>
          </a:p>
          <a:p>
            <a:pPr marL="0" indent="0">
              <a:buNone/>
            </a:pPr>
            <a:r>
              <a:rPr lang="en-US" sz="1600" dirty="0" smtClean="0"/>
              <a:t>Ballot </a:t>
            </a:r>
            <a:r>
              <a:rPr lang="en-US" sz="1600" dirty="0"/>
              <a:t>Opening Date:    Wednesday            	   March 20, 2013- 23:59 ET</a:t>
            </a:r>
            <a:br>
              <a:rPr lang="en-US" sz="1600" dirty="0"/>
            </a:br>
            <a:r>
              <a:rPr lang="en-US" sz="1600" dirty="0"/>
              <a:t>Ballot Closing Date:      Thursday                    </a:t>
            </a:r>
            <a:r>
              <a:rPr lang="en-US" sz="1600" dirty="0" smtClean="0"/>
              <a:t>	   </a:t>
            </a:r>
            <a:r>
              <a:rPr lang="en-US" sz="1600" dirty="0"/>
              <a:t>April 04, 2013 - 23:59 ET </a:t>
            </a:r>
          </a:p>
          <a:p>
            <a:pPr marL="0" indent="0">
              <a:buNone/>
            </a:pPr>
            <a:r>
              <a:rPr lang="en-US" sz="1600" dirty="0"/>
              <a:t>RESPONSES:</a:t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300 eligible people are in this ballot group.</a:t>
            </a:r>
            <a:br>
              <a:rPr lang="en-US" sz="1600" dirty="0"/>
            </a:br>
            <a:r>
              <a:rPr lang="en-US" sz="1600" dirty="0"/>
              <a:t>   </a:t>
            </a:r>
            <a:br>
              <a:rPr lang="en-US" sz="1600" dirty="0"/>
            </a:br>
            <a:r>
              <a:rPr lang="en-US" sz="1600" dirty="0"/>
              <a:t> 252 affirmative votes </a:t>
            </a:r>
          </a:p>
          <a:p>
            <a:pPr marL="0" indent="0">
              <a:buNone/>
            </a:pPr>
            <a:r>
              <a:rPr lang="en-US" sz="1600" dirty="0"/>
              <a:t>   10 negative votes  </a:t>
            </a:r>
          </a:p>
          <a:p>
            <a:pPr marL="0" indent="0">
              <a:buNone/>
            </a:pPr>
            <a:r>
              <a:rPr lang="en-US" sz="1600" dirty="0"/>
              <a:t>   10 abstention votes</a:t>
            </a:r>
          </a:p>
          <a:p>
            <a:pPr marL="0" indent="0">
              <a:buNone/>
            </a:pPr>
            <a:r>
              <a:rPr lang="en-US" sz="1600" dirty="0"/>
              <a:t>     2 negative vote without comments</a:t>
            </a:r>
          </a:p>
          <a:p>
            <a:pPr marL="0" indent="0">
              <a:buNone/>
            </a:pPr>
            <a:r>
              <a:rPr lang="en-US" sz="1600" dirty="0"/>
              <a:t>===  </a:t>
            </a:r>
          </a:p>
          <a:p>
            <a:pPr marL="0" indent="0">
              <a:buNone/>
            </a:pPr>
            <a:r>
              <a:rPr lang="en-US" sz="1600" dirty="0"/>
              <a:t>  274 votes received =  91.3 % valid returns</a:t>
            </a:r>
            <a:br>
              <a:rPr lang="en-US" sz="1600" dirty="0"/>
            </a:br>
            <a:r>
              <a:rPr lang="en-US" sz="1600" dirty="0"/>
              <a:t>                                     =    3.7 % valid abstentions</a:t>
            </a:r>
          </a:p>
          <a:p>
            <a:pPr marL="0" indent="0">
              <a:buNone/>
            </a:pPr>
            <a:r>
              <a:rPr lang="en-US" sz="1600" dirty="0"/>
              <a:t>   </a:t>
            </a:r>
            <a:br>
              <a:rPr lang="en-US" sz="1600" dirty="0"/>
            </a:br>
            <a:r>
              <a:rPr lang="en-US" sz="1600" dirty="0"/>
              <a:t>APPROVAL RATE:</a:t>
            </a:r>
            <a:br>
              <a:rPr lang="en-US" sz="1600" dirty="0"/>
            </a:br>
            <a:r>
              <a:rPr lang="en-US" sz="1600" dirty="0"/>
              <a:t>252  affirmative votes       =      96.2 % affirmative</a:t>
            </a:r>
            <a:br>
              <a:rPr lang="en-US" sz="1600" dirty="0"/>
            </a:br>
            <a:r>
              <a:rPr lang="en-US" sz="1600" dirty="0"/>
              <a:t>  10  total negative votes  =        3.8 % negative</a:t>
            </a:r>
          </a:p>
          <a:p>
            <a:pPr marL="0" indent="0">
              <a:buNone/>
            </a:pPr>
            <a:r>
              <a:rPr lang="en-US" sz="1600" dirty="0" smtClean="0"/>
              <a:t>Motion </a:t>
            </a:r>
            <a:r>
              <a:rPr lang="en-US" sz="1600" dirty="0"/>
              <a:t>PASSES.</a:t>
            </a:r>
          </a:p>
          <a:p>
            <a:pPr marL="0" indent="0">
              <a:buNone/>
            </a:pPr>
            <a:r>
              <a:rPr lang="en-US" sz="1600" dirty="0" smtClean="0"/>
              <a:t>There were no comments received</a:t>
            </a:r>
            <a:endParaRPr lang="en-US" sz="1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105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8274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28600" y="685800"/>
            <a:ext cx="86868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IEEE 802.11 WG Letter Ballot #195  was a  15 day Working Group Technical  recirculation Ballot asking the question "Should P802.11af D4.0 be forwarded to Sponsor Ballot?"   </a:t>
            </a:r>
            <a:r>
              <a:rPr lang="en-US" sz="1600" dirty="0" smtClean="0"/>
              <a:t>The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Ballot Opening Date:   Thursday       April 02, 2013 - 23:59 ET</a:t>
            </a:r>
            <a:br>
              <a:rPr lang="en-US" sz="1600" dirty="0"/>
            </a:br>
            <a:r>
              <a:rPr lang="en-US" sz="1600" dirty="0"/>
              <a:t>Ballot Closing Date:     Friday             April 17, 2013 - 23:59 ET </a:t>
            </a:r>
          </a:p>
          <a:p>
            <a:pPr marL="0" indent="0">
              <a:buNone/>
            </a:pPr>
            <a:r>
              <a:rPr lang="en-US" sz="1600" dirty="0" smtClean="0"/>
              <a:t>RESULTS</a:t>
            </a:r>
            <a:r>
              <a:rPr lang="en-US" sz="1600" dirty="0"/>
              <a:t>: </a:t>
            </a:r>
            <a:br>
              <a:rPr lang="en-US" sz="1600" dirty="0"/>
            </a:br>
            <a:r>
              <a:rPr lang="en-US" sz="1600" dirty="0" smtClean="0"/>
              <a:t>300 </a:t>
            </a:r>
            <a:r>
              <a:rPr lang="en-US" sz="1600" dirty="0"/>
              <a:t>eligible people are in this ballot group.</a:t>
            </a:r>
            <a:br>
              <a:rPr lang="en-US" sz="1600" dirty="0"/>
            </a:br>
            <a:r>
              <a:rPr lang="en-US" sz="1600" dirty="0"/>
              <a:t>   </a:t>
            </a:r>
            <a:br>
              <a:rPr lang="en-US" sz="1600" dirty="0"/>
            </a:br>
            <a:r>
              <a:rPr lang="en-US" sz="1600" dirty="0"/>
              <a:t>211 affirmative votes </a:t>
            </a:r>
            <a:br>
              <a:rPr lang="en-US" sz="1600" dirty="0"/>
            </a:br>
            <a:r>
              <a:rPr lang="en-US" sz="1600" dirty="0"/>
              <a:t>  19 negative votes  </a:t>
            </a:r>
          </a:p>
          <a:p>
            <a:pPr marL="0" indent="0">
              <a:buNone/>
            </a:pPr>
            <a:r>
              <a:rPr lang="en-US" sz="1600" dirty="0"/>
              <a:t>    1 negative vote without comments</a:t>
            </a:r>
          </a:p>
          <a:p>
            <a:pPr marL="0" indent="0">
              <a:buNone/>
            </a:pPr>
            <a:r>
              <a:rPr lang="en-US" sz="1600" dirty="0"/>
              <a:t>    7 abstention votes </a:t>
            </a:r>
          </a:p>
          <a:p>
            <a:pPr marL="0" indent="0">
              <a:buNone/>
            </a:pPr>
            <a:r>
              <a:rPr lang="en-US" sz="1600" dirty="0"/>
              <a:t>===  </a:t>
            </a:r>
            <a:br>
              <a:rPr lang="en-US" sz="1600" dirty="0"/>
            </a:br>
            <a:r>
              <a:rPr lang="en-US" sz="1600" dirty="0"/>
              <a:t>238  votes received  =  79.3% valid returns</a:t>
            </a:r>
            <a:br>
              <a:rPr lang="en-US" sz="1600" dirty="0"/>
            </a:br>
            <a:r>
              <a:rPr lang="en-US" sz="1600" dirty="0"/>
              <a:t>                                 </a:t>
            </a:r>
            <a:r>
              <a:rPr lang="en-US" sz="1600" dirty="0" smtClean="0"/>
              <a:t> </a:t>
            </a:r>
            <a:r>
              <a:rPr lang="en-US" sz="1600" dirty="0"/>
              <a:t>=    2.9% valid abstentions</a:t>
            </a:r>
          </a:p>
          <a:p>
            <a:pPr marL="0" indent="0">
              <a:buNone/>
            </a:pPr>
            <a:r>
              <a:rPr lang="en-US" sz="1600" dirty="0"/>
              <a:t>   </a:t>
            </a:r>
            <a:br>
              <a:rPr lang="en-US" sz="1600" dirty="0"/>
            </a:br>
            <a:r>
              <a:rPr lang="en-US" sz="1600" dirty="0"/>
              <a:t>APPROVAL RATE:</a:t>
            </a:r>
            <a:br>
              <a:rPr lang="en-US" sz="1600" dirty="0"/>
            </a:br>
            <a:r>
              <a:rPr lang="en-US" sz="1600" dirty="0"/>
              <a:t>211  affirmative votes       =      91.7 % affirmative</a:t>
            </a:r>
            <a:br>
              <a:rPr lang="en-US" sz="1600" dirty="0"/>
            </a:br>
            <a:r>
              <a:rPr lang="en-US" sz="1600" dirty="0"/>
              <a:t>  19  valid negative votes  =        8.3 % negative</a:t>
            </a:r>
          </a:p>
          <a:p>
            <a:pPr marL="0" indent="0">
              <a:buNone/>
            </a:pPr>
            <a:r>
              <a:rPr lang="en-US" sz="1600" dirty="0" smtClean="0"/>
              <a:t>Motion </a:t>
            </a:r>
            <a:r>
              <a:rPr lang="en-US" sz="1600" dirty="0"/>
              <a:t>Passes.</a:t>
            </a:r>
          </a:p>
          <a:p>
            <a:pPr marL="0" indent="0">
              <a:buNone/>
            </a:pPr>
            <a:r>
              <a:rPr lang="en-US" sz="1600" dirty="0"/>
              <a:t>There were 86 comments received.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424934"/>
            <a:ext cx="697307" cy="184666"/>
          </a:xfrm>
        </p:spPr>
        <p:txBody>
          <a:bodyPr/>
          <a:lstStyle/>
          <a:p>
            <a:pPr>
              <a:defRPr/>
            </a:pPr>
            <a:r>
              <a:rPr lang="en-US" sz="1200" smtClean="0"/>
              <a:t>April 2013</a:t>
            </a:r>
            <a:endParaRPr lang="en-US" sz="1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80759" y="6475413"/>
            <a:ext cx="1263166" cy="153888"/>
          </a:xfrm>
        </p:spPr>
        <p:txBody>
          <a:bodyPr/>
          <a:lstStyle/>
          <a:p>
            <a:pPr>
              <a:defRPr/>
            </a:pPr>
            <a:r>
              <a:rPr lang="en-US" sz="1000" smtClean="0"/>
              <a:t>Bruce Kraemer, Marvell</a:t>
            </a:r>
            <a:endParaRPr lang="en-US" sz="10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66444" y="6475413"/>
            <a:ext cx="487313" cy="153888"/>
          </a:xfrm>
        </p:spPr>
        <p:txBody>
          <a:bodyPr/>
          <a:lstStyle/>
          <a:p>
            <a:pPr>
              <a:defRPr/>
            </a:pPr>
            <a:r>
              <a:rPr lang="en-US" sz="1000" smtClean="0"/>
              <a:t>Slide </a:t>
            </a:r>
            <a:fld id="{8605CD4F-C74B-4274-A532-2982B8BB8F66}" type="slidenum">
              <a:rPr lang="en-US" sz="1000" smtClean="0"/>
              <a:pPr>
                <a:defRPr/>
              </a:pPr>
              <a:t>106</a:t>
            </a:fld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40127124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r>
              <a:rPr lang="en-US" dirty="0" smtClean="0"/>
              <a:t>Sponsor ballot for 802.11ac</a:t>
            </a:r>
          </a:p>
          <a:p>
            <a:r>
              <a:rPr lang="en-US" dirty="0" smtClean="0"/>
              <a:t>Opened April 05, 2013</a:t>
            </a:r>
          </a:p>
          <a:p>
            <a:r>
              <a:rPr lang="en-US" dirty="0" smtClean="0"/>
              <a:t>Closes May 05, 2013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107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747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April 2013</a:t>
            </a:r>
            <a:endParaRPr lang="en-US" sz="1800"/>
          </a:p>
        </p:txBody>
      </p:sp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9EE486ED-E498-4EC1-8455-16C2D5677563}" type="slidenum">
              <a:rPr lang="en-US" sz="1200" smtClean="0"/>
              <a:pPr/>
              <a:t>11</a:t>
            </a:fld>
            <a:endParaRPr lang="en-US" sz="1200" smtClean="0"/>
          </a:p>
        </p:txBody>
      </p:sp>
      <p:sp>
        <p:nvSpPr>
          <p:cNvPr id="26628" name="WordArt 2"/>
          <p:cNvSpPr>
            <a:spLocks noChangeArrowheads="1" noChangeShapeType="1" noTextEdit="1"/>
          </p:cNvSpPr>
          <p:nvPr/>
        </p:nvSpPr>
        <p:spPr bwMode="auto">
          <a:xfrm>
            <a:off x="533400" y="2438400"/>
            <a:ext cx="7924800" cy="2743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49649"/>
              </a:avLst>
            </a:prstTxWarp>
          </a:bodyPr>
          <a:lstStyle/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WG11 Status</a:t>
            </a:r>
            <a:endParaRPr lang="en-US" sz="8000" kern="10" dirty="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89A491FC-92F9-4E58-B036-41BC807706F4}" type="slidenum">
              <a:rPr lang="en-US" sz="1200" b="0" smtClean="0"/>
              <a:pPr/>
              <a:t>12</a:t>
            </a:fld>
            <a:endParaRPr lang="en-US" sz="1200" b="0" smtClean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Current Membership Status</a:t>
            </a:r>
          </a:p>
        </p:txBody>
      </p:sp>
      <p:sp>
        <p:nvSpPr>
          <p:cNvPr id="8198" name="Text Box 3"/>
          <p:cNvSpPr txBox="1">
            <a:spLocks noChangeArrowheads="1"/>
          </p:cNvSpPr>
          <p:nvPr/>
        </p:nvSpPr>
        <p:spPr bwMode="auto">
          <a:xfrm>
            <a:off x="685800" y="6019800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200" b="0"/>
              <a:t>Data as of 2013-03-01</a:t>
            </a:r>
          </a:p>
        </p:txBody>
      </p:sp>
      <p:sp>
        <p:nvSpPr>
          <p:cNvPr id="8199" name="TextBox 8"/>
          <p:cNvSpPr txBox="1">
            <a:spLocks noChangeArrowheads="1"/>
          </p:cNvSpPr>
          <p:nvPr/>
        </p:nvSpPr>
        <p:spPr bwMode="auto">
          <a:xfrm>
            <a:off x="609600" y="4495800"/>
            <a:ext cx="7772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800" b="0"/>
              <a:t>Definitions:  </a:t>
            </a:r>
          </a:p>
          <a:p>
            <a:pPr lvl="1"/>
            <a:r>
              <a:rPr lang="en-GB" sz="1800" i="1"/>
              <a:t>Aspirant</a:t>
            </a:r>
            <a:r>
              <a:rPr lang="en-GB" sz="1800" b="0"/>
              <a:t>: a member who has attended 1 qualifying meeting</a:t>
            </a:r>
          </a:p>
          <a:p>
            <a:pPr lvl="1"/>
            <a:r>
              <a:rPr lang="en-GB" sz="1800" i="1"/>
              <a:t>Potential Voter</a:t>
            </a:r>
            <a:r>
              <a:rPr lang="en-GB" sz="1800" b="0"/>
              <a:t>: a member who has attended 2 qualifying meetings and will become a voter at the start of the next plenary they attend</a:t>
            </a:r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68338" y="1752600"/>
          <a:ext cx="7772400" cy="2316184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effectLst/>
                          <a:latin typeface="Calibri"/>
                        </a:rPr>
                        <a:t>Status</a:t>
                      </a:r>
                      <a:endParaRPr lang="en-GB" sz="4800" dirty="0"/>
                    </a:p>
                  </a:txBody>
                  <a:tcPr marT="45683" marB="45683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>
                          <a:effectLst/>
                          <a:latin typeface="Calibri"/>
                        </a:rPr>
                        <a:t>Number</a:t>
                      </a:r>
                      <a:endParaRPr lang="en-GB" sz="4800"/>
                    </a:p>
                  </a:txBody>
                  <a:tcPr marT="45683" marB="45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effectLst/>
                          <a:latin typeface="Calibri"/>
                        </a:rPr>
                        <a:t>Aspirant</a:t>
                      </a:r>
                      <a:endParaRPr lang="en-GB" sz="4800" dirty="0"/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effectLst/>
                          <a:latin typeface="Calibri"/>
                        </a:rPr>
                        <a:t>86</a:t>
                      </a:r>
                      <a:endParaRPr lang="en-GB" sz="4800" dirty="0"/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>
                          <a:effectLst/>
                          <a:latin typeface="Calibri"/>
                        </a:rPr>
                        <a:t>Potential Voter</a:t>
                      </a:r>
                      <a:endParaRPr lang="en-GB" sz="4800"/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effectLst/>
                          <a:latin typeface="Calibri"/>
                        </a:rPr>
                        <a:t>44</a:t>
                      </a:r>
                      <a:endParaRPr lang="en-GB" sz="4800" dirty="0"/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effectLst/>
                          <a:latin typeface="Calibri"/>
                        </a:rPr>
                        <a:t>Voter</a:t>
                      </a:r>
                      <a:endParaRPr lang="en-GB" sz="4800" dirty="0"/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effectLst/>
                          <a:latin typeface="Calibri"/>
                        </a:rPr>
                        <a:t>325</a:t>
                      </a:r>
                      <a:endParaRPr lang="en-GB" sz="4800" dirty="0"/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273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1200"/>
              <a:t>Slide </a:t>
            </a:r>
            <a:fld id="{037E58B5-1328-4265-B9F6-08209A977C66}" type="slidenum">
              <a:rPr lang="en-US" sz="1200"/>
              <a:pPr algn="ctr" eaLnBrk="0" hangingPunct="0"/>
              <a:t>13</a:t>
            </a:fld>
            <a:endParaRPr lang="en-US" sz="120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4475" y="495300"/>
            <a:ext cx="7772400" cy="533400"/>
          </a:xfrm>
        </p:spPr>
        <p:txBody>
          <a:bodyPr/>
          <a:lstStyle/>
          <a:p>
            <a:r>
              <a:rPr lang="en-US" sz="280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0" y="5181600"/>
            <a:ext cx="557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257800" y="5995988"/>
            <a:ext cx="8159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23825" y="1457325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438275" y="5943600"/>
            <a:ext cx="9826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31" name="AutoShape 11"/>
          <p:cNvSpPr>
            <a:spLocks noChangeArrowheads="1"/>
          </p:cNvSpPr>
          <p:nvPr/>
        </p:nvSpPr>
        <p:spPr bwMode="auto">
          <a:xfrm>
            <a:off x="7924800" y="762000"/>
            <a:ext cx="1157287" cy="5018087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77200" y="5943600"/>
            <a:ext cx="931863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2" name="AutoShape 25"/>
          <p:cNvSpPr>
            <a:spLocks noChangeArrowheads="1"/>
          </p:cNvSpPr>
          <p:nvPr/>
        </p:nvSpPr>
        <p:spPr bwMode="auto">
          <a:xfrm>
            <a:off x="2554288" y="6383338"/>
            <a:ext cx="4797425" cy="339725"/>
          </a:xfrm>
          <a:prstGeom prst="rightArrow">
            <a:avLst>
              <a:gd name="adj1" fmla="val 49537"/>
              <a:gd name="adj2" fmla="val 208880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786188" y="5984875"/>
            <a:ext cx="10461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14169" y="5287169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45" name="Text Box 28"/>
          <p:cNvSpPr txBox="1">
            <a:spLocks noChangeArrowheads="1"/>
          </p:cNvSpPr>
          <p:nvPr/>
        </p:nvSpPr>
        <p:spPr bwMode="auto">
          <a:xfrm>
            <a:off x="7953375" y="1000125"/>
            <a:ext cx="113178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>
                <a:latin typeface="Times" pitchFamily="18" charset="0"/>
                <a:ea typeface="ＭＳ Ｐゴシック" charset="-128"/>
                <a:cs typeface="ＭＳ Ｐゴシック" charset="-128"/>
              </a:rPr>
              <a:t>802.11 -</a:t>
            </a:r>
            <a:r>
              <a:rPr lang="en-US" sz="1400" b="1" dirty="0" smtClean="0">
                <a:latin typeface="Times" pitchFamily="18" charset="0"/>
                <a:ea typeface="ＭＳ Ｐゴシック" charset="-128"/>
                <a:cs typeface="ＭＳ Ｐゴシック" charset="-128"/>
              </a:rPr>
              <a:t>2012</a:t>
            </a:r>
            <a:endParaRPr lang="en-US" sz="1400" b="1" dirty="0">
              <a:latin typeface="Times" pitchFamily="18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7" name="AutoShape 31"/>
          <p:cNvSpPr>
            <a:spLocks noChangeArrowheads="1"/>
          </p:cNvSpPr>
          <p:nvPr/>
        </p:nvSpPr>
        <p:spPr bwMode="auto">
          <a:xfrm>
            <a:off x="6543675" y="2345531"/>
            <a:ext cx="1085850" cy="423863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9525">
            <a:solidFill>
              <a:schemeClr val="tx2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5122862" y="4114800"/>
            <a:ext cx="1085850" cy="4254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7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79675" y="6019800"/>
            <a:ext cx="13557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207963" y="5943600"/>
            <a:ext cx="11350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0557" y="5347494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553200" y="5959475"/>
            <a:ext cx="1130300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3733800" y="4899025"/>
            <a:ext cx="1085850" cy="434975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</a:p>
        </p:txBody>
      </p:sp>
      <p:sp>
        <p:nvSpPr>
          <p:cNvPr id="30760" name="AutoShape 46"/>
          <p:cNvSpPr>
            <a:spLocks noChangeArrowheads="1"/>
          </p:cNvSpPr>
          <p:nvPr/>
        </p:nvSpPr>
        <p:spPr bwMode="auto">
          <a:xfrm>
            <a:off x="354013" y="30353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Smart Grid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2638425" y="2895600"/>
            <a:ext cx="914400" cy="53340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2638425" y="376555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 ah</a:t>
            </a:r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88925" y="36068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7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555625" y="3048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April 2013</a:t>
            </a:r>
            <a:endParaRPr lang="en-US" sz="1800"/>
          </a:p>
        </p:txBody>
      </p:sp>
      <p:sp>
        <p:nvSpPr>
          <p:cNvPr id="3077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637338"/>
            <a:ext cx="5302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dirty="0" smtClean="0"/>
              <a:t>Slide </a:t>
            </a:r>
            <a:fld id="{AC9E1C48-971A-4278-8AC5-219B556E2399}" type="slidenum">
              <a:rPr lang="en-US" sz="1200" smtClean="0"/>
              <a:pPr/>
              <a:t>13</a:t>
            </a:fld>
            <a:endParaRPr lang="en-US" sz="1200" dirty="0" smtClean="0"/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6543675" y="3090863"/>
            <a:ext cx="1085850" cy="466725"/>
          </a:xfrm>
          <a:prstGeom prst="cube">
            <a:avLst>
              <a:gd name="adj" fmla="val 10069"/>
            </a:avLst>
          </a:prstGeom>
          <a:solidFill>
            <a:srgbClr val="FFC000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 Mgt Frames</a:t>
            </a:r>
          </a:p>
        </p:txBody>
      </p:sp>
      <p:sp>
        <p:nvSpPr>
          <p:cNvPr id="30778" name="Footer Placeholder 1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6534150" y="5041900"/>
            <a:ext cx="1085850" cy="533400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2657474" y="2227262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2632074" y="433070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4953000" y="1154013"/>
            <a:ext cx="0" cy="4549875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5122862" y="1099343"/>
            <a:ext cx="2420938" cy="357982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802.11-2015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7772401" y="1154013"/>
            <a:ext cx="0" cy="4460181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2632074" y="1479550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9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533400"/>
            <a:ext cx="7772400" cy="533400"/>
          </a:xfrm>
        </p:spPr>
        <p:txBody>
          <a:bodyPr/>
          <a:lstStyle/>
          <a:p>
            <a:r>
              <a:rPr lang="en-US" sz="2800" smtClean="0"/>
              <a:t>IEEE 802.11 Revisions</a:t>
            </a: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29125" y="21002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802.11k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29125" y="15668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802.11r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762000" y="3921125"/>
            <a:ext cx="838200" cy="36512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a 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757238" y="4362450"/>
            <a:ext cx="838200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b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11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762000" y="2971800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Intl roaming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638800" y="2362200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802.11V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638800" y="106680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>
              <a:alpha val="6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802.11s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5638800" y="1676400"/>
            <a:ext cx="952500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802.11u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4429125" y="26336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802.11Y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Contention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Based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Protocol</a:t>
            </a:r>
          </a:p>
        </p:txBody>
      </p:sp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381000" y="3373120"/>
            <a:ext cx="8686800" cy="873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4419600" y="4267200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802.11n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(&gt;100 Mbps)</a:t>
            </a:r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4398963" y="51609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802.11W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432300" y="1006475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802.11z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38650" y="3494088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802.11p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0" y="15240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 -1999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0" y="5791200"/>
            <a:ext cx="557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0" y="1143000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6705600" y="1447800"/>
            <a:ext cx="852488" cy="4048125"/>
          </a:xfrm>
          <a:prstGeom prst="cube">
            <a:avLst>
              <a:gd name="adj" fmla="val 4486"/>
            </a:avLst>
          </a:prstGeom>
          <a:gradFill flip="none" rotWithShape="1">
            <a:gsLst>
              <a:gs pos="0">
                <a:srgbClr val="FFFF99">
                  <a:shade val="30000"/>
                  <a:satMod val="115000"/>
                </a:srgbClr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63500">
              <a:srgbClr val="FF0000">
                <a:alpha val="40000"/>
              </a:srgbClr>
            </a:glo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800" b="1" dirty="0"/>
              <a:t>802.11</a:t>
            </a:r>
            <a:endParaRPr lang="en-US" sz="1400" b="1" dirty="0"/>
          </a:p>
          <a:p>
            <a:pPr algn="ctr" eaLnBrk="0" hangingPunct="0">
              <a:defRPr/>
            </a:pPr>
            <a:r>
              <a:rPr lang="en-US" sz="1800" b="1" dirty="0"/>
              <a:t>-2012</a:t>
            </a:r>
          </a:p>
        </p:txBody>
      </p:sp>
      <p:sp>
        <p:nvSpPr>
          <p:cNvPr id="32791" name="AutoShape 11"/>
          <p:cNvSpPr>
            <a:spLocks noChangeArrowheads="1"/>
          </p:cNvSpPr>
          <p:nvPr/>
        </p:nvSpPr>
        <p:spPr bwMode="auto">
          <a:xfrm>
            <a:off x="3429000" y="1371600"/>
            <a:ext cx="9144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-2007</a:t>
            </a:r>
          </a:p>
        </p:txBody>
      </p:sp>
      <p:sp>
        <p:nvSpPr>
          <p:cNvPr id="32792" name="AutoShape 9"/>
          <p:cNvSpPr>
            <a:spLocks noChangeArrowheads="1"/>
          </p:cNvSpPr>
          <p:nvPr/>
        </p:nvSpPr>
        <p:spPr bwMode="auto">
          <a:xfrm>
            <a:off x="7696200" y="176847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32793" name="AutoShape 10"/>
          <p:cNvSpPr>
            <a:spLocks noChangeArrowheads="1"/>
          </p:cNvSpPr>
          <p:nvPr/>
        </p:nvSpPr>
        <p:spPr bwMode="auto">
          <a:xfrm>
            <a:off x="7696200" y="123507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QoS Mgt Frames</a:t>
            </a:r>
          </a:p>
        </p:txBody>
      </p:sp>
      <p:sp>
        <p:nvSpPr>
          <p:cNvPr id="32794" name="AutoShape 24"/>
          <p:cNvSpPr>
            <a:spLocks noChangeArrowheads="1"/>
          </p:cNvSpPr>
          <p:nvPr/>
        </p:nvSpPr>
        <p:spPr bwMode="auto">
          <a:xfrm>
            <a:off x="7696200" y="54102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802.11ah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&lt;1GHz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686675" y="3962400"/>
            <a:ext cx="1295400" cy="62865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802.11ac</a:t>
            </a: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VHT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6Gbps @ 5GHz</a:t>
            </a:r>
          </a:p>
        </p:txBody>
      </p:sp>
      <p:sp>
        <p:nvSpPr>
          <p:cNvPr id="32796" name="AutoShape 43"/>
          <p:cNvSpPr>
            <a:spLocks noChangeArrowheads="1"/>
          </p:cNvSpPr>
          <p:nvPr/>
        </p:nvSpPr>
        <p:spPr bwMode="auto">
          <a:xfrm>
            <a:off x="7699375" y="685800"/>
            <a:ext cx="1246188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802.11ai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FILS</a:t>
            </a:r>
          </a:p>
        </p:txBody>
      </p:sp>
      <p:sp>
        <p:nvSpPr>
          <p:cNvPr id="32797" name="AutoShape 41"/>
          <p:cNvSpPr>
            <a:spLocks noChangeArrowheads="1"/>
          </p:cNvSpPr>
          <p:nvPr/>
        </p:nvSpPr>
        <p:spPr bwMode="auto">
          <a:xfrm>
            <a:off x="7696200" y="4648200"/>
            <a:ext cx="1295400" cy="6477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VHT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6Gbps @ 60GHz</a:t>
            </a:r>
          </a:p>
        </p:txBody>
      </p:sp>
      <p:sp>
        <p:nvSpPr>
          <p:cNvPr id="32798" name="AutoShape 9"/>
          <p:cNvSpPr>
            <a:spLocks noChangeArrowheads="1"/>
          </p:cNvSpPr>
          <p:nvPr/>
        </p:nvSpPr>
        <p:spPr bwMode="auto">
          <a:xfrm>
            <a:off x="7696200" y="34290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802.11af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TV Whitespace</a:t>
            </a:r>
          </a:p>
        </p:txBody>
      </p:sp>
      <p:sp>
        <p:nvSpPr>
          <p:cNvPr id="32799" name="AutoShape 11"/>
          <p:cNvSpPr>
            <a:spLocks noChangeArrowheads="1"/>
          </p:cNvSpPr>
          <p:nvPr/>
        </p:nvSpPr>
        <p:spPr bwMode="auto">
          <a:xfrm>
            <a:off x="1752600" y="1295400"/>
            <a:ext cx="6858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-2003</a:t>
            </a:r>
          </a:p>
        </p:txBody>
      </p:sp>
      <p:sp>
        <p:nvSpPr>
          <p:cNvPr id="32800" name="AutoShape 15"/>
          <p:cNvSpPr>
            <a:spLocks noChangeArrowheads="1"/>
          </p:cNvSpPr>
          <p:nvPr/>
        </p:nvSpPr>
        <p:spPr bwMode="auto">
          <a:xfrm>
            <a:off x="2590800" y="4419600"/>
            <a:ext cx="681038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g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801" name="AutoShape 16"/>
          <p:cNvSpPr>
            <a:spLocks noChangeArrowheads="1"/>
          </p:cNvSpPr>
          <p:nvPr/>
        </p:nvSpPr>
        <p:spPr bwMode="auto">
          <a:xfrm>
            <a:off x="2605088" y="1143000"/>
            <a:ext cx="681037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</a:p>
        </p:txBody>
      </p:sp>
      <p:sp>
        <p:nvSpPr>
          <p:cNvPr id="32802" name="AutoShape 17"/>
          <p:cNvSpPr>
            <a:spLocks noChangeArrowheads="1"/>
          </p:cNvSpPr>
          <p:nvPr/>
        </p:nvSpPr>
        <p:spPr bwMode="auto">
          <a:xfrm>
            <a:off x="2590800" y="2038350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i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803" name="AutoShape 19"/>
          <p:cNvSpPr>
            <a:spLocks noChangeArrowheads="1"/>
          </p:cNvSpPr>
          <p:nvPr/>
        </p:nvSpPr>
        <p:spPr bwMode="auto">
          <a:xfrm>
            <a:off x="2590800" y="1597025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h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DFS &amp; TPC</a:t>
            </a:r>
          </a:p>
        </p:txBody>
      </p:sp>
      <p:sp>
        <p:nvSpPr>
          <p:cNvPr id="32804" name="AutoShape 18"/>
          <p:cNvSpPr>
            <a:spLocks noChangeArrowheads="1"/>
          </p:cNvSpPr>
          <p:nvPr/>
        </p:nvSpPr>
        <p:spPr bwMode="auto">
          <a:xfrm>
            <a:off x="2595563" y="2971800"/>
            <a:ext cx="681037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j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JP bands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595563" y="2530475"/>
            <a:ext cx="681037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f </a:t>
            </a:r>
          </a:p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80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60400" y="3302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April 2013</a:t>
            </a:r>
            <a:endParaRPr lang="en-US" sz="1800"/>
          </a:p>
        </p:txBody>
      </p:sp>
      <p:sp>
        <p:nvSpPr>
          <p:cNvPr id="32807" name="Footer Placeholder 2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3" name="Striped Right Arrow 2"/>
          <p:cNvSpPr/>
          <p:nvPr/>
        </p:nvSpPr>
        <p:spPr bwMode="auto">
          <a:xfrm>
            <a:off x="914400" y="5778500"/>
            <a:ext cx="685800" cy="557213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 dirty="0"/>
          </a:p>
        </p:txBody>
      </p:sp>
      <p:sp>
        <p:nvSpPr>
          <p:cNvPr id="42" name="Striped Right Arrow 41"/>
          <p:cNvSpPr/>
          <p:nvPr/>
        </p:nvSpPr>
        <p:spPr bwMode="auto">
          <a:xfrm>
            <a:off x="2605088" y="5818188"/>
            <a:ext cx="685800" cy="555625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43" name="Striped Right Arrow 42"/>
          <p:cNvSpPr/>
          <p:nvPr/>
        </p:nvSpPr>
        <p:spPr bwMode="auto">
          <a:xfrm>
            <a:off x="4894263" y="5930900"/>
            <a:ext cx="1506537" cy="557213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44" name="AutoShape 9"/>
          <p:cNvSpPr>
            <a:spLocks noChangeArrowheads="1"/>
          </p:cNvSpPr>
          <p:nvPr/>
        </p:nvSpPr>
        <p:spPr bwMode="auto">
          <a:xfrm>
            <a:off x="7699375" y="2297113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GlobalLink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5" name="AutoShape 24"/>
          <p:cNvSpPr>
            <a:spLocks noChangeArrowheads="1"/>
          </p:cNvSpPr>
          <p:nvPr/>
        </p:nvSpPr>
        <p:spPr bwMode="auto">
          <a:xfrm>
            <a:off x="7696200" y="59436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 eaLnBrk="0" hangingPunct="0"/>
            <a:r>
              <a:rPr lang="en-US" sz="1100" b="1" dirty="0" smtClean="0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40 &amp; 60 GHz</a:t>
            </a:r>
            <a:endParaRPr lang="en-US" sz="1100" b="1" dirty="0">
              <a:solidFill>
                <a:srgbClr val="000000"/>
              </a:solidFill>
              <a:latin typeface="Arial Narrow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6" name="AutoShape 9"/>
          <p:cNvSpPr>
            <a:spLocks noChangeArrowheads="1"/>
          </p:cNvSpPr>
          <p:nvPr/>
        </p:nvSpPr>
        <p:spPr bwMode="auto">
          <a:xfrm>
            <a:off x="7696200" y="28194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Service Discovery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April 2013</a:t>
            </a:r>
            <a:endParaRPr lang="en-US" sz="1800"/>
          </a:p>
        </p:txBody>
      </p:sp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9EE486ED-E498-4EC1-8455-16C2D5677563}" type="slidenum">
              <a:rPr lang="en-US" sz="1200" smtClean="0"/>
              <a:pPr/>
              <a:t>15</a:t>
            </a:fld>
            <a:endParaRPr lang="en-US" sz="1200" smtClean="0"/>
          </a:p>
        </p:txBody>
      </p:sp>
      <p:sp>
        <p:nvSpPr>
          <p:cNvPr id="26628" name="WordArt 2"/>
          <p:cNvSpPr>
            <a:spLocks noChangeArrowheads="1" noChangeShapeType="1" noTextEdit="1"/>
          </p:cNvSpPr>
          <p:nvPr/>
        </p:nvSpPr>
        <p:spPr bwMode="auto">
          <a:xfrm>
            <a:off x="457200" y="1600200"/>
            <a:ext cx="8458200" cy="3581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Snapshot </a:t>
            </a:r>
            <a:r>
              <a:rPr lang="en-US" sz="8000" kern="10" dirty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Reports</a:t>
            </a:r>
          </a:p>
        </p:txBody>
      </p:sp>
    </p:spTree>
    <p:extLst>
      <p:ext uri="{BB962C8B-B14F-4D97-AF65-F5344CB8AC3E}">
        <p14:creationId xmlns:p14="http://schemas.microsoft.com/office/powerpoint/2010/main" val="6479427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WG Editor’s Meeting (March 2013)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2013-03-10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263475"/>
              </p:ext>
            </p:extLst>
          </p:nvPr>
        </p:nvGraphicFramePr>
        <p:xfrm>
          <a:off x="534988" y="2505075"/>
          <a:ext cx="7920037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4" name="Document" r:id="rId5" imgW="8606510" imgH="2805156" progId="Word.Document.8">
                  <p:embed/>
                </p:oleObj>
              </mc:Choice>
              <mc:Fallback>
                <p:oleObj name="Document" r:id="rId5" imgW="8606510" imgH="280515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505075"/>
                        <a:ext cx="7920037" cy="2578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1/6 of 11-13/0276r2 by Peter Ecclesine (Cisco Systems)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2712474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TGmc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endParaRPr lang="en-US" sz="1600" b="0" dirty="0" smtClean="0"/>
          </a:p>
          <a:p>
            <a:r>
              <a:rPr lang="en-US" sz="1600" dirty="0" err="1" smtClean="0"/>
              <a:t>TGac</a:t>
            </a:r>
            <a:r>
              <a:rPr lang="en-US" sz="1600" dirty="0" smtClean="0"/>
              <a:t> – Robert Stacey – </a:t>
            </a:r>
            <a:r>
              <a:rPr lang="en-US" sz="1600" b="0" dirty="0" smtClean="0">
                <a:hlinkClick r:id="rId4"/>
              </a:rPr>
              <a:t>rstacey@apple.com</a:t>
            </a:r>
            <a:r>
              <a:rPr lang="en-US" sz="1600" b="0" dirty="0" smtClean="0"/>
              <a:t>  </a:t>
            </a:r>
          </a:p>
          <a:p>
            <a:r>
              <a:rPr lang="en-US" sz="1600" dirty="0" smtClean="0"/>
              <a:t>TGaf – Peter Ecclesine – </a:t>
            </a:r>
            <a:r>
              <a:rPr lang="en-US" sz="1600" b="0" dirty="0" smtClean="0">
                <a:hlinkClick r:id="rId5"/>
              </a:rPr>
              <a:t>pecclesi@cisco.com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</a:t>
            </a:r>
            <a:r>
              <a:rPr lang="en-US" sz="1600" dirty="0" err="1" smtClean="0"/>
              <a:t>Minyoung</a:t>
            </a:r>
            <a:r>
              <a:rPr lang="en-US" sz="1600" dirty="0" smtClean="0"/>
              <a:t> Park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6"/>
              </a:rPr>
              <a:t>minyoung.park@intel.com</a:t>
            </a:r>
            <a:endParaRPr lang="en-US" sz="1600" b="0" dirty="0" smtClean="0"/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Lee Armstrong– </a:t>
            </a:r>
            <a:r>
              <a:rPr lang="en-US" sz="1600" b="0" dirty="0" smtClean="0">
                <a:hlinkClick r:id="rId7"/>
              </a:rPr>
              <a:t>LRA@tiac.net</a:t>
            </a:r>
            <a:r>
              <a:rPr lang="en-US" sz="1600" b="0" dirty="0" smtClean="0"/>
              <a:t>, </a:t>
            </a:r>
            <a:r>
              <a:rPr lang="en-US" sz="1600" dirty="0" smtClean="0"/>
              <a:t>Ping FANG </a:t>
            </a:r>
            <a:r>
              <a:rPr lang="en-US" sz="1600" b="0" dirty="0" smtClean="0">
                <a:hlinkClick r:id="rId8"/>
              </a:rPr>
              <a:t>Ping.FANG@huawei.com</a:t>
            </a:r>
            <a:endParaRPr lang="en-US" sz="1600" b="0" dirty="0" smtClean="0"/>
          </a:p>
          <a:p>
            <a:r>
              <a:rPr lang="en-US" sz="1600" dirty="0" err="1" smtClean="0"/>
              <a:t>TGaq</a:t>
            </a:r>
            <a:r>
              <a:rPr lang="en-US" sz="1600" dirty="0" smtClean="0"/>
              <a:t> – Dan Gal – </a:t>
            </a:r>
            <a:r>
              <a:rPr lang="en-US" sz="1600" b="0" dirty="0" smtClean="0">
                <a:hlinkClick r:id="rId9"/>
              </a:rPr>
              <a:t>ddrgal@gmail.com</a:t>
            </a:r>
            <a:r>
              <a:rPr lang="en-US" sz="1600" b="0" dirty="0" smtClean="0"/>
              <a:t>   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Editors Emeritus:</a:t>
            </a:r>
          </a:p>
          <a:p>
            <a:pPr lvl="1"/>
            <a:r>
              <a:rPr lang="en-US" sz="1600" dirty="0" err="1"/>
              <a:t>TGaa</a:t>
            </a:r>
            <a:r>
              <a:rPr lang="en-US" sz="1600" dirty="0"/>
              <a:t> – Alex Ashley – </a:t>
            </a:r>
            <a:r>
              <a:rPr lang="en-US" sz="1600" dirty="0" smtClean="0">
                <a:hlinkClick r:id="rId10"/>
              </a:rPr>
              <a:t>alex.ashley@hotmail.co.uk</a:t>
            </a:r>
            <a:endParaRPr lang="en-US" sz="1600" dirty="0" smtClean="0"/>
          </a:p>
          <a:p>
            <a:pPr lvl="1"/>
            <a:r>
              <a:rPr lang="en-US" sz="1600" dirty="0" err="1"/>
              <a:t>TGad</a:t>
            </a:r>
            <a:r>
              <a:rPr lang="en-US" sz="1600" dirty="0"/>
              <a:t> – Carlos Cordeiro – </a:t>
            </a:r>
            <a:r>
              <a:rPr lang="en-US" sz="1600" dirty="0">
                <a:hlinkClick r:id="rId11"/>
              </a:rPr>
              <a:t>carlos.cordeiro@intel.com</a:t>
            </a:r>
            <a:r>
              <a:rPr lang="en-US" sz="1600" dirty="0"/>
              <a:t> 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 smtClean="0"/>
              <a:t>TGae</a:t>
            </a:r>
            <a:r>
              <a:rPr lang="en-US" sz="1600" dirty="0" smtClean="0"/>
              <a:t> – Henry </a:t>
            </a:r>
            <a:r>
              <a:rPr lang="en-US" sz="1600" dirty="0" err="1" smtClean="0"/>
              <a:t>Ptasinski</a:t>
            </a:r>
            <a:r>
              <a:rPr lang="en-US" sz="1600" dirty="0" smtClean="0"/>
              <a:t> – </a:t>
            </a:r>
            <a:r>
              <a:rPr lang="en-US" sz="1600" dirty="0" smtClean="0">
                <a:hlinkClick r:id="rId12"/>
              </a:rPr>
              <a:t>henry@LOGOUT.COM</a:t>
            </a:r>
            <a:r>
              <a:rPr lang="en-US" sz="1600" dirty="0" smtClean="0"/>
              <a:t> </a:t>
            </a:r>
          </a:p>
          <a:p>
            <a:pPr lvl="1"/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2013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2/6 of 11-13/0276r2 by Peter Ecclesine (Cisco Systems)</a:t>
            </a:r>
          </a:p>
        </p:txBody>
      </p:sp>
    </p:spTree>
    <p:extLst>
      <p:ext uri="{BB962C8B-B14F-4D97-AF65-F5344CB8AC3E}">
        <p14:creationId xmlns:p14="http://schemas.microsoft.com/office/powerpoint/2010/main" val="17880200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11-09-1034-07-0000-wg11-style-guide.doc</a:t>
            </a:r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2012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3/6 of 11-13/0276r2 by Peter Ecclesine (Cisco Systems)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2696893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7803306"/>
              </p:ext>
            </p:extLst>
          </p:nvPr>
        </p:nvGraphicFramePr>
        <p:xfrm>
          <a:off x="685800" y="1828800"/>
          <a:ext cx="7772400" cy="2566035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Oct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Feb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Feb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>
                <a:solidFill>
                  <a:srgbClr val="FF0000"/>
                </a:solidFill>
              </a:rPr>
              <a:t>Mar </a:t>
            </a:r>
            <a:r>
              <a:rPr lang="en-US" sz="1400" b="1" dirty="0" smtClean="0"/>
              <a:t>2013</a:t>
            </a:r>
            <a:endParaRPr lang="en-US" sz="14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http://grouper.ieee.org/groups/802/11/Reports/802.11_Timelines.htm</a:t>
            </a:r>
            <a:r>
              <a:rPr lang="en-US" sz="1400" dirty="0"/>
              <a:t> </a:t>
            </a:r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749300" y="4939605"/>
            <a:ext cx="7886700" cy="95410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4/6 of 11-13/0276r2 by Peter Ecclesine (Cisco Systems)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30503153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Beijing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84582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4400" dirty="0"/>
              <a:t>Agenda 			</a:t>
            </a:r>
            <a:r>
              <a:rPr lang="en-US" sz="4400" dirty="0" smtClean="0"/>
              <a:t>11-13-0393r0</a:t>
            </a:r>
          </a:p>
          <a:p>
            <a:pPr marL="0" indent="0">
              <a:buNone/>
            </a:pPr>
            <a:r>
              <a:rPr lang="en-US" sz="4400" dirty="0" smtClean="0"/>
              <a:t>Snapshots </a:t>
            </a:r>
            <a:r>
              <a:rPr lang="en-US" sz="4400" dirty="0"/>
              <a:t>		</a:t>
            </a:r>
            <a:r>
              <a:rPr lang="en-US" sz="4400" dirty="0" smtClean="0"/>
              <a:t>	11-13-0394r0</a:t>
            </a:r>
            <a:endParaRPr lang="en-US" sz="4400" dirty="0"/>
          </a:p>
          <a:p>
            <a:pPr marL="0" indent="0">
              <a:buNone/>
            </a:pPr>
            <a:r>
              <a:rPr lang="en-US" sz="4400" dirty="0"/>
              <a:t>Supplementary 	</a:t>
            </a:r>
            <a:r>
              <a:rPr lang="en-US" sz="4400" dirty="0" smtClean="0"/>
              <a:t>11-13-0395r0</a:t>
            </a:r>
            <a:endParaRPr lang="en-US" sz="4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332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770969"/>
              </p:ext>
            </p:extLst>
          </p:nvPr>
        </p:nvGraphicFramePr>
        <p:xfrm>
          <a:off x="457200" y="1371600"/>
          <a:ext cx="7086600" cy="3736658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414421"/>
                <a:gridCol w="347579"/>
                <a:gridCol w="414421"/>
                <a:gridCol w="381000"/>
                <a:gridCol w="263357"/>
                <a:gridCol w="643021"/>
                <a:gridCol w="537408"/>
                <a:gridCol w="582863"/>
                <a:gridCol w="1173751"/>
                <a:gridCol w="914400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19-Mar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21-Mar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 Park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13-Nov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2.2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0.4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19-Mar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19-Mar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533400" y="5257800"/>
            <a:ext cx="65532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Changes from  last report shown in </a:t>
            </a:r>
            <a:r>
              <a:rPr lang="en-US" b="1" dirty="0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20</a:t>
            </a:fld>
            <a:endParaRPr lang="en-US"/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91116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2013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5/6 of 11-13/0276r2 by Peter Ecclesine (Cisco Systems)</a:t>
            </a:r>
          </a:p>
        </p:txBody>
      </p:sp>
    </p:spTree>
    <p:extLst>
      <p:ext uri="{BB962C8B-B14F-4D97-AF65-F5344CB8AC3E}">
        <p14:creationId xmlns:p14="http://schemas.microsoft.com/office/powerpoint/2010/main" val="776029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MIB style, Visio and Frame practices</a:t>
            </a:r>
            <a:br>
              <a:rPr lang="en-US" smtClean="0"/>
            </a:br>
            <a:endParaRPr 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458200" cy="4876800"/>
          </a:xfrm>
        </p:spPr>
        <p:txBody>
          <a:bodyPr/>
          <a:lstStyle/>
          <a:p>
            <a:r>
              <a:rPr lang="en-GB" dirty="0" smtClean="0"/>
              <a:t>I’m going to suggest going forward we use a single style with appropriately set tabs,  and use leading</a:t>
            </a:r>
            <a:r>
              <a:rPr lang="en-US" dirty="0" smtClean="0"/>
              <a:t> </a:t>
            </a:r>
            <a:r>
              <a:rPr lang="en-GB" dirty="0" smtClean="0"/>
              <a:t>Tabs to distinguish the syntax and description parts. (Adrian Stephens Feb 9, 2010)</a:t>
            </a:r>
          </a:p>
          <a:p>
            <a:r>
              <a:rPr lang="en-GB" dirty="0" smtClean="0"/>
              <a:t> Keep embedded figures using </a:t>
            </a:r>
            <a:r>
              <a:rPr lang="en-GB" dirty="0" err="1" smtClean="0"/>
              <a:t>visio</a:t>
            </a:r>
            <a:r>
              <a:rPr lang="en-GB" dirty="0" smtClean="0"/>
              <a:t> as long as possible</a:t>
            </a:r>
            <a:endParaRPr lang="en-US" dirty="0" smtClean="0"/>
          </a:p>
          <a:p>
            <a:pPr lvl="1"/>
            <a:r>
              <a:rPr lang="en-GB" dirty="0" smtClean="0"/>
              <a:t>Near the end of sponsor ballot,  turn these all into .</a:t>
            </a:r>
            <a:r>
              <a:rPr lang="en-GB" dirty="0" err="1" smtClean="0"/>
              <a:t>wmf</a:t>
            </a:r>
            <a:r>
              <a:rPr lang="en-GB" dirty="0" smtClean="0"/>
              <a:t> (windows meta file) format files (you can do this from </a:t>
            </a:r>
            <a:r>
              <a:rPr lang="en-GB" dirty="0" err="1" smtClean="0"/>
              <a:t>visio</a:t>
            </a:r>
            <a:r>
              <a:rPr lang="en-GB" dirty="0" smtClean="0"/>
              <a:t> using “save as”).   Keep separate files for the .</a:t>
            </a:r>
            <a:r>
              <a:rPr lang="en-GB" dirty="0" err="1" smtClean="0"/>
              <a:t>vsd</a:t>
            </a:r>
            <a:r>
              <a:rPr lang="en-GB" dirty="0" smtClean="0"/>
              <a:t> source and the .</a:t>
            </a:r>
            <a:r>
              <a:rPr lang="en-GB" dirty="0" err="1" smtClean="0"/>
              <a:t>wmf</a:t>
            </a:r>
            <a:r>
              <a:rPr lang="en-GB" dirty="0" smtClean="0"/>
              <a:t> file that is linked to from frame.</a:t>
            </a:r>
          </a:p>
          <a:p>
            <a:r>
              <a:rPr lang="en-GB" dirty="0" smtClean="0"/>
              <a:t>Frame templates for </a:t>
            </a:r>
            <a:r>
              <a:rPr lang="en-GB" dirty="0" err="1" smtClean="0"/>
              <a:t>11aa</a:t>
            </a:r>
            <a:r>
              <a:rPr lang="en-GB" dirty="0" smtClean="0"/>
              <a:t>, </a:t>
            </a:r>
            <a:r>
              <a:rPr lang="en-GB" dirty="0" err="1" smtClean="0"/>
              <a:t>11ac</a:t>
            </a:r>
            <a:r>
              <a:rPr lang="en-GB" dirty="0" smtClean="0"/>
              <a:t>, </a:t>
            </a:r>
            <a:r>
              <a:rPr lang="en-GB" dirty="0" err="1" smtClean="0"/>
              <a:t>11af</a:t>
            </a:r>
            <a:r>
              <a:rPr lang="en-GB" dirty="0" smtClean="0"/>
              <a:t> </a:t>
            </a:r>
          </a:p>
          <a:p>
            <a:r>
              <a:rPr lang="en-GB" dirty="0" smtClean="0"/>
              <a:t>Text version of </a:t>
            </a:r>
            <a:r>
              <a:rPr lang="en-GB" dirty="0" err="1" smtClean="0"/>
              <a:t>MIB</a:t>
            </a:r>
            <a:r>
              <a:rPr lang="en-GB" dirty="0" smtClean="0"/>
              <a:t> is available (2012, </a:t>
            </a:r>
            <a:r>
              <a:rPr lang="en-GB" dirty="0" err="1" smtClean="0"/>
              <a:t>ae2012</a:t>
            </a:r>
            <a:r>
              <a:rPr lang="en-GB" dirty="0" smtClean="0"/>
              <a:t>, </a:t>
            </a:r>
            <a:r>
              <a:rPr lang="en-GB" dirty="0" err="1" smtClean="0"/>
              <a:t>aa2012</a:t>
            </a:r>
            <a:r>
              <a:rPr lang="en-GB" dirty="0" smtClean="0"/>
              <a:t>, </a:t>
            </a:r>
            <a:r>
              <a:rPr lang="en-GB" dirty="0" err="1" smtClean="0"/>
              <a:t>ad2012</a:t>
            </a:r>
            <a:r>
              <a:rPr lang="en-GB" dirty="0" smtClean="0"/>
              <a:t>)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6A5EF2C-B352-4DCD-8AF4-06278E96712B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6/6 of 11-13/0276r2 by Peter Ecclesine (Cisco Systems)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4242571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Adrian Stephens, Intel Corporation</a:t>
            </a:r>
            <a:endParaRPr lang="en-GB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C5F46F32-1172-4393-8AC5-9CE0B376E942}" type="slidenum">
              <a:rPr lang="en-GB" smtClean="0"/>
              <a:pPr/>
              <a:t>22</a:t>
            </a:fld>
            <a:endParaRPr lang="en-GB" dirty="0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March 2013 Publicity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2013-03-21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/>
        </p:nvGraphicFramePr>
        <p:xfrm>
          <a:off x="522288" y="2273300"/>
          <a:ext cx="7881937" cy="222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7" name="Document" r:id="rId4" imgW="8145092" imgH="2304780" progId="Word.Document.8">
                  <p:embed/>
                </p:oleObj>
              </mc:Choice>
              <mc:Fallback>
                <p:oleObj name="Document" r:id="rId4" imgW="8145092" imgH="230478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273300"/>
                        <a:ext cx="7881937" cy="222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Authors:</a:t>
            </a:r>
            <a:endParaRPr lang="en-GB" sz="2000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1/2 of 11-13/0386r0 by Stephen McCann, RIM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31865704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Adrian Stephens, Intel Corporation</a:t>
            </a:r>
            <a:endParaRPr lang="en-GB" dirty="0" smtClean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4CAC7241-20A8-4514-8D57-E9CDECD4A5A0}" type="slidenum">
              <a:rPr lang="en-GB" smtClean="0"/>
              <a:pPr/>
              <a:t>23</a:t>
            </a:fld>
            <a:endParaRPr lang="en-GB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495925"/>
          </a:xfrm>
          <a:noFill/>
        </p:spPr>
        <p:txBody>
          <a:bodyPr/>
          <a:lstStyle/>
          <a:p>
            <a:r>
              <a:rPr lang="en-GB" sz="3600" dirty="0" smtClean="0"/>
              <a:t>HEW Press Release</a:t>
            </a:r>
          </a:p>
          <a:p>
            <a:pPr lvl="1"/>
            <a:r>
              <a:rPr lang="en-US" sz="2800" dirty="0" smtClean="0"/>
              <a:t>Draft press release regarding the creation of a new High Efficiency WLAN (HEW) study group, based on the WNG SC presentations from Tuesday evening.</a:t>
            </a:r>
          </a:p>
          <a:p>
            <a:pPr marL="457200" lvl="1" indent="0">
              <a:buNone/>
            </a:pPr>
            <a:endParaRPr lang="en-GB" sz="2800" dirty="0" smtClean="0"/>
          </a:p>
          <a:p>
            <a:r>
              <a:rPr lang="en-GB" sz="3200" dirty="0" smtClean="0"/>
              <a:t>Draft</a:t>
            </a:r>
          </a:p>
          <a:p>
            <a:r>
              <a:rPr lang="en-GB" sz="2800" dirty="0">
                <a:hlinkClick r:id="rId3"/>
              </a:rPr>
              <a:t>https://</a:t>
            </a:r>
            <a:r>
              <a:rPr lang="en-GB" sz="2800" dirty="0" smtClean="0">
                <a:hlinkClick r:id="rId3"/>
              </a:rPr>
              <a:t>mentor.ieee.org/802.11/dcn/13/11-13-0385-02-0000-high-efficiency-wlan-press-release.doc</a:t>
            </a:r>
            <a:endParaRPr lang="en-GB" sz="2800" dirty="0" smtClean="0"/>
          </a:p>
          <a:p>
            <a:endParaRPr lang="en-GB" sz="3200" dirty="0"/>
          </a:p>
          <a:p>
            <a:pPr lvl="1"/>
            <a:endParaRPr lang="en-GB" sz="2400" dirty="0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2/2 of 11-13/0386r0 by Stephen McCann, RIM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2436917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5013" y="6475413"/>
            <a:ext cx="2728912" cy="184150"/>
          </a:xfrm>
          <a:noFill/>
        </p:spPr>
        <p:txBody>
          <a:bodyPr/>
          <a:lstStyle/>
          <a:p>
            <a:r>
              <a:rPr lang="en-GB" smtClean="0"/>
              <a:t>Adrian Stephens, Intel Corporation</a:t>
            </a:r>
            <a:endParaRPr lang="en-GB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/>
              <a:t>Slide </a:t>
            </a:r>
            <a:fld id="{FC2D7034-8003-4EB5-9D5B-74595A848030}" type="slidenum">
              <a:rPr lang="en-GB"/>
              <a:pPr/>
              <a:t>24</a:t>
            </a:fld>
            <a:endParaRPr lang="en-GB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Wireless Next Generation (WNG)  Report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smtClean="0"/>
              <a:t>Date:</a:t>
            </a:r>
            <a:r>
              <a:rPr lang="en-GB" sz="2000" b="0" smtClean="0"/>
              <a:t> 2013-03-22</a:t>
            </a:r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396875" y="2490788"/>
          <a:ext cx="8283575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2" name="Document" r:id="rId5" imgW="9091352" imgH="2321789" progId="Word.Document.8">
                  <p:embed/>
                </p:oleObj>
              </mc:Choice>
              <mc:Fallback>
                <p:oleObj name="Document" r:id="rId5" imgW="9091352" imgH="232178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875" y="2490788"/>
                        <a:ext cx="8283575" cy="213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1/4 of 11-13/0355r0 by Jim Lansford, Vice-chair (CSR Technology)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29293592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5013" y="6475413"/>
            <a:ext cx="2728912" cy="184150"/>
          </a:xfrm>
          <a:noFill/>
        </p:spPr>
        <p:txBody>
          <a:bodyPr/>
          <a:lstStyle/>
          <a:p>
            <a:r>
              <a:rPr lang="en-GB" smtClean="0"/>
              <a:t>Adrian Stephens, Intel Corporation</a:t>
            </a:r>
            <a:endParaRPr lang="en-GB"/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/>
              <a:t>Slide </a:t>
            </a:r>
            <a:fld id="{2BCE5E41-FE9F-4C6D-B84E-62EFA9F3231A}" type="slidenum">
              <a:rPr lang="en-GB"/>
              <a:pPr/>
              <a:t>25</a:t>
            </a:fld>
            <a:endParaRPr lang="en-GB"/>
          </a:p>
        </p:txBody>
      </p:sp>
      <p:sp>
        <p:nvSpPr>
          <p:cNvPr id="3430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692150"/>
            <a:ext cx="8280400" cy="5495925"/>
          </a:xfrm>
        </p:spPr>
        <p:txBody>
          <a:bodyPr/>
          <a:lstStyle/>
          <a:p>
            <a:pPr marL="457200" indent="-457200" eaLnBrk="1" hangingPunct="1">
              <a:defRPr/>
            </a:pPr>
            <a:r>
              <a:rPr lang="en-US" sz="2000" dirty="0" smtClean="0"/>
              <a:t>Presentations at March 2013 meeting</a:t>
            </a:r>
          </a:p>
          <a:p>
            <a:pPr marL="857250" lvl="1" indent="-457200" eaLnBrk="1" hangingPunct="1">
              <a:defRPr/>
            </a:pPr>
            <a:r>
              <a:rPr lang="en-US" sz="1600" dirty="0" smtClean="0"/>
              <a:t>Agenda: </a:t>
            </a:r>
            <a:r>
              <a:rPr lang="en-US" sz="1600" dirty="0" smtClean="0">
                <a:hlinkClick r:id="rId3"/>
              </a:rPr>
              <a:t>https://mentor.ieee.org/802.11/dcn/13/11-13-0340-02-0wng-agenda-for-march-2013.ppt</a:t>
            </a:r>
            <a:r>
              <a:rPr lang="en-US" sz="1600" dirty="0" smtClean="0"/>
              <a:t> </a:t>
            </a:r>
          </a:p>
          <a:p>
            <a:pPr marL="457200" indent="-457200" eaLnBrk="1" hangingPunct="1">
              <a:defRPr/>
            </a:pPr>
            <a:r>
              <a:rPr lang="en-US" sz="2000" dirty="0" smtClean="0"/>
              <a:t>Tuesday AM1 session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n-US" sz="1600" dirty="0" smtClean="0">
                <a:hlinkClick r:id="rId4"/>
              </a:rPr>
              <a:t>https://mentor.ieee.org/802.11/dcn/13/11-13-0323-02-00ai-tgai-experimental-test-report-of-fils.pptx </a:t>
            </a:r>
            <a:r>
              <a:rPr lang="en-US" sz="1600" dirty="0" smtClean="0"/>
              <a:t>– Hiroshi </a:t>
            </a:r>
            <a:r>
              <a:rPr lang="en-US" sz="1600" dirty="0" err="1" smtClean="0"/>
              <a:t>MANO</a:t>
            </a:r>
            <a:endParaRPr lang="en-US" sz="1600" dirty="0" smtClean="0">
              <a:hlinkClick r:id=""/>
            </a:endParaRPr>
          </a:p>
          <a:p>
            <a:pPr lvl="1" eaLnBrk="1" hangingPunct="1">
              <a:spcBef>
                <a:spcPct val="0"/>
              </a:spcBef>
              <a:defRPr/>
            </a:pPr>
            <a:r>
              <a:rPr lang="en-US" sz="1600" dirty="0" smtClean="0">
                <a:hlinkClick r:id=""/>
              </a:rPr>
              <a:t>https://mentor.ieee.org/802.11/dcn/13/11-13-0314-00-0wng-on-future-enhancements-to-802-11-technology.pptx</a:t>
            </a:r>
            <a:r>
              <a:rPr lang="en-US" sz="1600" dirty="0" smtClean="0"/>
              <a:t>  - </a:t>
            </a:r>
            <a:r>
              <a:rPr lang="en-US" sz="1600" dirty="0" err="1" smtClean="0"/>
              <a:t>Juho</a:t>
            </a:r>
            <a:r>
              <a:rPr lang="en-US" sz="1600" dirty="0" smtClean="0"/>
              <a:t> </a:t>
            </a:r>
            <a:r>
              <a:rPr lang="en-US" sz="1600" dirty="0" err="1" smtClean="0"/>
              <a:t>PIRSKANEN</a:t>
            </a:r>
            <a:endParaRPr lang="en-US" sz="1600" dirty="0" smtClean="0"/>
          </a:p>
          <a:p>
            <a:pPr eaLnBrk="1" hangingPunct="1">
              <a:spcBef>
                <a:spcPct val="0"/>
              </a:spcBef>
              <a:defRPr/>
            </a:pPr>
            <a:r>
              <a:rPr lang="en-US" sz="2200" dirty="0" smtClean="0"/>
              <a:t>Tuesday PM3 (evening) session</a:t>
            </a:r>
            <a:endParaRPr lang="en-US" sz="2200" dirty="0" smtClean="0">
              <a:hlinkClick r:id="rId5"/>
            </a:endParaRPr>
          </a:p>
          <a:p>
            <a:pPr lvl="1" eaLnBrk="1" hangingPunct="1">
              <a:spcBef>
                <a:spcPct val="0"/>
              </a:spcBef>
              <a:defRPr/>
            </a:pPr>
            <a:r>
              <a:rPr lang="en-US" sz="1600" dirty="0" smtClean="0">
                <a:hlinkClick r:id="rId5"/>
              </a:rPr>
              <a:t>https://mentor.ieee.org/802.11/dcn/13/11-13-0313-00-0wng-usage-models-for-next-generation-wi-fi.pptx</a:t>
            </a:r>
            <a:r>
              <a:rPr lang="en-US" sz="1600" dirty="0" smtClean="0"/>
              <a:t> - Osama </a:t>
            </a:r>
            <a:r>
              <a:rPr lang="en-US" sz="1600" cap="all" dirty="0" smtClean="0"/>
              <a:t>Aboul-Magd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n-US" sz="1600" dirty="0" smtClean="0">
                <a:hlinkClick r:id="rId6"/>
              </a:rPr>
              <a:t>https://mentor.ieee.org/802.11/dcn/13/11-13-0343-00-0wng-operator-oriented-wi-fi.pptx</a:t>
            </a:r>
            <a:r>
              <a:rPr lang="en-US" sz="1600" dirty="0" smtClean="0"/>
              <a:t> – LIU </a:t>
            </a:r>
            <a:r>
              <a:rPr lang="en-US" sz="1600" dirty="0" err="1" smtClean="0"/>
              <a:t>Dapeng</a:t>
            </a:r>
            <a:endParaRPr lang="en-US" sz="1600" dirty="0" smtClean="0"/>
          </a:p>
          <a:p>
            <a:pPr lvl="1" eaLnBrk="1" hangingPunct="1">
              <a:spcBef>
                <a:spcPct val="0"/>
              </a:spcBef>
              <a:defRPr/>
            </a:pPr>
            <a:r>
              <a:rPr lang="en-US" sz="1600" dirty="0" smtClean="0">
                <a:hlinkClick r:id="rId7"/>
              </a:rPr>
              <a:t>https://mentor.ieee.org/802.11/dcn/13/11-13-0309-00-0wng-next-gen-wlan.pptx</a:t>
            </a:r>
            <a:r>
              <a:rPr lang="en-US" sz="1600" dirty="0" smtClean="0"/>
              <a:t> – Ron </a:t>
            </a:r>
            <a:r>
              <a:rPr lang="en-US" sz="1600" dirty="0" err="1" smtClean="0"/>
              <a:t>PORAT</a:t>
            </a:r>
            <a:endParaRPr lang="en-US" sz="1600" dirty="0" smtClean="0"/>
          </a:p>
          <a:p>
            <a:pPr lvl="1" eaLnBrk="1" hangingPunct="1">
              <a:spcBef>
                <a:spcPct val="0"/>
              </a:spcBef>
              <a:defRPr/>
            </a:pPr>
            <a:r>
              <a:rPr lang="en-US" sz="1600" dirty="0" smtClean="0">
                <a:hlinkClick r:id="rId8"/>
              </a:rPr>
              <a:t>https://mentor.ieee.org/802.11/dcn/13/11-13-0287-03-0wng-beyond-802-11ac-a-very-high-capacity-wlan.pptx</a:t>
            </a:r>
            <a:r>
              <a:rPr lang="en-US" sz="1600" dirty="0" smtClean="0"/>
              <a:t> - Yasuhiko INOUE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n-US" sz="1600" dirty="0" smtClean="0">
                <a:hlinkClick r:id="rId9"/>
              </a:rPr>
              <a:t>https://mentor.ieee.org/802.11/dcn/13/11-13-0331-05-0wng-high-efficiency-wifi.ppt</a:t>
            </a:r>
            <a:r>
              <a:rPr lang="en-US" sz="1600" dirty="0" smtClean="0"/>
              <a:t>  – Laurent </a:t>
            </a:r>
            <a:r>
              <a:rPr lang="en-US" sz="1600" dirty="0" err="1" smtClean="0"/>
              <a:t>CARIOU</a:t>
            </a:r>
            <a:endParaRPr lang="en-US" sz="1600" dirty="0" smtClean="0"/>
          </a:p>
          <a:p>
            <a:pPr lvl="1" eaLnBrk="1" hangingPunct="1">
              <a:spcBef>
                <a:spcPct val="0"/>
              </a:spcBef>
              <a:defRPr/>
            </a:pPr>
            <a:r>
              <a:rPr lang="en-US" sz="1600" dirty="0" smtClean="0">
                <a:hlinkClick r:id="rId10"/>
              </a:rPr>
              <a:t>https://mentor.ieee.org/802.11/dcn/13/11-13-0339-10-0wng-high-efficiency-wlan-straw-poll.ppt</a:t>
            </a:r>
            <a:r>
              <a:rPr lang="en-US" sz="1600" dirty="0" smtClean="0"/>
              <a:t> - Laurent </a:t>
            </a:r>
            <a:r>
              <a:rPr lang="en-US" sz="1600" dirty="0" err="1" smtClean="0"/>
              <a:t>CARIOU</a:t>
            </a:r>
            <a:endParaRPr lang="en-US" sz="1600" dirty="0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3/4 of 11-13/0355r0 by Jim Lansford, Vice-chair (CSR Technology)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21222755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pPr marL="457200" indent="-457200">
              <a:defRPr/>
            </a:pPr>
            <a:r>
              <a:rPr lang="en-GB" dirty="0" smtClean="0"/>
              <a:t>Straw poll during PM3 to indicate support for creation of a “High Efficiency </a:t>
            </a:r>
            <a:r>
              <a:rPr lang="en-GB" dirty="0" err="1" smtClean="0"/>
              <a:t>WLAN</a:t>
            </a:r>
            <a:r>
              <a:rPr lang="en-GB" dirty="0" smtClean="0"/>
              <a:t>” study group</a:t>
            </a:r>
          </a:p>
          <a:p>
            <a:pPr marL="857250" lvl="1" indent="-457200">
              <a:defRPr/>
            </a:pPr>
            <a:r>
              <a:rPr lang="en-GB" dirty="0" smtClean="0"/>
              <a:t>Vote was (Y/N/A): 128/1/27</a:t>
            </a:r>
          </a:p>
          <a:p>
            <a:pPr marL="457200" indent="-457200">
              <a:defRPr/>
            </a:pPr>
            <a:r>
              <a:rPr lang="en-GB" dirty="0" smtClean="0"/>
              <a:t>Attendance</a:t>
            </a:r>
          </a:p>
          <a:p>
            <a:pPr marL="857250" lvl="1" indent="-457200">
              <a:defRPr/>
            </a:pPr>
            <a:r>
              <a:rPr lang="en-GB" sz="1800" dirty="0" smtClean="0"/>
              <a:t>AM1: ~126</a:t>
            </a:r>
          </a:p>
          <a:p>
            <a:pPr marL="857250" lvl="1" indent="-457200">
              <a:defRPr/>
            </a:pPr>
            <a:r>
              <a:rPr lang="en-GB" sz="1800" dirty="0" smtClean="0"/>
              <a:t>PM3: ~165</a:t>
            </a:r>
          </a:p>
          <a:p>
            <a:pPr marL="457200" indent="-457200">
              <a:defRPr/>
            </a:pPr>
            <a:r>
              <a:rPr lang="en-GB" dirty="0" smtClean="0"/>
              <a:t>Minutes</a:t>
            </a:r>
          </a:p>
          <a:p>
            <a:pPr marL="838200" lvl="1" indent="-381000">
              <a:defRPr/>
            </a:pPr>
            <a:r>
              <a:rPr lang="en-GB" sz="1800" dirty="0" smtClean="0">
                <a:hlinkClick r:id="rId2"/>
              </a:rPr>
              <a:t>https://mentor.ieee.org/802.11/dcn/13/11-13-0352-00-0wng-wng-meeting-minutes-orlando-mar2013.doc</a:t>
            </a:r>
            <a:r>
              <a:rPr lang="en-GB" sz="1800" dirty="0" smtClean="0"/>
              <a:t> </a:t>
            </a:r>
          </a:p>
          <a:p>
            <a:pPr marL="438150" indent="-381000">
              <a:defRPr/>
            </a:pPr>
            <a:r>
              <a:rPr lang="en-GB" altLang="ko-KR" dirty="0" smtClean="0">
                <a:ea typeface="Gulim" pitchFamily="34" charset="-127"/>
              </a:rPr>
              <a:t>Plans for May 2013</a:t>
            </a:r>
          </a:p>
          <a:p>
            <a:pPr marL="838200" lvl="1" indent="-381000">
              <a:defRPr/>
            </a:pPr>
            <a:r>
              <a:rPr lang="en-US" sz="1800" dirty="0" smtClean="0"/>
              <a:t>One 2-hour session</a:t>
            </a:r>
            <a:endParaRPr lang="en-GB" sz="1800" dirty="0" smtClean="0"/>
          </a:p>
        </p:txBody>
      </p:sp>
      <p:sp>
        <p:nvSpPr>
          <p:cNvPr id="1638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5013" y="6475413"/>
            <a:ext cx="2728912" cy="184150"/>
          </a:xfrm>
          <a:noFill/>
        </p:spPr>
        <p:txBody>
          <a:bodyPr/>
          <a:lstStyle/>
          <a:p>
            <a:r>
              <a:rPr lang="en-GB" smtClean="0"/>
              <a:t>Adrian Stephens, Intel Corporation</a:t>
            </a:r>
            <a:endParaRPr lang="en-GB"/>
          </a:p>
        </p:txBody>
      </p:sp>
      <p:sp>
        <p:nvSpPr>
          <p:cNvPr id="1638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/>
              <a:t>Slide </a:t>
            </a:r>
            <a:fld id="{D39E2FAE-9D34-4E1A-9CEC-926A97C551CC}" type="slidenum">
              <a:rPr lang="en-GB"/>
              <a:pPr/>
              <a:t>26</a:t>
            </a:fld>
            <a:endParaRPr lang="en-GB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4/4 of 11-13/0355r0 by Jim Lansford, Vice-chair (CSR Technology)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944786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Adrian Stephens, Intel Corporation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5B9BDB0-C63C-4C25-8424-3805F41840B1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ARC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2013-03-20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7972317"/>
              </p:ext>
            </p:extLst>
          </p:nvPr>
        </p:nvGraphicFramePr>
        <p:xfrm>
          <a:off x="511175" y="2286000"/>
          <a:ext cx="7907338" cy="2649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6" name="Document" r:id="rId5" imgW="8257888" imgH="2760161" progId="Word.Document.8">
                  <p:embed/>
                </p:oleObj>
              </mc:Choice>
              <mc:Fallback>
                <p:oleObj name="Document" r:id="rId5" imgW="8257888" imgH="276016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2286000"/>
                        <a:ext cx="7907338" cy="2649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1/5 of 11-13/0366r0 by Mark Hamilton, Spectralink, Corp.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4302326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Adrian Stephens, Intel Corporation</a:t>
            </a:r>
            <a:endParaRPr lang="en-US" dirty="0"/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mtClean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7924800" cy="5181600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IETF/802 coordination 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Reviewed RFC 4441 update.  </a:t>
            </a:r>
            <a:r>
              <a:rPr lang="en-US" dirty="0" smtClean="0">
                <a:ea typeface="ＭＳ Ｐゴシック" pitchFamily="34" charset="-128"/>
              </a:rPr>
              <a:t>Trying to balance between redundant with CBPs versus enough information here.</a:t>
            </a:r>
            <a:endParaRPr lang="en-US" dirty="0">
              <a:ea typeface="ＭＳ Ｐゴシック" pitchFamily="34" charset="-128"/>
            </a:endParaRP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Still open for comments – please get comments to Dorothy Stanley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Also, Operations Area working group has gotten submissions on CAPWAP, and will be considering.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dirty="0" smtClean="0"/>
              <a:t>Brief update on General Links (GLK SC) and 802.1 bridging discussions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Most presentations will be in Thursday AM1 joint session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>
                <a:ea typeface="ＭＳ Ｐゴシック" pitchFamily="34" charset="-128"/>
              </a:rPr>
              <a:t>Looks like changes are needed in 802.1AC, which will need a PAR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802 Overview and Architecture Draft 1.6 sponsor ballot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Ballot deadline extended to Mar 22.  Some comments addressed this week, more on </a:t>
            </a:r>
            <a:r>
              <a:rPr lang="en-US" dirty="0" err="1" smtClean="0"/>
              <a:t>telecons</a:t>
            </a:r>
            <a:r>
              <a:rPr lang="en-US" dirty="0" smtClean="0"/>
              <a:t>. 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Reviewed 802.11 section (Annex B.2) and comments submitted.  Noted that PLCP/PMD split is being removed from 802.11, so need to describe potential changes in our architecture pictures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3/5 of 11-13/0366r0 by Mark Hamilton, Spectralink, Corp.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798469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Adrian Stephens, Intel Corporation</a:t>
            </a:r>
            <a:endParaRPr lang="en-US" dirty="0"/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Work Completed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49530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Architecture of APs/DS/Portals, and 802.1 concepts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Reviewed submission: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mentor.ieee.org/802.11/dcn/13/11-13-0115-03-0arc-considerations-on-ap-architectural-models.doc</a:t>
            </a:r>
            <a:r>
              <a:rPr lang="en-US" dirty="0" smtClean="0"/>
              <a:t> 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Agreed 802.11 Figure 5-1 (</a:t>
            </a:r>
            <a:r>
              <a:rPr lang="en-US" dirty="0"/>
              <a:t>MAC data plane </a:t>
            </a:r>
            <a:r>
              <a:rPr lang="en-US" dirty="0" smtClean="0"/>
              <a:t>architecture) has issues and confusing parts.  Started work toward a proposed replacement.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Need to get clarification on all (architectural) interface points within 802.11 specification – all MAC-SAPs (are there more than one?), etc.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3200" dirty="0" smtClean="0"/>
              <a:t>Minutes are in 11-13/0367r0</a:t>
            </a:r>
            <a:endParaRPr lang="en-US" dirty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3200" dirty="0" smtClean="0"/>
              <a:t>Teleconferences:</a:t>
            </a:r>
            <a:endParaRPr lang="en-US" dirty="0" smtClean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None expected, if needed, will schedule with 10 days notice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Distribution concepts: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mentor.ieee.org/802.11/dcn/13/11-13-0427-00-00ak-intro-to-distribution-service-concepts.docx</a:t>
            </a:r>
            <a:endParaRPr lang="en-US" dirty="0" smtClean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4/5 of 11-13/0366r0 by Mark Hamilton, Spectralink, Corp.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2076472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09600"/>
          </a:xfrm>
        </p:spPr>
        <p:txBody>
          <a:bodyPr/>
          <a:lstStyle/>
          <a:p>
            <a:r>
              <a:rPr lang="en-US" dirty="0" smtClean="0"/>
              <a:t>802.11 March Meeting Documents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82000" cy="5334000"/>
          </a:xfrm>
        </p:spPr>
        <p:txBody>
          <a:bodyPr/>
          <a:lstStyle/>
          <a:p>
            <a:r>
              <a:rPr lang="en-US" sz="3200" dirty="0" smtClean="0"/>
              <a:t>Agenda 					11-13-0166r1</a:t>
            </a:r>
          </a:p>
          <a:p>
            <a:r>
              <a:rPr lang="en-US" sz="3200" dirty="0" smtClean="0"/>
              <a:t>Snapshots 				11-13-0167r0</a:t>
            </a:r>
          </a:p>
          <a:p>
            <a:r>
              <a:rPr lang="en-US" sz="3200" dirty="0" smtClean="0"/>
              <a:t>Supplementary 			11-13-0168r0</a:t>
            </a:r>
          </a:p>
          <a:p>
            <a:r>
              <a:rPr lang="en-US" sz="3200" dirty="0" smtClean="0"/>
              <a:t>Adrian’s Vice Chair report  	11-13-0096r2</a:t>
            </a:r>
          </a:p>
          <a:p>
            <a:r>
              <a:rPr lang="en-US" sz="3200" dirty="0" smtClean="0"/>
              <a:t>IEEE </a:t>
            </a:r>
            <a:r>
              <a:rPr lang="en-US" sz="3200" dirty="0"/>
              <a:t>Web account </a:t>
            </a:r>
            <a:r>
              <a:rPr lang="en-US" sz="3200" dirty="0" smtClean="0"/>
              <a:t>		11-13-0250r0</a:t>
            </a:r>
          </a:p>
          <a:p>
            <a:r>
              <a:rPr lang="en-US" sz="3200" dirty="0" smtClean="0"/>
              <a:t>Jon’s Vice Chair report  	11-13-0187r0</a:t>
            </a:r>
          </a:p>
          <a:p>
            <a:r>
              <a:rPr lang="en-US" sz="3200" dirty="0" smtClean="0"/>
              <a:t>Treasury report  			11-13-0186r0</a:t>
            </a:r>
          </a:p>
          <a:p>
            <a:r>
              <a:rPr lang="en-US" sz="32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Publicity report			11-13-0091r0</a:t>
            </a:r>
          </a:p>
          <a:p>
            <a:r>
              <a:rPr lang="en-US" sz="3200" dirty="0" smtClean="0"/>
              <a:t>Newcomers material 		11-13-0049r1</a:t>
            </a:r>
          </a:p>
        </p:txBody>
      </p:sp>
      <p:sp>
        <p:nvSpPr>
          <p:cNvPr id="1945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45158" cy="27699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April 2013</a:t>
            </a:r>
            <a:endParaRPr lang="en-US" sz="1800" dirty="0"/>
          </a:p>
        </p:txBody>
      </p:sp>
      <p:sp>
        <p:nvSpPr>
          <p:cNvPr id="19460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  <a:endParaRPr lang="en-US" sz="1200"/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521BE44B-C64E-4BCF-BA06-4D428113ED72}" type="slidenum">
              <a:rPr lang="en-US" sz="1200" smtClean="0"/>
              <a:pPr/>
              <a:t>3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899976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Adrian Stephens, Intel Corporation</a:t>
            </a:r>
            <a:endParaRPr lang="en-US" dirty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D566691-ABE1-475B-8FC6-0CFB05140897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March 2013 Goals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One meeting slot planned: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Continue discussion on architectural model for AP (and DS and Portal) and where MAC-SAP interface(s) appear, and how this relates to the 802.1 concepts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 O&amp;A sponsor ballot, as appropriate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IETF/802 RFC 4441, as appropriate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5/5 of 11-13/0366r0 by Mark Hamilton, Spectralink, Corp.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25199818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Adrian Stephens, Intel Corporation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31</a:t>
            </a:fld>
            <a:endParaRPr lang="en-GB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IEEE 802 JTC1 SC report 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2013-3-22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082585"/>
              </p:ext>
            </p:extLst>
          </p:nvPr>
        </p:nvGraphicFramePr>
        <p:xfrm>
          <a:off x="677416" y="2852936"/>
          <a:ext cx="8287072" cy="209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0" name="Document" r:id="rId5" imgW="8132982" imgH="2303817" progId="Word.Document.8">
                  <p:embed/>
                </p:oleObj>
              </mc:Choice>
              <mc:Fallback>
                <p:oleObj name="Document" r:id="rId5" imgW="8132982" imgH="23038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416" y="2852936"/>
                        <a:ext cx="8287072" cy="20955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1/15 of 11-13/0383r0 by Andrew Myles, Cisco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13881769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 smtClean="0"/>
              <a:t>JTC1 SC focused on reporting on status updates &amp;  preparing for next SC6 meeting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Reviewed latest liaisons to SC6</a:t>
            </a:r>
          </a:p>
          <a:p>
            <a:pPr lvl="1"/>
            <a:r>
              <a:rPr lang="en-AU" dirty="0" smtClean="0"/>
              <a:t>802.11ac D5.0 liaised</a:t>
            </a:r>
          </a:p>
          <a:p>
            <a:pPr lvl="1"/>
            <a:r>
              <a:rPr lang="en-AU" dirty="0" smtClean="0"/>
              <a:t>Responses to comments on 802.11-2012 liaised</a:t>
            </a:r>
          </a:p>
          <a:p>
            <a:r>
              <a:rPr lang="en-AU" dirty="0" smtClean="0"/>
              <a:t>Reviewed status of  PSDO activity</a:t>
            </a:r>
          </a:p>
          <a:p>
            <a:pPr lvl="1"/>
            <a:r>
              <a:rPr lang="en-AU" dirty="0" smtClean="0"/>
              <a:t>Pre-ballots in SC6 on 802.1X &amp; 802.1AE passed</a:t>
            </a:r>
          </a:p>
          <a:p>
            <a:pPr lvl="2"/>
            <a:r>
              <a:rPr lang="en-AU" dirty="0" smtClean="0"/>
              <a:t>5 month ballot delayed until comments resolved</a:t>
            </a:r>
          </a:p>
          <a:p>
            <a:pPr lvl="2"/>
            <a:r>
              <a:rPr lang="en-AU" dirty="0" smtClean="0"/>
              <a:t>11-13-336r5 on 802.1X, 11-13- 337r4 on 802.1AE will be considered by EC</a:t>
            </a:r>
          </a:p>
          <a:p>
            <a:pPr lvl="1"/>
            <a:r>
              <a:rPr lang="en-AU" dirty="0"/>
              <a:t>Pre-ballots in SC6 on </a:t>
            </a:r>
            <a:r>
              <a:rPr lang="en-AU" dirty="0" smtClean="0"/>
              <a:t>802.11aa/ad/</a:t>
            </a:r>
            <a:r>
              <a:rPr lang="en-AU" dirty="0" err="1" smtClean="0"/>
              <a:t>ae</a:t>
            </a:r>
            <a:r>
              <a:rPr lang="en-AU" dirty="0" smtClean="0"/>
              <a:t> are still open</a:t>
            </a:r>
          </a:p>
          <a:p>
            <a:pPr lvl="2"/>
            <a:r>
              <a:rPr lang="en-AU" dirty="0" smtClean="0"/>
              <a:t>Close on 7 April</a:t>
            </a:r>
          </a:p>
          <a:p>
            <a:pPr lvl="1"/>
            <a:r>
              <a:rPr lang="en-AU" dirty="0" smtClean="0"/>
              <a:t>802.3 WG will submit 802.3-2012 under PSDO</a:t>
            </a:r>
          </a:p>
          <a:p>
            <a:pPr lvl="1"/>
            <a:r>
              <a:rPr lang="en-AU" dirty="0" smtClean="0"/>
              <a:t>802.1 </a:t>
            </a:r>
            <a:r>
              <a:rPr lang="en-AU" dirty="0"/>
              <a:t>WG will submit </a:t>
            </a:r>
            <a:r>
              <a:rPr lang="en-AU" dirty="0" smtClean="0"/>
              <a:t>802.1AS, 802.1AB, 802.1AR </a:t>
            </a:r>
            <a:r>
              <a:rPr lang="en-AU" dirty="0"/>
              <a:t>under PSDO</a:t>
            </a:r>
          </a:p>
          <a:p>
            <a:pPr lvl="1"/>
            <a:endParaRPr lang="en-AU" dirty="0"/>
          </a:p>
          <a:p>
            <a:pPr lvl="1"/>
            <a:endParaRPr lang="en-AU" dirty="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Adrian Stephens, Intel Corporation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32</a:t>
            </a:fld>
            <a:endParaRPr lang="en-GB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3/15 of 11-13/0383r0 by Andrew Myles, Cisco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2092995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 smtClean="0"/>
              <a:t>JTC1 SC focused on reporting on status updates &amp; preparing for next SC6 meeting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8534400" cy="4495800"/>
          </a:xfrm>
        </p:spPr>
        <p:txBody>
          <a:bodyPr/>
          <a:lstStyle/>
          <a:p>
            <a:r>
              <a:rPr lang="en-AU" sz="2800" dirty="0"/>
              <a:t>Reviewed status of various China NB proposals in SC6</a:t>
            </a:r>
          </a:p>
          <a:p>
            <a:pPr lvl="1"/>
            <a:r>
              <a:rPr lang="en-AU" sz="2400" dirty="0"/>
              <a:t>No known changes </a:t>
            </a:r>
            <a:r>
              <a:rPr lang="en-AU" sz="2400" dirty="0" smtClean="0"/>
              <a:t>to status for :</a:t>
            </a:r>
          </a:p>
          <a:p>
            <a:pPr lvl="2"/>
            <a:r>
              <a:rPr lang="en-AU" sz="2000" dirty="0" smtClean="0"/>
              <a:t>WAPI</a:t>
            </a:r>
          </a:p>
          <a:p>
            <a:pPr lvl="2"/>
            <a:r>
              <a:rPr lang="en-AU" sz="2000" dirty="0" smtClean="0"/>
              <a:t>TEPA-AC </a:t>
            </a:r>
          </a:p>
          <a:p>
            <a:pPr lvl="2"/>
            <a:r>
              <a:rPr lang="en-AU" sz="2000" dirty="0" err="1" smtClean="0"/>
              <a:t>TLSec</a:t>
            </a:r>
            <a:endParaRPr lang="en-AU" sz="2000" dirty="0" smtClean="0"/>
          </a:p>
          <a:p>
            <a:pPr lvl="2"/>
            <a:r>
              <a:rPr lang="en-AU" sz="2000" dirty="0" smtClean="0"/>
              <a:t>TAAA</a:t>
            </a:r>
          </a:p>
          <a:p>
            <a:pPr lvl="1"/>
            <a:r>
              <a:rPr lang="en-AU" sz="2400" dirty="0" smtClean="0"/>
              <a:t>IETF are now tracking </a:t>
            </a:r>
            <a:r>
              <a:rPr lang="en-AU" sz="2400" dirty="0" err="1" smtClean="0"/>
              <a:t>TISec</a:t>
            </a:r>
            <a:r>
              <a:rPr lang="en-AU" sz="2400" dirty="0" smtClean="0"/>
              <a:t> and may send representative to next SC6 meeting</a:t>
            </a:r>
          </a:p>
          <a:p>
            <a:pPr lvl="1"/>
            <a:r>
              <a:rPr lang="en-AU" sz="2400" dirty="0" err="1" smtClean="0"/>
              <a:t>Nufront</a:t>
            </a:r>
            <a:r>
              <a:rPr lang="en-AU" sz="2400" dirty="0" smtClean="0"/>
              <a:t> </a:t>
            </a:r>
            <a:r>
              <a:rPr lang="en-AU" sz="2400" dirty="0"/>
              <a:t>will present on EUHT and coexistence with 802.11 in </a:t>
            </a:r>
            <a:r>
              <a:rPr lang="en-AU" sz="2400" dirty="0" smtClean="0"/>
              <a:t>March in Hawaii; possibly in SC?</a:t>
            </a:r>
            <a:endParaRPr lang="en-AU" sz="2400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Adrian Stephens, Intel Corporation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33</a:t>
            </a:fld>
            <a:endParaRPr lang="en-GB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4/15 of 11-13/0383r0 by Andrew Myles, Cisco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31812293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 smtClean="0"/>
              <a:t>JTC1 SC focused on reporting on status updates &amp;  preparing for next SC6 meeting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Prepared </a:t>
            </a:r>
            <a:r>
              <a:rPr lang="en-US" dirty="0"/>
              <a:t>for next SC6 meeting in June in Korea</a:t>
            </a:r>
          </a:p>
          <a:p>
            <a:pPr lvl="1"/>
            <a:r>
              <a:rPr lang="en-US" dirty="0" smtClean="0"/>
              <a:t>Reviewed agenda</a:t>
            </a:r>
          </a:p>
          <a:p>
            <a:pPr lvl="1"/>
            <a:r>
              <a:rPr lang="en-US" dirty="0" smtClean="0"/>
              <a:t>Empowered Bruce Kraemer as </a:t>
            </a:r>
            <a:r>
              <a:rPr lang="en-US" dirty="0" err="1" smtClean="0"/>
              <a:t>HoD</a:t>
            </a:r>
            <a:endParaRPr lang="en-US" dirty="0" smtClean="0"/>
          </a:p>
          <a:p>
            <a:pPr lvl="1"/>
            <a:r>
              <a:rPr lang="en-US" dirty="0" smtClean="0"/>
              <a:t>Completed contribution process for </a:t>
            </a:r>
            <a:r>
              <a:rPr lang="en-US" dirty="0"/>
              <a:t>SC6 </a:t>
            </a:r>
            <a:r>
              <a:rPr lang="en-US" dirty="0" smtClean="0"/>
              <a:t>NBs to “participate” in development &amp; maintenance of 802 standards</a:t>
            </a:r>
          </a:p>
          <a:p>
            <a:pPr lvl="2"/>
            <a:r>
              <a:rPr lang="en-US" dirty="0" smtClean="0"/>
              <a:t>11-13-1454r8 will be </a:t>
            </a:r>
            <a:r>
              <a:rPr lang="en-AU" dirty="0"/>
              <a:t>will be considered by EC </a:t>
            </a:r>
            <a:endParaRPr lang="en-AU" dirty="0" smtClean="0"/>
          </a:p>
          <a:p>
            <a:pPr lvl="2"/>
            <a:r>
              <a:rPr lang="en-AU" dirty="0" smtClean="0"/>
              <a:t>Also discussed in 802.1 WG &amp; 802.3 WG</a:t>
            </a:r>
          </a:p>
          <a:p>
            <a:pPr lvl="1"/>
            <a:r>
              <a:rPr lang="en-US" dirty="0" smtClean="0"/>
              <a:t>Discussed a Swiss </a:t>
            </a:r>
            <a:r>
              <a:rPr lang="en-US" dirty="0"/>
              <a:t>NB </a:t>
            </a:r>
            <a:r>
              <a:rPr lang="en-US" dirty="0" smtClean="0"/>
              <a:t>“explanatory report” on the SC6 resolutions from Graz</a:t>
            </a:r>
          </a:p>
          <a:p>
            <a:pPr lvl="2"/>
            <a:r>
              <a:rPr lang="en-US" dirty="0"/>
              <a:t>F</a:t>
            </a:r>
            <a:r>
              <a:rPr lang="en-US" dirty="0" smtClean="0"/>
              <a:t>urther discussion and any action will occur in Hawaii</a:t>
            </a:r>
          </a:p>
          <a:p>
            <a:pPr lvl="1"/>
            <a:r>
              <a:rPr lang="en-US" dirty="0" smtClean="0"/>
              <a:t>Discussed a response to Swiss NB comparison of 802.1X and TEPA-AC</a:t>
            </a:r>
          </a:p>
          <a:p>
            <a:pPr lvl="2"/>
            <a:r>
              <a:rPr lang="en-US" dirty="0" smtClean="0"/>
              <a:t>Will be completed in Hawaii</a:t>
            </a:r>
            <a:endParaRPr lang="en-US" dirty="0"/>
          </a:p>
          <a:p>
            <a:pPr lvl="2"/>
            <a:endParaRPr lang="en-AU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Adrian Stephens, Intel Corporation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34</a:t>
            </a:fld>
            <a:endParaRPr lang="en-GB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5/15 of 11-13/0383r0 by Andrew Myles, Cisco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17464095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JTC1 SC have plans for May 13 in Hawaii focused on preparations for SC6 meeting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4114800"/>
          </a:xfrm>
        </p:spPr>
        <p:txBody>
          <a:bodyPr/>
          <a:lstStyle/>
          <a:p>
            <a:r>
              <a:rPr lang="en-AU" dirty="0" smtClean="0"/>
              <a:t>Review status of liaisons to SC6</a:t>
            </a:r>
          </a:p>
          <a:p>
            <a:r>
              <a:rPr lang="en-AU" dirty="0"/>
              <a:t>Review status of </a:t>
            </a:r>
            <a:r>
              <a:rPr lang="en-AU" dirty="0" smtClean="0"/>
              <a:t>pre-ballots/ballots in SC6</a:t>
            </a:r>
          </a:p>
          <a:p>
            <a:pPr lvl="1"/>
            <a:r>
              <a:rPr lang="en-AU" dirty="0" smtClean="0"/>
              <a:t>802.11aa/ad/</a:t>
            </a:r>
            <a:r>
              <a:rPr lang="en-AU" dirty="0" err="1" smtClean="0"/>
              <a:t>ae</a:t>
            </a:r>
            <a:r>
              <a:rPr lang="en-AU" dirty="0" smtClean="0"/>
              <a:t>, 802.1X/AE/AS/AB/AR, 802.3</a:t>
            </a:r>
          </a:p>
          <a:p>
            <a:r>
              <a:rPr lang="en-AU" dirty="0" smtClean="0"/>
              <a:t>Prepare for SC6 meeting in June</a:t>
            </a:r>
          </a:p>
          <a:p>
            <a:pPr lvl="1"/>
            <a:r>
              <a:rPr lang="en-AU" dirty="0" smtClean="0"/>
              <a:t>Review </a:t>
            </a:r>
            <a:r>
              <a:rPr lang="en-AU" dirty="0"/>
              <a:t>final </a:t>
            </a:r>
            <a:r>
              <a:rPr lang="en-AU" dirty="0" smtClean="0"/>
              <a:t>agenda</a:t>
            </a:r>
          </a:p>
          <a:p>
            <a:pPr lvl="1"/>
            <a:r>
              <a:rPr lang="en-AU" dirty="0" smtClean="0"/>
              <a:t>Consider response to Swiss NB “explanatory report”</a:t>
            </a:r>
          </a:p>
          <a:p>
            <a:pPr lvl="1"/>
            <a:r>
              <a:rPr lang="en-AU" dirty="0"/>
              <a:t>C</a:t>
            </a:r>
            <a:r>
              <a:rPr lang="en-AU" dirty="0" smtClean="0"/>
              <a:t>omplete response comparison of 802.1X &amp;TEPA-AC</a:t>
            </a:r>
          </a:p>
          <a:p>
            <a:pPr lvl="1"/>
            <a:r>
              <a:rPr lang="en-AU" dirty="0"/>
              <a:t>Update table of status of IEEE 802 contributed ISO/IEC documents</a:t>
            </a:r>
          </a:p>
          <a:p>
            <a:pPr lvl="1"/>
            <a:r>
              <a:rPr lang="en-AU" dirty="0" smtClean="0"/>
              <a:t>Develop status information about 802.1/3/11 for SC6</a:t>
            </a:r>
          </a:p>
          <a:p>
            <a:pPr lvl="1"/>
            <a:r>
              <a:rPr lang="en-AU" dirty="0"/>
              <a:t>Liaise with IETF on </a:t>
            </a:r>
            <a:r>
              <a:rPr lang="en-AU" dirty="0" err="1" smtClean="0"/>
              <a:t>TISec</a:t>
            </a:r>
            <a:endParaRPr lang="en-AU" dirty="0" smtClean="0"/>
          </a:p>
          <a:p>
            <a:r>
              <a:rPr lang="en-AU" dirty="0" smtClean="0"/>
              <a:t>Possibly host </a:t>
            </a:r>
            <a:r>
              <a:rPr lang="en-AU" dirty="0" err="1" smtClean="0"/>
              <a:t>Nufront</a:t>
            </a:r>
            <a:r>
              <a:rPr lang="en-AU" dirty="0" smtClean="0"/>
              <a:t> presentation on EUHT</a:t>
            </a:r>
          </a:p>
          <a:p>
            <a:pPr lvl="1"/>
            <a:endParaRPr lang="en-AU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Adrian Stephens, Intel Corporation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35</a:t>
            </a:fld>
            <a:endParaRPr lang="en-GB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6/15 of 11-13/0383r0 by Andrew Myles, Cisco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36481638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Motions for EC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Adrian Stephens,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256CE73-E7A4-4616-B4D0-747A45A65910}" type="slidenum">
              <a:rPr lang="en-GB" smtClean="0"/>
              <a:pPr>
                <a:defRPr/>
              </a:pPr>
              <a:t>36</a:t>
            </a:fld>
            <a:endParaRPr lang="en-GB"/>
          </a:p>
        </p:txBody>
      </p:sp>
      <p:sp>
        <p:nvSpPr>
          <p:cNvPr id="3" name="Rectangle 2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7/15 of 11-13/0383r0 by Andrew Myles, Cisco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2582111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The SC recommends empowerment of the IEEE 802 HoD to the next SC6 meeting</a:t>
            </a:r>
            <a:endParaRPr lang="en-AU" dirty="0" smtClean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Motion from IEEE 802 JTC1 SC </a:t>
            </a:r>
          </a:p>
          <a:p>
            <a:pPr lvl="1"/>
            <a:r>
              <a:rPr lang="en-AU" i="1" dirty="0" smtClean="0"/>
              <a:t>The IEEE 802 JTC1 SC recommends that Bruce Kraemer be appointed as </a:t>
            </a:r>
            <a:r>
              <a:rPr lang="en-AU" i="1" dirty="0" err="1" smtClean="0"/>
              <a:t>HoD</a:t>
            </a:r>
            <a:r>
              <a:rPr lang="en-AU" i="1" dirty="0" smtClean="0"/>
              <a:t> of the IEEE 802 delegation to the SC6 meeting in June 2013 and be authorised to:</a:t>
            </a:r>
          </a:p>
          <a:p>
            <a:pPr lvl="2"/>
            <a:r>
              <a:rPr lang="en-AU" i="1" dirty="0" smtClean="0"/>
              <a:t>Appoint the IEEE 802 delegation</a:t>
            </a:r>
          </a:p>
          <a:p>
            <a:pPr lvl="2"/>
            <a:r>
              <a:rPr lang="en-AU" i="1" dirty="0" smtClean="0"/>
              <a:t>Approve any necessary submissions</a:t>
            </a:r>
          </a:p>
          <a:p>
            <a:pPr lvl="2"/>
            <a:r>
              <a:rPr lang="en-AU" i="1" dirty="0" smtClean="0"/>
              <a:t>Call any necessary preparation teleconferences</a:t>
            </a:r>
          </a:p>
          <a:p>
            <a:pPr lvl="1"/>
            <a:r>
              <a:rPr lang="en-AU" dirty="0" smtClean="0"/>
              <a:t>Result: 8/0/1</a:t>
            </a:r>
          </a:p>
          <a:p>
            <a:pPr lvl="2"/>
            <a:r>
              <a:rPr lang="en-AU" dirty="0" smtClean="0"/>
              <a:t>Abstain was Bruce Kraemer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r>
              <a:rPr lang="en-US" smtClean="0"/>
              <a:t>Adrian Stephens, Intel Corporation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6BB9240-0DC1-482A-A2DF-F0C7F1E67045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8/15 of 11-13/0383r0 by Mar 2013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39832052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The SC recommends empowerment of the IEEE 802 HoD to the next SC6 meeting</a:t>
            </a:r>
            <a:endParaRPr lang="en-AU" dirty="0" smtClean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Motion for consideration by IEEE 802 EC</a:t>
            </a:r>
          </a:p>
          <a:p>
            <a:pPr lvl="1"/>
            <a:r>
              <a:rPr lang="en-AU" i="1" dirty="0" smtClean="0"/>
              <a:t>The IEEE 802 SC appoints Bruce Kraemer as </a:t>
            </a:r>
            <a:r>
              <a:rPr lang="en-AU" i="1" dirty="0" err="1" smtClean="0"/>
              <a:t>HoD</a:t>
            </a:r>
            <a:r>
              <a:rPr lang="en-AU" i="1" dirty="0" smtClean="0"/>
              <a:t> of the IEEE 802 delegation to the SC6 meeting in June 2013 and authorises Mr Kraemer to:</a:t>
            </a:r>
          </a:p>
          <a:p>
            <a:pPr lvl="2"/>
            <a:r>
              <a:rPr lang="en-AU" i="1" dirty="0" smtClean="0"/>
              <a:t>Appoint the IEEE 802 delegation</a:t>
            </a:r>
          </a:p>
          <a:p>
            <a:pPr lvl="2"/>
            <a:r>
              <a:rPr lang="en-AU" i="1" dirty="0" smtClean="0"/>
              <a:t>Approve any necessary submissions</a:t>
            </a:r>
          </a:p>
          <a:p>
            <a:pPr lvl="2"/>
            <a:r>
              <a:rPr lang="en-AU" i="1" dirty="0" smtClean="0"/>
              <a:t>Call any necessary preparation teleconferences</a:t>
            </a:r>
          </a:p>
          <a:p>
            <a:pPr lvl="1"/>
            <a:r>
              <a:rPr lang="en-AU" dirty="0" smtClean="0"/>
              <a:t>Moved:</a:t>
            </a:r>
          </a:p>
          <a:p>
            <a:pPr lvl="1"/>
            <a:r>
              <a:rPr lang="en-AU" dirty="0" smtClean="0"/>
              <a:t>Seconded:</a:t>
            </a:r>
          </a:p>
          <a:p>
            <a:pPr lvl="1"/>
            <a:r>
              <a:rPr lang="en-AU" dirty="0" smtClean="0"/>
              <a:t>Result: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r>
              <a:rPr lang="en-US" smtClean="0"/>
              <a:t>Adrian Stephens, Intel Corporation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6BB9240-0DC1-482A-A2DF-F0C7F1E67045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9/15 of 11-13/0383r0 by Mar 2013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370178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The SC recommends a response to SC6’s requests for collaboration</a:t>
            </a:r>
            <a:endParaRPr lang="en-AU" dirty="0" smtClean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 from IEEE 802 JTC1 SC </a:t>
            </a:r>
            <a:endParaRPr lang="en-AU" dirty="0" smtClean="0"/>
          </a:p>
          <a:p>
            <a:pPr lvl="1"/>
            <a:r>
              <a:rPr lang="en-AU" i="1" dirty="0" smtClean="0"/>
              <a:t>The IEEE 802 JTC1 SC recommends that </a:t>
            </a:r>
            <a:r>
              <a:rPr lang="en-AU" i="1" dirty="0" smtClean="0">
                <a:hlinkClick r:id="rId2"/>
              </a:rPr>
              <a:t>11-13-1454r8</a:t>
            </a:r>
            <a:r>
              <a:rPr lang="en-AU" i="1" dirty="0" smtClean="0"/>
              <a:t>  be approved as a response to the ISO/IEC JTC1/SC6 requests that IEEE 802:</a:t>
            </a:r>
          </a:p>
          <a:p>
            <a:pPr lvl="2"/>
            <a:r>
              <a:rPr lang="en-AU" i="1" dirty="0" smtClean="0"/>
              <a:t>Establish a mechanism that allows SC6 NBs to contribute to the revision process in IEEE 802.1/3/11</a:t>
            </a:r>
          </a:p>
          <a:p>
            <a:pPr lvl="2"/>
            <a:r>
              <a:rPr lang="en-US" i="1" dirty="0" smtClean="0"/>
              <a:t>Exchange information with SC6 about new work items that are within the scope of SC6 and the respective IEEE 802 WG for information and potential coordination</a:t>
            </a:r>
            <a:endParaRPr lang="en-AU" i="1" dirty="0" smtClean="0"/>
          </a:p>
          <a:p>
            <a:pPr lvl="1"/>
            <a:r>
              <a:rPr lang="en-AU" dirty="0" smtClean="0"/>
              <a:t>Result: 9/0/0</a:t>
            </a:r>
          </a:p>
          <a:p>
            <a:pPr lvl="1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r>
              <a:rPr lang="en-US" smtClean="0"/>
              <a:t>Adrian Stephens, Intel Corporation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6BB9240-0DC1-482A-A2DF-F0C7F1E67045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10/15 of 11-13/0383r0 by Mar 2013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10552988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April 2013</a:t>
            </a:r>
            <a:endParaRPr lang="en-US" sz="1800"/>
          </a:p>
        </p:txBody>
      </p:sp>
      <p:sp>
        <p:nvSpPr>
          <p:cNvPr id="20482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F337CECE-D3A4-4ACD-B407-B5EDD0581AEF}" type="slidenum">
              <a:rPr lang="en-US" sz="1200" smtClean="0"/>
              <a:pPr/>
              <a:t>4</a:t>
            </a:fld>
            <a:endParaRPr lang="en-US" sz="1200" smtClean="0"/>
          </a:p>
        </p:txBody>
      </p:sp>
      <p:sp>
        <p:nvSpPr>
          <p:cNvPr id="20484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410508"/>
              </p:ext>
            </p:extLst>
          </p:nvPr>
        </p:nvGraphicFramePr>
        <p:xfrm>
          <a:off x="304800" y="1268946"/>
          <a:ext cx="5384800" cy="4023168"/>
        </p:xfrm>
        <a:graphic>
          <a:graphicData uri="http://schemas.openxmlformats.org/drawingml/2006/table">
            <a:tbl>
              <a:tblPr/>
              <a:tblGrid>
                <a:gridCol w="2692400"/>
                <a:gridCol w="2692400"/>
              </a:tblGrid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31-DEC-2013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26" name="Text Box 83"/>
          <p:cNvSpPr txBox="1">
            <a:spLocks noChangeArrowheads="1"/>
          </p:cNvSpPr>
          <p:nvPr/>
        </p:nvSpPr>
        <p:spPr bwMode="auto">
          <a:xfrm>
            <a:off x="746125" y="6057900"/>
            <a:ext cx="7051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800">
                <a:hlinkClick r:id="rId2"/>
              </a:rPr>
              <a:t>https://development.standards.ieee.org/pub/active-pars?n=22&amp;o=1a0a2a3d</a:t>
            </a:r>
            <a:endParaRPr lang="en-US" sz="1800"/>
          </a:p>
        </p:txBody>
      </p:sp>
      <p:sp>
        <p:nvSpPr>
          <p:cNvPr id="20528" name="AutoShape 49"/>
          <p:cNvSpPr>
            <a:spLocks noChangeArrowheads="1"/>
          </p:cNvSpPr>
          <p:nvPr/>
        </p:nvSpPr>
        <p:spPr bwMode="auto">
          <a:xfrm>
            <a:off x="5686582" y="1828800"/>
            <a:ext cx="533400" cy="228600"/>
          </a:xfrm>
          <a:prstGeom prst="leftArrow">
            <a:avLst>
              <a:gd name="adj1" fmla="val 50000"/>
              <a:gd name="adj2" fmla="val 58333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31" name="WordArt 48"/>
          <p:cNvSpPr>
            <a:spLocks noChangeArrowheads="1" noChangeShapeType="1" noTextEdit="1"/>
          </p:cNvSpPr>
          <p:nvPr/>
        </p:nvSpPr>
        <p:spPr bwMode="auto">
          <a:xfrm>
            <a:off x="6219982" y="3276600"/>
            <a:ext cx="2820831" cy="1371600"/>
          </a:xfrm>
          <a:prstGeom prst="rect">
            <a:avLst/>
          </a:prstGeom>
          <a:ln w="9525">
            <a:solidFill>
              <a:srgbClr val="FFC000"/>
            </a:solidFill>
            <a:round/>
            <a:headEnd/>
            <a:tailEnd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110" b="1" kern="10" dirty="0">
                <a:solidFill>
                  <a:srgbClr val="FF0000"/>
                </a:solidFill>
                <a:latin typeface="Times New Roman"/>
                <a:cs typeface="Times New Roman"/>
              </a:rPr>
              <a:t>Plan for Approval of</a:t>
            </a:r>
          </a:p>
          <a:p>
            <a:pPr algn="ctr"/>
            <a:r>
              <a:rPr lang="en-US" sz="1110" b="1" kern="10" dirty="0">
                <a:solidFill>
                  <a:srgbClr val="FF0000"/>
                </a:solidFill>
                <a:latin typeface="Times New Roman"/>
                <a:cs typeface="Times New Roman"/>
              </a:rPr>
              <a:t>Extension PAR</a:t>
            </a:r>
          </a:p>
          <a:p>
            <a:pPr algn="ctr"/>
            <a:r>
              <a:rPr lang="en-US" sz="1110" b="1" kern="10" dirty="0">
                <a:solidFill>
                  <a:srgbClr val="FF0000"/>
                </a:solidFill>
                <a:latin typeface="Times New Roman"/>
                <a:cs typeface="Times New Roman"/>
              </a:rPr>
              <a:t>July </a:t>
            </a:r>
            <a:r>
              <a:rPr lang="en-US" sz="1110" b="1" kern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2013</a:t>
            </a:r>
            <a:endParaRPr lang="en-US" sz="1110" b="1" kern="1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cxnSp>
        <p:nvCxnSpPr>
          <p:cNvPr id="16" name="Elbow Connector 15"/>
          <p:cNvCxnSpPr>
            <a:stCxn id="20531" idx="0"/>
            <a:endCxn id="20528" idx="3"/>
          </p:cNvCxnSpPr>
          <p:nvPr/>
        </p:nvCxnSpPr>
        <p:spPr bwMode="auto">
          <a:xfrm rot="16200000" flipV="1">
            <a:off x="6258440" y="1904642"/>
            <a:ext cx="1333500" cy="1410416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Isosceles Triangle 11"/>
          <p:cNvSpPr/>
          <p:nvPr/>
        </p:nvSpPr>
        <p:spPr bwMode="auto">
          <a:xfrm>
            <a:off x="8550513" y="561975"/>
            <a:ext cx="292545" cy="364000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The SC recommends a response to SC6’s requests for collaboration</a:t>
            </a:r>
            <a:endParaRPr lang="en-AU" dirty="0" smtClean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 </a:t>
            </a:r>
            <a:r>
              <a:rPr lang="en-AU" dirty="0" smtClean="0"/>
              <a:t>for consideration by </a:t>
            </a:r>
            <a:r>
              <a:rPr lang="en-AU" dirty="0"/>
              <a:t>IEEE 802 EC</a:t>
            </a:r>
            <a:r>
              <a:rPr lang="en-AU" dirty="0" smtClean="0"/>
              <a:t> </a:t>
            </a:r>
          </a:p>
          <a:p>
            <a:pPr lvl="1"/>
            <a:r>
              <a:rPr lang="en-AU" i="1" dirty="0" smtClean="0"/>
              <a:t>The IEEE 802 EC approves </a:t>
            </a:r>
            <a:r>
              <a:rPr lang="en-AU" i="1" dirty="0" smtClean="0">
                <a:hlinkClick r:id="rId2"/>
              </a:rPr>
              <a:t>11-13-1454r8</a:t>
            </a:r>
            <a:r>
              <a:rPr lang="en-AU" i="1" dirty="0" smtClean="0"/>
              <a:t>  as a response to the ISO/IEC JTC1/SC6 requests that IEEE 802:</a:t>
            </a:r>
          </a:p>
          <a:p>
            <a:pPr lvl="2"/>
            <a:r>
              <a:rPr lang="en-AU" i="1" dirty="0" smtClean="0"/>
              <a:t>Establish a mechanism that allows SC6 NBs to contribute to the revision process in IEEE 802.1/3/11</a:t>
            </a:r>
          </a:p>
          <a:p>
            <a:pPr lvl="2"/>
            <a:r>
              <a:rPr lang="en-US" i="1" dirty="0" smtClean="0"/>
              <a:t>Exchange information with SC6 about new work items that are within the scope of SC6 and the respective IEEE 802 WG for information and potential coordination</a:t>
            </a:r>
            <a:endParaRPr lang="en-AU" i="1" dirty="0" smtClean="0"/>
          </a:p>
          <a:p>
            <a:pPr lvl="1"/>
            <a:r>
              <a:rPr lang="en-AU" dirty="0" smtClean="0"/>
              <a:t>Moved:</a:t>
            </a:r>
          </a:p>
          <a:p>
            <a:pPr lvl="1"/>
            <a:r>
              <a:rPr lang="en-AU" dirty="0" smtClean="0"/>
              <a:t>Seconded:</a:t>
            </a:r>
          </a:p>
          <a:p>
            <a:pPr lvl="1"/>
            <a:r>
              <a:rPr lang="en-AU" dirty="0" smtClean="0"/>
              <a:t>Result: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r>
              <a:rPr lang="en-US" smtClean="0"/>
              <a:t>Adrian Stephens, Intel Corporation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6BB9240-0DC1-482A-A2DF-F0C7F1E67045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11/15 of 11-13/0383r0 by Mar 2013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1213947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SC recommends approving the responses related to the 802.1X pre-ballot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 from IEEE 802 JTC1 SC </a:t>
            </a:r>
          </a:p>
          <a:p>
            <a:pPr lvl="1"/>
            <a:r>
              <a:rPr lang="en-AU" i="1" dirty="0"/>
              <a:t>The IEEE 802 JTC1 SC recommends </a:t>
            </a:r>
            <a:r>
              <a:rPr lang="en-AU" i="1" dirty="0" smtClean="0"/>
              <a:t>that the responses in </a:t>
            </a:r>
            <a:r>
              <a:rPr lang="en-AU" i="1" dirty="0" smtClean="0">
                <a:hlinkClick r:id="rId2"/>
              </a:rPr>
              <a:t>11-13-336r5</a:t>
            </a:r>
            <a:r>
              <a:rPr lang="en-AU" i="1" dirty="0" smtClean="0">
                <a:solidFill>
                  <a:srgbClr val="FF0000"/>
                </a:solidFill>
              </a:rPr>
              <a:t> </a:t>
            </a:r>
            <a:r>
              <a:rPr lang="en-AU" i="1" dirty="0" smtClean="0"/>
              <a:t>to the comments from the China NB in the pre-ballot in ISO/IEC JTC1/SC6 on IEEE 802.1X under the PSDO process be approved and liaised to ISO/IEC JTC1/SC6</a:t>
            </a:r>
            <a:endParaRPr lang="en-AU" i="1" dirty="0"/>
          </a:p>
          <a:p>
            <a:pPr lvl="1"/>
            <a:r>
              <a:rPr lang="en-AU" dirty="0" smtClean="0"/>
              <a:t>Result: 9/0/0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12/15 of 11-13/0383r0 by Mar 2013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11778588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SC recommends approving the responses related to the 802.1X pre-ballot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 for consideration by IEEE 802 EC </a:t>
            </a:r>
          </a:p>
          <a:p>
            <a:pPr lvl="1"/>
            <a:r>
              <a:rPr lang="en-AU" i="1" dirty="0"/>
              <a:t>The IEEE 802 </a:t>
            </a:r>
            <a:r>
              <a:rPr lang="en-AU" i="1" dirty="0" smtClean="0"/>
              <a:t>EC approves the responses in </a:t>
            </a:r>
            <a:r>
              <a:rPr lang="en-AU" i="1" dirty="0">
                <a:hlinkClick r:id="rId2"/>
              </a:rPr>
              <a:t>11-13-336r5</a:t>
            </a:r>
            <a:r>
              <a:rPr lang="en-AU" i="1" dirty="0" smtClean="0">
                <a:solidFill>
                  <a:srgbClr val="FF0000"/>
                </a:solidFill>
              </a:rPr>
              <a:t> </a:t>
            </a:r>
            <a:r>
              <a:rPr lang="en-AU" i="1" dirty="0" smtClean="0"/>
              <a:t>to the comments from the China NB in the pre-ballot in ISO/IEC JTC1/SC6 on IEEE 802.1X  approves their liaising to ISO/IEC JTC1/SC6</a:t>
            </a:r>
            <a:endParaRPr lang="en-AU" i="1" dirty="0"/>
          </a:p>
          <a:p>
            <a:pPr lvl="1"/>
            <a:r>
              <a:rPr lang="en-AU" dirty="0"/>
              <a:t>Moved:</a:t>
            </a:r>
          </a:p>
          <a:p>
            <a:pPr lvl="1"/>
            <a:r>
              <a:rPr lang="en-AU" dirty="0"/>
              <a:t>Seconded:</a:t>
            </a:r>
          </a:p>
          <a:p>
            <a:pPr lvl="1"/>
            <a:r>
              <a:rPr lang="en-AU" dirty="0"/>
              <a:t>Result</a:t>
            </a:r>
            <a:r>
              <a:rPr lang="en-AU" dirty="0" smtClean="0"/>
              <a:t>: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13/15 of 11-13/0383r0 by Mar 2013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19070214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SC recommends approving the responses related to the </a:t>
            </a:r>
            <a:r>
              <a:rPr lang="en-AU" dirty="0" smtClean="0"/>
              <a:t>802.1AE </a:t>
            </a:r>
            <a:r>
              <a:rPr lang="en-AU" dirty="0"/>
              <a:t>pre-ballot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 from IEEE 802 JTC1 SC </a:t>
            </a:r>
          </a:p>
          <a:p>
            <a:pPr lvl="1"/>
            <a:r>
              <a:rPr lang="en-AU" i="1" dirty="0"/>
              <a:t>The IEEE 802 JTC1 SC recommends </a:t>
            </a:r>
            <a:r>
              <a:rPr lang="en-AU" i="1" dirty="0" smtClean="0"/>
              <a:t>that the responses in </a:t>
            </a:r>
            <a:r>
              <a:rPr lang="en-AU" i="1" dirty="0" smtClean="0">
                <a:hlinkClick r:id="rId2"/>
              </a:rPr>
              <a:t>11-13-337r4</a:t>
            </a:r>
            <a:r>
              <a:rPr lang="en-AU" i="1" dirty="0" smtClean="0"/>
              <a:t> to the comments from the China NB in the pre-ballot in ISO/IEC JTC1/SC6 on IEEE 802.1AE under the PSDO process be approved and liaised to ISO/IEC JTC1/SC6</a:t>
            </a:r>
            <a:endParaRPr lang="en-AU" i="1" dirty="0"/>
          </a:p>
          <a:p>
            <a:pPr lvl="1"/>
            <a:r>
              <a:rPr lang="en-AU" dirty="0" smtClean="0"/>
              <a:t>Result: 9/0/0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14/15 of 11-13/0383r0 by Mar 2013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17500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5117410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SC recommends approving the responses related to the </a:t>
            </a:r>
            <a:r>
              <a:rPr lang="en-AU" dirty="0" smtClean="0"/>
              <a:t>802.1AE </a:t>
            </a:r>
            <a:r>
              <a:rPr lang="en-AU" dirty="0"/>
              <a:t>pre-ballot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 for consideration by IEEE 802 EC </a:t>
            </a:r>
          </a:p>
          <a:p>
            <a:pPr lvl="1"/>
            <a:r>
              <a:rPr lang="en-AU" i="1" dirty="0" smtClean="0"/>
              <a:t>The </a:t>
            </a:r>
            <a:r>
              <a:rPr lang="en-AU" i="1" dirty="0"/>
              <a:t>IEEE 802 EC approves the responses in </a:t>
            </a:r>
            <a:r>
              <a:rPr lang="en-AU" i="1" dirty="0">
                <a:hlinkClick r:id="rId2"/>
              </a:rPr>
              <a:t>11-13-337r4</a:t>
            </a:r>
            <a:r>
              <a:rPr lang="en-AU" i="1" dirty="0" smtClean="0">
                <a:solidFill>
                  <a:srgbClr val="FF0000"/>
                </a:solidFill>
              </a:rPr>
              <a:t> </a:t>
            </a:r>
            <a:r>
              <a:rPr lang="en-AU" i="1" dirty="0"/>
              <a:t>to the comments from the China NB in the pre-ballot in ISO/IEC JTC1/SC6 on IEEE </a:t>
            </a:r>
            <a:r>
              <a:rPr lang="en-AU" i="1" dirty="0" smtClean="0"/>
              <a:t>802.1AE </a:t>
            </a:r>
            <a:r>
              <a:rPr lang="en-AU" i="1" dirty="0"/>
              <a:t>approves their liaising to ISO/IEC </a:t>
            </a:r>
            <a:r>
              <a:rPr lang="en-AU" i="1" dirty="0" smtClean="0"/>
              <a:t>JTC1/SC6</a:t>
            </a:r>
            <a:endParaRPr lang="en-AU" i="1" dirty="0"/>
          </a:p>
          <a:p>
            <a:pPr lvl="1"/>
            <a:r>
              <a:rPr lang="en-AU" dirty="0"/>
              <a:t>Moved:</a:t>
            </a:r>
          </a:p>
          <a:p>
            <a:pPr lvl="1"/>
            <a:r>
              <a:rPr lang="en-AU" dirty="0"/>
              <a:t>Seconded:</a:t>
            </a:r>
          </a:p>
          <a:p>
            <a:pPr lvl="1"/>
            <a:r>
              <a:rPr lang="en-AU" dirty="0"/>
              <a:t>Result</a:t>
            </a:r>
            <a:r>
              <a:rPr lang="en-AU" dirty="0" smtClean="0"/>
              <a:t>: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15/15 of 11-13/0383r0 by Mar 2013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1140344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 dirty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A040BC0-E7FA-4CBD-960B-C788B6917107}" type="slidenum">
              <a:rPr lang="en-US" smtClean="0"/>
              <a:pPr>
                <a:defRPr/>
              </a:pPr>
              <a:t>45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 dirty="0" smtClean="0"/>
              <a:t>IEEE 802.11 Regulatory SC</a:t>
            </a:r>
            <a:br>
              <a:rPr lang="en-US" sz="2800" dirty="0" smtClean="0"/>
            </a:br>
            <a:r>
              <a:rPr lang="en-US" sz="2800" dirty="0" smtClean="0"/>
              <a:t>Orlando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smtClean="0"/>
              <a:t>Date:</a:t>
            </a:r>
            <a:r>
              <a:rPr lang="en-US" sz="2000" b="0" smtClean="0"/>
              <a:t> 2013-03-22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09588" y="3067050"/>
          <a:ext cx="8021637" cy="2535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4" name="Document" r:id="rId4" imgW="8360368" imgH="2658085" progId="Word.Document.8">
                  <p:embed/>
                </p:oleObj>
              </mc:Choice>
              <mc:Fallback>
                <p:oleObj name="Document" r:id="rId4" imgW="8360368" imgH="265808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3067050"/>
                        <a:ext cx="8021637" cy="2535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1/6 of 11-13/0369r0 by Rich Kennedy, BlackBerry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4194083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Agenda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regulatory summaries</a:t>
            </a:r>
          </a:p>
          <a:p>
            <a:pPr eaLnBrk="1" hangingPunct="1"/>
            <a:r>
              <a:rPr lang="en-US" smtClean="0"/>
              <a:t>Action items and issues</a:t>
            </a:r>
          </a:p>
          <a:p>
            <a:pPr eaLnBrk="1" hangingPunct="1"/>
            <a:r>
              <a:rPr lang="en-US" smtClean="0"/>
              <a:t>WP5A liaison from IEEE 802 on 5 GHz </a:t>
            </a:r>
          </a:p>
          <a:p>
            <a:pPr eaLnBrk="1" hangingPunct="1"/>
            <a:r>
              <a:rPr lang="en-US" smtClean="0"/>
              <a:t>The NPRM FCC 13-22</a:t>
            </a:r>
          </a:p>
          <a:p>
            <a:pPr eaLnBrk="1" hangingPunct="1"/>
            <a:r>
              <a:rPr lang="en-US" smtClean="0"/>
              <a:t>Transmit beamforming antenna gain presentations</a:t>
            </a:r>
          </a:p>
          <a:p>
            <a:pPr eaLnBrk="1" hangingPunct="1"/>
            <a:r>
              <a:rPr lang="en-US" smtClean="0"/>
              <a:t>Adjourn</a:t>
            </a:r>
          </a:p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9A2BBD5-F1DD-472C-97C9-3B7B15D4C85F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3/6 of 11-13/0369r0 by Rich Kennedy, BlackBerry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40070988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Accomplishments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800600"/>
          </a:xfrm>
        </p:spPr>
        <p:txBody>
          <a:bodyPr/>
          <a:lstStyle/>
          <a:p>
            <a:r>
              <a:rPr lang="en-US" dirty="0" smtClean="0"/>
              <a:t>Approved Vancouver meeting and teleconference minutes</a:t>
            </a:r>
          </a:p>
          <a:p>
            <a:r>
              <a:rPr lang="en-US" dirty="0" smtClean="0"/>
              <a:t>Heard regulatory update summaries for North America, the EU and Asia</a:t>
            </a:r>
          </a:p>
          <a:p>
            <a:r>
              <a:rPr lang="en-US" dirty="0" smtClean="0"/>
              <a:t>Approved a liaison to ITU-R WP5A on expansion of the 5 GHz spectrum</a:t>
            </a:r>
          </a:p>
          <a:p>
            <a:r>
              <a:rPr lang="en-US" dirty="0" smtClean="0"/>
              <a:t>Heard two presentations on transmit beamforming antenna gain (relating to a TCB test document for multiple antennas)</a:t>
            </a:r>
          </a:p>
          <a:p>
            <a:r>
              <a:rPr lang="en-US" dirty="0" smtClean="0"/>
              <a:t>Developed and approved a framework document for the development of Comments for NPRM FCC 13-22 (proceeding 13-49)</a:t>
            </a:r>
          </a:p>
          <a:p>
            <a:r>
              <a:rPr lang="en-US" dirty="0" smtClean="0"/>
              <a:t>Planned for teleconferences</a:t>
            </a:r>
          </a:p>
          <a:p>
            <a:pPr lvl="1"/>
            <a:r>
              <a:rPr lang="en-US" dirty="0" smtClean="0"/>
              <a:t>Thursdays, at 12:30ET for 90 minutes (starting April 4</a:t>
            </a:r>
            <a:r>
              <a:rPr lang="en-US" baseline="30000" dirty="0" smtClean="0"/>
              <a:t>th</a:t>
            </a:r>
            <a:r>
              <a:rPr lang="en-US" dirty="0" smtClean="0"/>
              <a:t>)</a:t>
            </a:r>
          </a:p>
          <a:p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819187B-65ED-4C3C-B9CA-27EE2697F7CD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4/6 of 11-13/0369r0 by Rich Kennedy, BlackBerry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31793358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References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594725" cy="4743450"/>
          </a:xfrm>
        </p:spPr>
        <p:txBody>
          <a:bodyPr/>
          <a:lstStyle/>
          <a:p>
            <a:pPr marL="342900" lvl="1" indent="-342900" eaLnBrk="1" hangingPunct="1">
              <a:buFontTx/>
              <a:buChar char="•"/>
            </a:pPr>
            <a:r>
              <a:rPr lang="en-US" sz="1600" b="1" dirty="0" smtClean="0">
                <a:hlinkClick r:id="rId2"/>
              </a:rPr>
              <a:t>NPRM FCC 12-118</a:t>
            </a:r>
          </a:p>
          <a:p>
            <a:pPr marL="342900" lvl="1" indent="-342900" eaLnBrk="1" hangingPunct="1">
              <a:buFontTx/>
              <a:buChar char="•"/>
            </a:pPr>
            <a:r>
              <a:rPr lang="en-US" sz="1600" b="1" dirty="0" smtClean="0">
                <a:hlinkClick r:id="rId3"/>
              </a:rPr>
              <a:t>NPRM FCC 12-148</a:t>
            </a:r>
            <a:endParaRPr lang="en-US" sz="1600" b="1" dirty="0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600" b="1" dirty="0" smtClean="0">
                <a:hlinkClick r:id="rId4"/>
              </a:rPr>
              <a:t>NPRM FCC 13-22</a:t>
            </a:r>
            <a:endParaRPr lang="en-US" sz="1600" b="1" dirty="0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600" b="1" dirty="0" smtClean="0">
                <a:hlinkClick r:id="rId5"/>
              </a:rPr>
              <a:t>FCC request for comment on WRC-15</a:t>
            </a:r>
            <a:endParaRPr lang="en-US" sz="1600" b="1" dirty="0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600" b="1" dirty="0" smtClean="0">
                <a:hlinkClick r:id="rId6"/>
              </a:rPr>
              <a:t>FCC authorization of TVWS databases nationwide</a:t>
            </a:r>
            <a:endParaRPr lang="en-US" sz="1600" b="1" dirty="0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600" b="1" dirty="0" smtClean="0">
                <a:hlinkClick r:id="rId7"/>
              </a:rPr>
              <a:t>Early draft of EN301 598 (v0.0.16)</a:t>
            </a:r>
            <a:endParaRPr lang="en-US" sz="1600" b="1" dirty="0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600" b="1" dirty="0" smtClean="0">
                <a:hlinkClick r:id="rId8"/>
              </a:rPr>
              <a:t>Technical feasibility of IMT in the bands above 6 GHz</a:t>
            </a:r>
            <a:endParaRPr lang="en-US" sz="1600" b="1" dirty="0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600" b="1" dirty="0" smtClean="0">
                <a:hlinkClick r:id="rId9"/>
              </a:rPr>
              <a:t>RECOMMENDATION  </a:t>
            </a:r>
            <a:r>
              <a:rPr lang="fr-FR" sz="1600" b="1" dirty="0" smtClean="0">
                <a:hlinkClick r:id="rId9"/>
              </a:rPr>
              <a:t>ITU-R  F</a:t>
            </a:r>
            <a:r>
              <a:rPr lang="en-US" sz="1600" b="1" dirty="0" smtClean="0">
                <a:hlinkClick r:id="rId9"/>
              </a:rPr>
              <a:t>.</a:t>
            </a:r>
            <a:r>
              <a:rPr lang="fr-FR" sz="1600" b="1" dirty="0" smtClean="0">
                <a:hlinkClick r:id="rId9"/>
              </a:rPr>
              <a:t>1763</a:t>
            </a:r>
            <a:endParaRPr lang="fr-FR" sz="1600" b="1" dirty="0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600" b="1" dirty="0" smtClean="0">
                <a:hlinkClick r:id="rId10"/>
              </a:rPr>
              <a:t>RECOMMENDATION ITU-R M.1651</a:t>
            </a:r>
            <a:endParaRPr lang="en-US" sz="1600" b="1" dirty="0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600" b="1" dirty="0" smtClean="0">
                <a:hlinkClick r:id="rId11"/>
              </a:rPr>
              <a:t>WP5A liaison re M.1651</a:t>
            </a:r>
            <a:endParaRPr lang="en-US" sz="1600" b="1" dirty="0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600" b="1" dirty="0" smtClean="0">
                <a:hlinkClick r:id="rId12"/>
              </a:rPr>
              <a:t>IEEE 802.11 liaison to ITU-R WP5A on expansion of the 5 GHz band</a:t>
            </a:r>
            <a:endParaRPr lang="en-US" sz="1600" b="1" dirty="0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600" b="1" dirty="0" smtClean="0">
                <a:hlinkClick r:id="rId13"/>
              </a:rPr>
              <a:t>Industry outline for NPRM FCC 13-22 response</a:t>
            </a:r>
            <a:endParaRPr lang="en-US" sz="1600" b="1" dirty="0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600" b="1" dirty="0" smtClean="0">
                <a:hlinkClick r:id="rId14"/>
              </a:rPr>
              <a:t>NPRM FCC 13-22 Dissected</a:t>
            </a:r>
            <a:endParaRPr lang="en-US" sz="1600" b="1" dirty="0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600" b="1" dirty="0" smtClean="0">
                <a:hlinkClick r:id="rId15"/>
              </a:rPr>
              <a:t>FCC 13-22 Comment Framework</a:t>
            </a:r>
            <a:endParaRPr lang="en-US" sz="1600" b="1" dirty="0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600" b="1" dirty="0" smtClean="0">
                <a:hlinkClick r:id="rId16"/>
              </a:rPr>
              <a:t>Transmit Beamforming Antenna Gain</a:t>
            </a:r>
            <a:endParaRPr lang="en-US" sz="1600" b="1" dirty="0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600" b="1" dirty="0" err="1" smtClean="0">
                <a:hlinkClick r:id="rId17"/>
              </a:rPr>
              <a:t>Beamfoming</a:t>
            </a:r>
            <a:r>
              <a:rPr lang="en-US" sz="1600" b="1" dirty="0" smtClean="0">
                <a:hlinkClick r:id="rId17"/>
              </a:rPr>
              <a:t> Array Gain to Intended and Unintended Users</a:t>
            </a:r>
            <a:endParaRPr lang="en-US" sz="1600" b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2DB18AC-240D-4EA6-A2EA-8ADDC7C9066C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6/6 of 11-13/0369r0 by Rich Kennedy, BlackBerry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28694812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802.11mc Report for</a:t>
            </a:r>
            <a:br>
              <a:rPr lang="en-US" dirty="0" smtClean="0"/>
            </a:br>
            <a:r>
              <a:rPr lang="en-US" dirty="0" smtClean="0"/>
              <a:t>March 2013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2013-03-21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8553775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8" name="Document" r:id="rId5" imgW="8696800" imgH="4136102" progId="Word.Document.8">
                  <p:embed/>
                </p:oleObj>
              </mc:Choice>
              <mc:Fallback>
                <p:oleObj name="Document" r:id="rId5" imgW="8696800" imgH="413610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27275"/>
                        <a:ext cx="76835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1/6 of 11-13/0384r0 by Dorothy Stanley (Aruba Networks)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953179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April 2013</a:t>
            </a:r>
            <a:endParaRPr lang="en-US" sz="1800"/>
          </a:p>
        </p:txBody>
      </p:sp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1F1E0DA8-6854-4BDD-A032-34A8662B865D}" type="slidenum">
              <a:rPr lang="en-US" sz="1200" smtClean="0"/>
              <a:pPr/>
              <a:t>5</a:t>
            </a:fld>
            <a:endParaRPr lang="en-US" sz="1200" smtClean="0"/>
          </a:p>
        </p:txBody>
      </p:sp>
      <p:sp>
        <p:nvSpPr>
          <p:cNvPr id="21508" name="WordArt 2"/>
          <p:cNvSpPr>
            <a:spLocks noChangeArrowheads="1" noChangeShapeType="1" noTextEdit="1"/>
          </p:cNvSpPr>
          <p:nvPr/>
        </p:nvSpPr>
        <p:spPr bwMode="auto">
          <a:xfrm>
            <a:off x="1447800" y="1600200"/>
            <a:ext cx="6248400" cy="3886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Activities </a:t>
            </a:r>
          </a:p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&amp;</a:t>
            </a:r>
          </a:p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Officers</a:t>
            </a:r>
            <a:endParaRPr lang="en-US" sz="8000" kern="10" dirty="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Status: comment resolution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Continued processing comments received in the recent Initial Letter Ballot</a:t>
            </a:r>
          </a:p>
          <a:p>
            <a:pPr lvl="1"/>
            <a:r>
              <a:rPr lang="en-US" altLang="ja-JP" dirty="0" smtClean="0"/>
              <a:t>801 </a:t>
            </a:r>
            <a:r>
              <a:rPr lang="en-US" altLang="ja-JP" dirty="0"/>
              <a:t>comments (713 LB, 88 remaining 2012 Call for comments</a:t>
            </a:r>
            <a:r>
              <a:rPr lang="en-US" altLang="ja-JP" dirty="0" smtClean="0"/>
              <a:t>)</a:t>
            </a:r>
          </a:p>
          <a:p>
            <a:pPr lvl="1"/>
            <a:r>
              <a:rPr lang="en-US" dirty="0" smtClean="0"/>
              <a:t>Approved resolutions to approximately 350 comments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3/6 of 11-13/0384r0 by Dorothy Stanley (Aruba Networks)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2245294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Adrian Stephens, Intel Corporation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F67DDF6-E951-488E-BDF9-89962C356950}" type="slidenum">
              <a:rPr lang="en-US" smtClean="0"/>
              <a:pPr>
                <a:defRPr/>
              </a:pPr>
              <a:t>51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US"/>
              <a:t>Slide </a:t>
            </a:r>
            <a:fld id="{72F0B212-703F-4AF0-94AB-63B337B2ACED}" type="slidenum">
              <a:rPr lang="en-US"/>
              <a:pPr algn="ctr"/>
              <a:t>51</a:t>
            </a:fld>
            <a:endParaRPr lang="en-US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TGmc Plan of Record</a:t>
            </a:r>
            <a:endParaRPr lang="en-US" sz="200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29-30 Aug 2012 – </a:t>
            </a:r>
            <a:r>
              <a:rPr lang="en-US" sz="2000" dirty="0" err="1" smtClean="0"/>
              <a:t>NesCom</a:t>
            </a:r>
            <a:r>
              <a:rPr lang="en-US" sz="2000" dirty="0" smtClean="0"/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Sept 2012 – Begin to process input 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Sept 2012 – 11aa, 11ae integration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Jan – First WG Letter ballot  - without 11ad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Dec 2012 – March/May 2013  – 11ad integration – </a:t>
            </a:r>
            <a:r>
              <a:rPr lang="en-US" sz="2000" dirty="0"/>
              <a:t>May/July ballot on D2.0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Dec 2013 – March 2014 – 11ac integration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Feb 2014 – Mandatory Draft Review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Feb-March 2014 – Form Sponsor Pool (45 days) 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April/May 2014 – Initial Sponsor Ballot 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TBD – integration of additional completed amendments (e.g. 11af)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Nov 2014 – WG/EC Final Approval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March 2015 – </a:t>
            </a:r>
            <a:r>
              <a:rPr lang="en-US" sz="2000" dirty="0" err="1" smtClean="0"/>
              <a:t>RevCom</a:t>
            </a:r>
            <a:r>
              <a:rPr lang="en-US" sz="2000" dirty="0" smtClean="0"/>
              <a:t>/SASB Approval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4/6 of 11-13/0384r0 by Dorothy Stanley (Aruba Networks)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40950928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Continued Comment Resolution</a:t>
            </a:r>
          </a:p>
          <a:p>
            <a:r>
              <a:rPr lang="en-US" dirty="0" smtClean="0"/>
              <a:t>Recirculation Letter ballot (expect July)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6/6 of 11-13/0384r0 by Dorothy Stanley (Aruba Networks)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255277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9A4B8964-9230-41D8-B795-2146627A8662}" type="slidenum">
              <a:rPr lang="en-US" smtClean="0"/>
              <a:pPr/>
              <a:t>53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TGac</a:t>
            </a:r>
            <a:r>
              <a:rPr lang="en-US" dirty="0" smtClean="0"/>
              <a:t> March 2013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smtClean="0"/>
              <a:t>Date:</a:t>
            </a:r>
            <a:r>
              <a:rPr lang="en-US" sz="2000" b="0" smtClean="0"/>
              <a:t> 2013-03-20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20700" y="2301875"/>
          <a:ext cx="7740650" cy="234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2" name="Document" r:id="rId4" imgW="8601826" imgH="2607574" progId="Word.Document.8">
                  <p:embed/>
                </p:oleObj>
              </mc:Choice>
              <mc:Fallback>
                <p:oleObj name="Document" r:id="rId4" imgW="8601826" imgH="260757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301875"/>
                        <a:ext cx="7740650" cy="234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1/6 of 11-13/0358r1 by Osama Aboul-Magd (Huawei Technologies)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3270258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smtClean="0"/>
              <a:t>Work Completed 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14478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Approved resolutions to comments received on draft D5.0 (LB 191).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Comment spreadsheet is available at: </a:t>
            </a:r>
            <a:r>
              <a:rPr lang="en-US" sz="2400" dirty="0" smtClean="0">
                <a:hlinkClick r:id="rId3"/>
              </a:rPr>
              <a:t>https://mentor.ieee.org/802.11/dcn/13/11-13-0199-03-00ac-lb191-comments-tgac-d5-0.xls</a:t>
            </a:r>
            <a:r>
              <a:rPr lang="en-US" sz="2400" dirty="0" smtClean="0"/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A motion passed to start a 15-day recirculation ballot on draft D5.0.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Reviewed and approved the report to the IEEE 802 EC requesting conditional approval for Sponsor ballot.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>
                <a:hlinkClick r:id="rId4"/>
              </a:rPr>
              <a:t>https://mentor.ieee.org/802.11/dcn/13/11-13-0320-01-00ac-p802-11ac-report-to-ec-on-conditional-approval-to-go-to-sponsor-ballot.pptx</a:t>
            </a:r>
            <a:r>
              <a:rPr lang="en-US" dirty="0" smtClean="0"/>
              <a:t> </a:t>
            </a:r>
          </a:p>
          <a:p>
            <a:pPr lvl="1">
              <a:lnSpc>
                <a:spcPct val="90000"/>
              </a:lnSpc>
              <a:defRPr/>
            </a:pPr>
            <a:endParaRPr lang="en-US" sz="2400" dirty="0" smtClean="0"/>
          </a:p>
          <a:p>
            <a:pPr marL="381000" indent="-381000">
              <a:defRPr/>
            </a:pPr>
            <a:endParaRPr lang="en-US" sz="2800" dirty="0" smtClean="0"/>
          </a:p>
          <a:p>
            <a:pPr marL="381000" indent="-381000">
              <a:defRPr/>
            </a:pPr>
            <a:endParaRPr lang="en-US" sz="2800" dirty="0" smtClean="0"/>
          </a:p>
          <a:p>
            <a:pPr>
              <a:lnSpc>
                <a:spcPct val="80000"/>
              </a:lnSpc>
              <a:defRPr/>
            </a:pPr>
            <a:endParaRPr lang="en-US" sz="2800" dirty="0" smtClean="0">
              <a:sym typeface="Wingdings" pitchFamily="2" charset="2"/>
            </a:endParaRP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934027DC-E325-4733-AA21-77CCA7C841A3}" type="slidenum">
              <a:rPr lang="en-US" smtClean="0"/>
              <a:pPr/>
              <a:t>54</a:t>
            </a:fld>
            <a:endParaRPr lang="en-US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3/6 of 11-13/0358r1 by Osama Aboul-Magd (Huawei Technologies)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4075108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Next Ad Hoc Meeting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CA" smtClean="0"/>
              <a:t>None scheduled for May 2013.</a:t>
            </a:r>
          </a:p>
          <a:p>
            <a:r>
              <a:rPr lang="en-CA" smtClean="0"/>
              <a:t>A motion passed to authorize an ad hoc meeting in July 2013, somewhere in Europe.</a:t>
            </a:r>
          </a:p>
        </p:txBody>
      </p:sp>
      <p:sp>
        <p:nvSpPr>
          <p:cNvPr id="922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CCD0E4DC-1D5B-4E0D-A54D-2128417C8A16}" type="slidenum">
              <a:rPr lang="en-US" smtClean="0"/>
              <a:pPr/>
              <a:t>55</a:t>
            </a:fld>
            <a:endParaRPr lang="en-US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4/6 of 11-13/0358r1 by Osama Aboul-Magd (Huawei Technologies)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35093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6F8745B7-5926-4CCB-ABD6-2FA388FF278A}" type="slidenum">
              <a:rPr lang="en-US" smtClean="0"/>
              <a:pPr/>
              <a:t>56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May 2013 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r>
              <a:rPr lang="en-CA" sz="3200" smtClean="0"/>
              <a:t>Start working on Sponsor Ballot comment resolution</a:t>
            </a:r>
          </a:p>
          <a:p>
            <a:pPr lvl="1">
              <a:lnSpc>
                <a:spcPct val="90000"/>
              </a:lnSpc>
            </a:pPr>
            <a:endParaRPr lang="en-US" sz="2400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5/6 of 11-13/0358r1 by Osama Aboul-Magd (Huawei Technologies)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3168042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1149EA-03B4-480E-A4CD-A95360F87EE1}" type="slidenum">
              <a:rPr lang="en-US" smtClean="0"/>
              <a:pPr>
                <a:defRPr/>
              </a:pPr>
              <a:t>57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TGaf</a:t>
            </a:r>
            <a:r>
              <a:rPr lang="en-US" dirty="0" smtClean="0"/>
              <a:t> March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smtClean="0"/>
              <a:t>Date:</a:t>
            </a:r>
            <a:r>
              <a:rPr lang="en-US" sz="2000" b="0" smtClean="0"/>
              <a:t> 2013-03-22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06413" y="3067050"/>
          <a:ext cx="7891462" cy="271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6" name="Document" r:id="rId4" imgW="8360368" imgH="2885571" progId="Word.Document.8">
                  <p:embed/>
                </p:oleObj>
              </mc:Choice>
              <mc:Fallback>
                <p:oleObj name="Document" r:id="rId4" imgW="8360368" imgH="288557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3067050"/>
                        <a:ext cx="7891462" cy="2714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1/8 of 11-13/0356r1 by Rich Kennedy, BlackBerry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2918495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Plan for the Week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495800"/>
          </a:xfrm>
        </p:spPr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Approve meeting and teleconference minutes</a:t>
            </a:r>
          </a:p>
          <a:p>
            <a:r>
              <a:rPr lang="en-US" altLang="ja-JP" dirty="0" smtClean="0">
                <a:ea typeface="MS PGothic" pitchFamily="34" charset="-128"/>
              </a:rPr>
              <a:t>Regulatory update</a:t>
            </a:r>
          </a:p>
          <a:p>
            <a:r>
              <a:rPr lang="en-US" altLang="ja-JP" dirty="0" smtClean="0">
                <a:ea typeface="MS PGothic" pitchFamily="34" charset="-128"/>
              </a:rPr>
              <a:t>Review the results of LB192</a:t>
            </a:r>
          </a:p>
          <a:p>
            <a:r>
              <a:rPr lang="en-US" altLang="ja-JP" dirty="0" smtClean="0">
                <a:ea typeface="MS PGothic" pitchFamily="34" charset="-128"/>
              </a:rPr>
              <a:t>Review of the progress since January</a:t>
            </a:r>
          </a:p>
          <a:p>
            <a:r>
              <a:rPr lang="en-US" altLang="ja-JP" dirty="0" smtClean="0">
                <a:ea typeface="MS PGothic" pitchFamily="34" charset="-128"/>
              </a:rPr>
              <a:t>Editorial review; spreadsheet 11-12/1017r35</a:t>
            </a:r>
          </a:p>
          <a:p>
            <a:r>
              <a:rPr lang="en-US" altLang="ja-JP" dirty="0" smtClean="0">
                <a:ea typeface="MS PGothic" pitchFamily="34" charset="-128"/>
              </a:rPr>
              <a:t>Review and Approve all comment resolution submissions</a:t>
            </a:r>
          </a:p>
          <a:p>
            <a:r>
              <a:rPr lang="en-US" altLang="ja-JP" dirty="0" smtClean="0">
                <a:ea typeface="MS PGothic" pitchFamily="34" charset="-128"/>
              </a:rPr>
              <a:t>Update the draft and comment resolution spreadsheet with approved changes, and request a recirculation letter ballot</a:t>
            </a:r>
          </a:p>
          <a:p>
            <a:r>
              <a:rPr lang="en-US" altLang="ja-JP" dirty="0" smtClean="0">
                <a:ea typeface="MS PGothic" pitchFamily="34" charset="-128"/>
              </a:rPr>
              <a:t>Plan for May meeting and teleconferences</a:t>
            </a:r>
            <a:endParaRPr lang="en-US" altLang="ja-JP" sz="3600" dirty="0" smtClean="0">
              <a:ea typeface="MS PGothic" pitchFamily="34" charset="-128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FE6E8A5-068A-41BF-996A-D3B1CC5C79B2}" type="slidenum">
              <a:rPr lang="en-US" smtClean="0"/>
              <a:pPr>
                <a:defRPr/>
              </a:pPr>
              <a:t>58</a:t>
            </a:fld>
            <a:endParaRPr lang="en-US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3/8 of 11-13/0356r1 by Rich Kennedy, BlackBerry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14541590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TGaf Accomplishments 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305800" cy="4495800"/>
          </a:xfrm>
        </p:spPr>
        <p:txBody>
          <a:bodyPr/>
          <a:lstStyle/>
          <a:p>
            <a:r>
              <a:rPr lang="en-US" sz="2800" dirty="0" smtClean="0"/>
              <a:t>Reviewed the comment spreadsheet and resolved all of the remaining comments from LB192</a:t>
            </a:r>
          </a:p>
          <a:p>
            <a:r>
              <a:rPr lang="en-US" sz="2800" dirty="0" smtClean="0"/>
              <a:t>Requested the Editor to prepare D4.0 and the asked WG to start a recirculation letter ballot</a:t>
            </a:r>
          </a:p>
          <a:p>
            <a:r>
              <a:rPr lang="en-US" sz="2800" dirty="0" smtClean="0"/>
              <a:t>Planned for May meeting, and weekly teleconferences</a:t>
            </a:r>
          </a:p>
          <a:p>
            <a:pPr lvl="1"/>
            <a:r>
              <a:rPr lang="en-US" sz="2800" dirty="0" smtClean="0"/>
              <a:t>Tuesdays at 21:00 ET for 2 hours</a:t>
            </a:r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09C95B8-0A8F-4204-8848-495EDF7F7323}" type="slidenum">
              <a:rPr lang="en-US" smtClean="0"/>
              <a:pPr>
                <a:defRPr/>
              </a:pPr>
              <a:t>59</a:t>
            </a:fld>
            <a:endParaRPr lang="en-US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4/8 of 11-13/0356r1 by Rich Kennedy, BlackBerry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20493651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Type of Groups</a:t>
            </a:r>
            <a:endParaRPr lang="en-US" smtClean="0"/>
          </a:p>
        </p:txBody>
      </p:sp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April 2013</a:t>
            </a:r>
            <a:endParaRPr lang="en-US" sz="1800"/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50FAB596-B7EA-49E7-ABC3-BA41FBC068F6}" type="slidenum">
              <a:rPr lang="en-US" sz="1200" smtClean="0"/>
              <a:pPr/>
              <a:t>6</a:t>
            </a:fld>
            <a:endParaRPr lang="en-US" sz="120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600200" y="2667000"/>
          <a:ext cx="6096000" cy="301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Type of Group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Description</a:t>
                      </a:r>
                      <a:endParaRPr lang="en-GB" sz="2800" dirty="0"/>
                    </a:p>
                  </a:txBody>
                  <a:tcPr marT="45725" marB="45725"/>
                </a:tc>
              </a:tr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WG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Working Group</a:t>
                      </a:r>
                      <a:endParaRPr lang="en-GB" sz="2800" dirty="0"/>
                    </a:p>
                  </a:txBody>
                  <a:tcPr marT="45725" marB="45725"/>
                </a:tc>
              </a:tr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TG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Task Group</a:t>
                      </a:r>
                      <a:endParaRPr lang="en-GB" sz="2800" dirty="0"/>
                    </a:p>
                  </a:txBody>
                  <a:tcPr marT="45725" marB="45725"/>
                </a:tc>
              </a:tr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SG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Study Group</a:t>
                      </a:r>
                    </a:p>
                  </a:txBody>
                  <a:tcPr marT="45725" marB="45725"/>
                </a:tc>
              </a:tr>
              <a:tr h="94498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Standing Committee</a:t>
                      </a:r>
                    </a:p>
                  </a:txBody>
                  <a:tcPr marT="45725" marB="45725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Plan for May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4267200"/>
          </a:xfrm>
        </p:spPr>
        <p:txBody>
          <a:bodyPr/>
          <a:lstStyle/>
          <a:p>
            <a:r>
              <a:rPr lang="en-US" sz="2800" dirty="0" smtClean="0"/>
              <a:t>Approve Orlando and Teleconference minutes</a:t>
            </a:r>
          </a:p>
          <a:p>
            <a:r>
              <a:rPr lang="en-US" sz="2800" dirty="0" smtClean="0"/>
              <a:t>Review and resolve comments from the recirculation letter ballot on Draft 4.0</a:t>
            </a:r>
          </a:p>
          <a:p>
            <a:r>
              <a:rPr lang="en-US" sz="2800" dirty="0" smtClean="0"/>
              <a:t>Ask the WG for a recirculation letter ballot</a:t>
            </a:r>
          </a:p>
          <a:p>
            <a:r>
              <a:rPr lang="en-US" sz="2800" dirty="0" smtClean="0"/>
              <a:t>Prepare PAR extension request</a:t>
            </a:r>
          </a:p>
          <a:p>
            <a:r>
              <a:rPr lang="en-US" sz="2800" dirty="0" smtClean="0"/>
              <a:t>Plan for July and Teleconferences, and begin the process of starting the first </a:t>
            </a:r>
            <a:r>
              <a:rPr lang="en-US" sz="2800" dirty="0" err="1" smtClean="0"/>
              <a:t>TGaf</a:t>
            </a:r>
            <a:r>
              <a:rPr lang="en-US" sz="2800" dirty="0" smtClean="0"/>
              <a:t>  Sponsor ballot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19D9B6D-0B12-44F5-9404-1B348E7BBA4C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5/8 of 11-13/0356r1 by Rich Kennedy, BlackBerry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15942099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1D4552-1238-4229-A659-22E940139EDC}" type="slidenum">
              <a:rPr lang="en-US" smtClean="0"/>
              <a:pPr>
                <a:defRPr/>
              </a:pPr>
              <a:t>61</a:t>
            </a:fld>
            <a:endParaRPr lang="en-US" smtClean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TGaf Timeline – Affirmed March 2013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r>
              <a:rPr lang="en-GB" smtClean="0"/>
              <a:t>Initial Working Group Letter Ballot: January 2011</a:t>
            </a:r>
          </a:p>
          <a:p>
            <a:r>
              <a:rPr lang="en-GB" smtClean="0"/>
              <a:t>Second Working Group Letter Ballot: July 2012</a:t>
            </a:r>
          </a:p>
          <a:p>
            <a:r>
              <a:rPr lang="en-GB" smtClean="0"/>
              <a:t>Recirculation Letter Ballot: January 2013</a:t>
            </a:r>
          </a:p>
          <a:p>
            <a:r>
              <a:rPr lang="en-GB" smtClean="0"/>
              <a:t>Form Sponsor Ballot Pool: June 2013</a:t>
            </a:r>
            <a:endParaRPr lang="en-GB" b="0" smtClean="0"/>
          </a:p>
          <a:p>
            <a:r>
              <a:rPr lang="en-GB" smtClean="0"/>
              <a:t>Initial Sponsor Ballot: July 2013</a:t>
            </a:r>
          </a:p>
          <a:p>
            <a:r>
              <a:rPr lang="en-GB" smtClean="0"/>
              <a:t>Recirculate Sponsor Ballot: November 2013</a:t>
            </a:r>
          </a:p>
          <a:p>
            <a:r>
              <a:rPr lang="en-GB" smtClean="0"/>
              <a:t>Final WG/EC Approval: March 2014</a:t>
            </a:r>
          </a:p>
          <a:p>
            <a:r>
              <a:rPr lang="en-GB" smtClean="0"/>
              <a:t>RevCom/Standards Board Approval: June 2014</a:t>
            </a:r>
            <a:endParaRPr lang="en-GB" altLang="ja-JP" smtClean="0">
              <a:ea typeface="MS PGothic" pitchFamily="34" charset="-128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6/8 of 11-13/0356r1 by Rich Kennedy, BlackBerry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42285673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Motion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4572000"/>
          </a:xfrm>
        </p:spPr>
        <p:txBody>
          <a:bodyPr/>
          <a:lstStyle/>
          <a:p>
            <a:r>
              <a:rPr lang="en-US" dirty="0" smtClean="0"/>
              <a:t>Having approved comment resolutions for all of the comments received from LB192 on </a:t>
            </a:r>
            <a:r>
              <a:rPr lang="en-US" dirty="0" err="1" smtClean="0"/>
              <a:t>TGaf</a:t>
            </a:r>
            <a:r>
              <a:rPr lang="en-US" dirty="0" smtClean="0"/>
              <a:t>  D3.0 as contained in document 11-12/1017r37</a:t>
            </a:r>
          </a:p>
          <a:p>
            <a:r>
              <a:rPr lang="en-US" dirty="0" smtClean="0"/>
              <a:t>Instruct the editor to prepare Draft 4.0 incorporating these resolutions and,</a:t>
            </a:r>
          </a:p>
          <a:p>
            <a:r>
              <a:rPr lang="en-US" dirty="0" smtClean="0"/>
              <a:t>Approve a 15 day Working Group Recirculation Ballot, asking the question “Should P802.11af D3.0 be forwarded to Sponsor Ballot?”</a:t>
            </a:r>
          </a:p>
          <a:p>
            <a:r>
              <a:rPr lang="en-US" dirty="0" smtClean="0"/>
              <a:t> </a:t>
            </a:r>
            <a:r>
              <a:rPr lang="en-GB" dirty="0" smtClean="0"/>
              <a:t>Moved by Rich Kennedy on behalf of </a:t>
            </a:r>
            <a:r>
              <a:rPr lang="en-GB" dirty="0" err="1" smtClean="0"/>
              <a:t>Tgaf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Ballot closed Wednesday April 18, 2013- Passed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A4C6204-F54E-4198-AA07-CBC3EF19CED8}" type="slidenum">
              <a:rPr lang="en-US" altLang="ja-JP" smtClean="0"/>
              <a:pPr>
                <a:defRPr/>
              </a:pPr>
              <a:t>62</a:t>
            </a:fld>
            <a:endParaRPr lang="en-US" altLang="ja-JP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8/8 of 11-13/0356r1 by Rich Kennedy, BlackBerry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23219161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63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 Report for</a:t>
            </a:r>
            <a:br>
              <a:rPr lang="en-US" dirty="0" smtClean="0"/>
            </a:br>
            <a:r>
              <a:rPr lang="en-US" dirty="0" smtClean="0"/>
              <a:t>March 2013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2013-3-20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9398369"/>
              </p:ext>
            </p:extLst>
          </p:nvPr>
        </p:nvGraphicFramePr>
        <p:xfrm>
          <a:off x="533400" y="2332038"/>
          <a:ext cx="7635875" cy="362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0" name="Document" r:id="rId5" imgW="8700545" imgH="4144264" progId="Word.Document.8">
                  <p:embed/>
                </p:oleObj>
              </mc:Choice>
              <mc:Fallback>
                <p:oleObj name="Document" r:id="rId5" imgW="8700545" imgH="414426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32038"/>
                        <a:ext cx="7635875" cy="3627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1/5 of 11-13/0359r0 by David Halasz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42062846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in </a:t>
            </a:r>
            <a:r>
              <a:rPr lang="en-US" dirty="0" err="1" smtClean="0"/>
              <a:t>TGah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continued on specification framework</a:t>
            </a:r>
          </a:p>
          <a:p>
            <a:pPr lvl="1"/>
            <a:r>
              <a:rPr lang="en-US" dirty="0" smtClean="0"/>
              <a:t>Update to the spec framework adopted</a:t>
            </a:r>
          </a:p>
          <a:p>
            <a:pPr lvl="1"/>
            <a:r>
              <a:rPr lang="en-US" dirty="0" smtClean="0">
                <a:hlinkClick r:id="rId2"/>
              </a:rPr>
              <a:t>11-11-1137-14-00ah-specification-framework-for-tgah.docx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Timeline move out two months</a:t>
            </a:r>
          </a:p>
          <a:p>
            <a:pPr lvl="1"/>
            <a:r>
              <a:rPr lang="en-US" dirty="0" smtClean="0"/>
              <a:t>Draft text not available beyond 12/1257. Hence internal task group letter ballot move out to May of 2013.</a:t>
            </a:r>
          </a:p>
          <a:p>
            <a:pPr lvl="1"/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64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2/5 of 11-13/0359r0 by David Halasz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3483063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Wrap up on specification framework</a:t>
            </a:r>
          </a:p>
          <a:p>
            <a:r>
              <a:rPr lang="en-US" dirty="0" smtClean="0"/>
              <a:t>Move forward with draft text.</a:t>
            </a:r>
          </a:p>
          <a:p>
            <a:r>
              <a:rPr lang="en-US" dirty="0" smtClean="0"/>
              <a:t>Start internal task group letter ballot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65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3/5 of 11-13/0359r0 by David Halasz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4745059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 – Move out two months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200400"/>
          </a:xfrm>
        </p:spPr>
        <p:txBody>
          <a:bodyPr/>
          <a:lstStyle/>
          <a:p>
            <a:r>
              <a:rPr lang="en-US" dirty="0" smtClean="0"/>
              <a:t>Current</a:t>
            </a:r>
          </a:p>
          <a:p>
            <a:pPr lvl="1"/>
            <a:r>
              <a:rPr lang="en-US" dirty="0"/>
              <a:t>Internal Task Group Ballot : May 2013</a:t>
            </a:r>
          </a:p>
          <a:p>
            <a:pPr lvl="1"/>
            <a:r>
              <a:rPr lang="en-US" dirty="0"/>
              <a:t>Initial Letter Ballot : September 2013</a:t>
            </a:r>
          </a:p>
          <a:p>
            <a:pPr lvl="1"/>
            <a:r>
              <a:rPr lang="en-US" dirty="0"/>
              <a:t>Initial Sponsor Ballot : March 2015</a:t>
            </a:r>
          </a:p>
          <a:p>
            <a:pPr lvl="1"/>
            <a:r>
              <a:rPr lang="en-US" dirty="0"/>
              <a:t>EC Approval : January 2016</a:t>
            </a:r>
          </a:p>
          <a:p>
            <a:pPr lvl="1"/>
            <a:r>
              <a:rPr lang="en-US" dirty="0" err="1"/>
              <a:t>Revcom</a:t>
            </a:r>
            <a:r>
              <a:rPr lang="en-US" dirty="0"/>
              <a:t> Approval : March 2016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66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5/5 of 11-13/0359r0 by David Halasz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3718814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IEEE 802.11TGai</a:t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Report</a:t>
            </a:r>
            <a:endParaRPr lang="en-US" altLang="ja-JP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 smtClean="0">
                <a:ea typeface="ＭＳ Ｐゴシック" pitchFamily="-84" charset="-128"/>
                <a:cs typeface="ＭＳ Ｐゴシック" pitchFamily="-84" charset="-128"/>
              </a:rPr>
              <a:t>Date: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 2013-3-21</a:t>
            </a:r>
          </a:p>
        </p:txBody>
      </p:sp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</a:pPr>
            <a:r>
              <a:rPr kumimoji="0" lang="en-US" altLang="ja-JP" sz="2000" b="1"/>
              <a:t>Authors:</a:t>
            </a:r>
            <a:endParaRPr kumimoji="0" lang="en-US" altLang="ja-JP" sz="200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77200" cy="955676"/>
        </p:xfrm>
        <a:graphic>
          <a:graphicData uri="http://schemas.openxmlformats.org/drawingml/2006/table">
            <a:tbl>
              <a:tblPr/>
              <a:tblGrid>
                <a:gridCol w="1616075"/>
                <a:gridCol w="1000125"/>
                <a:gridCol w="2306637"/>
                <a:gridCol w="1384300"/>
                <a:gridCol w="1770063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Name</a:t>
                      </a:r>
                      <a:endParaRPr kumimoji="1" lang="ja-JP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Company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Address</a:t>
                      </a:r>
                      <a:endParaRPr kumimoji="1" 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Phone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email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Hiroshi MANO</a:t>
                      </a:r>
                      <a:endParaRPr kumimoji="1" lang="ja-JP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AlliedtelesisR&amp;D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center,K.K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.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8F TOC2 Bldg. 7-21-11 Nishi-</a:t>
                      </a: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Gotanda</a:t>
                      </a: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, Shinagawa-</a:t>
                      </a: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ku</a:t>
                      </a: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, Tokyo 141-0031 JAPAN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+81-3-5719-7630</a:t>
                      </a:r>
                      <a:endParaRPr kumimoji="1" lang="ja-JP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hmano@root-hq.com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11" name="スライド番号プレースホル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67</a:t>
            </a:fld>
            <a:endParaRPr lang="en-US" altLang="ja-JP"/>
          </a:p>
        </p:txBody>
      </p:sp>
      <p:sp>
        <p:nvSpPr>
          <p:cNvPr id="12" name="フッター プレースホルダ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Adrian Stephens, Intel Corporation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1/10 of 11-13/0382r0 by Hiroshi Mano (ATRD Root Lab)</a:t>
            </a:r>
          </a:p>
        </p:txBody>
      </p:sp>
    </p:spTree>
    <p:extLst>
      <p:ext uri="{BB962C8B-B14F-4D97-AF65-F5344CB8AC3E}">
        <p14:creationId xmlns:p14="http://schemas.microsoft.com/office/powerpoint/2010/main" val="356599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sz="2900">
                <a:ea typeface="ＭＳ Ｐゴシック" pitchFamily="-65" charset="-128"/>
                <a:cs typeface="ＭＳ Ｐゴシック" pitchFamily="-65" charset="-128"/>
              </a:rPr>
              <a:t>IEEE 802.11 FILS TGai – </a:t>
            </a:r>
            <a:r>
              <a:rPr lang="en-US" altLang="ja-JP" sz="2800">
                <a:ea typeface="ＭＳ Ｐゴシック" pitchFamily="-65" charset="-128"/>
                <a:cs typeface="ＭＳ Ｐゴシック" pitchFamily="-65" charset="-128"/>
              </a:rPr>
              <a:t>Orland</a:t>
            </a:r>
            <a:r>
              <a:rPr lang="en-US" altLang="ja-JP" sz="2900">
                <a:ea typeface="ＭＳ Ｐゴシック" pitchFamily="-65" charset="-128"/>
                <a:cs typeface="ＭＳ Ｐゴシック" pitchFamily="-65" charset="-128"/>
              </a:rPr>
              <a:t> March 2013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686800" cy="5181600"/>
          </a:xfrm>
        </p:spPr>
        <p:txBody>
          <a:bodyPr lIns="91440" tIns="45720" rIns="91440" bIns="45720"/>
          <a:lstStyle/>
          <a:p>
            <a:r>
              <a:rPr lang="en-US" altLang="ja-JP" smtClean="0">
                <a:ea typeface="ＭＳ Ｐゴシック" pitchFamily="-65" charset="-128"/>
                <a:cs typeface="ＭＳ Ｐゴシック" pitchFamily="-65" charset="-128"/>
              </a:rPr>
              <a:t>Goals for the  Meeting:</a:t>
            </a:r>
          </a:p>
          <a:p>
            <a:pPr lvl="1"/>
            <a:r>
              <a:rPr lang="en-US" altLang="ja-JP" smtClean="0">
                <a:ea typeface="ＭＳ Ｐゴシック" pitchFamily="-65" charset="-128"/>
                <a:cs typeface="ＭＳ Ｐゴシック" pitchFamily="-65" charset="-128"/>
              </a:rPr>
              <a:t>Approve minutes of past meeting and teleconference</a:t>
            </a:r>
          </a:p>
          <a:p>
            <a:pPr lvl="1"/>
            <a:r>
              <a:rPr lang="en-US" altLang="ja-JP" smtClean="0">
                <a:ea typeface="ＭＳ Ｐゴシック" pitchFamily="-65" charset="-128"/>
                <a:cs typeface="ＭＳ Ｐゴシック" pitchFamily="-65" charset="-128"/>
              </a:rPr>
              <a:t>Comment resolution to  volunteer  review comments</a:t>
            </a:r>
          </a:p>
          <a:p>
            <a:pPr lvl="1"/>
            <a:r>
              <a:rPr lang="en-US" altLang="ja-JP" smtClean="0">
                <a:ea typeface="ＭＳ Ｐゴシック" pitchFamily="-65" charset="-128"/>
                <a:cs typeface="ＭＳ Ｐゴシック" pitchFamily="-65" charset="-128"/>
              </a:rPr>
              <a:t>Approve final technical contribution </a:t>
            </a:r>
          </a:p>
          <a:p>
            <a:pPr lvl="1"/>
            <a:r>
              <a:rPr lang="en-US" altLang="ja-JP" smtClean="0">
                <a:ea typeface="ＭＳ Ｐゴシック" pitchFamily="-65" charset="-128"/>
                <a:cs typeface="ＭＳ Ｐゴシック" pitchFamily="-65" charset="-128"/>
              </a:rPr>
              <a:t>Move to forward TGai call for comment   </a:t>
            </a:r>
          </a:p>
          <a:p>
            <a:pPr lvl="1"/>
            <a:r>
              <a:rPr lang="en-US" altLang="ja-JP" smtClean="0">
                <a:ea typeface="ＭＳ Ｐゴシック" pitchFamily="-65" charset="-128"/>
                <a:cs typeface="ＭＳ Ｐゴシック" pitchFamily="-65" charset="-128"/>
              </a:rPr>
              <a:t>Joint meeting with TGaq</a:t>
            </a:r>
          </a:p>
          <a:p>
            <a:pPr lvl="1"/>
            <a:r>
              <a:rPr lang="en-US" altLang="ja-JP" smtClean="0">
                <a:ea typeface="ＭＳ Ｐゴシック" pitchFamily="-65" charset="-128"/>
                <a:cs typeface="ＭＳ Ｐゴシック" pitchFamily="-65" charset="-128"/>
              </a:rPr>
              <a:t>Approve Timeline</a:t>
            </a:r>
          </a:p>
          <a:p>
            <a:pPr lvl="1"/>
            <a:r>
              <a:rPr lang="en-US" altLang="ja-JP" smtClean="0">
                <a:ea typeface="ＭＳ Ｐゴシック" pitchFamily="-65" charset="-128"/>
                <a:cs typeface="ＭＳ Ｐゴシック" pitchFamily="-65" charset="-128"/>
              </a:rPr>
              <a:t>Approve Teleconference schedule</a:t>
            </a:r>
          </a:p>
          <a:p>
            <a:pPr lvl="1"/>
            <a:r>
              <a:rPr lang="en-US" altLang="ja-JP" smtClean="0">
                <a:ea typeface="ＭＳ Ｐゴシック" pitchFamily="-65" charset="-128"/>
                <a:cs typeface="ＭＳ Ｐゴシック" pitchFamily="-65" charset="-128"/>
              </a:rPr>
              <a:t>Approve Plan for  May</a:t>
            </a:r>
            <a:endParaRPr lang="en-US" altLang="ja-JP" sz="2600" smtClean="0"/>
          </a:p>
          <a:p>
            <a:pPr lvl="1"/>
            <a:endParaRPr lang="en-US" altLang="ja-JP" sz="2600" smtClean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68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Adrian Stephens, Intel Corporation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3/10 of 11-13/0382r0 by Hiroshi Mano (ATRD Root Lab)</a:t>
            </a:r>
          </a:p>
        </p:txBody>
      </p:sp>
    </p:spTree>
    <p:extLst>
      <p:ext uri="{BB962C8B-B14F-4D97-AF65-F5344CB8AC3E}">
        <p14:creationId xmlns:p14="http://schemas.microsoft.com/office/powerpoint/2010/main" val="14299185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Accomplishments  TGai  1/2</a:t>
            </a:r>
            <a:endParaRPr lang="en-US" altLang="ja-JP" dirty="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Review and approve January 2013 Vancouver Session Minutes</a:t>
            </a:r>
          </a:p>
          <a:p>
            <a:pPr lvl="1"/>
            <a:r>
              <a:rPr lang="en-US" altLang="ja-JP" dirty="0" smtClean="0"/>
              <a:t>https://mentor.ieee.org/802.11/dcn/13/11-13-0182-01-00ai-january-2013-vancouver-session-minutes.doc</a:t>
            </a:r>
          </a:p>
          <a:p>
            <a:r>
              <a:rPr lang="en-US" altLang="ja-JP" dirty="0" smtClean="0"/>
              <a:t>Review and approve January-March Teleconference Minutes </a:t>
            </a:r>
          </a:p>
          <a:p>
            <a:pPr lvl="1"/>
            <a:r>
              <a:rPr lang="en-US" altLang="ja-JP" dirty="0" smtClean="0"/>
              <a:t>https://mentor.ieee.org/802.11/dcn/13/11-13-0191-04-00ai-january-march-teleconference-minutes.doc</a:t>
            </a:r>
          </a:p>
          <a:p>
            <a:endParaRPr lang="en-US" altLang="ja-JP" dirty="0" smtClean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69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Adrian Stephens, Intel Corporation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4/10 of 11-13/0382r0 by Hiroshi Mano (ATRD Root Lab)</a:t>
            </a:r>
          </a:p>
        </p:txBody>
      </p:sp>
    </p:spTree>
    <p:extLst>
      <p:ext uri="{BB962C8B-B14F-4D97-AF65-F5344CB8AC3E}">
        <p14:creationId xmlns:p14="http://schemas.microsoft.com/office/powerpoint/2010/main" val="13869412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April 2013</a:t>
            </a:r>
            <a:endParaRPr lang="en-US" sz="1800"/>
          </a:p>
        </p:txBody>
      </p:sp>
      <p:sp>
        <p:nvSpPr>
          <p:cNvPr id="7475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7475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8D57AAF-B26E-439C-8091-4BE4566655B4}" type="slidenum">
              <a:rPr lang="en-US" sz="1200" b="0" smtClean="0"/>
              <a:pPr/>
              <a:t>7</a:t>
            </a:fld>
            <a:endParaRPr lang="en-US" sz="1200" b="0" smtClean="0"/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0275"/>
            <a:ext cx="7772400" cy="822325"/>
          </a:xfrm>
        </p:spPr>
        <p:txBody>
          <a:bodyPr/>
          <a:lstStyle/>
          <a:p>
            <a:r>
              <a:rPr lang="en-US" dirty="0" smtClean="0"/>
              <a:t>802.11 Appointments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WG Secretary – Stephen McCann</a:t>
            </a:r>
          </a:p>
          <a:p>
            <a:pPr>
              <a:defRPr/>
            </a:pPr>
            <a:r>
              <a:rPr lang="en-US" sz="2600" dirty="0" smtClean="0"/>
              <a:t>Treasurer – Jon Rosdahl</a:t>
            </a:r>
          </a:p>
          <a:p>
            <a:pPr>
              <a:defRPr/>
            </a:pPr>
            <a:r>
              <a:rPr lang="en-US" sz="2600" dirty="0" smtClean="0"/>
              <a:t>Publicity – Stephen McCann</a:t>
            </a:r>
          </a:p>
          <a:p>
            <a:pPr>
              <a:defRPr/>
            </a:pPr>
            <a:r>
              <a:rPr lang="en-US" sz="2600" dirty="0" smtClean="0"/>
              <a:t>ANA Authority – Adrian Stephens</a:t>
            </a:r>
          </a:p>
          <a:p>
            <a:pPr>
              <a:defRPr/>
            </a:pPr>
            <a:r>
              <a:rPr lang="en-US" sz="2600" dirty="0" smtClean="0"/>
              <a:t>WG Technical Editors – Adrian Stephens, Peter Ecclesine</a:t>
            </a:r>
            <a:endParaRPr lang="en-US" sz="2600" dirty="0"/>
          </a:p>
          <a:p>
            <a:pPr marL="0" indent="0">
              <a:buFontTx/>
              <a:buNone/>
              <a:defRPr/>
            </a:pPr>
            <a:endParaRPr lang="en-US" sz="2600" dirty="0" smtClean="0"/>
          </a:p>
        </p:txBody>
      </p:sp>
      <p:sp>
        <p:nvSpPr>
          <p:cNvPr id="74758" name="Text Box 5"/>
          <p:cNvSpPr txBox="1">
            <a:spLocks noChangeArrowheads="1"/>
          </p:cNvSpPr>
          <p:nvPr/>
        </p:nvSpPr>
        <p:spPr bwMode="auto">
          <a:xfrm>
            <a:off x="86665" y="601663"/>
            <a:ext cx="38113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4.1.2 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3627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Accomplishments 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 2/2</a:t>
            </a:r>
            <a:endParaRPr lang="ja-JP" altLang="en-US" dirty="0" smtClean="0"/>
          </a:p>
        </p:txBody>
      </p:sp>
      <p:sp>
        <p:nvSpPr>
          <p:cNvPr id="22531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8 regular slots and 1 Joint </a:t>
            </a:r>
            <a:r>
              <a:rPr lang="en-US" altLang="ja-JP" dirty="0" err="1" smtClean="0"/>
              <a:t>adhoc</a:t>
            </a:r>
            <a:r>
              <a:rPr lang="en-US" altLang="ja-JP" dirty="0" smtClean="0"/>
              <a:t> with </a:t>
            </a:r>
            <a:r>
              <a:rPr lang="en-US" altLang="ja-JP" dirty="0" err="1" smtClean="0"/>
              <a:t>TGaq</a:t>
            </a:r>
            <a:r>
              <a:rPr lang="en-US" altLang="ja-JP" dirty="0" smtClean="0"/>
              <a:t> were held.</a:t>
            </a:r>
          </a:p>
          <a:p>
            <a:r>
              <a:rPr lang="en-US" altLang="ja-JP" dirty="0" smtClean="0"/>
              <a:t>Experimental-test-report-of-FILS was reported on </a:t>
            </a:r>
            <a:r>
              <a:rPr lang="en-US" altLang="ja-JP" dirty="0" err="1" smtClean="0"/>
              <a:t>adhoc</a:t>
            </a:r>
            <a:r>
              <a:rPr lang="en-US" altLang="ja-JP" dirty="0" smtClean="0"/>
              <a:t>.</a:t>
            </a:r>
          </a:p>
          <a:p>
            <a:r>
              <a:rPr lang="en-US" altLang="ja-JP" dirty="0" smtClean="0"/>
              <a:t>63 unsolved  open technical before this session.</a:t>
            </a:r>
            <a:endParaRPr lang="ja-JP" altLang="en-US" dirty="0" smtClean="0"/>
          </a:p>
          <a:p>
            <a:r>
              <a:rPr lang="en-US" altLang="ja-JP" dirty="0" smtClean="0">
                <a:solidFill>
                  <a:srgbClr val="FF0000"/>
                </a:solidFill>
              </a:rPr>
              <a:t>All  comments were resolved.</a:t>
            </a:r>
          </a:p>
          <a:p>
            <a:r>
              <a:rPr lang="en-US" altLang="ja-JP" dirty="0" smtClean="0"/>
              <a:t>21 Technical motions ( 20 passed/ 1 failed)</a:t>
            </a:r>
          </a:p>
          <a:p>
            <a:r>
              <a:rPr lang="en-US" altLang="ja-JP" dirty="0" smtClean="0"/>
              <a:t>Instructed editor to prepare draft 0.5 and incorporating these resolutions and, </a:t>
            </a:r>
            <a:r>
              <a:rPr lang="en-US" altLang="ja-JP" dirty="0" smtClean="0">
                <a:solidFill>
                  <a:srgbClr val="FF0000"/>
                </a:solidFill>
              </a:rPr>
              <a:t>approve 20 day peer review starting on/or after April 8th </a:t>
            </a:r>
            <a:r>
              <a:rPr lang="en-US" altLang="ja-JP" dirty="0" smtClean="0"/>
              <a:t>, 2013 to assist with producing an improved draft for working LB.</a:t>
            </a:r>
          </a:p>
          <a:p>
            <a:pPr>
              <a:buNone/>
            </a:pPr>
            <a:endParaRPr lang="en-US" altLang="ja-JP" dirty="0" smtClean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70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Adrian Stephens, Intel Corporation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5/10 of 11-13/0382r0 by Hiroshi Mano (ATRD Root Lab)</a:t>
            </a:r>
          </a:p>
        </p:txBody>
      </p:sp>
    </p:spTree>
    <p:extLst>
      <p:ext uri="{BB962C8B-B14F-4D97-AF65-F5344CB8AC3E}">
        <p14:creationId xmlns:p14="http://schemas.microsoft.com/office/powerpoint/2010/main" val="42351822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Completed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Task Group documents reviewed: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Usage model, 12/1245r2, </a:t>
            </a:r>
            <a:r>
              <a:rPr lang="en-US" dirty="0" err="1" smtClean="0"/>
              <a:t>Jiamin</a:t>
            </a:r>
            <a:r>
              <a:rPr lang="en-US" dirty="0" smtClean="0"/>
              <a:t> Chen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Submissions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13/292r0, Backward compatibility of 11aj with 11ad, Carlos Cordeiro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13/0177r1, Proposal of </a:t>
            </a:r>
            <a:r>
              <a:rPr lang="en-US" dirty="0" err="1" smtClean="0"/>
              <a:t>RoF</a:t>
            </a:r>
            <a:r>
              <a:rPr lang="en-US" dirty="0" smtClean="0"/>
              <a:t> Extension Link Backhaul for Category 4, </a:t>
            </a:r>
            <a:r>
              <a:rPr lang="en-US" dirty="0" err="1" smtClean="0"/>
              <a:t>Hiroyo</a:t>
            </a:r>
            <a:r>
              <a:rPr lang="en-US" dirty="0" smtClean="0"/>
              <a:t> Ogawa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71</a:t>
            </a:fld>
            <a:endParaRPr lang="en-US"/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2/4 of 11-13/0380r0 by Eldad Perahia, Intel Corporation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5655452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April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Target to approve TG Usage model, Functional Requirement, Evaluation Methodology, Selection Procedure baseline document</a:t>
            </a:r>
          </a:p>
          <a:p>
            <a:r>
              <a:rPr lang="en-US" dirty="0" smtClean="0"/>
              <a:t>Continue to develop channel model for 45GHz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72</a:t>
            </a:fld>
            <a:endParaRPr lang="en-US"/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3/4 of 11-13/0380r0 by Eldad Perahia, Intel Corporation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18192875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Adrian Stephens,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73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 smtClean="0"/>
              <a:t>TGak</a:t>
            </a:r>
            <a:r>
              <a:rPr lang="en-GB" dirty="0" smtClean="0"/>
              <a:t> March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2013-03-21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Group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9878972"/>
              </p:ext>
            </p:extLst>
          </p:nvPr>
        </p:nvGraphicFramePr>
        <p:xfrm>
          <a:off x="685800" y="2438400"/>
          <a:ext cx="7772400" cy="1066801"/>
        </p:xfrm>
        <a:graphic>
          <a:graphicData uri="http://schemas.openxmlformats.org/drawingml/2006/table">
            <a:tbl>
              <a:tblPr/>
              <a:tblGrid>
                <a:gridCol w="1653952"/>
                <a:gridCol w="1368152"/>
                <a:gridCol w="1473696"/>
                <a:gridCol w="1600200"/>
                <a:gridCol w="1676400"/>
              </a:tblGrid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Address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Affiliations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Email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23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Donald Eastlake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Huawei Technologies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>
                          <a:effectLst/>
                          <a:latin typeface="Times New Roman"/>
                          <a:ea typeface="Times New Roman"/>
                        </a:rPr>
                        <a:t>155 Beaver Street, Milford, MA 01757 USA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+1-508-333-2270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 dirty="0">
                          <a:effectLst/>
                          <a:latin typeface="Times New Roman"/>
                          <a:ea typeface="Times New Roman"/>
                        </a:rPr>
                        <a:t>d3e3e3@gmail.com</a:t>
                      </a:r>
                      <a:endParaRPr lang="en-US" sz="3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1/5 of 11-13/0374r0 by Donald Eastlake, Huawei 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33610995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6286512" y="6475413"/>
            <a:ext cx="2255826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Adrian Stephens,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err="1" smtClean="0"/>
              <a:t>TGak</a:t>
            </a:r>
            <a:r>
              <a:rPr lang="en-US" dirty="0" smtClean="0"/>
              <a:t> Report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Accomplishments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Received and discussed </a:t>
            </a:r>
            <a:r>
              <a:rPr lang="en-GB" sz="2400" dirty="0"/>
              <a:t>4</a:t>
            </a:r>
            <a:r>
              <a:rPr lang="en-GB" sz="2400" dirty="0" smtClean="0"/>
              <a:t> submissions (see list next page)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Met jointly with 802.1 Thursday morning.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The minutes </a:t>
            </a:r>
            <a:r>
              <a:rPr lang="en-GB" sz="2400" dirty="0"/>
              <a:t>of </a:t>
            </a:r>
            <a:r>
              <a:rPr lang="en-GB" sz="2400" dirty="0" smtClean="0"/>
              <a:t>this </a:t>
            </a:r>
            <a:r>
              <a:rPr lang="en-GB" sz="2400" dirty="0" err="1" smtClean="0"/>
              <a:t>TGak</a:t>
            </a:r>
            <a:r>
              <a:rPr lang="en-GB" sz="2400" dirty="0" smtClean="0"/>
              <a:t> meeting will be in </a:t>
            </a:r>
            <a:r>
              <a:rPr lang="en-GB" sz="2400" dirty="0"/>
              <a:t>11-</a:t>
            </a:r>
            <a:r>
              <a:rPr lang="en-GB" sz="2400" dirty="0" smtClean="0"/>
              <a:t>13/375 </a:t>
            </a:r>
            <a:r>
              <a:rPr lang="en-GB" sz="2400" dirty="0"/>
              <a:t>and an annotated agenda is in 11-</a:t>
            </a:r>
            <a:r>
              <a:rPr lang="en-GB" sz="2400" dirty="0" smtClean="0"/>
              <a:t>13/0273r5.</a:t>
            </a:r>
          </a:p>
          <a:p>
            <a:pPr>
              <a:buFont typeface="Times New Roman" pitchFamily="16" charset="0"/>
              <a:buChar char="•"/>
            </a:pPr>
            <a:r>
              <a:rPr lang="en-GB" sz="2800" dirty="0"/>
              <a:t>Teleconferences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err="1"/>
              <a:t>TGak</a:t>
            </a:r>
            <a:r>
              <a:rPr lang="en-GB" sz="2400" dirty="0"/>
              <a:t> voted to hold 1 hour teleconferences on </a:t>
            </a:r>
            <a:r>
              <a:rPr lang="en-US" sz="2400" dirty="0"/>
              <a:t>Mondays, April 8</a:t>
            </a:r>
            <a:r>
              <a:rPr lang="en-US" sz="2400" baseline="30000" dirty="0"/>
              <a:t>th</a:t>
            </a:r>
            <a:r>
              <a:rPr lang="en-US" sz="2400" dirty="0"/>
              <a:t>, April 22</a:t>
            </a:r>
            <a:r>
              <a:rPr lang="en-US" sz="2400" baseline="30000" dirty="0"/>
              <a:t>nd</a:t>
            </a:r>
            <a:r>
              <a:rPr lang="en-US" sz="2400" dirty="0"/>
              <a:t>, and May 6</a:t>
            </a:r>
            <a:r>
              <a:rPr lang="en-US" sz="2400" baseline="30000" dirty="0"/>
              <a:t>th</a:t>
            </a:r>
            <a:r>
              <a:rPr lang="en-US" sz="2400" dirty="0"/>
              <a:t>, at 5pm Eastern US time</a:t>
            </a:r>
            <a:r>
              <a:rPr lang="en-GB" sz="2400" dirty="0"/>
              <a:t> joint with 802.1Qbz.</a:t>
            </a:r>
          </a:p>
          <a:p>
            <a:pPr marL="457200" lvl="1" indent="0"/>
            <a:endParaRPr lang="en-GB" sz="2400" dirty="0"/>
          </a:p>
          <a:p>
            <a:pPr lvl="1">
              <a:buFont typeface="Times New Roman" pitchFamily="16" charset="0"/>
              <a:buChar char="•"/>
            </a:pPr>
            <a:endParaRPr lang="en-GB" sz="2400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3/5 of 11-13/0374r0 by Donald Eastlake, Huawei 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28074817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6286512" y="6475413"/>
            <a:ext cx="2255826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Adrian Stephens,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3312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Presentations</a:t>
            </a:r>
          </a:p>
          <a:p>
            <a:pPr lvl="1">
              <a:lnSpc>
                <a:spcPct val="80000"/>
              </a:lnSpc>
              <a:buFont typeface="Arial"/>
              <a:buChar char="•"/>
            </a:pPr>
            <a:r>
              <a:rPr lang="en-US" dirty="0"/>
              <a:t>11-13/0183r0, “</a:t>
            </a:r>
            <a:r>
              <a:rPr lang="en-GB" dirty="0"/>
              <a:t>Proposal of Preliminary Functional Requirements for 802.1Qbz-802.11ak”, </a:t>
            </a:r>
            <a:r>
              <a:rPr lang="en-US" dirty="0"/>
              <a:t>Mitsuru </a:t>
            </a:r>
            <a:r>
              <a:rPr lang="en-US" dirty="0" err="1"/>
              <a:t>Iwaoka</a:t>
            </a:r>
            <a:r>
              <a:rPr lang="en-US" dirty="0"/>
              <a:t> (Yokogawa Electric Co.)</a:t>
            </a:r>
          </a:p>
          <a:p>
            <a:pPr lvl="1">
              <a:lnSpc>
                <a:spcPct val="80000"/>
              </a:lnSpc>
              <a:buFont typeface="Arial"/>
              <a:buChar char="•"/>
            </a:pPr>
            <a:r>
              <a:rPr lang="en-US" dirty="0"/>
              <a:t>11-13/185r1, “</a:t>
            </a:r>
            <a:r>
              <a:rPr lang="en-GB" dirty="0"/>
              <a:t>Problems to be solved by 802.11ak/802.1Qbz</a:t>
            </a:r>
            <a:r>
              <a:rPr lang="en-US" dirty="0"/>
              <a:t>”, Donald Eastlake (Huawei Technologies</a:t>
            </a:r>
            <a:r>
              <a:rPr lang="en-US" dirty="0" smtClean="0"/>
              <a:t>)</a:t>
            </a:r>
          </a:p>
          <a:p>
            <a:pPr lvl="1">
              <a:lnSpc>
                <a:spcPct val="90000"/>
              </a:lnSpc>
              <a:buFont typeface="Arial"/>
              <a:buChar char="•"/>
            </a:pPr>
            <a:r>
              <a:rPr lang="en-US" dirty="0"/>
              <a:t>11-13/221r2, “</a:t>
            </a:r>
            <a:r>
              <a:rPr lang="en-US" altLang="zh-TW" dirty="0">
                <a:ea typeface="ＭＳ Ｐゴシック" pitchFamily="34" charset="-128"/>
              </a:rPr>
              <a:t>802.11 </a:t>
            </a:r>
            <a:r>
              <a:rPr lang="en-US" altLang="zh-TW" dirty="0" err="1">
                <a:ea typeface="ＭＳ Ｐゴシック" pitchFamily="34" charset="-128"/>
              </a:rPr>
              <a:t>QoS</a:t>
            </a:r>
            <a:r>
              <a:rPr lang="en-US" altLang="zh-TW" dirty="0">
                <a:ea typeface="ＭＳ Ｐゴシック" pitchFamily="34" charset="-128"/>
              </a:rPr>
              <a:t> Queue Architecture and Possible 802.1bz Bridge Model</a:t>
            </a:r>
            <a:r>
              <a:rPr lang="en-US" dirty="0"/>
              <a:t>”, Philippe Klein (Broadcom)</a:t>
            </a:r>
          </a:p>
          <a:p>
            <a:pPr lvl="1">
              <a:buFont typeface="Arial"/>
              <a:buChar char="•"/>
            </a:pPr>
            <a:r>
              <a:rPr lang="en-US" dirty="0"/>
              <a:t>11-13/0253r0, “Changes to 802.1Q required by 802.1Qbz”, Norm Finn (Cisco</a:t>
            </a:r>
            <a:r>
              <a:rPr lang="en-US" dirty="0" smtClean="0"/>
              <a:t>)</a:t>
            </a:r>
          </a:p>
          <a:p>
            <a:pPr lvl="1">
              <a:buFont typeface="Arial"/>
              <a:buChar char="•"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mentor.ieee.org/802.11/dcn/13/11-13-0427-00-00ak-intro-to-distribution-service-concepts.docx</a:t>
            </a:r>
            <a:r>
              <a:rPr lang="en-US" dirty="0" smtClean="0"/>
              <a:t> Mark Hamilton, </a:t>
            </a:r>
            <a:r>
              <a:rPr lang="en-US" dirty="0" err="1" smtClean="0"/>
              <a:t>Spectralink</a:t>
            </a:r>
            <a:endParaRPr lang="en-US" dirty="0" smtClean="0"/>
          </a:p>
          <a:p>
            <a:pPr lvl="1">
              <a:buFont typeface="Arial"/>
              <a:buChar char="•"/>
            </a:pPr>
            <a:endParaRPr lang="en-US" dirty="0"/>
          </a:p>
          <a:p>
            <a:pPr lvl="1">
              <a:buFont typeface="Arial"/>
              <a:buChar char="•"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4/5 of 11-13/0374r0 by Donald Eastlake, Huawei 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13764881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6286512" y="6475413"/>
            <a:ext cx="2255826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Adrian Stephens,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err="1" smtClean="0"/>
              <a:t>TGak</a:t>
            </a:r>
            <a:r>
              <a:rPr lang="en-US" dirty="0" smtClean="0"/>
              <a:t> Report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0010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3200" dirty="0" smtClean="0"/>
              <a:t>May Plans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800" dirty="0" smtClean="0"/>
              <a:t>Develop a firm list of Problems to be solved by this effort.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800" dirty="0" smtClean="0"/>
              <a:t>Develop an architectural model for 802.11ak.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800" dirty="0" smtClean="0"/>
              <a:t>Receive and discuss technical presentations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800" dirty="0" smtClean="0"/>
              <a:t>Develop process and timeline for </a:t>
            </a:r>
            <a:r>
              <a:rPr lang="en-GB" sz="2800" dirty="0" err="1" smtClean="0"/>
              <a:t>TGak</a:t>
            </a:r>
            <a:endParaRPr lang="en-GB" sz="2800" dirty="0"/>
          </a:p>
          <a:p>
            <a:pPr lvl="1">
              <a:buFont typeface="Times New Roman" pitchFamily="16" charset="0"/>
              <a:buChar char="•"/>
            </a:pPr>
            <a:endParaRPr lang="en-GB" sz="2400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5/5 of 11-13/0374r0 by Donald Eastlake, Huawei 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27098791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Adrian Stephens, Intel Corporation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0AA6CC1-B35F-400A-AD97-617E7B9F358A}" type="slidenum">
              <a:rPr lang="en-GB" smtClean="0"/>
              <a:pPr/>
              <a:t>77</a:t>
            </a:fld>
            <a:endParaRPr lang="en-GB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err="1" smtClean="0"/>
              <a:t>TGaq</a:t>
            </a:r>
            <a:r>
              <a:rPr lang="en-GB" dirty="0" smtClean="0"/>
              <a:t>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2013-03-22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/>
        </p:nvGraphicFramePr>
        <p:xfrm>
          <a:off x="522288" y="2273300"/>
          <a:ext cx="7881937" cy="222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7" name="Document" r:id="rId4" imgW="8145092" imgH="2304780" progId="Word.Document.8">
                  <p:embed/>
                </p:oleObj>
              </mc:Choice>
              <mc:Fallback>
                <p:oleObj name="Document" r:id="rId4" imgW="8145092" imgH="230478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273300"/>
                        <a:ext cx="7881937" cy="222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1/3 of 11-13/0370r1 by Stephen McCann, RIM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915939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53C9A94-B312-452C-97DA-880A7EDB2DCC}" type="slidenum">
              <a:rPr lang="en-GB" smtClean="0"/>
              <a:pPr/>
              <a:t>78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495925"/>
          </a:xfrm>
        </p:spPr>
        <p:txBody>
          <a:bodyPr/>
          <a:lstStyle/>
          <a:p>
            <a:r>
              <a:rPr lang="en-GB" sz="2800" dirty="0" smtClean="0"/>
              <a:t>Summary</a:t>
            </a:r>
            <a:endParaRPr lang="en-GB" sz="2400" dirty="0" smtClean="0"/>
          </a:p>
          <a:p>
            <a:pPr lvl="1"/>
            <a:r>
              <a:rPr lang="en-GB" sz="2400" dirty="0" smtClean="0"/>
              <a:t>Use case</a:t>
            </a:r>
          </a:p>
          <a:p>
            <a:pPr lvl="2"/>
            <a:r>
              <a:rPr lang="en-GB" sz="2200" dirty="0" smtClean="0"/>
              <a:t>11-13-0125-04-00aq-use-case-analysis.docx</a:t>
            </a:r>
          </a:p>
          <a:p>
            <a:pPr lvl="2"/>
            <a:r>
              <a:rPr lang="en-GB" sz="2200" dirty="0" smtClean="0"/>
              <a:t>Use case collection now closed</a:t>
            </a:r>
          </a:p>
          <a:p>
            <a:pPr lvl="1"/>
            <a:r>
              <a:rPr lang="en-GB" sz="2400" dirty="0"/>
              <a:t>Requirements and </a:t>
            </a:r>
            <a:r>
              <a:rPr lang="en-GB" sz="2400" dirty="0" smtClean="0"/>
              <a:t>terminology documents</a:t>
            </a:r>
          </a:p>
          <a:p>
            <a:pPr lvl="2"/>
            <a:r>
              <a:rPr lang="en-GB" sz="2200" dirty="0" smtClean="0"/>
              <a:t>11-13-0299-00-00aq-draft-tgaq-terminology.docx</a:t>
            </a:r>
          </a:p>
          <a:p>
            <a:pPr lvl="1"/>
            <a:r>
              <a:rPr lang="en-GB" sz="2400" dirty="0" smtClean="0"/>
              <a:t>Initial protocol design discussion</a:t>
            </a:r>
          </a:p>
          <a:p>
            <a:pPr lvl="2"/>
            <a:r>
              <a:rPr lang="en-GB" sz="2200" dirty="0" smtClean="0"/>
              <a:t>11-13-0057-02-00aq-design-options.ppt</a:t>
            </a:r>
          </a:p>
          <a:p>
            <a:pPr lvl="1"/>
            <a:r>
              <a:rPr lang="en-GB" sz="2400" dirty="0" smtClean="0"/>
              <a:t>Detailed scoping discussion</a:t>
            </a:r>
          </a:p>
          <a:p>
            <a:pPr lvl="1"/>
            <a:r>
              <a:rPr lang="en-GB" sz="2400" dirty="0"/>
              <a:t>Teleconference : Monday 22nd April </a:t>
            </a:r>
            <a:r>
              <a:rPr lang="en-GB" sz="2400" dirty="0" smtClean="0"/>
              <a:t>10:00 ET</a:t>
            </a:r>
          </a:p>
          <a:p>
            <a:r>
              <a:rPr lang="en-GB" sz="2800" dirty="0" smtClean="0"/>
              <a:t>Plans for May 2013</a:t>
            </a:r>
            <a:endParaRPr lang="en-GB" dirty="0" smtClean="0"/>
          </a:p>
          <a:p>
            <a:pPr lvl="1"/>
            <a:r>
              <a:rPr lang="en-GB" sz="2400" dirty="0" smtClean="0"/>
              <a:t>Initial technical presentations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3/3 of 11-13/0370r1 by Stephen McCann, RIM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1713638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54713" y="6477000"/>
            <a:ext cx="2589212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B273928-0C02-4C17-A501-7F325D417EAF}" type="slidenum">
              <a:rPr lang="en-US" smtClean="0"/>
              <a:pPr/>
              <a:t>79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802.15 Liaison Report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smtClean="0"/>
              <a:t>Date:</a:t>
            </a:r>
            <a:r>
              <a:rPr lang="en-US" sz="2000" b="0" smtClean="0"/>
              <a:t> 2013-03-22</a:t>
            </a:r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/>
        </p:nvGraphicFramePr>
        <p:xfrm>
          <a:off x="536575" y="2286000"/>
          <a:ext cx="7713663" cy="2693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3" name="Document" r:id="rId5" imgW="8217702" imgH="2881089" progId="Word.Document.8">
                  <p:embed/>
                </p:oleObj>
              </mc:Choice>
              <mc:Fallback>
                <p:oleObj name="Document" r:id="rId5" imgW="8217702" imgH="288108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2286000"/>
                        <a:ext cx="7713663" cy="2693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1/15 of 11-13/0387r0 by Al Petrick, (Jones-Petrick and Associates)</a:t>
            </a:r>
          </a:p>
        </p:txBody>
      </p:sp>
    </p:spTree>
    <p:extLst>
      <p:ext uri="{BB962C8B-B14F-4D97-AF65-F5344CB8AC3E}">
        <p14:creationId xmlns:p14="http://schemas.microsoft.com/office/powerpoint/2010/main" val="3292847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53400" cy="457200"/>
          </a:xfrm>
        </p:spPr>
        <p:txBody>
          <a:bodyPr/>
          <a:lstStyle/>
          <a:p>
            <a:r>
              <a:rPr lang="en-GB" smtClean="0"/>
              <a:t>Groups</a:t>
            </a:r>
          </a:p>
        </p:txBody>
      </p:sp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45158" cy="27699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April 2013</a:t>
            </a:r>
            <a:endParaRPr lang="en-US" sz="1800" dirty="0"/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  <a:endParaRPr lang="en-US" sz="1200"/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4A4019A6-1DA5-4D68-93CE-A97A0E3DDAE3}" type="slidenum">
              <a:rPr lang="en-US" sz="1200" smtClean="0"/>
              <a:pPr/>
              <a:t>8</a:t>
            </a:fld>
            <a:endParaRPr lang="en-US" sz="1200" smtClean="0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5316426"/>
              </p:ext>
            </p:extLst>
          </p:nvPr>
        </p:nvGraphicFramePr>
        <p:xfrm>
          <a:off x="152400" y="730189"/>
          <a:ext cx="8763001" cy="5213411"/>
        </p:xfrm>
        <a:graphic>
          <a:graphicData uri="http://schemas.openxmlformats.org/drawingml/2006/table">
            <a:tbl>
              <a:tblPr/>
              <a:tblGrid>
                <a:gridCol w="716974"/>
                <a:gridCol w="1645226"/>
                <a:gridCol w="3733800"/>
                <a:gridCol w="2667001"/>
              </a:tblGrid>
              <a:tr h="33525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1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Maintenance – Revision “mc”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5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Very High Throughput (&lt;6 GHz bands)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Very High Throughput (60 GHz)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TV Whitespace bands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0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1" marB="27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</a:t>
                      </a:r>
                    </a:p>
                  </a:txBody>
                  <a:tcPr marT="27431" marB="27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1" marB="27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60 GHz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Peng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PAQ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ISO/IEC/JTC1/SC6 shadow committee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89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HEW – High Efficiency WLAN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Laurent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Cariou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pro-tem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01017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762000" y="304800"/>
            <a:ext cx="1182688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C1DB208C-342A-4BB7-9452-3E2F821CF14F}" type="slidenum">
              <a:rPr lang="en-US" smtClean="0"/>
              <a:pPr/>
              <a:t>80</a:t>
            </a:fld>
            <a:endParaRPr lang="en-US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smtClean="0"/>
              <a:t>Liaison report on 802.15 as presented to 802.11 </a:t>
            </a:r>
          </a:p>
        </p:txBody>
      </p:sp>
      <p:sp>
        <p:nvSpPr>
          <p:cNvPr id="410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54713" y="6475413"/>
            <a:ext cx="2589212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2/15 of 11-13/0387r0 by Al Petrick, (Jones-Petrick and Associates)</a:t>
            </a:r>
          </a:p>
        </p:txBody>
      </p:sp>
    </p:spTree>
    <p:extLst>
      <p:ext uri="{BB962C8B-B14F-4D97-AF65-F5344CB8AC3E}">
        <p14:creationId xmlns:p14="http://schemas.microsoft.com/office/powerpoint/2010/main" val="27946017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1182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  <p:sp>
        <p:nvSpPr>
          <p:cNvPr id="5123" name="Slide Number Placeholder 3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/>
              <a:t>Slide </a:t>
            </a:r>
            <a:fld id="{B3F504E4-2DE3-4793-B301-2320DE3C1F65}" type="slidenum">
              <a:rPr lang="en-US"/>
              <a:pPr algn="ctr"/>
              <a:t>81</a:t>
            </a:fld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+mn-lt"/>
              </a:rPr>
              <a:t>Slide </a:t>
            </a:r>
            <a:fld id="{116CB4EF-0F64-45FC-BA25-E02AF2B48ECE}" type="slidenum">
              <a:rPr lang="en-US">
                <a:latin typeface="+mn-lt"/>
              </a:rPr>
              <a:pPr algn="ctr">
                <a:defRPr/>
              </a:pPr>
              <a:t>81</a:t>
            </a:fld>
            <a:endParaRPr lang="en-US">
              <a:latin typeface="+mn-lt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885825"/>
            <a:ext cx="7772400" cy="652463"/>
          </a:xfrm>
        </p:spPr>
        <p:txBody>
          <a:bodyPr/>
          <a:lstStyle/>
          <a:p>
            <a:r>
              <a:rPr lang="en-US" sz="2800" smtClean="0"/>
              <a:t>802.15.4k</a:t>
            </a:r>
            <a:br>
              <a:rPr lang="en-US" sz="2800" smtClean="0"/>
            </a:br>
            <a:r>
              <a:rPr lang="en-US" sz="2800" smtClean="0"/>
              <a:t>Low Energy Critical Infrastructure Monitoring (LECIM)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905000"/>
            <a:ext cx="8229600" cy="2819400"/>
          </a:xfrm>
        </p:spPr>
        <p:txBody>
          <a:bodyPr/>
          <a:lstStyle/>
          <a:p>
            <a:r>
              <a:rPr lang="en-US" b="0" smtClean="0"/>
              <a:t>Resolved Sponsor Ballot letter ballot comments</a:t>
            </a:r>
          </a:p>
          <a:p>
            <a:r>
              <a:rPr lang="en-US" b="0" smtClean="0"/>
              <a:t>Issue recirculation Sponsor Ballot</a:t>
            </a:r>
          </a:p>
          <a:p>
            <a:r>
              <a:rPr lang="en-US" b="0" smtClean="0"/>
              <a:t>Seek conditional approval by EC to forward RevCom</a:t>
            </a:r>
          </a:p>
        </p:txBody>
      </p:sp>
      <p:sp>
        <p:nvSpPr>
          <p:cNvPr id="512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54713" y="6475413"/>
            <a:ext cx="2589212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3/15 of 11-13/0387r0 by Al Petrick, (Jones-Petrick and Associates)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40524389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1182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  <p:sp>
        <p:nvSpPr>
          <p:cNvPr id="6147" name="Slide Number Placeholder 3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/>
              <a:t>Slide </a:t>
            </a:r>
            <a:fld id="{FBC59692-DCA1-4E2A-AE35-E30EF7581069}" type="slidenum">
              <a:rPr lang="en-US"/>
              <a:pPr algn="ctr"/>
              <a:t>82</a:t>
            </a:fld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+mn-lt"/>
              </a:rPr>
              <a:t>Slide </a:t>
            </a:r>
            <a:fld id="{C886C1DA-BEF3-4743-9C23-980C27DA69E1}" type="slidenum">
              <a:rPr lang="en-US">
                <a:latin typeface="+mn-lt"/>
              </a:rPr>
              <a:pPr algn="ctr">
                <a:defRPr/>
              </a:pPr>
              <a:t>82</a:t>
            </a:fld>
            <a:endParaRPr lang="en-US">
              <a:latin typeface="+mn-lt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914400"/>
            <a:ext cx="7772400" cy="652463"/>
          </a:xfrm>
        </p:spPr>
        <p:txBody>
          <a:bodyPr/>
          <a:lstStyle/>
          <a:p>
            <a:r>
              <a:rPr lang="en-US" sz="2800" smtClean="0"/>
              <a:t>802.15.4m</a:t>
            </a:r>
            <a:br>
              <a:rPr lang="en-US" sz="2800" smtClean="0"/>
            </a:br>
            <a:r>
              <a:rPr lang="en-US" sz="2800" smtClean="0"/>
              <a:t>TV White Space</a:t>
            </a:r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52600"/>
            <a:ext cx="8229600" cy="4586288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ko-KR" sz="2800" b="0" dirty="0">
                <a:solidFill>
                  <a:srgbClr val="000000"/>
                </a:solidFill>
              </a:rPr>
              <a:t>LB</a:t>
            </a:r>
            <a:r>
              <a:rPr lang="ko-KR" altLang="en-US" sz="2800" b="0" dirty="0">
                <a:solidFill>
                  <a:srgbClr val="000000"/>
                </a:solidFill>
              </a:rPr>
              <a:t> </a:t>
            </a:r>
            <a:r>
              <a:rPr lang="en-US" altLang="ko-KR" sz="2800" b="0" dirty="0">
                <a:solidFill>
                  <a:srgbClr val="000000"/>
                </a:solidFill>
              </a:rPr>
              <a:t>#87 </a:t>
            </a:r>
            <a:r>
              <a:rPr lang="en-US" altLang="ko-KR" sz="2800" b="0" dirty="0" smtClean="0">
                <a:solidFill>
                  <a:srgbClr val="000000"/>
                </a:solidFill>
              </a:rPr>
              <a:t>passed with </a:t>
            </a:r>
            <a:r>
              <a:rPr lang="en-US" altLang="ko-KR" sz="2800" b="0" dirty="0" smtClean="0"/>
              <a:t>88% of Approval</a:t>
            </a:r>
            <a:r>
              <a:rPr lang="en-US" altLang="ko-KR" sz="2800" b="0" dirty="0">
                <a:solidFill>
                  <a:srgbClr val="000000"/>
                </a:solidFill>
              </a:rPr>
              <a:t> in March </a:t>
            </a:r>
            <a:r>
              <a:rPr lang="en-US" altLang="ko-KR" sz="2800" b="0" dirty="0" smtClean="0">
                <a:solidFill>
                  <a:srgbClr val="000000"/>
                </a:solidFill>
              </a:rPr>
              <a:t>2013</a:t>
            </a:r>
          </a:p>
          <a:p>
            <a:pPr lvl="1">
              <a:spcBef>
                <a:spcPts val="0"/>
              </a:spcBef>
              <a:defRPr/>
            </a:pPr>
            <a:r>
              <a:rPr lang="en-US" altLang="ko-KR" sz="2400" dirty="0" smtClean="0"/>
              <a:t>Voting Results (Yes 83, No 11, Abstain 3)</a:t>
            </a:r>
          </a:p>
          <a:p>
            <a:pPr marL="339725" indent="-339725">
              <a:spcBef>
                <a:spcPts val="0"/>
              </a:spcBef>
              <a:defRPr/>
            </a:pPr>
            <a:r>
              <a:rPr lang="en-US" altLang="ko-KR" b="0" dirty="0" smtClean="0"/>
              <a:t>Resolved </a:t>
            </a:r>
            <a:r>
              <a:rPr lang="en-US" altLang="ko-KR" b="0" dirty="0"/>
              <a:t>551 Comments (Editorial 302, Technical &amp; General 249)</a:t>
            </a:r>
            <a:endParaRPr lang="en-US" altLang="ko-KR" b="0" dirty="0">
              <a:ea typeface="ＭＳ Ｐゴシック" pitchFamily="-65" charset="-128"/>
            </a:endParaRPr>
          </a:p>
          <a:p>
            <a:pPr lvl="1">
              <a:spcBef>
                <a:spcPts val="0"/>
              </a:spcBef>
              <a:defRPr/>
            </a:pPr>
            <a:r>
              <a:rPr lang="en-US" altLang="ko-KR" sz="2400" dirty="0">
                <a:solidFill>
                  <a:srgbClr val="000000"/>
                </a:solidFill>
              </a:rPr>
              <a:t>Resolved </a:t>
            </a:r>
            <a:r>
              <a:rPr lang="en-US" altLang="ko-KR" sz="2400" u="sng" dirty="0">
                <a:solidFill>
                  <a:srgbClr val="000000"/>
                </a:solidFill>
              </a:rPr>
              <a:t>all </a:t>
            </a:r>
            <a:r>
              <a:rPr lang="en-US" altLang="ko-KR" sz="2400" u="sng" dirty="0" smtClean="0">
                <a:solidFill>
                  <a:srgbClr val="000000"/>
                </a:solidFill>
              </a:rPr>
              <a:t>Technical, Editorial and </a:t>
            </a:r>
            <a:r>
              <a:rPr lang="en-US" altLang="ko-KR" sz="2400" u="sng" dirty="0">
                <a:solidFill>
                  <a:srgbClr val="000000"/>
                </a:solidFill>
              </a:rPr>
              <a:t>General comments</a:t>
            </a:r>
          </a:p>
          <a:p>
            <a:pPr lvl="2">
              <a:spcBef>
                <a:spcPts val="0"/>
              </a:spcBef>
              <a:defRPr/>
            </a:pPr>
            <a:r>
              <a:rPr lang="en-US" altLang="ko-KR" sz="2000" dirty="0">
                <a:solidFill>
                  <a:srgbClr val="000000"/>
                </a:solidFill>
              </a:rPr>
              <a:t>FSK, OFDM, NB-OFDM, Ranging, General PHY, and Coexistence </a:t>
            </a:r>
            <a:r>
              <a:rPr lang="en-US" altLang="ko-KR" sz="2000" dirty="0" smtClean="0">
                <a:solidFill>
                  <a:srgbClr val="000000"/>
                </a:solidFill>
              </a:rPr>
              <a:t>Assurance</a:t>
            </a:r>
          </a:p>
          <a:p>
            <a:pPr>
              <a:spcBef>
                <a:spcPts val="0"/>
              </a:spcBef>
              <a:defRPr/>
            </a:pPr>
            <a:r>
              <a:rPr lang="en-US" altLang="ko-KR" b="0" dirty="0" smtClean="0">
                <a:solidFill>
                  <a:srgbClr val="000000"/>
                </a:solidFill>
              </a:rPr>
              <a:t>2 re-circulation letter ballots planned between March 2013 and May 2013</a:t>
            </a:r>
          </a:p>
          <a:p>
            <a:pPr>
              <a:spcBef>
                <a:spcPts val="0"/>
              </a:spcBef>
              <a:defRPr/>
            </a:pPr>
            <a:r>
              <a:rPr lang="en-US" altLang="ko-KR" b="0" dirty="0" smtClean="0">
                <a:solidFill>
                  <a:srgbClr val="000000"/>
                </a:solidFill>
              </a:rPr>
              <a:t>Appointed BRC to resolved comments from re-circulation letter ballots  </a:t>
            </a:r>
            <a:endParaRPr lang="en-US" altLang="ko-KR" b="0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defRPr/>
            </a:pPr>
            <a:endParaRPr lang="en-US" altLang="ko-KR" sz="2800" dirty="0" smtClean="0"/>
          </a:p>
        </p:txBody>
      </p:sp>
      <p:sp>
        <p:nvSpPr>
          <p:cNvPr id="61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54713" y="6475413"/>
            <a:ext cx="2589212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4/15 of 11-13/0387r0 by Al Petrick, (Jones-Petrick and Associates)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2624878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1182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  <p:sp>
        <p:nvSpPr>
          <p:cNvPr id="7171" name="Slide Number Placeholder 3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/>
              <a:t>Slide </a:t>
            </a:r>
            <a:fld id="{8C44EB0F-14C1-4D1F-BAA4-412F043423DE}" type="slidenum">
              <a:rPr lang="en-US"/>
              <a:pPr algn="ctr"/>
              <a:t>83</a:t>
            </a:fld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+mn-lt"/>
              </a:rPr>
              <a:t>Slide </a:t>
            </a:r>
            <a:fld id="{FCF9FD25-0FA5-48C2-AD8D-6B5A2A564E9D}" type="slidenum">
              <a:rPr lang="en-US">
                <a:latin typeface="+mn-lt"/>
              </a:rPr>
              <a:pPr algn="ctr">
                <a:defRPr/>
              </a:pPr>
              <a:t>83</a:t>
            </a:fld>
            <a:endParaRPr lang="en-US">
              <a:latin typeface="+mn-lt"/>
            </a:endParaRP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914400"/>
            <a:ext cx="7772400" cy="652463"/>
          </a:xfrm>
        </p:spPr>
        <p:txBody>
          <a:bodyPr/>
          <a:lstStyle/>
          <a:p>
            <a:r>
              <a:rPr lang="en-US" sz="2800" smtClean="0"/>
              <a:t>802.15.4n</a:t>
            </a:r>
            <a:br>
              <a:rPr lang="en-US" sz="2800" smtClean="0"/>
            </a:br>
            <a:r>
              <a:rPr lang="en-US" sz="2800" smtClean="0"/>
              <a:t>Chinese Medical Band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52600"/>
            <a:ext cx="8229600" cy="4586288"/>
          </a:xfrm>
        </p:spPr>
        <p:txBody>
          <a:bodyPr/>
          <a:lstStyle/>
          <a:p>
            <a:r>
              <a:rPr lang="en-US" b="0" smtClean="0"/>
              <a:t>Heard </a:t>
            </a:r>
            <a:r>
              <a:rPr lang="en-US" b="0" u="sng" smtClean="0"/>
              <a:t>updated </a:t>
            </a:r>
            <a:r>
              <a:rPr lang="en-US" b="0" smtClean="0"/>
              <a:t>Proposals Presentations</a:t>
            </a:r>
          </a:p>
          <a:p>
            <a:pPr lvl="1"/>
            <a:r>
              <a:rPr lang="en-US" smtClean="0"/>
              <a:t>O-QPSK</a:t>
            </a:r>
          </a:p>
          <a:p>
            <a:pPr lvl="1"/>
            <a:r>
              <a:rPr lang="en-US" smtClean="0"/>
              <a:t>FSK</a:t>
            </a:r>
          </a:p>
          <a:p>
            <a:pPr lvl="1"/>
            <a:r>
              <a:rPr lang="en-US" smtClean="0"/>
              <a:t>Ranging</a:t>
            </a:r>
          </a:p>
          <a:p>
            <a:r>
              <a:rPr lang="en-US" b="0" smtClean="0"/>
              <a:t>Reviewed and updated the TG4n web page</a:t>
            </a:r>
          </a:p>
          <a:p>
            <a:r>
              <a:rPr lang="en-GB" b="0" smtClean="0">
                <a:solidFill>
                  <a:srgbClr val="000000"/>
                </a:solidFill>
              </a:rPr>
              <a:t>Will continue call for proposals</a:t>
            </a:r>
          </a:p>
        </p:txBody>
      </p:sp>
      <p:sp>
        <p:nvSpPr>
          <p:cNvPr id="71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54713" y="6475413"/>
            <a:ext cx="2589212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5/15 of 11-13/0387r0 by Al Petrick, (Jones-Petrick and Associates)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3865254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1182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  <p:sp>
        <p:nvSpPr>
          <p:cNvPr id="8195" name="Slide Number Placeholder 3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/>
              <a:t>Slide </a:t>
            </a:r>
            <a:fld id="{1D0FD392-22B9-4060-82AE-4133D24D82F3}" type="slidenum">
              <a:rPr lang="en-US"/>
              <a:pPr algn="ctr"/>
              <a:t>84</a:t>
            </a:fld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+mn-lt"/>
              </a:rPr>
              <a:t>Slide </a:t>
            </a:r>
            <a:fld id="{7C200199-1647-448E-800D-C10A4B729646}" type="slidenum">
              <a:rPr lang="en-US">
                <a:latin typeface="+mn-lt"/>
              </a:rPr>
              <a:pPr algn="ctr">
                <a:defRPr/>
              </a:pPr>
              <a:t>84</a:t>
            </a:fld>
            <a:endParaRPr lang="en-US">
              <a:latin typeface="+mn-lt"/>
            </a:endParaRPr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885825"/>
            <a:ext cx="7772400" cy="652463"/>
          </a:xfrm>
        </p:spPr>
        <p:txBody>
          <a:bodyPr/>
          <a:lstStyle/>
          <a:p>
            <a:r>
              <a:rPr lang="en-US" sz="2800" smtClean="0"/>
              <a:t>802.15.4p</a:t>
            </a:r>
            <a:br>
              <a:rPr lang="en-US" sz="2800" smtClean="0"/>
            </a:br>
            <a:r>
              <a:rPr lang="en-US" sz="2800" smtClean="0"/>
              <a:t>Positive Train Control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52600"/>
            <a:ext cx="8229600" cy="4586288"/>
          </a:xfrm>
        </p:spPr>
        <p:txBody>
          <a:bodyPr/>
          <a:lstStyle/>
          <a:p>
            <a:r>
              <a:rPr lang="en-US" sz="2800" b="0" smtClean="0">
                <a:ea typeface="MS PGothic" pitchFamily="34" charset="-128"/>
              </a:rPr>
              <a:t>Continued to flush out combined contribution to reflect the technical proposals presented</a:t>
            </a:r>
          </a:p>
          <a:p>
            <a:r>
              <a:rPr lang="en-US" sz="2800" b="0" smtClean="0">
                <a:ea typeface="MS PGothic" pitchFamily="34" charset="-128"/>
              </a:rPr>
              <a:t>Completed Coexistence Document (15-13-0212-01)</a:t>
            </a:r>
          </a:p>
          <a:p>
            <a:r>
              <a:rPr lang="en-US" sz="2800" b="0" smtClean="0">
                <a:ea typeface="MS PGothic" pitchFamily="34" charset="-128"/>
              </a:rPr>
              <a:t>Completed draft d1P802-15-4p_Draft_Standard.pdf</a:t>
            </a:r>
          </a:p>
          <a:p>
            <a:r>
              <a:rPr lang="en-US" sz="2800" b="0" smtClean="0">
                <a:ea typeface="MS PGothic" pitchFamily="34" charset="-128"/>
              </a:rPr>
              <a:t>Issue WG letter ballot after close of March 2013 session</a:t>
            </a:r>
          </a:p>
        </p:txBody>
      </p:sp>
      <p:sp>
        <p:nvSpPr>
          <p:cNvPr id="819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54713" y="6475413"/>
            <a:ext cx="2589212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6/15 of 11-13/0387r0 by Al Petrick, (Jones-Petrick and Associates)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26318161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1182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  <p:sp>
        <p:nvSpPr>
          <p:cNvPr id="9219" name="Slide Number Placeholder 3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/>
              <a:t>Slide </a:t>
            </a:r>
            <a:fld id="{513CC121-612C-4C56-86B5-D1878C99BA57}" type="slidenum">
              <a:rPr lang="en-US"/>
              <a:pPr algn="ctr"/>
              <a:t>85</a:t>
            </a:fld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+mn-lt"/>
              </a:rPr>
              <a:t>Slide </a:t>
            </a:r>
            <a:fld id="{4A728B42-3A89-46CA-A72A-671AC574DAE4}" type="slidenum">
              <a:rPr lang="en-US">
                <a:latin typeface="+mn-lt"/>
              </a:rPr>
              <a:pPr algn="ctr">
                <a:defRPr/>
              </a:pPr>
              <a:t>85</a:t>
            </a:fld>
            <a:endParaRPr lang="en-US">
              <a:latin typeface="+mn-lt"/>
            </a:endParaRPr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885825"/>
            <a:ext cx="7772400" cy="652463"/>
          </a:xfrm>
        </p:spPr>
        <p:txBody>
          <a:bodyPr/>
          <a:lstStyle/>
          <a:p>
            <a:r>
              <a:rPr lang="en-US" sz="2800" smtClean="0"/>
              <a:t>802.15.4q</a:t>
            </a:r>
            <a:br>
              <a:rPr lang="en-US" sz="2800" smtClean="0"/>
            </a:br>
            <a:r>
              <a:rPr lang="en-US" sz="2800" smtClean="0"/>
              <a:t>Ultra Low Power</a:t>
            </a:r>
          </a:p>
        </p:txBody>
      </p:sp>
      <p:sp>
        <p:nvSpPr>
          <p:cNvPr id="112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52600"/>
            <a:ext cx="8229600" cy="4586288"/>
          </a:xfrm>
        </p:spPr>
        <p:txBody>
          <a:bodyPr/>
          <a:lstStyle/>
          <a:p>
            <a:pPr marL="457200" indent="-457200">
              <a:buFont typeface="Arial" pitchFamily="34" charset="0"/>
              <a:buChar char="•"/>
              <a:defRPr/>
            </a:pPr>
            <a:r>
              <a:rPr lang="en-US" sz="2800" b="0" dirty="0" smtClean="0"/>
              <a:t>Second meeting as a Task Group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US" sz="2800" b="0" dirty="0" smtClean="0"/>
              <a:t>Began work on technical </a:t>
            </a:r>
            <a:r>
              <a:rPr lang="en-US" sz="2800" b="0" dirty="0"/>
              <a:t>guidance and channel </a:t>
            </a:r>
            <a:r>
              <a:rPr lang="en-US" sz="2800" b="0" dirty="0" smtClean="0"/>
              <a:t>modeling framework 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US" sz="2800" b="0" dirty="0" smtClean="0"/>
              <a:t>Worked </a:t>
            </a:r>
            <a:r>
              <a:rPr lang="en-US" sz="2800" b="0" dirty="0"/>
              <a:t>on </a:t>
            </a:r>
            <a:r>
              <a:rPr lang="en-US" sz="2800" b="0" dirty="0" smtClean="0"/>
              <a:t>applications </a:t>
            </a:r>
            <a:endParaRPr lang="en-US" sz="2800" b="0" dirty="0"/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US" sz="2800" b="0" dirty="0"/>
              <a:t>Released call for contributions to application, TGD and channel modeling efforts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US" sz="2800" b="0" dirty="0"/>
              <a:t>Heard </a:t>
            </a:r>
            <a:r>
              <a:rPr lang="en-US" sz="2800" b="0" dirty="0" smtClean="0"/>
              <a:t>FSK and PPM PHY related technical </a:t>
            </a:r>
            <a:r>
              <a:rPr lang="en-US" sz="2800" b="0" dirty="0"/>
              <a:t>presentations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endParaRPr lang="en-US" sz="1800" dirty="0"/>
          </a:p>
          <a:p>
            <a:pPr>
              <a:buFontTx/>
              <a:buNone/>
              <a:defRPr/>
            </a:pPr>
            <a:endParaRPr lang="en-US" dirty="0" smtClean="0"/>
          </a:p>
        </p:txBody>
      </p:sp>
      <p:sp>
        <p:nvSpPr>
          <p:cNvPr id="92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54713" y="6475413"/>
            <a:ext cx="2589212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7/15 of 11-13/0387r0 by Al Petrick, (Jones-Petrick and Associates)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3553899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1182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  <p:sp>
        <p:nvSpPr>
          <p:cNvPr id="10243" name="Slide Number Placeholder 3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/>
              <a:t>Slide </a:t>
            </a:r>
            <a:fld id="{3E32DDAC-CD2A-4B00-861A-5126F57B5914}" type="slidenum">
              <a:rPr lang="en-US"/>
              <a:pPr algn="ctr"/>
              <a:t>86</a:t>
            </a:fld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+mn-lt"/>
              </a:rPr>
              <a:t>Slide </a:t>
            </a:r>
            <a:fld id="{9CF9D29E-4E45-40EA-B229-C9012349ED62}" type="slidenum">
              <a:rPr lang="en-US">
                <a:latin typeface="+mn-lt"/>
              </a:rPr>
              <a:pPr algn="ctr">
                <a:defRPr/>
              </a:pPr>
              <a:t>86</a:t>
            </a:fld>
            <a:endParaRPr lang="en-US">
              <a:latin typeface="+mn-lt"/>
            </a:endParaRPr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885825"/>
            <a:ext cx="7772400" cy="652463"/>
          </a:xfrm>
        </p:spPr>
        <p:txBody>
          <a:bodyPr/>
          <a:lstStyle/>
          <a:p>
            <a:r>
              <a:rPr lang="en-GB" sz="2800" smtClean="0"/>
              <a:t>802.15.8 Peer Aware Communications</a:t>
            </a:r>
            <a:endParaRPr lang="en-US" sz="2800" smtClean="0"/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52600"/>
            <a:ext cx="8229600" cy="4586288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smtClean="0"/>
          </a:p>
        </p:txBody>
      </p:sp>
      <p:sp>
        <p:nvSpPr>
          <p:cNvPr id="1024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54713" y="6475413"/>
            <a:ext cx="2589212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8/15 of 11-13/0387r0 by Al Petrick, (Jones-Petrick and Associates)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304748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1182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  <p:sp>
        <p:nvSpPr>
          <p:cNvPr id="11267" name="Slide Number Placeholder 3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/>
              <a:t>Slide </a:t>
            </a:r>
            <a:fld id="{FE5AB8F6-E5AA-4145-BF32-EA42C3BC1CA1}" type="slidenum">
              <a:rPr lang="en-US"/>
              <a:pPr algn="ctr"/>
              <a:t>87</a:t>
            </a:fld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+mn-lt"/>
              </a:rPr>
              <a:t>Slide </a:t>
            </a:r>
            <a:fld id="{2F02783E-06C2-40CC-89CF-86989DFA891F}" type="slidenum">
              <a:rPr lang="en-US">
                <a:latin typeface="+mn-lt"/>
              </a:rPr>
              <a:pPr algn="ctr">
                <a:defRPr/>
              </a:pPr>
              <a:t>87</a:t>
            </a:fld>
            <a:endParaRPr lang="en-US">
              <a:latin typeface="+mn-lt"/>
            </a:endParaRPr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885825"/>
            <a:ext cx="7772400" cy="652463"/>
          </a:xfrm>
        </p:spPr>
        <p:txBody>
          <a:bodyPr/>
          <a:lstStyle/>
          <a:p>
            <a:r>
              <a:rPr lang="en-GB" smtClean="0"/>
              <a:t>802.15.9 Key Management Protocol</a:t>
            </a:r>
            <a:endParaRPr lang="en-US" smtClean="0"/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52600"/>
            <a:ext cx="8229600" cy="4586288"/>
          </a:xfrm>
        </p:spPr>
        <p:txBody>
          <a:bodyPr/>
          <a:lstStyle/>
          <a:p>
            <a:pPr>
              <a:buSzPct val="45000"/>
              <a:buFont typeface="Wingdings" pitchFamily="2" charset="2"/>
              <a:buChar char=""/>
            </a:pPr>
            <a:endParaRPr lang="en-US" b="0" smtClean="0"/>
          </a:p>
        </p:txBody>
      </p:sp>
      <p:sp>
        <p:nvSpPr>
          <p:cNvPr id="1127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54713" y="6475413"/>
            <a:ext cx="2589212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9/15 of 11-13/0387r0 by Al Petrick, (Jones-Petrick and Associates)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1816877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1182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  <p:sp>
        <p:nvSpPr>
          <p:cNvPr id="12291" name="Slide Number Placeholder 3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/>
              <a:t>Slide </a:t>
            </a:r>
            <a:fld id="{0E5EA39C-5D9E-4A98-A910-CF0D0F2141D6}" type="slidenum">
              <a:rPr lang="en-US"/>
              <a:pPr algn="ctr"/>
              <a:t>88</a:t>
            </a:fld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+mn-lt"/>
              </a:rPr>
              <a:t>Slide </a:t>
            </a:r>
            <a:fld id="{16D08DE3-87D9-4451-B0A3-4DDC13B898C3}" type="slidenum">
              <a:rPr lang="en-US">
                <a:latin typeface="+mn-lt"/>
              </a:rPr>
              <a:pPr algn="ctr">
                <a:defRPr/>
              </a:pPr>
              <a:t>88</a:t>
            </a:fld>
            <a:endParaRPr lang="en-US">
              <a:latin typeface="+mn-lt"/>
            </a:endParaRPr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885825"/>
            <a:ext cx="7772400" cy="652463"/>
          </a:xfrm>
        </p:spPr>
        <p:txBody>
          <a:bodyPr/>
          <a:lstStyle/>
          <a:p>
            <a:r>
              <a:rPr lang="en-GB" smtClean="0"/>
              <a:t>Layer 2/Mesh Under Routing (L2R) SG</a:t>
            </a:r>
            <a:endParaRPr lang="en-US" smtClean="0"/>
          </a:p>
        </p:txBody>
      </p:sp>
      <p:sp>
        <p:nvSpPr>
          <p:cNvPr id="143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524000"/>
            <a:ext cx="8229600" cy="4814888"/>
          </a:xfrm>
        </p:spPr>
        <p:txBody>
          <a:bodyPr/>
          <a:lstStyle/>
          <a:p>
            <a:pPr>
              <a:buSzPct val="100000"/>
              <a:buFont typeface="Arial" pitchFamily="34" charset="0"/>
              <a:buChar char="•"/>
              <a:tabLst>
                <a:tab pos="525463" algn="l"/>
                <a:tab pos="973138" algn="l"/>
                <a:tab pos="1422400" algn="l"/>
                <a:tab pos="1871663" algn="l"/>
                <a:tab pos="2320925" algn="l"/>
                <a:tab pos="2770188" algn="l"/>
                <a:tab pos="3219450" algn="l"/>
                <a:tab pos="3668713" algn="l"/>
                <a:tab pos="4117975" algn="l"/>
                <a:tab pos="4567238" algn="l"/>
                <a:tab pos="5016500" algn="l"/>
                <a:tab pos="5465763" algn="l"/>
                <a:tab pos="5915025" algn="l"/>
                <a:tab pos="6364288" algn="l"/>
                <a:tab pos="6813550" algn="l"/>
                <a:tab pos="7262813" algn="l"/>
                <a:tab pos="7712075" algn="l"/>
                <a:tab pos="8161338" algn="l"/>
                <a:tab pos="8610600" algn="l"/>
                <a:tab pos="9059863" algn="l"/>
                <a:tab pos="9509125" algn="l"/>
              </a:tabLst>
              <a:defRPr/>
            </a:pPr>
            <a:r>
              <a:rPr lang="en-GB" sz="2800" b="0" dirty="0" smtClean="0">
                <a:solidFill>
                  <a:srgbClr val="000000"/>
                </a:solidFill>
                <a:ea typeface="MS PGothic" pitchFamily="34" charset="-128"/>
              </a:rPr>
              <a:t>Completed </a:t>
            </a:r>
            <a:r>
              <a:rPr lang="en-GB" sz="2800" b="0" dirty="0">
                <a:solidFill>
                  <a:srgbClr val="000000"/>
                </a:solidFill>
                <a:ea typeface="MS PGothic" pitchFamily="34" charset="-128"/>
              </a:rPr>
              <a:t>Preliminary Draft PAR and 5c</a:t>
            </a:r>
          </a:p>
          <a:p>
            <a:pPr marL="1200150" lvl="1" indent="-457200">
              <a:buSzPct val="100000"/>
              <a:buFont typeface="Arial" pitchFamily="34" charset="0"/>
              <a:buChar char="•"/>
              <a:tabLst>
                <a:tab pos="525463" algn="l"/>
                <a:tab pos="973138" algn="l"/>
                <a:tab pos="1422400" algn="l"/>
                <a:tab pos="1871663" algn="l"/>
                <a:tab pos="2320925" algn="l"/>
                <a:tab pos="2770188" algn="l"/>
                <a:tab pos="3219450" algn="l"/>
                <a:tab pos="3668713" algn="l"/>
                <a:tab pos="4117975" algn="l"/>
                <a:tab pos="4567238" algn="l"/>
                <a:tab pos="5016500" algn="l"/>
                <a:tab pos="5465763" algn="l"/>
                <a:tab pos="5915025" algn="l"/>
                <a:tab pos="6364288" algn="l"/>
                <a:tab pos="6813550" algn="l"/>
                <a:tab pos="7262813" algn="l"/>
                <a:tab pos="7712075" algn="l"/>
                <a:tab pos="8161338" algn="l"/>
                <a:tab pos="8610600" algn="l"/>
                <a:tab pos="9059863" algn="l"/>
                <a:tab pos="9509125" algn="l"/>
              </a:tabLst>
              <a:defRPr/>
            </a:pPr>
            <a:r>
              <a:rPr lang="en-GB" sz="2800" dirty="0">
                <a:solidFill>
                  <a:srgbClr val="000000"/>
                </a:solidFill>
                <a:ea typeface="MS PGothic" pitchFamily="34" charset="-128"/>
              </a:rPr>
              <a:t>Preliminary Draft PAR - doc.#15-13-0231-00</a:t>
            </a:r>
          </a:p>
          <a:p>
            <a:pPr marL="1200150" lvl="1" indent="-457200">
              <a:buSzPct val="100000"/>
              <a:buFont typeface="Arial" pitchFamily="34" charset="0"/>
              <a:buChar char="•"/>
              <a:tabLst>
                <a:tab pos="525463" algn="l"/>
                <a:tab pos="973138" algn="l"/>
                <a:tab pos="1422400" algn="l"/>
                <a:tab pos="1871663" algn="l"/>
                <a:tab pos="2320925" algn="l"/>
                <a:tab pos="2770188" algn="l"/>
                <a:tab pos="3219450" algn="l"/>
                <a:tab pos="3668713" algn="l"/>
                <a:tab pos="4117975" algn="l"/>
                <a:tab pos="4567238" algn="l"/>
                <a:tab pos="5016500" algn="l"/>
                <a:tab pos="5465763" algn="l"/>
                <a:tab pos="5915025" algn="l"/>
                <a:tab pos="6364288" algn="l"/>
                <a:tab pos="6813550" algn="l"/>
                <a:tab pos="7262813" algn="l"/>
                <a:tab pos="7712075" algn="l"/>
                <a:tab pos="8161338" algn="l"/>
                <a:tab pos="8610600" algn="l"/>
                <a:tab pos="9059863" algn="l"/>
                <a:tab pos="9509125" algn="l"/>
              </a:tabLst>
              <a:defRPr/>
            </a:pPr>
            <a:r>
              <a:rPr lang="en-GB" sz="2800" dirty="0">
                <a:solidFill>
                  <a:srgbClr val="000000"/>
                </a:solidFill>
                <a:ea typeface="MS PGothic" pitchFamily="34" charset="-128"/>
              </a:rPr>
              <a:t>Preliminary Draft </a:t>
            </a:r>
            <a:r>
              <a:rPr lang="en-GB" sz="2800" dirty="0" smtClean="0">
                <a:solidFill>
                  <a:srgbClr val="000000"/>
                </a:solidFill>
                <a:ea typeface="MS PGothic" pitchFamily="34" charset="-128"/>
              </a:rPr>
              <a:t>5c </a:t>
            </a:r>
            <a:r>
              <a:rPr lang="en-GB" sz="2800" dirty="0">
                <a:solidFill>
                  <a:srgbClr val="000000"/>
                </a:solidFill>
                <a:ea typeface="MS PGothic" pitchFamily="34" charset="-128"/>
              </a:rPr>
              <a:t>- doc. #</a:t>
            </a:r>
            <a:r>
              <a:rPr lang="en-GB" sz="2800" dirty="0" smtClean="0">
                <a:solidFill>
                  <a:srgbClr val="000000"/>
                </a:solidFill>
                <a:ea typeface="MS PGothic" pitchFamily="34" charset="-128"/>
              </a:rPr>
              <a:t>15-13-0232-00</a:t>
            </a:r>
            <a:endParaRPr lang="en-GB" sz="3200" dirty="0">
              <a:solidFill>
                <a:srgbClr val="000000"/>
              </a:solidFill>
              <a:ea typeface="MS PGothic" pitchFamily="34" charset="-128"/>
            </a:endParaRPr>
          </a:p>
          <a:p>
            <a:pPr marL="800100" indent="-457200">
              <a:buSzPct val="100000"/>
              <a:buFont typeface="Arial" pitchFamily="34" charset="0"/>
              <a:buChar char="•"/>
              <a:tabLst>
                <a:tab pos="525463" algn="l"/>
                <a:tab pos="973138" algn="l"/>
                <a:tab pos="1422400" algn="l"/>
                <a:tab pos="1871663" algn="l"/>
                <a:tab pos="2320925" algn="l"/>
                <a:tab pos="2770188" algn="l"/>
                <a:tab pos="3219450" algn="l"/>
                <a:tab pos="3668713" algn="l"/>
                <a:tab pos="4117975" algn="l"/>
                <a:tab pos="4567238" algn="l"/>
                <a:tab pos="5016500" algn="l"/>
                <a:tab pos="5465763" algn="l"/>
                <a:tab pos="5915025" algn="l"/>
                <a:tab pos="6364288" algn="l"/>
                <a:tab pos="6813550" algn="l"/>
                <a:tab pos="7262813" algn="l"/>
                <a:tab pos="7712075" algn="l"/>
                <a:tab pos="8161338" algn="l"/>
                <a:tab pos="8610600" algn="l"/>
                <a:tab pos="9059863" algn="l"/>
                <a:tab pos="9509125" algn="l"/>
              </a:tabLst>
              <a:defRPr/>
            </a:pPr>
            <a:r>
              <a:rPr lang="en-GB" sz="3000" b="0" dirty="0" smtClean="0">
                <a:solidFill>
                  <a:srgbClr val="000000"/>
                </a:solidFill>
                <a:ea typeface="MS PGothic" pitchFamily="34" charset="-128"/>
              </a:rPr>
              <a:t>Finalize PAR and 5c in May 2013</a:t>
            </a:r>
          </a:p>
        </p:txBody>
      </p:sp>
      <p:sp>
        <p:nvSpPr>
          <p:cNvPr id="1229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54713" y="6475413"/>
            <a:ext cx="2589212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10/15 of 11-13/0387r0 by Al Petrick, (Jones-Petrick and Associates)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130535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1182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  <p:sp>
        <p:nvSpPr>
          <p:cNvPr id="13315" name="Slide Number Placeholder 3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/>
              <a:t>Slide </a:t>
            </a:r>
            <a:fld id="{D2C72935-37CF-4113-B2E1-06F811378D9B}" type="slidenum">
              <a:rPr lang="en-US"/>
              <a:pPr algn="ctr"/>
              <a:t>89</a:t>
            </a:fld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+mn-lt"/>
              </a:rPr>
              <a:t>Slide </a:t>
            </a:r>
            <a:fld id="{98C1B70E-B4BF-410D-9EA4-27AB0A8CDBF7}" type="slidenum">
              <a:rPr lang="en-US">
                <a:latin typeface="+mn-lt"/>
              </a:rPr>
              <a:pPr algn="ctr">
                <a:defRPr/>
              </a:pPr>
              <a:t>89</a:t>
            </a:fld>
            <a:endParaRPr lang="en-US">
              <a:latin typeface="+mn-lt"/>
            </a:endParaRPr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885825"/>
            <a:ext cx="7772400" cy="652463"/>
          </a:xfrm>
        </p:spPr>
        <p:txBody>
          <a:bodyPr/>
          <a:lstStyle/>
          <a:p>
            <a:r>
              <a:rPr lang="en-US" sz="2800" smtClean="0"/>
              <a:t>Better Use of Spectrum Resources in WPANs (SRU) </a:t>
            </a:r>
            <a:r>
              <a:rPr lang="en-GB" sz="2800" smtClean="0"/>
              <a:t>IG</a:t>
            </a:r>
            <a:endParaRPr lang="en-US" sz="2800" smtClean="0"/>
          </a:p>
        </p:txBody>
      </p:sp>
      <p:sp>
        <p:nvSpPr>
          <p:cNvPr id="153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828800"/>
            <a:ext cx="8229600" cy="4586288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>
                <a:ea typeface="ＭＳ Ｐゴシック" pitchFamily="34" charset="-128"/>
              </a:rPr>
              <a:t>Heard and discussed two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ja-JP" dirty="0" smtClean="0">
                <a:latin typeface="+mn-ea"/>
              </a:rPr>
              <a:t>IG </a:t>
            </a:r>
            <a:r>
              <a:rPr lang="en-US" altLang="ja-JP" dirty="0">
                <a:latin typeface="+mn-ea"/>
              </a:rPr>
              <a:t>SRU will focus on Radio resource measurement and management</a:t>
            </a:r>
            <a:r>
              <a:rPr lang="ja-JP" altLang="en-US" dirty="0">
                <a:latin typeface="+mn-ea"/>
              </a:rPr>
              <a:t> </a:t>
            </a:r>
            <a:r>
              <a:rPr lang="en-US" altLang="ja-JP" dirty="0">
                <a:latin typeface="+mn-ea"/>
              </a:rPr>
              <a:t>(RRMM) for drafting PAR and </a:t>
            </a:r>
            <a:r>
              <a:rPr lang="en-US" altLang="ja-JP" dirty="0" smtClean="0">
                <a:latin typeface="+mn-ea"/>
              </a:rPr>
              <a:t>5C in May 2013. </a:t>
            </a:r>
          </a:p>
        </p:txBody>
      </p:sp>
      <p:sp>
        <p:nvSpPr>
          <p:cNvPr id="1331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54713" y="6475413"/>
            <a:ext cx="2589212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11/15 of 11-13/0387r0 by Al Petrick, (Jones-Petrick and Associates)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1230511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45158" cy="27699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April 2013</a:t>
            </a:r>
            <a:endParaRPr lang="en-US" sz="1800" dirty="0"/>
          </a:p>
        </p:txBody>
      </p:sp>
      <p:sp>
        <p:nvSpPr>
          <p:cNvPr id="24578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  <a:endParaRPr lang="en-US" sz="1200"/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BC379AE8-9562-4285-AF44-45DA80188356}" type="slidenum">
              <a:rPr lang="en-US" sz="1200" smtClean="0"/>
              <a:pPr/>
              <a:t>9</a:t>
            </a:fld>
            <a:endParaRPr lang="en-US" sz="1200" smtClean="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Task &amp; Study Group Officers – March 2013</a:t>
            </a:r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0768885"/>
              </p:ext>
            </p:extLst>
          </p:nvPr>
        </p:nvGraphicFramePr>
        <p:xfrm>
          <a:off x="95250" y="990600"/>
          <a:ext cx="8991600" cy="4971990"/>
        </p:xfrm>
        <a:graphic>
          <a:graphicData uri="http://schemas.openxmlformats.org/drawingml/2006/table">
            <a:tbl>
              <a:tblPr/>
              <a:tblGrid>
                <a:gridCol w="514350"/>
                <a:gridCol w="685800"/>
                <a:gridCol w="2057400"/>
                <a:gridCol w="2438400"/>
                <a:gridCol w="1600200"/>
                <a:gridCol w="1695450"/>
              </a:tblGrid>
              <a:tr h="3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2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Hamilton, Jon Rosdahl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Joonsuk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Kim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85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James Yee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Cordeiro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Ecclesine,   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Park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 Chia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CHOO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6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Emmelmann,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Gabor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Bajko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Perahia,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Haiming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Wang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NYRQ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HAO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NYRQ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NYRQ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ZHUANG Yan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Yunsong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YANG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Dan Gal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Sue Hares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Jim Lansford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Bagby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HEW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Laurent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Cariou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24709" name="Text Box 138"/>
          <p:cNvSpPr txBox="1">
            <a:spLocks noChangeArrowheads="1"/>
          </p:cNvSpPr>
          <p:nvPr/>
        </p:nvSpPr>
        <p:spPr bwMode="auto">
          <a:xfrm>
            <a:off x="0" y="6172200"/>
            <a:ext cx="3972562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/>
              <a:t>NYRQ = Not yet required, nominations are not </a:t>
            </a:r>
            <a:r>
              <a:rPr lang="en-US" sz="1400" dirty="0" smtClean="0"/>
              <a:t>open</a:t>
            </a:r>
            <a:endParaRPr lang="en-US" sz="1400" dirty="0"/>
          </a:p>
        </p:txBody>
      </p:sp>
      <p:sp>
        <p:nvSpPr>
          <p:cNvPr id="9" name="Text Box 138"/>
          <p:cNvSpPr txBox="1">
            <a:spLocks noChangeArrowheads="1"/>
          </p:cNvSpPr>
          <p:nvPr/>
        </p:nvSpPr>
        <p:spPr bwMode="auto">
          <a:xfrm>
            <a:off x="4191000" y="6162477"/>
            <a:ext cx="3204723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 smtClean="0"/>
              <a:t>OPEN </a:t>
            </a:r>
            <a:r>
              <a:rPr lang="en-US" sz="1400" dirty="0"/>
              <a:t>= Candidate Nominations are open</a:t>
            </a:r>
          </a:p>
        </p:txBody>
      </p:sp>
      <p:sp>
        <p:nvSpPr>
          <p:cNvPr id="10" name="Text Box 138"/>
          <p:cNvSpPr txBox="1">
            <a:spLocks noChangeArrowheads="1"/>
          </p:cNvSpPr>
          <p:nvPr/>
        </p:nvSpPr>
        <p:spPr bwMode="auto">
          <a:xfrm>
            <a:off x="7924800" y="6160988"/>
            <a:ext cx="593432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 smtClean="0"/>
              <a:t>NEW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78814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1182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  <p:sp>
        <p:nvSpPr>
          <p:cNvPr id="14339" name="Slide Number Placeholder 3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/>
              <a:t>Slide </a:t>
            </a:r>
            <a:fld id="{25F0E8F8-4EA0-48BE-B742-5EF590056809}" type="slidenum">
              <a:rPr lang="en-US"/>
              <a:pPr algn="ctr"/>
              <a:t>90</a:t>
            </a:fld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+mn-lt"/>
              </a:rPr>
              <a:t>Slide </a:t>
            </a:r>
            <a:fld id="{DE3ADF0A-5733-431D-A3CD-DC73472EEE0F}" type="slidenum">
              <a:rPr lang="en-US">
                <a:latin typeface="+mn-lt"/>
              </a:rPr>
              <a:pPr algn="ctr">
                <a:defRPr/>
              </a:pPr>
              <a:t>90</a:t>
            </a:fld>
            <a:endParaRPr lang="en-US">
              <a:latin typeface="+mn-lt"/>
            </a:endParaRPr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885825"/>
            <a:ext cx="7772400" cy="652463"/>
          </a:xfrm>
        </p:spPr>
        <p:txBody>
          <a:bodyPr/>
          <a:lstStyle/>
          <a:p>
            <a:r>
              <a:rPr lang="en-GB" smtClean="0"/>
              <a:t>THz IG</a:t>
            </a:r>
            <a:endParaRPr lang="en-US" smtClean="0"/>
          </a:p>
        </p:txBody>
      </p:sp>
      <p:sp>
        <p:nvSpPr>
          <p:cNvPr id="163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524000"/>
            <a:ext cx="8229600" cy="4814888"/>
          </a:xfrm>
        </p:spPr>
        <p:txBody>
          <a:bodyPr/>
          <a:lstStyle/>
          <a:p>
            <a:pPr>
              <a:defRPr/>
            </a:pPr>
            <a:r>
              <a:rPr lang="en-US" sz="2800" b="0" dirty="0" smtClean="0"/>
              <a:t>Heard 5 technical presentations</a:t>
            </a:r>
          </a:p>
          <a:p>
            <a:pPr lvl="1">
              <a:defRPr/>
            </a:pPr>
            <a:r>
              <a:rPr lang="en-US" dirty="0" smtClean="0"/>
              <a:t>MAC layer, Optical interconnects, Study Group formation, </a:t>
            </a:r>
            <a:r>
              <a:rPr lang="en-US" dirty="0">
                <a:ea typeface="Batang"/>
              </a:rPr>
              <a:t>Propagation Aspects of Terahertz Outdoor Fixed Wireless </a:t>
            </a:r>
            <a:r>
              <a:rPr lang="en-US" dirty="0" smtClean="0">
                <a:ea typeface="Batang"/>
              </a:rPr>
              <a:t>Links.</a:t>
            </a:r>
          </a:p>
          <a:p>
            <a:pPr>
              <a:defRPr/>
            </a:pPr>
            <a:r>
              <a:rPr lang="de-DE" b="0" dirty="0">
                <a:solidFill>
                  <a:srgbClr val="000000"/>
                </a:solidFill>
              </a:rPr>
              <a:t>Update of the Technical Expectations Document  (11/0745r7</a:t>
            </a:r>
            <a:r>
              <a:rPr lang="de-DE" b="0" dirty="0" smtClean="0">
                <a:solidFill>
                  <a:srgbClr val="000000"/>
                </a:solidFill>
              </a:rPr>
              <a:t>)</a:t>
            </a:r>
          </a:p>
          <a:p>
            <a:pPr marL="342900" lvl="2" indent="-342900">
              <a:defRPr/>
            </a:pPr>
            <a:r>
              <a:rPr lang="de-DE" sz="2400" dirty="0" smtClean="0">
                <a:solidFill>
                  <a:srgbClr val="000000"/>
                </a:solidFill>
              </a:rPr>
              <a:t>Discussed </a:t>
            </a:r>
            <a:r>
              <a:rPr lang="de-DE" sz="2400" dirty="0">
                <a:solidFill>
                  <a:srgbClr val="000000"/>
                </a:solidFill>
              </a:rPr>
              <a:t>spinning-off a Study Group on </a:t>
            </a:r>
            <a:r>
              <a:rPr lang="en-US" sz="2400" dirty="0" smtClean="0">
                <a:solidFill>
                  <a:srgbClr val="000000"/>
                </a:solidFill>
              </a:rPr>
              <a:t>“Beam </a:t>
            </a:r>
            <a:r>
              <a:rPr lang="en-US" sz="2400" dirty="0">
                <a:solidFill>
                  <a:srgbClr val="000000"/>
                </a:solidFill>
              </a:rPr>
              <a:t>switchable wireless point-to-point 40/100 </a:t>
            </a:r>
            <a:r>
              <a:rPr lang="en-US" sz="2400" dirty="0" err="1">
                <a:solidFill>
                  <a:srgbClr val="000000"/>
                </a:solidFill>
              </a:rPr>
              <a:t>Gbps</a:t>
            </a:r>
            <a:r>
              <a:rPr lang="en-US" sz="2400" dirty="0">
                <a:solidFill>
                  <a:srgbClr val="000000"/>
                </a:solidFill>
              </a:rPr>
              <a:t> links</a:t>
            </a:r>
            <a:r>
              <a:rPr lang="en-US" sz="2400" dirty="0" smtClean="0">
                <a:solidFill>
                  <a:srgbClr val="000000"/>
                </a:solidFill>
              </a:rPr>
              <a:t>”</a:t>
            </a:r>
          </a:p>
          <a:p>
            <a:pPr marL="342900" lvl="2" indent="-342900"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Next meeting in July 2013</a:t>
            </a:r>
            <a:endParaRPr lang="de-DE" sz="2000" dirty="0">
              <a:solidFill>
                <a:srgbClr val="000000"/>
              </a:solidFill>
            </a:endParaRPr>
          </a:p>
          <a:p>
            <a:pPr>
              <a:defRPr/>
            </a:pPr>
            <a:endParaRPr lang="de-DE" b="0" dirty="0">
              <a:solidFill>
                <a:srgbClr val="000000"/>
              </a:solidFill>
            </a:endParaRPr>
          </a:p>
          <a:p>
            <a:pPr lvl="1">
              <a:defRPr/>
            </a:pPr>
            <a:endParaRPr lang="en-US" dirty="0" smtClean="0">
              <a:ea typeface="Batang"/>
            </a:endParaRPr>
          </a:p>
          <a:p>
            <a:pPr>
              <a:defRPr/>
            </a:pPr>
            <a:endParaRPr lang="en-US" b="0" dirty="0" smtClean="0"/>
          </a:p>
          <a:p>
            <a:pPr marL="0" indent="0">
              <a:buFontTx/>
              <a:buNone/>
              <a:defRPr/>
            </a:pPr>
            <a:r>
              <a:rPr lang="en-US" sz="2800" b="0" dirty="0"/>
              <a:t>	</a:t>
            </a:r>
            <a:endParaRPr lang="de-DE" sz="7200" dirty="0" smtClean="0"/>
          </a:p>
        </p:txBody>
      </p:sp>
      <p:sp>
        <p:nvSpPr>
          <p:cNvPr id="1434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54713" y="6475413"/>
            <a:ext cx="2589212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12/15 of 11-13/0387r0 by Al Petrick, (Jones-Petrick and Associates)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39537454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1182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  <p:sp>
        <p:nvSpPr>
          <p:cNvPr id="15363" name="Slide Number Placeholder 3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/>
              <a:t>Slide </a:t>
            </a:r>
            <a:fld id="{9ACE4040-2A22-4DB8-BD83-D04C1736DB22}" type="slidenum">
              <a:rPr lang="en-US"/>
              <a:pPr algn="ctr"/>
              <a:t>91</a:t>
            </a:fld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+mn-lt"/>
              </a:rPr>
              <a:t>Slide </a:t>
            </a:r>
            <a:fld id="{74A0F92B-4C8D-4A99-BF2B-5ADF5182B78F}" type="slidenum">
              <a:rPr lang="en-US">
                <a:latin typeface="+mn-lt"/>
              </a:rPr>
              <a:pPr algn="ctr">
                <a:defRPr/>
              </a:pPr>
              <a:t>91</a:t>
            </a:fld>
            <a:endParaRPr lang="en-US">
              <a:latin typeface="+mn-lt"/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885825"/>
            <a:ext cx="7772400" cy="652463"/>
          </a:xfrm>
        </p:spPr>
        <p:txBody>
          <a:bodyPr/>
          <a:lstStyle/>
          <a:p>
            <a:r>
              <a:rPr lang="en-GB" smtClean="0"/>
              <a:t>WNG SC</a:t>
            </a:r>
            <a:endParaRPr lang="en-US" smtClean="0"/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52600"/>
            <a:ext cx="8229600" cy="4586288"/>
          </a:xfrm>
        </p:spPr>
        <p:txBody>
          <a:bodyPr/>
          <a:lstStyle/>
          <a:p>
            <a:pPr marL="457200" indent="-457200">
              <a:spcBef>
                <a:spcPct val="0"/>
              </a:spcBef>
            </a:pPr>
            <a:r>
              <a:rPr lang="en-US" sz="2800" b="0" smtClean="0"/>
              <a:t>Review two (2) technical presentations</a:t>
            </a:r>
          </a:p>
          <a:p>
            <a:pPr marL="857250" lvl="1" indent="-457200">
              <a:spcBef>
                <a:spcPct val="0"/>
              </a:spcBef>
            </a:pPr>
            <a:r>
              <a:rPr lang="en-US" sz="2800" smtClean="0"/>
              <a:t>Launching a SG on THz by Thomas Kürner (15-13-0139-01)</a:t>
            </a:r>
          </a:p>
          <a:p>
            <a:pPr marL="857250" lvl="1" indent="-457200">
              <a:spcBef>
                <a:spcPct val="0"/>
              </a:spcBef>
            </a:pPr>
            <a:r>
              <a:rPr lang="en-US" sz="2800" smtClean="0"/>
              <a:t>Review and Amendment of IEEE802.15.6 BAN to Focus on Dependable Wireless BAN of Things by Prof Ryuji Kohno (15-12-0192-01)</a:t>
            </a:r>
          </a:p>
          <a:p>
            <a:pPr marL="457200" indent="-457200">
              <a:spcBef>
                <a:spcPct val="0"/>
              </a:spcBef>
            </a:pPr>
            <a:endParaRPr lang="en-US" sz="2800" b="0" smtClean="0"/>
          </a:p>
        </p:txBody>
      </p:sp>
      <p:sp>
        <p:nvSpPr>
          <p:cNvPr id="1536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54713" y="6475413"/>
            <a:ext cx="2589212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13/15 of 11-13/0387r0 by Al Petrick, (Jones-Petrick and Associates)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21865035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1182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  <p:sp>
        <p:nvSpPr>
          <p:cNvPr id="16387" name="Slide Number Placeholder 3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/>
              <a:t>Slide </a:t>
            </a:r>
            <a:fld id="{3D06C7DB-24D7-40BA-B940-A41495D69B83}" type="slidenum">
              <a:rPr lang="en-US"/>
              <a:pPr algn="ctr"/>
              <a:t>92</a:t>
            </a:fld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4610067" y="6475413"/>
            <a:ext cx="64" cy="4308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endParaRPr lang="en-US" dirty="0">
              <a:latin typeface="+mn-lt"/>
            </a:endParaRPr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885825"/>
            <a:ext cx="7772400" cy="652463"/>
          </a:xfrm>
        </p:spPr>
        <p:txBody>
          <a:bodyPr/>
          <a:lstStyle/>
          <a:p>
            <a:r>
              <a:rPr lang="en-GB" smtClean="0"/>
              <a:t>Maintenance SC</a:t>
            </a:r>
            <a:endParaRPr lang="en-US" smtClean="0"/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52600"/>
            <a:ext cx="8229600" cy="4586288"/>
          </a:xfrm>
        </p:spPr>
        <p:txBody>
          <a:bodyPr/>
          <a:lstStyle/>
          <a:p>
            <a:pPr>
              <a:defRPr/>
            </a:pPr>
            <a:r>
              <a:rPr lang="en-US" b="0" dirty="0" smtClean="0"/>
              <a:t>Reviewed document (doc 15-13-0194-01) “</a:t>
            </a:r>
            <a:r>
              <a:rPr lang="en-US" b="0" dirty="0"/>
              <a:t>802.15.4 use by external SDOs” </a:t>
            </a:r>
          </a:p>
          <a:p>
            <a:pPr>
              <a:defRPr/>
            </a:pPr>
            <a:r>
              <a:rPr lang="en-US" sz="2000" b="0" dirty="0" smtClean="0"/>
              <a:t>The IEEE 802.15 Work Group (WG) is in the process of </a:t>
            </a:r>
            <a:r>
              <a:rPr lang="en-US" sz="2000" b="0" u="sng" dirty="0" smtClean="0"/>
              <a:t>considering a number of significant changes</a:t>
            </a:r>
            <a:r>
              <a:rPr lang="en-US" sz="2000" b="0" dirty="0" smtClean="0"/>
              <a:t> to the 802.15.4 standard, Low-Rate Wireless Personal Area Networks (LR-WPANs), and is soliciting input from all Standard Development Organizations (SDOs), businesses, and individuals that would be impacted by these changes.  The changes are described in his presentation and summarized here: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0" dirty="0" smtClean="0"/>
              <a:t>Using a Frame Type ID value as an extension to indicate following bits are new Frame types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0" dirty="0"/>
              <a:t>R</a:t>
            </a:r>
            <a:r>
              <a:rPr lang="en-US" sz="2000" b="0" dirty="0" smtClean="0"/>
              <a:t>estructuring Information Element IDs to allow IDs to be assigned to external SDOs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0" dirty="0"/>
              <a:t>C</a:t>
            </a:r>
            <a:r>
              <a:rPr lang="en-US" sz="2000" b="0" dirty="0" smtClean="0"/>
              <a:t>hanging the order of the Information Element length and type fields. </a:t>
            </a:r>
            <a:endParaRPr lang="en-US" sz="2000" b="0" dirty="0"/>
          </a:p>
        </p:txBody>
      </p:sp>
      <p:sp>
        <p:nvSpPr>
          <p:cNvPr id="1639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54713" y="6475413"/>
            <a:ext cx="2589212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36728383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1182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0CFE7F6-9076-49AD-88D0-53F46EC8F40C}" type="slidenum">
              <a:rPr lang="en-US" smtClean="0"/>
              <a:pPr/>
              <a:t>93</a:t>
            </a:fld>
            <a:endParaRPr lang="en-US" smtClean="0"/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4610068" y="6475413"/>
            <a:ext cx="64" cy="4308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endParaRPr lang="en-US" dirty="0">
              <a:latin typeface="+mn-lt"/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References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600200"/>
            <a:ext cx="7924800" cy="4495800"/>
          </a:xfrm>
        </p:spPr>
        <p:txBody>
          <a:bodyPr/>
          <a:lstStyle/>
          <a:p>
            <a:r>
              <a:rPr lang="en-US" sz="3200" dirty="0" smtClean="0"/>
              <a:t>This document</a:t>
            </a:r>
          </a:p>
          <a:p>
            <a:r>
              <a:rPr lang="en-US" sz="3200" dirty="0" smtClean="0"/>
              <a:t>All Documents</a:t>
            </a:r>
          </a:p>
          <a:p>
            <a:pPr lvl="1"/>
            <a:r>
              <a:rPr lang="en-US" sz="2800" dirty="0" smtClean="0">
                <a:hlinkClick r:id="rId3"/>
              </a:rPr>
              <a:t>https://mentor.ieee.org/802.15/documents</a:t>
            </a:r>
            <a:endParaRPr lang="en-US" sz="2800" dirty="0" smtClean="0"/>
          </a:p>
          <a:p>
            <a:pPr lvl="2"/>
            <a:r>
              <a:rPr lang="en-US" dirty="0" smtClean="0"/>
              <a:t>Current draft is in the members-only area</a:t>
            </a:r>
          </a:p>
          <a:p>
            <a:pPr lvl="3"/>
            <a:r>
              <a:rPr lang="en-US" sz="2000" dirty="0" smtClean="0"/>
              <a:t>http://www.ieee802.org/15  </a:t>
            </a:r>
            <a:r>
              <a:rPr lang="en-US" sz="1800" dirty="0" smtClean="0">
                <a:sym typeface="Wingdings" pitchFamily="2" charset="2"/>
              </a:rPr>
              <a:t>  </a:t>
            </a:r>
            <a:r>
              <a:rPr lang="en-US" sz="1800" u="sng" dirty="0" err="1" smtClean="0">
                <a:sym typeface="Wingdings" pitchFamily="2" charset="2"/>
              </a:rPr>
              <a:t>Members_Only_Area</a:t>
            </a:r>
            <a:endParaRPr lang="en-US" sz="1800" u="sng" dirty="0" smtClean="0"/>
          </a:p>
          <a:p>
            <a:pPr lvl="3"/>
            <a:r>
              <a:rPr lang="en-US" sz="2000" dirty="0" smtClean="0"/>
              <a:t>802.11 members log in using </a:t>
            </a:r>
            <a:r>
              <a:rPr lang="en-US" sz="2000" dirty="0" smtClean="0">
                <a:solidFill>
                  <a:srgbClr val="FF0000"/>
                </a:solidFill>
              </a:rPr>
              <a:t>802.11</a:t>
            </a:r>
            <a:r>
              <a:rPr lang="en-US" sz="2000" dirty="0" smtClean="0"/>
              <a:t> username and password</a:t>
            </a:r>
          </a:p>
        </p:txBody>
      </p:sp>
      <p:sp>
        <p:nvSpPr>
          <p:cNvPr id="174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54713" y="6475413"/>
            <a:ext cx="2589212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3685490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 dirty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79027C2-CCF6-41A7-A170-11C459037D50}" type="slidenum">
              <a:rPr lang="en-US" smtClean="0"/>
              <a:pPr>
                <a:defRPr/>
              </a:pPr>
              <a:t>94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 smtClean="0"/>
              <a:t>RR-TAG (802.18) to 802.11 Liaison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smtClean="0"/>
              <a:t>Date:</a:t>
            </a:r>
            <a:r>
              <a:rPr lang="en-US" sz="2000" b="0" smtClean="0"/>
              <a:t> 2013-03-22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09588" y="3067050"/>
          <a:ext cx="8021637" cy="2535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5" name="Document" r:id="rId4" imgW="8360368" imgH="2658085" progId="Word.Document.8">
                  <p:embed/>
                </p:oleObj>
              </mc:Choice>
              <mc:Fallback>
                <p:oleObj name="Document" r:id="rId4" imgW="8360368" imgH="265808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3067050"/>
                        <a:ext cx="8021637" cy="2535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1/5 of 11-13/0376r0 by Rich Kennedy, BlackBerry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40060604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01AA2B2-1EE6-434F-95F0-2C3EBC17606D}" type="slidenum">
              <a:rPr lang="en-US" smtClean="0"/>
              <a:pPr>
                <a:defRPr/>
              </a:pPr>
              <a:t>95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/>
              <a:t>This presentation is the liaison report from the RR-TAG for the March 2013 IEEE 802.11 Plenary in Orlando.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2/5 of 11-13/0376r0 by Rich Kennedy, BlackBerry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1361261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93665D4-EEB2-4492-9C56-D47C0819147E}" type="slidenum">
              <a:rPr lang="en-US"/>
              <a:pPr>
                <a:defRPr/>
              </a:pPr>
              <a:t>96</a:t>
            </a:fld>
            <a:endParaRPr lang="en-US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GB" sz="2800" smtClean="0"/>
              <a:t>FCC Documents Reviewed </a:t>
            </a:r>
            <a:br>
              <a:rPr lang="en-GB" sz="2800" smtClean="0"/>
            </a:br>
            <a:r>
              <a:rPr lang="en-GB" sz="2800" smtClean="0"/>
              <a:t>and Approved by the RR-TAG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191000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800" b="0" dirty="0" smtClean="0"/>
              <a:t>There were no documents approved for submission to the FCC at this meeting.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800" b="0" dirty="0" smtClean="0"/>
              <a:t>The RR-TAG expects to finalize and approve comments to the FCC 5 GHz U-NII Band Rules Revision NRPM at a teleconference meeting to be held on </a:t>
            </a:r>
            <a:r>
              <a:rPr lang="en-GB" sz="2800" b="0" dirty="0" smtClean="0"/>
              <a:t>on Friday April 19th, at 1:00 PM </a:t>
            </a:r>
            <a:r>
              <a:rPr lang="en-US" sz="2800" b="0" dirty="0" smtClean="0"/>
              <a:t>ET.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Link to NPRM: </a:t>
            </a:r>
            <a:r>
              <a:rPr lang="en-US" dirty="0" smtClean="0">
                <a:hlinkClick r:id="rId2"/>
              </a:rPr>
              <a:t>18-13/016r0</a:t>
            </a:r>
            <a:endParaRPr lang="en-US" dirty="0" smtClean="0"/>
          </a:p>
          <a:p>
            <a:pPr lvl="1">
              <a:spcBef>
                <a:spcPct val="0"/>
              </a:spcBef>
              <a:spcAft>
                <a:spcPts val="600"/>
              </a:spcAft>
            </a:pPr>
            <a:endParaRPr lang="en-US" sz="1600" dirty="0" smtClean="0"/>
          </a:p>
        </p:txBody>
      </p:sp>
      <p:sp>
        <p:nvSpPr>
          <p:cNvPr id="3" name="Rectangle 2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3/5 of 11-13/0376r0 by John Notor, Notor Research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16476223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BC83771-EA8B-4259-A027-67D20E81E03A}" type="slidenum">
              <a:rPr lang="en-US"/>
              <a:pPr>
                <a:defRPr/>
              </a:pPr>
              <a:t>97</a:t>
            </a:fld>
            <a:endParaRPr lang="en-US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r>
              <a:rPr lang="en-GB" sz="2800" smtClean="0"/>
              <a:t>ITU-R Documents from 802.16 </a:t>
            </a:r>
            <a:br>
              <a:rPr lang="en-GB" sz="2800" smtClean="0"/>
            </a:br>
            <a:r>
              <a:rPr lang="en-GB" sz="2800" smtClean="0"/>
              <a:t>and 802.11 REG SC </a:t>
            </a:r>
            <a:br>
              <a:rPr lang="en-GB" sz="2800" smtClean="0"/>
            </a:br>
            <a:r>
              <a:rPr lang="en-GB" sz="2800" smtClean="0"/>
              <a:t>Reviewed and Approved by the RR-TAG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962400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b="0" dirty="0" smtClean="0"/>
              <a:t>The RR-TAG approved the following documents from 802.16 for EC review  and submission to ITU-R WP 5D: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sz="1800" b="1" dirty="0" smtClean="0"/>
              <a:t>18-13/034r1, Proposed LS to ITU-R WP 5D: Update toward Rec. ITU-R M.1457-12 (Meeting X Notification) </a:t>
            </a:r>
            <a:r>
              <a:rPr lang="en-GB" sz="1800" b="1" dirty="0" smtClean="0"/>
              <a:t>Link: </a:t>
            </a:r>
            <a:r>
              <a:rPr lang="en-GB" sz="1800" b="1" dirty="0" smtClean="0">
                <a:hlinkClick r:id="rId2"/>
              </a:rPr>
              <a:t>18-13/034r1</a:t>
            </a:r>
            <a:endParaRPr lang="en-GB" sz="1800" b="1" dirty="0" smtClean="0"/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sz="1800" b="1" dirty="0" smtClean="0"/>
              <a:t>18-13/035r1, Proposed Cont. to ITU-R WP 5D- Update of </a:t>
            </a:r>
            <a:r>
              <a:rPr lang="en-US" sz="1800" b="1" dirty="0" err="1" smtClean="0"/>
              <a:t>WirelessMAN</a:t>
            </a:r>
            <a:r>
              <a:rPr lang="en-US" sz="1800" b="1" dirty="0" smtClean="0"/>
              <a:t>-Advanced RIT of Rec. ITU-R M.2012 (Meeting Y+2) </a:t>
            </a:r>
            <a:r>
              <a:rPr lang="en-GB" sz="1800" b="1" dirty="0" smtClean="0"/>
              <a:t>Link: </a:t>
            </a:r>
            <a:r>
              <a:rPr lang="en-GB" sz="1800" b="1" dirty="0" smtClean="0">
                <a:hlinkClick r:id="rId3"/>
              </a:rPr>
              <a:t>18-13/035r2</a:t>
            </a:r>
            <a:endParaRPr lang="en-GB" sz="1800" b="1" dirty="0" smtClean="0"/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GB" b="0" dirty="0" smtClean="0"/>
              <a:t>The RR-TAG approved the following document from the 802.11 Regulatory Standing Committee for EC review and submission as an IEEE 802 document to ITU-R WP 5A: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sz="1800" b="1" dirty="0" smtClean="0"/>
              <a:t>18-13/038r3, IEEE 802 Input to WP5A on 5 GHz Link: </a:t>
            </a:r>
            <a:r>
              <a:rPr lang="en-US" sz="1800" b="1" dirty="0" smtClean="0">
                <a:hlinkClick r:id="rId4"/>
              </a:rPr>
              <a:t>18-13/038r3</a:t>
            </a:r>
            <a:endParaRPr lang="en-US" sz="1800" b="1" dirty="0" smtClean="0"/>
          </a:p>
        </p:txBody>
      </p:sp>
      <p:sp>
        <p:nvSpPr>
          <p:cNvPr id="3" name="Rectangle 2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4/5 of 11-13/0376r0 by John Notor, Notor Research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4068213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6925712-B8E5-49E3-A53C-4418AE42250C}" type="slidenum">
              <a:rPr lang="en-US"/>
              <a:pPr>
                <a:defRPr/>
              </a:pPr>
              <a:t>98</a:t>
            </a:fld>
            <a:endParaRPr lang="en-US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r>
              <a:rPr lang="en-GB" sz="2800" smtClean="0"/>
              <a:t>Other Documents Reviewed and Approved </a:t>
            </a:r>
            <a:br>
              <a:rPr lang="en-GB" sz="2800" smtClean="0"/>
            </a:br>
            <a:r>
              <a:rPr lang="en-GB" sz="2800" smtClean="0"/>
              <a:t>by the RR-TAG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382000" cy="4038600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b="0" dirty="0" smtClean="0"/>
              <a:t>The RR-TAG approved the following document from 802.16 for EC review  and submission to IETF, copy to the FCC: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sz="1800" b="1" dirty="0" smtClean="0"/>
              <a:t>18-13/036r0</a:t>
            </a:r>
            <a:r>
              <a:rPr lang="en-US" sz="1800" dirty="0" smtClean="0"/>
              <a:t>, </a:t>
            </a:r>
            <a:r>
              <a:rPr lang="en-US" sz="1800" b="1" dirty="0" smtClean="0"/>
              <a:t>Proposed Statement to IETF LMAP on IEEE P802.16.3 Activity </a:t>
            </a:r>
            <a:r>
              <a:rPr lang="en-GB" sz="1800" b="1" dirty="0" smtClean="0"/>
              <a:t>Link: </a:t>
            </a:r>
            <a:r>
              <a:rPr lang="en-GB" sz="1800" b="1" dirty="0" smtClean="0">
                <a:hlinkClick r:id="rId2"/>
              </a:rPr>
              <a:t>18-13/036r0</a:t>
            </a:r>
            <a:endParaRPr lang="en-GB" sz="1800" b="1" dirty="0" smtClean="0"/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GB" b="0" dirty="0" smtClean="0"/>
              <a:t>The RR-TAG approved the following document from 802.16 for EC review and submission to the Broadband Forum, copy to the FCC: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sz="1800" b="1" dirty="0" smtClean="0"/>
              <a:t>18-13/037r1 Proposed statement to BBF: Response to liaison of 8 March on Performance Measurements Architecture Link: </a:t>
            </a:r>
            <a:r>
              <a:rPr lang="en-US" sz="1800" b="1" dirty="0" smtClean="0">
                <a:hlinkClick r:id="rId3"/>
              </a:rPr>
              <a:t>18-13/037r1</a:t>
            </a:r>
            <a:endParaRPr lang="en-US" sz="1800" b="1" dirty="0" smtClean="0"/>
          </a:p>
        </p:txBody>
      </p:sp>
      <p:sp>
        <p:nvSpPr>
          <p:cNvPr id="3" name="Rectangle 2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5/5 of 11-13/0376r0 by John Notor, Notor Research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15453710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  <a:endParaRPr lang="en-US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6125894-C81E-43C9-9E54-526134551D80}" type="slidenum">
              <a:rPr lang="en-US" smtClean="0"/>
              <a:pPr/>
              <a:t>99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Liaison Report for </a:t>
            </a:r>
            <a:r>
              <a:rPr lang="en-US" dirty="0" err="1" smtClean="0"/>
              <a:t>OmniRAN</a:t>
            </a:r>
            <a:r>
              <a:rPr lang="en-US" dirty="0" smtClean="0"/>
              <a:t> EC SG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2013-03-22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958115"/>
              </p:ext>
            </p:extLst>
          </p:nvPr>
        </p:nvGraphicFramePr>
        <p:xfrm>
          <a:off x="533400" y="2565400"/>
          <a:ext cx="8231188" cy="196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9" name="Document" r:id="rId5" imgW="8255000" imgH="1968500" progId="Word.Document.8">
                  <p:embed/>
                </p:oleObj>
              </mc:Choice>
              <mc:Fallback>
                <p:oleObj name="Document" r:id="rId5" imgW="8255000" imgH="19685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65400"/>
                        <a:ext cx="8231188" cy="196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1/5 of 11-13/0357r0 by Michael Montemurro, Research in Motion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139823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265477</TotalTime>
  <Words>7902</Words>
  <Application>Microsoft Office PowerPoint</Application>
  <PresentationFormat>On-screen Show (4:3)</PresentationFormat>
  <Paragraphs>1897</Paragraphs>
  <Slides>107</Slides>
  <Notes>64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107</vt:i4>
      </vt:variant>
    </vt:vector>
  </HeadingPairs>
  <TitlesOfParts>
    <vt:vector size="109" baseType="lpstr">
      <vt:lpstr>Default Design</vt:lpstr>
      <vt:lpstr>Document</vt:lpstr>
      <vt:lpstr>WG11   Opening Report Snapshots  April 2013</vt:lpstr>
      <vt:lpstr>Beijing Meeting</vt:lpstr>
      <vt:lpstr>802.11 March Meeting Documents</vt:lpstr>
      <vt:lpstr>PAR Expiration/Renewal Schedule</vt:lpstr>
      <vt:lpstr>PowerPoint Presentation</vt:lpstr>
      <vt:lpstr>Type of Groups</vt:lpstr>
      <vt:lpstr>802.11 Appointments</vt:lpstr>
      <vt:lpstr>Groups</vt:lpstr>
      <vt:lpstr>WG11 Task &amp; Study Group Officers – March 2013</vt:lpstr>
      <vt:lpstr>Teleconferences</vt:lpstr>
      <vt:lpstr>PowerPoint Presentation</vt:lpstr>
      <vt:lpstr>Current Membership Status</vt:lpstr>
      <vt:lpstr>IEEE 802.11 Standards Pipeline</vt:lpstr>
      <vt:lpstr>IEEE 802.11 Revisions</vt:lpstr>
      <vt:lpstr>PowerPoint Presentation</vt:lpstr>
      <vt:lpstr>802.11 WG Editor’s Meeting (March 2013)</vt:lpstr>
      <vt:lpstr>Volunteer Editor Contacts</vt:lpstr>
      <vt:lpstr>802.11 Style Guide</vt:lpstr>
      <vt:lpstr>Editor Amendment Ordering</vt:lpstr>
      <vt:lpstr>Draft Development Snapshot</vt:lpstr>
      <vt:lpstr>MIB style, Visio and Frame practices </vt:lpstr>
      <vt:lpstr>March 2013 Publicity</vt:lpstr>
      <vt:lpstr>PowerPoint Presentation</vt:lpstr>
      <vt:lpstr>Wireless Next Generation (WNG)  Report</vt:lpstr>
      <vt:lpstr>PowerPoint Presentation</vt:lpstr>
      <vt:lpstr>PowerPoint Presentation</vt:lpstr>
      <vt:lpstr>ARC Report </vt:lpstr>
      <vt:lpstr>Work Completed</vt:lpstr>
      <vt:lpstr>Work Completed (cont)</vt:lpstr>
      <vt:lpstr>March 2013 Goals</vt:lpstr>
      <vt:lpstr>IEEE 802 JTC1 SC report </vt:lpstr>
      <vt:lpstr>JTC1 SC focused on reporting on status updates &amp;  preparing for next SC6 meeting</vt:lpstr>
      <vt:lpstr>JTC1 SC focused on reporting on status updates &amp; preparing for next SC6 meeting</vt:lpstr>
      <vt:lpstr>JTC1 SC focused on reporting on status updates &amp;  preparing for next SC6 meeting</vt:lpstr>
      <vt:lpstr>JTC1 SC have plans for May 13 in Hawaii focused on preparations for SC6 meeting</vt:lpstr>
      <vt:lpstr>Motions for EC</vt:lpstr>
      <vt:lpstr>The SC recommends empowerment of the IEEE 802 HoD to the next SC6 meeting</vt:lpstr>
      <vt:lpstr>The SC recommends empowerment of the IEEE 802 HoD to the next SC6 meeting</vt:lpstr>
      <vt:lpstr>The SC recommends a response to SC6’s requests for collaboration</vt:lpstr>
      <vt:lpstr>The SC recommends a response to SC6’s requests for collaboration</vt:lpstr>
      <vt:lpstr>The SC recommends approving the responses related to the 802.1X pre-ballot </vt:lpstr>
      <vt:lpstr>The SC recommends approving the responses related to the 802.1X pre-ballot  </vt:lpstr>
      <vt:lpstr>The SC recommends approving the responses related to the 802.1AE pre-ballot  </vt:lpstr>
      <vt:lpstr>The SC recommends approving the responses related to the 802.1AE pre-ballot  </vt:lpstr>
      <vt:lpstr>IEEE 802.11 Regulatory SC Orlando Report</vt:lpstr>
      <vt:lpstr>Agenda</vt:lpstr>
      <vt:lpstr>Accomplishments</vt:lpstr>
      <vt:lpstr>References</vt:lpstr>
      <vt:lpstr>IEEE 802.11mc Report for March 2013</vt:lpstr>
      <vt:lpstr>Status: comment resolution </vt:lpstr>
      <vt:lpstr>TGmc Plan of Record</vt:lpstr>
      <vt:lpstr>Next Steps</vt:lpstr>
      <vt:lpstr>TGac March 2013 Report</vt:lpstr>
      <vt:lpstr>Work Completed </vt:lpstr>
      <vt:lpstr>Next Ad Hoc Meeting</vt:lpstr>
      <vt:lpstr>May 2013 Goals</vt:lpstr>
      <vt:lpstr>TGaf March Report</vt:lpstr>
      <vt:lpstr>Plan for the Week</vt:lpstr>
      <vt:lpstr>TGaf Accomplishments </vt:lpstr>
      <vt:lpstr>Plan for May</vt:lpstr>
      <vt:lpstr>TGaf Timeline – Affirmed March 2013</vt:lpstr>
      <vt:lpstr>Motion</vt:lpstr>
      <vt:lpstr>IEEE 802.11ah Report for March 2013</vt:lpstr>
      <vt:lpstr>Activity in TGah</vt:lpstr>
      <vt:lpstr>Going forward</vt:lpstr>
      <vt:lpstr>Timeline – Move out two months</vt:lpstr>
      <vt:lpstr>IEEE 802.11TGai Report</vt:lpstr>
      <vt:lpstr>IEEE 802.11 FILS TGai – Orland March 2013</vt:lpstr>
      <vt:lpstr>Accomplishments  TGai  1/2</vt:lpstr>
      <vt:lpstr>Accomplishments  TGai  2/2</vt:lpstr>
      <vt:lpstr>Work Completed</vt:lpstr>
      <vt:lpstr>Goals for April</vt:lpstr>
      <vt:lpstr>TGak March Report</vt:lpstr>
      <vt:lpstr>TGak Report</vt:lpstr>
      <vt:lpstr>TGak Report</vt:lpstr>
      <vt:lpstr>TGak Report</vt:lpstr>
      <vt:lpstr>TGaq Report</vt:lpstr>
      <vt:lpstr>PowerPoint Presentation</vt:lpstr>
      <vt:lpstr>802.15 Liaison Report</vt:lpstr>
      <vt:lpstr>Abstract</vt:lpstr>
      <vt:lpstr>802.15.4k Low Energy Critical Infrastructure Monitoring (LECIM)</vt:lpstr>
      <vt:lpstr>802.15.4m TV White Space</vt:lpstr>
      <vt:lpstr>802.15.4n Chinese Medical Band</vt:lpstr>
      <vt:lpstr>802.15.4p Positive Train Control</vt:lpstr>
      <vt:lpstr>802.15.4q Ultra Low Power</vt:lpstr>
      <vt:lpstr>802.15.8 Peer Aware Communications</vt:lpstr>
      <vt:lpstr>802.15.9 Key Management Protocol</vt:lpstr>
      <vt:lpstr>Layer 2/Mesh Under Routing (L2R) SG</vt:lpstr>
      <vt:lpstr>Better Use of Spectrum Resources in WPANs (SRU) IG</vt:lpstr>
      <vt:lpstr>THz IG</vt:lpstr>
      <vt:lpstr>WNG SC</vt:lpstr>
      <vt:lpstr>Maintenance SC</vt:lpstr>
      <vt:lpstr>References</vt:lpstr>
      <vt:lpstr>RR-TAG (802.18) to 802.11 Liaison Report</vt:lpstr>
      <vt:lpstr>Abstract</vt:lpstr>
      <vt:lpstr>FCC Documents Reviewed  and Approved by the RR-TAG</vt:lpstr>
      <vt:lpstr>ITU-R Documents from 802.16  and 802.11 REG SC  Reviewed and Approved by the RR-TAG</vt:lpstr>
      <vt:lpstr>Other Documents Reviewed and Approved  by the RR-TAG</vt:lpstr>
      <vt:lpstr>Liaison Report for OmniRAN EC SG</vt:lpstr>
      <vt:lpstr>Key Activities</vt:lpstr>
      <vt:lpstr>Objectives for May</vt:lpstr>
      <vt:lpstr>References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Snapshots - Beijing- April 2013</dc:title>
  <dc:creator>Bruce Kraemer</dc:creator>
  <cp:lastModifiedBy>Marvell</cp:lastModifiedBy>
  <cp:revision>2750</cp:revision>
  <cp:lastPrinted>2013-01-14T15:19:12Z</cp:lastPrinted>
  <dcterms:created xsi:type="dcterms:W3CDTF">1998-02-10T13:07:52Z</dcterms:created>
  <dcterms:modified xsi:type="dcterms:W3CDTF">2013-04-23T22:47:59Z</dcterms:modified>
</cp:coreProperties>
</file>