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1"/>
  </p:notesMasterIdLst>
  <p:handoutMasterIdLst>
    <p:handoutMasterId r:id="rId112"/>
  </p:handoutMasterIdLst>
  <p:sldIdLst>
    <p:sldId id="1403" r:id="rId2"/>
    <p:sldId id="2357" r:id="rId3"/>
    <p:sldId id="2475" r:id="rId4"/>
    <p:sldId id="2019" r:id="rId5"/>
    <p:sldId id="1995" r:id="rId6"/>
    <p:sldId id="2144" r:id="rId7"/>
    <p:sldId id="2180" r:id="rId8"/>
    <p:sldId id="2468" r:id="rId9"/>
    <p:sldId id="2469" r:id="rId10"/>
    <p:sldId id="2474" r:id="rId11"/>
    <p:sldId id="1996" r:id="rId12"/>
    <p:sldId id="2242" r:id="rId13"/>
    <p:sldId id="2200" r:id="rId14"/>
    <p:sldId id="2220" r:id="rId15"/>
    <p:sldId id="2202" r:id="rId16"/>
    <p:sldId id="2057" r:id="rId17"/>
    <p:sldId id="2239" r:id="rId18"/>
    <p:sldId id="2358" r:id="rId19"/>
    <p:sldId id="2359" r:id="rId20"/>
    <p:sldId id="2360" r:id="rId21"/>
    <p:sldId id="2361" r:id="rId22"/>
    <p:sldId id="2362" r:id="rId23"/>
    <p:sldId id="2363" r:id="rId24"/>
    <p:sldId id="2364" r:id="rId25"/>
    <p:sldId id="2365" r:id="rId26"/>
    <p:sldId id="2366" r:id="rId27"/>
    <p:sldId id="2368" r:id="rId28"/>
    <p:sldId id="2369" r:id="rId29"/>
    <p:sldId id="2370" r:id="rId30"/>
    <p:sldId id="2372" r:id="rId31"/>
    <p:sldId id="2373" r:id="rId32"/>
    <p:sldId id="2374" r:id="rId33"/>
    <p:sldId id="2375" r:id="rId34"/>
    <p:sldId id="2377" r:id="rId35"/>
    <p:sldId id="2378" r:id="rId36"/>
    <p:sldId id="2379" r:id="rId37"/>
    <p:sldId id="2380" r:id="rId38"/>
    <p:sldId id="2381" r:id="rId39"/>
    <p:sldId id="2382" r:id="rId40"/>
    <p:sldId id="2383" r:id="rId41"/>
    <p:sldId id="2384" r:id="rId42"/>
    <p:sldId id="2385" r:id="rId43"/>
    <p:sldId id="2386" r:id="rId44"/>
    <p:sldId id="2387" r:id="rId45"/>
    <p:sldId id="2388" r:id="rId46"/>
    <p:sldId id="2389" r:id="rId47"/>
    <p:sldId id="2390" r:id="rId48"/>
    <p:sldId id="2392" r:id="rId49"/>
    <p:sldId id="2393" r:id="rId50"/>
    <p:sldId id="2395" r:id="rId51"/>
    <p:sldId id="2396" r:id="rId52"/>
    <p:sldId id="2398" r:id="rId53"/>
    <p:sldId id="2399" r:id="rId54"/>
    <p:sldId id="2401" r:id="rId55"/>
    <p:sldId id="2402" r:id="rId56"/>
    <p:sldId id="2404" r:id="rId57"/>
    <p:sldId id="2405" r:id="rId58"/>
    <p:sldId id="2406" r:id="rId59"/>
    <p:sldId id="2408" r:id="rId60"/>
    <p:sldId id="2410" r:id="rId61"/>
    <p:sldId id="2411" r:id="rId62"/>
    <p:sldId id="2412" r:id="rId63"/>
    <p:sldId id="2413" r:id="rId64"/>
    <p:sldId id="2415" r:id="rId65"/>
    <p:sldId id="2416" r:id="rId66"/>
    <p:sldId id="2417" r:id="rId67"/>
    <p:sldId id="2418" r:id="rId68"/>
    <p:sldId id="2420" r:id="rId69"/>
    <p:sldId id="2421" r:id="rId70"/>
    <p:sldId id="2423" r:id="rId71"/>
    <p:sldId id="2424" r:id="rId72"/>
    <p:sldId id="2425" r:id="rId73"/>
    <p:sldId id="2432" r:id="rId74"/>
    <p:sldId id="2433" r:id="rId75"/>
    <p:sldId id="2435" r:id="rId76"/>
    <p:sldId id="2437" r:id="rId77"/>
    <p:sldId id="2438" r:id="rId78"/>
    <p:sldId id="2439" r:id="rId79"/>
    <p:sldId id="2440" r:id="rId80"/>
    <p:sldId id="2442" r:id="rId81"/>
    <p:sldId id="2443" r:id="rId82"/>
    <p:sldId id="2444" r:id="rId83"/>
    <p:sldId id="2445" r:id="rId84"/>
    <p:sldId id="2446" r:id="rId85"/>
    <p:sldId id="2447" r:id="rId86"/>
    <p:sldId id="2448" r:id="rId87"/>
    <p:sldId id="2449" r:id="rId88"/>
    <p:sldId id="2450" r:id="rId89"/>
    <p:sldId id="2451" r:id="rId90"/>
    <p:sldId id="2452" r:id="rId91"/>
    <p:sldId id="2453" r:id="rId92"/>
    <p:sldId id="2454" r:id="rId93"/>
    <p:sldId id="2455" r:id="rId94"/>
    <p:sldId id="2456" r:id="rId95"/>
    <p:sldId id="2457" r:id="rId96"/>
    <p:sldId id="2458" r:id="rId97"/>
    <p:sldId id="2459" r:id="rId98"/>
    <p:sldId id="2460" r:id="rId99"/>
    <p:sldId id="2461" r:id="rId100"/>
    <p:sldId id="2462" r:id="rId101"/>
    <p:sldId id="2463" r:id="rId102"/>
    <p:sldId id="2465" r:id="rId103"/>
    <p:sldId id="2466" r:id="rId104"/>
    <p:sldId id="2467" r:id="rId105"/>
    <p:sldId id="2009" r:id="rId106"/>
    <p:sldId id="2472" r:id="rId107"/>
    <p:sldId id="2471" r:id="rId108"/>
    <p:sldId id="2470" r:id="rId109"/>
    <p:sldId id="2473" r:id="rId1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86422" autoAdjust="0"/>
  </p:normalViewPr>
  <p:slideViewPr>
    <p:cSldViewPr>
      <p:cViewPr>
        <p:scale>
          <a:sx n="75" d="100"/>
          <a:sy n="75" d="100"/>
        </p:scale>
        <p:origin x="-1620" y="-3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72438" y="171219"/>
            <a:ext cx="2234239" cy="22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802.11-13/0394r0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724" y="176135"/>
            <a:ext cx="125829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4584" y="8999943"/>
            <a:ext cx="1612565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3595" y="8999943"/>
            <a:ext cx="528580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2145" y="386822"/>
            <a:ext cx="560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2145" y="8999943"/>
            <a:ext cx="733701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81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2147" y="8988845"/>
            <a:ext cx="57638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802.11-13/0394r0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123" y="93697"/>
            <a:ext cx="125829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68" y="4416743"/>
            <a:ext cx="5139066" cy="4183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83" tIns="46245" rIns="94083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12" lvl="4" algn="r" defTabSz="938812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47221" y="9004701"/>
            <a:ext cx="530159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2124" y="9004701"/>
            <a:ext cx="733702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905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2124" y="9001528"/>
            <a:ext cx="55461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6388" y="294872"/>
            <a:ext cx="56976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802.11-13/0394r0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2939" y="9004701"/>
            <a:ext cx="424442" cy="1886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6625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756980" cy="215444"/>
          </a:xfrm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3840066" y="9000621"/>
            <a:ext cx="251070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1675"/>
            <a:ext cx="4633912" cy="3475038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1258027" y="9000621"/>
            <a:ext cx="50927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2809826" y="9000621"/>
            <a:ext cx="96661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802.11-13/0386r0</a:t>
            </a:r>
            <a:endParaRPr lang="en-GB" sz="1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4050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2732" y="9001125"/>
            <a:ext cx="19388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AAF87627-7236-4E2D-A424-50C37E5DC3A3}" type="slidenum">
              <a:rPr lang="en-GB" smtClean="0"/>
              <a:pPr/>
              <a:t>24</a:t>
            </a:fld>
            <a:endParaRPr lang="en-GB" dirty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802.11-13/0386r0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4050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2732" y="9001125"/>
            <a:ext cx="19388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/>
              <a:t>doc.: IEEE 802.11-13/0153r0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/>
          <a:p>
            <a:r>
              <a:rPr lang="en-GB"/>
              <a:t>January 2013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71984" y="9001125"/>
            <a:ext cx="2479568" cy="184666"/>
          </a:xfrm>
          <a:noFill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</p:spPr>
        <p:txBody>
          <a:bodyPr/>
          <a:lstStyle/>
          <a:p>
            <a:r>
              <a:rPr lang="en-GB"/>
              <a:t>Page </a:t>
            </a:r>
            <a:fld id="{7D25821D-AA5A-4256-9CC3-6C3B9060322F}" type="slidenum">
              <a:rPr lang="en-GB"/>
              <a:pPr/>
              <a:t>26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/>
              <a:t>doc.: IEEE 802.11-13/0153r0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/>
          <a:p>
            <a:r>
              <a:rPr lang="en-GB"/>
              <a:t>January 2013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71984" y="9001125"/>
            <a:ext cx="2479568" cy="184666"/>
          </a:xfrm>
          <a:noFill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9790" y="9001125"/>
            <a:ext cx="486415" cy="184666"/>
          </a:xfrm>
          <a:noFill/>
        </p:spPr>
        <p:txBody>
          <a:bodyPr/>
          <a:lstStyle/>
          <a:p>
            <a:r>
              <a:rPr lang="en-GB"/>
              <a:t>Page </a:t>
            </a:r>
            <a:fld id="{4D7D12BD-45A7-46F1-907E-DA7033A0951B}" type="slidenum">
              <a:rPr lang="en-GB"/>
              <a:pPr/>
              <a:t>27</a:t>
            </a:fld>
            <a:endParaRPr lang="en-GB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48852" cy="215444"/>
          </a:xfrm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50158" y="9001125"/>
            <a:ext cx="28013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5720" y="9001125"/>
            <a:ext cx="2475832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5720" y="9001125"/>
            <a:ext cx="2475832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920060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4" y="900470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5720" y="9001125"/>
            <a:ext cx="2475832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2" y="95706"/>
            <a:ext cx="770153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1217" y="9001125"/>
            <a:ext cx="1850336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37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DA6AB59-3723-46C1-A625-4EA3C81B8D4B}" type="slidenum">
              <a:rPr lang="en-US" smtClean="0"/>
              <a:pPr>
                <a:defRPr/>
              </a:pPr>
              <a:t>47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67113" y="9001125"/>
            <a:ext cx="2584439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06897" y="95706"/>
            <a:ext cx="224465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0471" y="95706"/>
            <a:ext cx="93637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7113" y="9001125"/>
            <a:ext cx="258443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16208" y="96238"/>
            <a:ext cx="22345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748852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38013" y="9000620"/>
            <a:ext cx="2612755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314" y="9000620"/>
            <a:ext cx="492122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106898" y="95707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60472" y="95707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3272184" y="9001126"/>
            <a:ext cx="30793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84084" y="9001126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53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7737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6427"/>
            <a:ext cx="5608320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80190" y="9004701"/>
            <a:ext cx="197066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5259" y="9004701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06897" y="95706"/>
            <a:ext cx="224465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0471" y="95706"/>
            <a:ext cx="93637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7113" y="9001125"/>
            <a:ext cx="258443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16993" y="95706"/>
            <a:ext cx="22345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21553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77686" y="9001125"/>
            <a:ext cx="247386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D59C7E9-5B6B-481F-80C9-C5255B42E116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xfrm>
            <a:off x="4116993" y="95706"/>
            <a:ext cx="22345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121553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7686" y="9001125"/>
            <a:ext cx="247386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3D4B8A-D668-4CB2-98E6-A5F8B1BC2489}" type="slidenum">
              <a:rPr lang="en-US" smtClean="0"/>
              <a:pPr/>
              <a:t>56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xfrm>
            <a:off x="4116993" y="95706"/>
            <a:ext cx="22345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71" y="95706"/>
            <a:ext cx="121553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77686" y="9001125"/>
            <a:ext cx="247386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A0DA03D-9FD1-4231-ADC3-D313D5C13951}" type="slidenum">
              <a:rPr lang="en-US" smtClean="0"/>
              <a:pPr/>
              <a:t>58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3A1DBA3-48F3-4C06-88F4-F38A9988A5B2}" type="slidenum">
              <a:rPr lang="en-US" smtClean="0"/>
              <a:pPr>
                <a:defRPr/>
              </a:pPr>
              <a:t>59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48912" y="9001125"/>
            <a:ext cx="220264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82A1A79-D94F-4FCC-AA22-DCC9D4256759}" type="slidenum">
              <a:rPr lang="en-US" smtClean="0"/>
              <a:pPr>
                <a:defRPr/>
              </a:pPr>
              <a:t>63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36376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67113" y="9001125"/>
            <a:ext cx="2584439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69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114" y="96238"/>
            <a:ext cx="2244655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770153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4473" y="9000620"/>
            <a:ext cx="2086297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314" y="9000620"/>
            <a:ext cx="49212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70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406" y="4415157"/>
            <a:ext cx="5609588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06897" y="95706"/>
            <a:ext cx="2244655" cy="215444"/>
          </a:xfrm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0471" y="95706"/>
            <a:ext cx="940506" cy="215444"/>
          </a:xfrm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05474" y="9001125"/>
            <a:ext cx="5644687" cy="430887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84083" y="9001125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75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6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802.11-13/0394r0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4" y="93697"/>
            <a:ext cx="125829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30262" y="9004701"/>
            <a:ext cx="2620596" cy="1844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108" indent="-346108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3080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455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86036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47514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08992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4726" y="9004701"/>
            <a:ext cx="412654" cy="1844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06897" y="95706"/>
            <a:ext cx="2244655" cy="215444"/>
          </a:xfrm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0471" y="95706"/>
            <a:ext cx="940506" cy="215444"/>
          </a:xfrm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05474" y="9001125"/>
            <a:ext cx="5644687" cy="430887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84083" y="9001125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06897" y="95706"/>
            <a:ext cx="2244655" cy="215444"/>
          </a:xfrm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0471" y="95706"/>
            <a:ext cx="940506" cy="215444"/>
          </a:xfrm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05474" y="9001125"/>
            <a:ext cx="5644687" cy="430887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84083" y="9001125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106897" y="95706"/>
            <a:ext cx="2244655" cy="215444"/>
          </a:xfrm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0471" y="95706"/>
            <a:ext cx="940506" cy="215444"/>
          </a:xfrm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405474" y="9001125"/>
            <a:ext cx="5644687" cy="430887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84083" y="9001125"/>
            <a:ext cx="492122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4050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2732" y="9001125"/>
            <a:ext cx="19388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79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94050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2732" y="9001125"/>
            <a:ext cx="19388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80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629" y="4416386"/>
            <a:ext cx="5143143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113" y="96239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802.11-08/xxxxr0</a:t>
            </a:r>
          </a:p>
        </p:txBody>
      </p:sp>
      <p:sp>
        <p:nvSpPr>
          <p:cNvPr id="1946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17542" y="9000621"/>
            <a:ext cx="273322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Clint Chaplin, Samsung Electronics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88DA73E-D53B-449D-923D-78977556481F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194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94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048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113" y="96239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802.11-08/xxxxr0</a:t>
            </a:r>
          </a:p>
        </p:txBody>
      </p:sp>
      <p:sp>
        <p:nvSpPr>
          <p:cNvPr id="2048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17542" y="9000621"/>
            <a:ext cx="273322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Clint Chaplin, Samsung Electronics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083" y="9001125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5B163C6-2692-4D3B-B409-751D5909A813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204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204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150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150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150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1510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1511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E0CF1C92-DB8F-4998-8C0A-760EDEEEB4DB}" type="slidenum">
              <a:rPr lang="en-US"/>
              <a:pPr algn="r"/>
              <a:t>83</a:t>
            </a:fld>
            <a:endParaRPr lang="en-US"/>
          </a:p>
        </p:txBody>
      </p:sp>
      <p:sp>
        <p:nvSpPr>
          <p:cNvPr id="2151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151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1514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1515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3D71634F-7945-4B18-855F-9F75AF30EC5E}" type="slidenum">
              <a:rPr lang="en-US"/>
              <a:pPr algn="r"/>
              <a:t>83</a:t>
            </a:fld>
            <a:endParaRPr lang="en-US"/>
          </a:p>
        </p:txBody>
      </p:sp>
      <p:sp>
        <p:nvSpPr>
          <p:cNvPr id="21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1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253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253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253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2534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2535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4EC200BC-2711-4368-A743-33C374C8233E}" type="slidenum">
              <a:rPr lang="en-US"/>
              <a:pPr algn="r"/>
              <a:t>84</a:t>
            </a:fld>
            <a:endParaRPr lang="en-US"/>
          </a:p>
        </p:txBody>
      </p:sp>
      <p:sp>
        <p:nvSpPr>
          <p:cNvPr id="2253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253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2538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2539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0BDBDB42-101A-42B4-B78F-E92DE27E93AD}" type="slidenum">
              <a:rPr lang="en-US"/>
              <a:pPr algn="r"/>
              <a:t>84</a:t>
            </a:fld>
            <a:endParaRPr lang="en-US"/>
          </a:p>
        </p:txBody>
      </p:sp>
      <p:sp>
        <p:nvSpPr>
          <p:cNvPr id="22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2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355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355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355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3558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3559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174682E5-8040-48B1-BC9F-782F8588481F}" type="slidenum">
              <a:rPr lang="en-US"/>
              <a:pPr algn="r"/>
              <a:t>85</a:t>
            </a:fld>
            <a:endParaRPr lang="en-US"/>
          </a:p>
        </p:txBody>
      </p:sp>
      <p:sp>
        <p:nvSpPr>
          <p:cNvPr id="2356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356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3562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3563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464E7502-C659-4EA7-B581-0A48F91BE445}" type="slidenum">
              <a:rPr lang="en-US"/>
              <a:pPr algn="r"/>
              <a:t>85</a:t>
            </a:fld>
            <a:endParaRPr lang="en-US"/>
          </a:p>
        </p:txBody>
      </p:sp>
      <p:sp>
        <p:nvSpPr>
          <p:cNvPr id="23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3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802.11-13/0394r0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0010" y="9004701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D06FD74-6E50-4B31-9CC5-AE1BC70930D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457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458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458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4582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4583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8F859326-7407-48C0-ACDC-0C2979A68151}" type="slidenum">
              <a:rPr lang="en-US"/>
              <a:pPr algn="r"/>
              <a:t>86</a:t>
            </a:fld>
            <a:endParaRPr lang="en-US"/>
          </a:p>
        </p:txBody>
      </p:sp>
      <p:sp>
        <p:nvSpPr>
          <p:cNvPr id="24584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458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4586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4587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2FFC0742-83FA-4911-B8D3-F56BD1E55C76}" type="slidenum">
              <a:rPr lang="en-US"/>
              <a:pPr algn="r"/>
              <a:t>86</a:t>
            </a:fld>
            <a:endParaRPr lang="en-US"/>
          </a:p>
        </p:txBody>
      </p:sp>
      <p:sp>
        <p:nvSpPr>
          <p:cNvPr id="24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4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560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5604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560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5606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9762479E-CA74-49D5-874F-362F2022537D}" type="slidenum">
              <a:rPr lang="en-US"/>
              <a:pPr algn="r"/>
              <a:t>87</a:t>
            </a:fld>
            <a:endParaRPr lang="en-US"/>
          </a:p>
        </p:txBody>
      </p:sp>
      <p:sp>
        <p:nvSpPr>
          <p:cNvPr id="2560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560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5610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5611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A4CFB2FC-0391-4BF2-9BD0-A66F6266EE26}" type="slidenum">
              <a:rPr lang="en-US"/>
              <a:pPr algn="r"/>
              <a:t>87</a:t>
            </a:fld>
            <a:endParaRPr lang="en-US"/>
          </a:p>
        </p:txBody>
      </p:sp>
      <p:sp>
        <p:nvSpPr>
          <p:cNvPr id="25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5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662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662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662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6630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6631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60B11636-26AE-455D-814B-E9FE82314451}" type="slidenum">
              <a:rPr lang="en-US"/>
              <a:pPr algn="r"/>
              <a:t>88</a:t>
            </a:fld>
            <a:endParaRPr lang="en-US"/>
          </a:p>
        </p:txBody>
      </p:sp>
      <p:sp>
        <p:nvSpPr>
          <p:cNvPr id="2663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663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6634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6635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35140EC1-B8AF-488F-A644-30D843C55999}" type="slidenum">
              <a:rPr lang="en-US"/>
              <a:pPr algn="r"/>
              <a:t>88</a:t>
            </a:fld>
            <a:endParaRPr lang="en-US"/>
          </a:p>
        </p:txBody>
      </p:sp>
      <p:sp>
        <p:nvSpPr>
          <p:cNvPr id="26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6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765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765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765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7654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7655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4CAA8AE8-D726-42C0-9B9B-1471762C0BA0}" type="slidenum">
              <a:rPr lang="en-US"/>
              <a:pPr algn="r"/>
              <a:t>89</a:t>
            </a:fld>
            <a:endParaRPr lang="en-US"/>
          </a:p>
        </p:txBody>
      </p:sp>
      <p:sp>
        <p:nvSpPr>
          <p:cNvPr id="2765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765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7658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7659" name="Rectangle 7"/>
          <p:cNvSpPr txBox="1">
            <a:spLocks noGrp="1" noChangeArrowheads="1"/>
          </p:cNvSpPr>
          <p:nvPr/>
        </p:nvSpPr>
        <p:spPr bwMode="auto">
          <a:xfrm>
            <a:off x="3284315" y="900062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EA952948-B89A-4D23-B91B-CE86E2357A61}" type="slidenum">
              <a:rPr lang="en-US"/>
              <a:pPr algn="r"/>
              <a:t>89</a:t>
            </a:fld>
            <a:endParaRPr lang="en-US"/>
          </a:p>
        </p:txBody>
      </p:sp>
      <p:sp>
        <p:nvSpPr>
          <p:cNvPr id="27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7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867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867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867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8678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8679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DAA1DDB9-5087-423F-8997-5235FDB2A571}" type="slidenum">
              <a:rPr lang="en-US"/>
              <a:pPr algn="r"/>
              <a:t>90</a:t>
            </a:fld>
            <a:endParaRPr lang="en-US"/>
          </a:p>
        </p:txBody>
      </p:sp>
      <p:sp>
        <p:nvSpPr>
          <p:cNvPr id="2868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868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8682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8683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9E35F8D5-DCE0-4D51-8116-E1EDC37795F9}" type="slidenum">
              <a:rPr lang="en-US"/>
              <a:pPr algn="r"/>
              <a:t>90</a:t>
            </a:fld>
            <a:endParaRPr lang="en-US"/>
          </a:p>
        </p:txBody>
      </p:sp>
      <p:sp>
        <p:nvSpPr>
          <p:cNvPr id="28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8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2969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2970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2970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29702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29703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2A75E515-97FD-4B2D-8BE6-1BCDC337C829}" type="slidenum">
              <a:rPr lang="en-US"/>
              <a:pPr algn="r"/>
              <a:t>91</a:t>
            </a:fld>
            <a:endParaRPr lang="en-US"/>
          </a:p>
        </p:txBody>
      </p:sp>
      <p:sp>
        <p:nvSpPr>
          <p:cNvPr id="29704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2970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29706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29707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1BCF5302-2D95-4B1B-A69F-0A2936A2DBF3}" type="slidenum">
              <a:rPr lang="en-US"/>
              <a:pPr algn="r"/>
              <a:t>91</a:t>
            </a:fld>
            <a:endParaRPr lang="en-US"/>
          </a:p>
        </p:txBody>
      </p:sp>
      <p:sp>
        <p:nvSpPr>
          <p:cNvPr id="29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29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3072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30724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3072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30726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30727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DCC4400A-2AAE-45C3-8C3E-0E6B6AF24395}" type="slidenum">
              <a:rPr lang="en-US"/>
              <a:pPr algn="r"/>
              <a:t>92</a:t>
            </a:fld>
            <a:endParaRPr lang="en-US"/>
          </a:p>
        </p:txBody>
      </p:sp>
      <p:sp>
        <p:nvSpPr>
          <p:cNvPr id="3072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3072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30730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30731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71FD92DC-D5A3-4C69-A638-EF026747A275}" type="slidenum">
              <a:rPr lang="en-US"/>
              <a:pPr algn="r"/>
              <a:t>92</a:t>
            </a:fld>
            <a:endParaRPr lang="en-US"/>
          </a:p>
        </p:txBody>
      </p:sp>
      <p:sp>
        <p:nvSpPr>
          <p:cNvPr id="30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30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3174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31748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31749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31750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31751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0FF7A3BD-E97F-4756-A14B-B2DAD43F8423}" type="slidenum">
              <a:rPr lang="en-US"/>
              <a:pPr algn="r"/>
              <a:t>93</a:t>
            </a:fld>
            <a:endParaRPr lang="en-US"/>
          </a:p>
        </p:txBody>
      </p:sp>
      <p:sp>
        <p:nvSpPr>
          <p:cNvPr id="3175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3175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31754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31755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7F2CE7DC-ADDC-4E74-9F40-1F385D7AF29F}" type="slidenum">
              <a:rPr lang="en-US"/>
              <a:pPr algn="r"/>
              <a:t>93</a:t>
            </a:fld>
            <a:endParaRPr lang="en-US"/>
          </a:p>
        </p:txBody>
      </p:sp>
      <p:sp>
        <p:nvSpPr>
          <p:cNvPr id="31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31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3277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32772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802.11-08/xxxxr0</a:t>
            </a:r>
          </a:p>
        </p:txBody>
      </p:sp>
      <p:sp>
        <p:nvSpPr>
          <p:cNvPr id="3277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32774" name="Rectangle 6"/>
          <p:cNvSpPr txBox="1">
            <a:spLocks noGrp="1" noChangeArrowheads="1"/>
          </p:cNvSpPr>
          <p:nvPr/>
        </p:nvSpPr>
        <p:spPr bwMode="auto">
          <a:xfrm>
            <a:off x="3676959" y="9000621"/>
            <a:ext cx="26738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 Electronics</a:t>
            </a:r>
          </a:p>
        </p:txBody>
      </p:sp>
      <p:sp>
        <p:nvSpPr>
          <p:cNvPr id="32775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14CB1D29-E6C1-45F6-BDE7-25071E91A034}" type="slidenum">
              <a:rPr lang="en-US"/>
              <a:pPr algn="r"/>
              <a:t>94</a:t>
            </a:fld>
            <a:endParaRPr lang="en-US"/>
          </a:p>
        </p:txBody>
      </p:sp>
      <p:sp>
        <p:nvSpPr>
          <p:cNvPr id="32776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3277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32778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32779" name="Rectangle 7"/>
          <p:cNvSpPr txBox="1">
            <a:spLocks noGrp="1" noChangeArrowheads="1"/>
          </p:cNvSpPr>
          <p:nvPr/>
        </p:nvSpPr>
        <p:spPr bwMode="auto">
          <a:xfrm>
            <a:off x="3284316" y="900062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2ADC8972-55C8-4620-9095-D1A7B3824328}" type="slidenum">
              <a:rPr lang="en-US"/>
              <a:pPr algn="r"/>
              <a:t>94</a:t>
            </a:fld>
            <a:endParaRPr lang="en-US"/>
          </a:p>
        </p:txBody>
      </p:sp>
      <p:sp>
        <p:nvSpPr>
          <p:cNvPr id="32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5088" y="808038"/>
            <a:ext cx="4340225" cy="3255962"/>
          </a:xfrm>
          <a:ln/>
        </p:spPr>
      </p:sp>
      <p:sp>
        <p:nvSpPr>
          <p:cNvPr id="32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30340"/>
            <a:ext cx="5142244" cy="42045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33853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2013January 2009September 2008</a:t>
            </a:r>
          </a:p>
        </p:txBody>
      </p:sp>
      <p:sp>
        <p:nvSpPr>
          <p:cNvPr id="33795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23202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January 2009September 2008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113" y="96239"/>
            <a:ext cx="2244655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802.11-08/xxxxr0</a:t>
            </a:r>
          </a:p>
        </p:txBody>
      </p:sp>
      <p:sp>
        <p:nvSpPr>
          <p:cNvPr id="3379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12551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September 2008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17542" y="9000621"/>
            <a:ext cx="273322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Clint Chaplin, Samsung Electronics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839C109-1EEF-48E8-8B29-B194414D3AA4}" type="slidenum">
              <a:rPr lang="en-US" smtClean="0"/>
              <a:pPr/>
              <a:t>95</a:t>
            </a:fld>
            <a:endParaRPr lang="en-US" smtClean="0"/>
          </a:p>
        </p:txBody>
      </p:sp>
      <p:sp>
        <p:nvSpPr>
          <p:cNvPr id="33800" name="Rectangle 2"/>
          <p:cNvSpPr txBox="1">
            <a:spLocks noGrp="1" noChangeArrowheads="1"/>
          </p:cNvSpPr>
          <p:nvPr/>
        </p:nvSpPr>
        <p:spPr bwMode="auto">
          <a:xfrm>
            <a:off x="4106113" y="96239"/>
            <a:ext cx="22446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/>
              <a:t>doc.: IEEE 802.11-08/0697r0</a:t>
            </a:r>
          </a:p>
        </p:txBody>
      </p:sp>
      <p:sp>
        <p:nvSpPr>
          <p:cNvPr id="33801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701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/>
              <a:t>May 2008</a:t>
            </a:r>
          </a:p>
        </p:txBody>
      </p:sp>
      <p:sp>
        <p:nvSpPr>
          <p:cNvPr id="33802" name="Rectangle 6"/>
          <p:cNvSpPr txBox="1">
            <a:spLocks noGrp="1" noChangeArrowheads="1"/>
          </p:cNvSpPr>
          <p:nvPr/>
        </p:nvSpPr>
        <p:spPr bwMode="auto">
          <a:xfrm>
            <a:off x="4411134" y="9000621"/>
            <a:ext cx="193963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/>
              <a:t>Clint Chaplin, Samsung</a:t>
            </a:r>
          </a:p>
        </p:txBody>
      </p:sp>
      <p:sp>
        <p:nvSpPr>
          <p:cNvPr id="33803" name="Rectangle 7"/>
          <p:cNvSpPr txBox="1">
            <a:spLocks noGrp="1" noChangeArrowheads="1"/>
          </p:cNvSpPr>
          <p:nvPr/>
        </p:nvSpPr>
        <p:spPr bwMode="auto">
          <a:xfrm>
            <a:off x="3207370" y="9000621"/>
            <a:ext cx="5690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/>
              <a:t>Page </a:t>
            </a:r>
            <a:fld id="{C08A93C4-AC0A-4F50-9919-2CA44C65B1D8}" type="slidenum">
              <a:rPr lang="en-US"/>
              <a:pPr algn="r"/>
              <a:t>95</a:t>
            </a:fld>
            <a:endParaRPr lang="en-US"/>
          </a:p>
        </p:txBody>
      </p:sp>
      <p:sp>
        <p:nvSpPr>
          <p:cNvPr id="33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338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1123" y="88779"/>
            <a:ext cx="758946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1327" y="9004700"/>
            <a:ext cx="496054" cy="18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15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567" y="4415159"/>
            <a:ext cx="5609267" cy="418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4CD7F8F-B5C0-4380-A271-9E516E7CC664}" type="slidenum">
              <a:rPr lang="en-US" smtClean="0"/>
              <a:pPr>
                <a:defRPr/>
              </a:pPr>
              <a:t>96</a:t>
            </a:fld>
            <a:endParaRPr lang="en-US" smtClean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6804" y="95706"/>
            <a:ext cx="225474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830784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1164" y="9001125"/>
            <a:ext cx="2700389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AE07503-9338-40F3-9542-64C4F6343EC2}" type="slidenum">
              <a:rPr lang="en-US" smtClean="0"/>
              <a:pPr>
                <a:defRPr/>
              </a:pPr>
              <a:t>97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33837" y="9001125"/>
            <a:ext cx="2517715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101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33837" y="9001125"/>
            <a:ext cx="2517715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102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33837" y="9001125"/>
            <a:ext cx="2517715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7138" y="9001125"/>
            <a:ext cx="56906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06897" y="95706"/>
            <a:ext cx="224465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1065106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33837" y="9001125"/>
            <a:ext cx="2517715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2846" y="9001125"/>
            <a:ext cx="563359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104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1123" y="88779"/>
            <a:ext cx="758946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74045" y="9004701"/>
            <a:ext cx="503335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567" y="4415159"/>
            <a:ext cx="5609267" cy="418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756980" cy="215444"/>
          </a:xfrm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40066" y="9000621"/>
            <a:ext cx="251070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71" y="95706"/>
            <a:ext cx="756980" cy="215444"/>
          </a:xfrm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61238" y="96239"/>
            <a:ext cx="7488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40066" y="9000621"/>
            <a:ext cx="251070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1802" y="9001125"/>
            <a:ext cx="424403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802.11-13/0394r0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37-01-0000-proposed-statement-to-bbf-response-to-liaison-of-8-march-on-performance-measurements-architecture.docx" TargetMode="External"/><Relationship Id="rId2" Type="http://schemas.openxmlformats.org/officeDocument/2006/relationships/hyperlink" Target="https://mentor.ieee.org/802.18/dcn/13/18-13-0036-00-0000-proposed-statement-to-ietf-lmap-on-ieee-p802-16-3-activity.docx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8.doc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OmniRANsg/" TargetMode="Externa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omniran/dcn/13/omniran-13-0014-02-ecsg-march-2013-orlando-agenda.pptx" TargetMode="External"/><Relationship Id="rId4" Type="http://schemas.openxmlformats.org/officeDocument/2006/relationships/hyperlink" Target="https://mentor.ieee.org/omniran/documents" TargetMode="Externa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ddrgal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85-00-0000-high-efficiency-wlan-press-release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2.doc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287-01-0wng-beyond-802-11ac-a-very-high-capacity-wlan.pptx" TargetMode="External"/><Relationship Id="rId3" Type="http://schemas.openxmlformats.org/officeDocument/2006/relationships/hyperlink" Target="https://mentor.ieee.org/802.11/dcn/13/11-13-0340-02-0wng-agenda-for-march-2013.ppt" TargetMode="External"/><Relationship Id="rId7" Type="http://schemas.openxmlformats.org/officeDocument/2006/relationships/hyperlink" Target="https://mentor.ieee.org/802.11/dcn/13/11-13-0309-00-0wng-next-gen-wlan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0343-00-0wng-operator-oriented-wi-fi.pptx" TargetMode="External"/><Relationship Id="rId5" Type="http://schemas.openxmlformats.org/officeDocument/2006/relationships/hyperlink" Target="https://mentor.ieee.org/802.11/dcn/13/11-13-0313-00-0wng-usage-models-for-next-generation-wi-fi.pptx" TargetMode="External"/><Relationship Id="rId10" Type="http://schemas.openxmlformats.org/officeDocument/2006/relationships/hyperlink" Target="https://mentor.ieee.org/802.11/dcn/13/11-13-0339-10-0wng-high-efficiency-wlan-straw-poll.ppt" TargetMode="External"/><Relationship Id="rId4" Type="http://schemas.openxmlformats.org/officeDocument/2006/relationships/hyperlink" Target="https://mentor.ieee.org/802.11/dcn/13/11-13-0314-00-0wng-on-future-enhancements-to-802-11-technology.pptx" TargetMode="External"/><Relationship Id="rId9" Type="http://schemas.openxmlformats.org/officeDocument/2006/relationships/hyperlink" Target="https://mentor.ieee.org/802.11/dcn/13/11-13-0331-05-0wng-high-efficiency-wifi.ppt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52-00-0wng-wng-meeting-minutes-orlando-mar2013.doc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3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15-03-0arc-considerations-on-ap-architectural-models.doc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4.doc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13/18-13-0027-00-0000-korea-submission-to-itu-r-wp5d-technical-feasibility-of-imt-in-the-bands-above-6-ghz.docx" TargetMode="External"/><Relationship Id="rId13" Type="http://schemas.openxmlformats.org/officeDocument/2006/relationships/hyperlink" Target="https://mentor.ieee.org/802.11/dcn/13/11-13-0349-00-0reg-industry-outine-for-nprm-fcc-13-22.docx" TargetMode="External"/><Relationship Id="rId3" Type="http://schemas.openxmlformats.org/officeDocument/2006/relationships/hyperlink" Target="http://transition.fcc.gov/Daily_Releases/Daily_Business/2012/db1212/FCC-12-148A1.pdf" TargetMode="External"/><Relationship Id="rId7" Type="http://schemas.openxmlformats.org/officeDocument/2006/relationships/hyperlink" Target="http://docbox.etsi.org/BRAN/BRAN/70-Draft/EN301598/0060010/BRAN-0060010v0016.doc" TargetMode="External"/><Relationship Id="rId12" Type="http://schemas.openxmlformats.org/officeDocument/2006/relationships/hyperlink" Target="https://mentor.ieee.org/802.18/dcn/13/18-13-0038-03-0000-ieee-802-input-to-wp5a-on-5-ghz.docx" TargetMode="External"/><Relationship Id="rId17" Type="http://schemas.openxmlformats.org/officeDocument/2006/relationships/hyperlink" Target="https://mentor.ieee.org/802.11/dcn/13/11-13-0362-01-0reg-beamfoming-array-gain-to-intended-and-unintended-users.ppt" TargetMode="External"/><Relationship Id="rId2" Type="http://schemas.openxmlformats.org/officeDocument/2006/relationships/hyperlink" Target="http://transition.fcc.gov/Daily_Releases/Daily_Business/2012/db1002/FCC-12-118A1.pdf" TargetMode="External"/><Relationship Id="rId16" Type="http://schemas.openxmlformats.org/officeDocument/2006/relationships/hyperlink" Target="https://mentor.ieee.org/802.11/dcn/13/11-13-0364-01-0reg-txbf-antenna-gai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3/18-13-0028-00-0000-fcc-authorizes-tvws-database-service-to-unlicensed-devices-in-usa.docx" TargetMode="External"/><Relationship Id="rId11" Type="http://schemas.openxmlformats.org/officeDocument/2006/relationships/hyperlink" Target="https://mentor.ieee.org/802.18/dcn/13/18-13-0022-00-0000-itu-r-wp-5a-liaison-m-1651-update.doc" TargetMode="External"/><Relationship Id="rId5" Type="http://schemas.openxmlformats.org/officeDocument/2006/relationships/hyperlink" Target="https://mentor.ieee.org/802.18/dcn/13/18-13-0030-00-0000-fcc-request-for-comment-wrc-15-recommendations.doc" TargetMode="External"/><Relationship Id="rId15" Type="http://schemas.openxmlformats.org/officeDocument/2006/relationships/hyperlink" Target="https://mentor.ieee.org/802.11/dcn/13/11-13-0353-02-0reg-fcc-13-49-comment-framework.doc" TargetMode="External"/><Relationship Id="rId10" Type="http://schemas.openxmlformats.org/officeDocument/2006/relationships/hyperlink" Target="https://mentor.ieee.org/802.18/dcn/13/18-13-0023-00-0000-itu-r-recommendation-m-1651.doc" TargetMode="External"/><Relationship Id="rId4" Type="http://schemas.openxmlformats.org/officeDocument/2006/relationships/hyperlink" Target="http://transition.fcc.gov/Daily_Releases/Daily_Business/2013/db0220/FCC-13-22A1.pdf" TargetMode="External"/><Relationship Id="rId9" Type="http://schemas.openxmlformats.org/officeDocument/2006/relationships/hyperlink" Target="https://mentor.ieee.org/802.18/dcn/13/18-13-0026-00-0000-itu-r-recommendation-f-1763.doc" TargetMode="External"/><Relationship Id="rId14" Type="http://schemas.openxmlformats.org/officeDocument/2006/relationships/hyperlink" Target="https://mentor.ieee.org/802.11/dcn/13/11-13-0350-00-0reg-nprm-fcc-13-22-dissected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5.doc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99-03-00ac-lb191-comments-tgac-d5-0.xls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320-01-00ac-p802-11ac-report-to-ec-on-conditional-approval-to-go-to-sponsor-ballot.pptx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6.doc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4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7.doc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ocuments" TargetMode="Externa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16-00-0000-final-reply-comments-to-fcc-tv-band-incentive-auction-nprm.doc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35-02-0000-proposed-cont-to-itu-r-wp-5d-update-of-wirelessman-advanced-rit-of-rec-itu-r-m-2012-meeting-y-2.zip" TargetMode="External"/><Relationship Id="rId2" Type="http://schemas.openxmlformats.org/officeDocument/2006/relationships/hyperlink" Target="https://mentor.ieee.org/802.18/dcn/13/18-13-0034-01-0000-proposed-ls-to-itu-r-wp-5d-update-toward-rec-itu-r-m-1457-12-meeting-x-notificatio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3/18-13-0038-03-0000-ieee-802-input-to-wp5a-on-5-ghz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</a:t>
            </a:r>
            <a:r>
              <a:rPr lang="en-US" dirty="0" smtClean="0"/>
              <a:t>April </a:t>
            </a:r>
            <a:r>
              <a:rPr lang="en-US" dirty="0" smtClean="0"/>
              <a:t>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 </a:t>
            </a:r>
            <a:r>
              <a:rPr lang="en-US" sz="2000" b="0" dirty="0" smtClean="0"/>
              <a:t>– </a:t>
            </a:r>
            <a:r>
              <a:rPr lang="en-US" sz="2000" b="0" dirty="0" smtClean="0"/>
              <a:t>April </a:t>
            </a:r>
            <a:r>
              <a:rPr lang="en-US" sz="2000" b="0" dirty="0" smtClean="0"/>
              <a:t>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515642"/>
              </p:ext>
            </p:extLst>
          </p:nvPr>
        </p:nvGraphicFramePr>
        <p:xfrm>
          <a:off x="381000" y="914400"/>
          <a:ext cx="8458200" cy="3994188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April 5 to April 26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March 26 to May 21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May 8th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23</a:t>
                      </a:r>
                      <a:endParaRPr lang="en-GB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9, May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July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April 8, 22; May 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22nd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18th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</a:t>
                      </a:r>
                      <a:r>
                        <a:rPr lang="en-US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July 29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7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6925712-B8E5-49E3-A53C-4418AE42250C}" type="slidenum">
              <a:rPr lang="en-US"/>
              <a:pPr>
                <a:defRPr/>
              </a:pPr>
              <a:t>100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smtClean="0"/>
              <a:t>Other Documents Reviewed and Approved </a:t>
            </a:r>
            <a:br>
              <a:rPr lang="en-GB" sz="2800" smtClean="0"/>
            </a:br>
            <a:r>
              <a:rPr lang="en-GB" sz="2800" smtClean="0"/>
              <a:t>by the RR-TAG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82000" cy="4038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0" dirty="0" smtClean="0"/>
              <a:t>The RR-TAG approved the following document from 802.16 for EC review  and submission to IETF, copy to the FCC: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18-13/036r0</a:t>
            </a:r>
            <a:r>
              <a:rPr lang="en-US" sz="1800" dirty="0" smtClean="0"/>
              <a:t>, </a:t>
            </a:r>
            <a:r>
              <a:rPr lang="en-US" sz="1800" b="1" dirty="0" smtClean="0"/>
              <a:t>Proposed Statement to IETF LMAP on IEEE P802.16.3 Activity </a:t>
            </a:r>
            <a:r>
              <a:rPr lang="en-GB" sz="1800" b="1" dirty="0" smtClean="0"/>
              <a:t>Link: </a:t>
            </a:r>
            <a:r>
              <a:rPr lang="en-GB" sz="1800" b="1" dirty="0" smtClean="0">
                <a:hlinkClick r:id="rId2"/>
              </a:rPr>
              <a:t>18-13/036r0</a:t>
            </a:r>
            <a:endParaRPr lang="en-GB" sz="1800" b="1" dirty="0" smtClean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GB" b="0" dirty="0" smtClean="0"/>
              <a:t>The RR-TAG approved the following document from 802.16 for EC review and submission to the Broadband Forum, copy to the FCC: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18-13/037r1 Proposed statement to BBF: Response to liaison of 8 March on Performance Measurements Architecture Link: </a:t>
            </a:r>
            <a:r>
              <a:rPr lang="en-US" sz="1800" b="1" dirty="0" smtClean="0">
                <a:hlinkClick r:id="rId3"/>
              </a:rPr>
              <a:t>18-13/037r1</a:t>
            </a:r>
            <a:endParaRPr lang="en-US" sz="1800" b="1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11-13/0376r0 by John Notor, Notor Research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54537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101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58115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11-13/0357r0 by Michael Montemurro, Research in Motion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982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102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Activities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Currently focused on defining </a:t>
            </a:r>
            <a:r>
              <a:rPr lang="en-US" smtClean="0"/>
              <a:t>the problem </a:t>
            </a:r>
            <a:r>
              <a:rPr lang="en-US" dirty="0" smtClean="0"/>
              <a:t>statement and scope, leading to the creation of a PAR and 5C.</a:t>
            </a:r>
          </a:p>
          <a:p>
            <a:r>
              <a:rPr lang="en-US" dirty="0" smtClean="0"/>
              <a:t>Review of feedback from presentations to IETF, IEEE 802.1, and EC.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OmniRAN</a:t>
            </a:r>
            <a:r>
              <a:rPr lang="en-US" dirty="0" smtClean="0"/>
              <a:t> use case proposals</a:t>
            </a:r>
          </a:p>
          <a:p>
            <a:r>
              <a:rPr lang="en-US" dirty="0" smtClean="0"/>
              <a:t>Discussion with IEEE 802.21 on the scope of </a:t>
            </a:r>
            <a:r>
              <a:rPr lang="en-US" dirty="0" err="1" smtClean="0"/>
              <a:t>OmniRAN</a:t>
            </a:r>
            <a:r>
              <a:rPr lang="en-US" dirty="0" smtClean="0"/>
              <a:t> relative to the scope of IEEE 802.21</a:t>
            </a:r>
          </a:p>
          <a:p>
            <a:r>
              <a:rPr lang="en-US" dirty="0" smtClean="0"/>
              <a:t>Liaison to 3GPP to obtain clarification on some technical aspects of SAMOG (3GPP TS 23.402)</a:t>
            </a:r>
          </a:p>
          <a:p>
            <a:r>
              <a:rPr lang="en-US" dirty="0" smtClean="0"/>
              <a:t>Request for PAR extension. </a:t>
            </a:r>
          </a:p>
          <a:p>
            <a:endParaRPr lang="en-US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11-13/0357r0 by Michael Montemurro, Research in Motion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8446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Objectives for May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Teleconferences: April 11</a:t>
            </a:r>
            <a:r>
              <a:rPr lang="en-US" baseline="30000" dirty="0" smtClean="0"/>
              <a:t>th</a:t>
            </a:r>
            <a:r>
              <a:rPr lang="en-US" dirty="0" smtClean="0"/>
              <a:t>, May 2</a:t>
            </a:r>
            <a:r>
              <a:rPr lang="en-US" baseline="30000" dirty="0" smtClean="0"/>
              <a:t>nd</a:t>
            </a:r>
            <a:r>
              <a:rPr lang="en-US" dirty="0"/>
              <a:t> </a:t>
            </a:r>
            <a:r>
              <a:rPr lang="en-US" dirty="0" smtClean="0"/>
              <a:t>at 9am – details on </a:t>
            </a:r>
            <a:r>
              <a:rPr lang="en-US" dirty="0" err="1" smtClean="0"/>
              <a:t>OmniRAN</a:t>
            </a:r>
            <a:r>
              <a:rPr lang="en-US" dirty="0" smtClean="0"/>
              <a:t> SG website</a:t>
            </a:r>
          </a:p>
          <a:p>
            <a:r>
              <a:rPr lang="en-US" dirty="0" smtClean="0"/>
              <a:t>Incorporate proposed use cases into an </a:t>
            </a:r>
            <a:r>
              <a:rPr lang="en-US" dirty="0" err="1" smtClean="0"/>
              <a:t>OmniRAN</a:t>
            </a:r>
            <a:r>
              <a:rPr lang="en-US" dirty="0" smtClean="0"/>
              <a:t> use case document</a:t>
            </a:r>
          </a:p>
          <a:p>
            <a:r>
              <a:rPr lang="en-US" dirty="0" smtClean="0"/>
              <a:t>Develop PAR submission documents</a:t>
            </a:r>
            <a:r>
              <a:rPr lang="en-US" dirty="0"/>
              <a:t> </a:t>
            </a:r>
            <a:r>
              <a:rPr lang="en-US" dirty="0" smtClean="0"/>
              <a:t>– Target PAR submission on Jun 15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11-13/0357r0 by Michael Montemurro, Research in Motion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28941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104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website</a:t>
            </a:r>
          </a:p>
          <a:p>
            <a:pPr lvl="1"/>
            <a:r>
              <a:rPr lang="en-US" dirty="0">
                <a:hlinkClick r:id="rId3"/>
              </a:rPr>
              <a:t>http://www.ieee802.org/OmniRANsg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Document repository for </a:t>
            </a:r>
            <a:r>
              <a:rPr lang="en-US" dirty="0" err="1" smtClean="0"/>
              <a:t>OmniRAN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https://mentor.ieee.org/omniran/</a:t>
            </a:r>
            <a:r>
              <a:rPr lang="en-US" dirty="0" smtClean="0">
                <a:hlinkClick r:id="rId4"/>
              </a:rPr>
              <a:t>documents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Link to March 2013 </a:t>
            </a:r>
            <a:r>
              <a:rPr lang="en-US" dirty="0" err="1" smtClean="0"/>
              <a:t>OmniRAN</a:t>
            </a:r>
            <a:r>
              <a:rPr lang="en-US" dirty="0" smtClean="0"/>
              <a:t> Agenda:</a:t>
            </a:r>
          </a:p>
          <a:p>
            <a:pPr lvl="1"/>
            <a:r>
              <a:rPr lang="en-US" dirty="0">
                <a:hlinkClick r:id="rId5"/>
              </a:rPr>
              <a:t>https://mentor.ieee.org/omniran/dcn/13/omniran-13-0014-</a:t>
            </a:r>
            <a:r>
              <a:rPr lang="en-US" dirty="0" smtClean="0">
                <a:hlinkClick r:id="rId5"/>
              </a:rPr>
              <a:t>03-</a:t>
            </a:r>
            <a:r>
              <a:rPr lang="en-US" dirty="0">
                <a:hlinkClick r:id="rId5"/>
              </a:rPr>
              <a:t>ecsg-march-2013-orlando-</a:t>
            </a:r>
            <a:r>
              <a:rPr lang="en-US" dirty="0" smtClean="0">
                <a:hlinkClick r:id="rId5"/>
              </a:rPr>
              <a:t>agenda.pptx</a:t>
            </a:r>
            <a:r>
              <a:rPr lang="en-US" dirty="0" smtClean="0"/>
              <a:t>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11-13/0357r0 by Michael Montemurro, Research in Motion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139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105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106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55306126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  <p:extLst>
      <p:ext uri="{BB962C8B-B14F-4D97-AF65-F5344CB8AC3E}">
        <p14:creationId xmlns:p14="http://schemas.microsoft.com/office/powerpoint/2010/main" val="23902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4582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  Ballot #194  was a 15 day Working Group technical recirculation Ballot asking the question "Should P802.11ac D5.0 be forwarded to Sponsor Ballot?".  </a:t>
            </a:r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   Wednesday            	   March 20, 2013- 23:59 ET</a:t>
            </a:r>
            <a:br>
              <a:rPr lang="en-US" sz="1600" dirty="0"/>
            </a:br>
            <a:r>
              <a:rPr lang="en-US" sz="1600" dirty="0"/>
              <a:t>Ballot Closing Date:      Thursday                    </a:t>
            </a:r>
            <a:r>
              <a:rPr lang="en-US" sz="1600" dirty="0" smtClean="0"/>
              <a:t>	   </a:t>
            </a:r>
            <a:r>
              <a:rPr lang="en-US" sz="1600" dirty="0"/>
              <a:t>April 04, 2013 - 23:59 ET </a:t>
            </a:r>
          </a:p>
          <a:p>
            <a:pPr marL="0" indent="0">
              <a:buNone/>
            </a:pPr>
            <a:r>
              <a:rPr lang="en-US" sz="1600" dirty="0"/>
              <a:t>RESPONSES: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 252 affirmative votes </a:t>
            </a:r>
          </a:p>
          <a:p>
            <a:pPr marL="0" indent="0">
              <a:buNone/>
            </a:pPr>
            <a:r>
              <a:rPr lang="en-US" sz="1600" dirty="0"/>
              <a:t>   10 negative votes  </a:t>
            </a:r>
          </a:p>
          <a:p>
            <a:pPr marL="0" indent="0">
              <a:buNone/>
            </a:pPr>
            <a:r>
              <a:rPr lang="en-US" sz="1600" dirty="0"/>
              <a:t>   10 abstention votes</a:t>
            </a:r>
          </a:p>
          <a:p>
            <a:pPr marL="0" indent="0">
              <a:buNone/>
            </a:pPr>
            <a:r>
              <a:rPr lang="en-US" sz="1600" dirty="0"/>
              <a:t>     2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  274 votes received =  91.3 %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3.7 %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252  affirmative votes       =      96.2 % affirmative</a:t>
            </a:r>
            <a:br>
              <a:rPr lang="en-US" sz="1600" dirty="0"/>
            </a:br>
            <a:r>
              <a:rPr lang="en-US" sz="1600" dirty="0"/>
              <a:t>  10  total negative votes  =        3.8 % negative</a:t>
            </a:r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r>
              <a:rPr lang="en-US" sz="1600" dirty="0" smtClean="0"/>
              <a:t>There were no comments received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2749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6868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#195  was a  15 day Working Group Technical  recirculation Ballot asking the question "Should P802.11af D4.0 be forwarded to Sponsor Ballot?"   </a:t>
            </a:r>
            <a:r>
              <a:rPr lang="en-US" sz="1600" dirty="0" smtClean="0"/>
              <a:t>The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Thursday       April 02, 2013 - 23:59 ET</a:t>
            </a:r>
            <a:br>
              <a:rPr lang="en-US" sz="1600" dirty="0"/>
            </a:br>
            <a:r>
              <a:rPr lang="en-US" sz="1600" dirty="0"/>
              <a:t>Ballot Closing Date:     Friday             April 17, 2013 - 23:59 ET </a:t>
            </a:r>
          </a:p>
          <a:p>
            <a:pPr marL="0" indent="0">
              <a:buNone/>
            </a:pPr>
            <a:r>
              <a:rPr lang="en-US" sz="1600" dirty="0" smtClean="0"/>
              <a:t>RESULTS</a:t>
            </a:r>
            <a:r>
              <a:rPr lang="en-US" sz="1600" dirty="0"/>
              <a:t>: </a:t>
            </a:r>
            <a:br>
              <a:rPr lang="en-US" sz="1600" dirty="0"/>
            </a:br>
            <a:r>
              <a:rPr lang="en-US" sz="1600" dirty="0" smtClean="0"/>
              <a:t>300 </a:t>
            </a:r>
            <a:r>
              <a:rPr lang="en-US" sz="1600" dirty="0"/>
              <a:t>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211 affirmative votes </a:t>
            </a:r>
            <a:br>
              <a:rPr lang="en-US" sz="1600" dirty="0"/>
            </a:br>
            <a:r>
              <a:rPr lang="en-US" sz="1600" dirty="0"/>
              <a:t>  19 negative votes  </a:t>
            </a:r>
          </a:p>
          <a:p>
            <a:pPr marL="0" indent="0">
              <a:buNone/>
            </a:pPr>
            <a:r>
              <a:rPr lang="en-US" sz="1600" dirty="0"/>
              <a:t>    1 negative vote without comments</a:t>
            </a:r>
          </a:p>
          <a:p>
            <a:pPr marL="0" indent="0">
              <a:buNone/>
            </a:pPr>
            <a:r>
              <a:rPr lang="en-US" sz="1600" dirty="0"/>
              <a:t>    7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238  votes received  =  79.3%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</a:t>
            </a:r>
            <a:r>
              <a:rPr lang="en-US" sz="1600" dirty="0" smtClean="0"/>
              <a:t> </a:t>
            </a:r>
            <a:r>
              <a:rPr lang="en-US" sz="1600" dirty="0"/>
              <a:t>=    2.9%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211  affirmative votes       =      91.7 % affirmative</a:t>
            </a:r>
            <a:br>
              <a:rPr lang="en-US" sz="1600" dirty="0"/>
            </a:br>
            <a:r>
              <a:rPr lang="en-US" sz="1600" dirty="0"/>
              <a:t>  19  valid negative votes  =        8.3 % negative</a:t>
            </a:r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r>
              <a:rPr lang="en-US" sz="1600" dirty="0"/>
              <a:t>There were 86 comments received.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424934"/>
            <a:ext cx="69730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April 2013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80759" y="6475413"/>
            <a:ext cx="1263166" cy="153888"/>
          </a:xfrm>
        </p:spPr>
        <p:txBody>
          <a:bodyPr/>
          <a:lstStyle/>
          <a:p>
            <a:pPr>
              <a:defRPr/>
            </a:pPr>
            <a:r>
              <a:rPr lang="en-US" sz="1000" smtClean="0"/>
              <a:t>Bruce Kraemer, Marvell</a:t>
            </a:r>
            <a:endParaRPr lang="en-US" sz="10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6444" y="6475413"/>
            <a:ext cx="487313" cy="153888"/>
          </a:xfrm>
        </p:spPr>
        <p:txBody>
          <a:bodyPr/>
          <a:lstStyle/>
          <a:p>
            <a:pPr>
              <a:defRPr/>
            </a:pPr>
            <a:r>
              <a:rPr lang="en-US" sz="1000" smtClean="0"/>
              <a:t>Slide </a:t>
            </a:r>
            <a:fld id="{8605CD4F-C74B-4274-A532-2982B8BB8F66}" type="slidenum">
              <a:rPr lang="en-US" sz="1000" smtClean="0"/>
              <a:pPr>
                <a:defRPr/>
              </a:pPr>
              <a:t>108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401271241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dirty="0" smtClean="0"/>
              <a:t>Sponsor ballot for 802.11ac</a:t>
            </a:r>
          </a:p>
          <a:p>
            <a:r>
              <a:rPr lang="en-US" dirty="0" smtClean="0"/>
              <a:t>Opened April 05, 2013</a:t>
            </a:r>
          </a:p>
          <a:p>
            <a:r>
              <a:rPr lang="en-US" dirty="0" smtClean="0"/>
              <a:t>Closes May 05, 2013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47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– Vancouver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11-12-1432r4</a:t>
            </a:r>
          </a:p>
          <a:p>
            <a:r>
              <a:rPr lang="en-US" sz="3200" dirty="0" smtClean="0"/>
              <a:t>Snapshots 				11-12-1433r0</a:t>
            </a:r>
          </a:p>
          <a:p>
            <a:r>
              <a:rPr lang="en-US" sz="3200" dirty="0" smtClean="0"/>
              <a:t>Supplementary 			11-12-1434r0</a:t>
            </a:r>
          </a:p>
          <a:p>
            <a:r>
              <a:rPr lang="en-US" sz="3200" dirty="0" smtClean="0"/>
              <a:t>Adrian’s Vice Chair report  	11-13-0096r1</a:t>
            </a:r>
          </a:p>
          <a:p>
            <a:r>
              <a:rPr lang="en-US" sz="3200" dirty="0" smtClean="0"/>
              <a:t>Jon’s Vice Chair report  	11-13-0021r0</a:t>
            </a:r>
          </a:p>
          <a:p>
            <a:r>
              <a:rPr lang="en-US" sz="3200" dirty="0" smtClean="0"/>
              <a:t>Treasury report  			11-13-0020r0</a:t>
            </a:r>
          </a:p>
          <a:p>
            <a:r>
              <a:rPr lang="en-US" sz="3200" dirty="0" smtClean="0"/>
              <a:t>Publicity report			11-13-0091r0</a:t>
            </a:r>
          </a:p>
          <a:p>
            <a:r>
              <a:rPr lang="en-US" sz="3200" dirty="0" smtClean="0"/>
              <a:t>Newcomers material 		11-13-0049r1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12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85374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7E06EAE-FE5E-4741-95D3-8CA9435FB27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January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37574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87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31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324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6F9E64E-B0FA-4FC9-AB48-6ABBCE4C5419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457200" y="1447800"/>
          <a:ext cx="8248650" cy="501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Binary Worksheet" r:id="rId4" imgW="8248779" imgH="5000557" progId="Excel.SheetBinaryMacroEnabled.12">
                  <p:embed/>
                </p:oleObj>
              </mc:Choice>
              <mc:Fallback>
                <p:oleObj name="Binary Worksheet" r:id="rId4" imgW="8248779" imgH="5000557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8248650" cy="501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Isosceles Triangle 6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15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5122862" y="41148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733800" y="4899025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637338"/>
            <a:ext cx="5302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 smtClean="0"/>
              <a:t>Slide </a:t>
            </a:r>
            <a:fld id="{AC9E1C48-971A-4278-8AC5-219B556E2399}" type="slidenum">
              <a:rPr lang="en-US" sz="1200" smtClean="0"/>
              <a:pPr/>
              <a:t>15</a:t>
            </a:fld>
            <a:endParaRPr lang="en-US" sz="1200" dirty="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154013"/>
            <a:ext cx="0" cy="4549875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122862" y="1099343"/>
            <a:ext cx="2420938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154013"/>
            <a:ext cx="0" cy="4460181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</a:t>
            </a:r>
            <a:r>
              <a:rPr lang="en-US" dirty="0" smtClean="0"/>
              <a:t>March 2013</a:t>
            </a:r>
            <a:r>
              <a:rPr lang="en-US" dirty="0" smtClean="0"/>
              <a:t>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263475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Document" r:id="rId4" imgW="8606510" imgH="2805156" progId="Word.Document.8">
                  <p:embed/>
                </p:oleObj>
              </mc:Choice>
              <mc:Fallback>
                <p:oleObj name="Document" r:id="rId4" imgW="8606510" imgH="28051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11-13/0276r2 by Peter Ecclesine (Cisco Systems)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71247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11-13/0276r2 by Peter Ecclesine (Cisco Systems)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78802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Beijing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Agenda 			</a:t>
            </a:r>
            <a:r>
              <a:rPr lang="en-US" sz="4400" dirty="0" smtClean="0"/>
              <a:t>11-13-0393r0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Snapshots </a:t>
            </a:r>
            <a:r>
              <a:rPr lang="en-US" sz="4400" dirty="0"/>
              <a:t>		</a:t>
            </a:r>
            <a:r>
              <a:rPr lang="en-US" sz="4400" dirty="0" smtClean="0"/>
              <a:t>	</a:t>
            </a:r>
            <a:r>
              <a:rPr lang="en-US" sz="4400" dirty="0" smtClean="0"/>
              <a:t>11-13-0394r0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Supplementary 	</a:t>
            </a:r>
            <a:r>
              <a:rPr lang="en-US" sz="4400" dirty="0" smtClean="0"/>
              <a:t>11-13-0395r0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32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11-13/0276r2 by Peter Ecclesine (Cisco Systems)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69689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803306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Mar </a:t>
            </a:r>
            <a:r>
              <a:rPr lang="en-US" sz="1400" b="1" dirty="0" smtClean="0"/>
              <a:t>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749300" y="4939605"/>
            <a:ext cx="78867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11-13/0276r2 by Peter Ecclesine (Cisco Systems)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05031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70969"/>
              </p:ext>
            </p:extLst>
          </p:nvPr>
        </p:nvGraphicFramePr>
        <p:xfrm>
          <a:off x="457200" y="1371600"/>
          <a:ext cx="7086600" cy="373665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533400" y="5257800"/>
            <a:ext cx="65532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Changes from  last report shown in </a:t>
            </a:r>
            <a:r>
              <a:rPr lang="en-US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22</a:t>
            </a:fld>
            <a:endParaRPr lang="en-US"/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11-13/0276r2 by Peter Ecclesine (Cisco Systems)</a:t>
            </a:r>
          </a:p>
        </p:txBody>
      </p:sp>
    </p:spTree>
    <p:extLst>
      <p:ext uri="{BB962C8B-B14F-4D97-AF65-F5344CB8AC3E}">
        <p14:creationId xmlns:p14="http://schemas.microsoft.com/office/powerpoint/2010/main" val="77602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76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11-13/0276r2 by Peter Ecclesine (Cisco Systems)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2425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C5F46F32-1172-4393-8AC5-9CE0B376E942}" type="slidenum">
              <a:rPr lang="en-GB" smtClean="0"/>
              <a:pPr/>
              <a:t>24</a:t>
            </a:fld>
            <a:endParaRPr lang="en-GB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March 2013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2013-03-21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1/2 of 11-13/0386r0 by Stephen McCann, RIM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18657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  <a:endParaRPr lang="en-GB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25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</p:spPr>
        <p:txBody>
          <a:bodyPr/>
          <a:lstStyle/>
          <a:p>
            <a:r>
              <a:rPr lang="en-GB" sz="3600" dirty="0" smtClean="0"/>
              <a:t>HEW Press Release</a:t>
            </a:r>
          </a:p>
          <a:p>
            <a:pPr lvl="1"/>
            <a:r>
              <a:rPr lang="en-US" sz="2800" dirty="0" smtClean="0"/>
              <a:t>Draft press release regarding the creation of a new High Efficiency WLAN (HEW) study group, based on the WNG SC presentations from Tuesday evening.</a:t>
            </a:r>
          </a:p>
          <a:p>
            <a:pPr marL="457200" lvl="1" indent="0">
              <a:buNone/>
            </a:pPr>
            <a:endParaRPr lang="en-GB" sz="2800" dirty="0" smtClean="0"/>
          </a:p>
          <a:p>
            <a:r>
              <a:rPr lang="en-GB" sz="3200" dirty="0" smtClean="0"/>
              <a:t>Mentor Copy</a:t>
            </a:r>
            <a:endParaRPr lang="en-GB" sz="3200" dirty="0"/>
          </a:p>
          <a:p>
            <a:pPr lvl="1"/>
            <a:r>
              <a:rPr lang="en-GB" sz="2800" dirty="0">
                <a:hlinkClick r:id="rId3"/>
              </a:rPr>
              <a:t>https://</a:t>
            </a:r>
            <a:r>
              <a:rPr lang="en-GB" sz="2800" dirty="0" smtClean="0">
                <a:hlinkClick r:id="rId3"/>
              </a:rPr>
              <a:t>mentor.ieee.org/802.11/dcn/13/11-13-0385-00-0000-high-efficiency-wlan-press-release.doc</a:t>
            </a:r>
            <a:r>
              <a:rPr lang="en-GB" sz="2800" dirty="0" smtClean="0"/>
              <a:t> </a:t>
            </a:r>
            <a:endParaRPr lang="en-GB" sz="2400" dirty="0" smtClean="0"/>
          </a:p>
          <a:p>
            <a:pPr lvl="1"/>
            <a:endParaRPr lang="en-GB" sz="24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2/2 of 11-13/0386r0 by Stephen McCann, RIM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4369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5013" y="6475413"/>
            <a:ext cx="2728912" cy="184150"/>
          </a:xfrm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FC2D7034-8003-4EB5-9D5B-74595A848030}" type="slidenum">
              <a:rPr lang="en-GB"/>
              <a:pPr/>
              <a:t>26</a:t>
            </a:fld>
            <a:endParaRPr lang="en-GB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Wireless Next Generation (WNG)  </a:t>
            </a:r>
            <a:r>
              <a:rPr lang="en-GB" dirty="0" smtClean="0"/>
              <a:t>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2013-03-22</a:t>
            </a:r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96875" y="2490788"/>
          <a:ext cx="82835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Document" r:id="rId4" imgW="9091352" imgH="2321789" progId="Word.Document.8">
                  <p:embed/>
                </p:oleObj>
              </mc:Choice>
              <mc:Fallback>
                <p:oleObj name="Document" r:id="rId4" imgW="9091352" imgH="23217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2490788"/>
                        <a:ext cx="8283575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1/4 of 11-13/0355r0 by Jim Lansford, Vice-chair (CSR Technology)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9293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5013" y="6475413"/>
            <a:ext cx="2728912" cy="184150"/>
          </a:xfrm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2BCE5E41-FE9F-4C6D-B84E-62EFA9F3231A}" type="slidenum">
              <a:rPr lang="en-GB"/>
              <a:pPr/>
              <a:t>27</a:t>
            </a:fld>
            <a:endParaRPr lang="en-GB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80400" cy="5495925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sz="2000" dirty="0" smtClean="0"/>
              <a:t>Presentations at March 2013 meeting</a:t>
            </a:r>
          </a:p>
          <a:p>
            <a:pPr marL="857250" lvl="1" indent="-457200" eaLnBrk="1" hangingPunct="1">
              <a:defRPr/>
            </a:pPr>
            <a:r>
              <a:rPr lang="en-US" sz="1600" dirty="0" smtClean="0"/>
              <a:t>Agenda: </a:t>
            </a:r>
            <a:r>
              <a:rPr lang="en-US" sz="1600" dirty="0" smtClean="0">
                <a:hlinkClick r:id="rId3"/>
              </a:rPr>
              <a:t>https://mentor.ieee.org/802.11/dcn/13/11-13-0340-02-0wng-agenda-for-march-2013.ppt</a:t>
            </a:r>
            <a:r>
              <a:rPr lang="en-US" sz="1600" dirty="0" smtClean="0"/>
              <a:t> </a:t>
            </a:r>
          </a:p>
          <a:p>
            <a:pPr marL="457200" indent="-457200" eaLnBrk="1" hangingPunct="1">
              <a:defRPr/>
            </a:pPr>
            <a:r>
              <a:rPr lang="en-US" sz="2000" dirty="0" smtClean="0"/>
              <a:t>Tuesday AM1 session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4"/>
              </a:rPr>
              <a:t>https://mentor.ieee.org/802.11/dcn/13/11-13-0323-02-00ai-tgai-experimental-test-report-of-fils.pptx </a:t>
            </a:r>
            <a:r>
              <a:rPr lang="en-US" sz="1600" dirty="0" smtClean="0"/>
              <a:t>– Hiroshi </a:t>
            </a:r>
            <a:r>
              <a:rPr lang="en-US" sz="1600" dirty="0" err="1" smtClean="0"/>
              <a:t>MANO</a:t>
            </a:r>
            <a:endParaRPr lang="en-US" sz="1600" dirty="0" smtClean="0">
              <a:hlinkClick r:id="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"/>
              </a:rPr>
              <a:t>https://mentor.ieee.org/802.11/dcn/13/11-13-0314-00-0wng-on-future-enhancements-to-802-11-technology.pptx</a:t>
            </a:r>
            <a:r>
              <a:rPr lang="en-US" sz="1600" dirty="0" smtClean="0"/>
              <a:t>  - </a:t>
            </a:r>
            <a:r>
              <a:rPr lang="en-US" sz="1600" dirty="0" err="1" smtClean="0"/>
              <a:t>Juho</a:t>
            </a:r>
            <a:r>
              <a:rPr lang="en-US" sz="1600" dirty="0" smtClean="0"/>
              <a:t> </a:t>
            </a:r>
            <a:r>
              <a:rPr lang="en-US" sz="1600" dirty="0" err="1" smtClean="0"/>
              <a:t>PIRSKANEN</a:t>
            </a:r>
            <a:endParaRPr lang="en-US" sz="1600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n-US" sz="2200" dirty="0" smtClean="0"/>
              <a:t>Tuesday PM3 (evening) session</a:t>
            </a:r>
            <a:endParaRPr lang="en-US" sz="2200" dirty="0" smtClean="0">
              <a:hlinkClick r:id="rId5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5"/>
              </a:rPr>
              <a:t>https://mentor.ieee.org/802.11/dcn/13/11-13-0313-00-0wng-usage-models-for-next-generation-wi-fi.pptx</a:t>
            </a:r>
            <a:r>
              <a:rPr lang="en-US" sz="1600" dirty="0" smtClean="0"/>
              <a:t> - Osama </a:t>
            </a:r>
            <a:r>
              <a:rPr lang="en-US" sz="1600" cap="all" dirty="0" smtClean="0"/>
              <a:t>Aboul-Magd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6"/>
              </a:rPr>
              <a:t>https://mentor.ieee.org/802.11/dcn/13/11-13-0343-00-0wng-operator-oriented-wi-fi.pptx</a:t>
            </a:r>
            <a:r>
              <a:rPr lang="en-US" sz="1600" dirty="0" smtClean="0"/>
              <a:t> – LIU </a:t>
            </a:r>
            <a:r>
              <a:rPr lang="en-US" sz="1600" dirty="0" err="1" smtClean="0"/>
              <a:t>Dapeng</a:t>
            </a:r>
            <a:endParaRPr lang="en-US" sz="16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7"/>
              </a:rPr>
              <a:t>https://mentor.ieee.org/802.11/dcn/13/11-13-0309-00-0wng-next-gen-wlan.pptx</a:t>
            </a:r>
            <a:r>
              <a:rPr lang="en-US" sz="1600" dirty="0" smtClean="0"/>
              <a:t> – Ron </a:t>
            </a:r>
            <a:r>
              <a:rPr lang="en-US" sz="1600" dirty="0" err="1" smtClean="0"/>
              <a:t>PORAT</a:t>
            </a:r>
            <a:endParaRPr lang="en-US" sz="16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8"/>
              </a:rPr>
              <a:t>https://mentor.ieee.org/802.11/dcn/13/11-13-0287-03-0wng-beyond-802-11ac-a-very-high-capacity-wlan.pptx</a:t>
            </a:r>
            <a:r>
              <a:rPr lang="en-US" sz="1600" dirty="0" smtClean="0"/>
              <a:t> - Yasuhiko INOUE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9"/>
              </a:rPr>
              <a:t>https://mentor.ieee.org/802.11/dcn/13/11-13-0331-05-0wng-high-efficiency-wifi.ppt</a:t>
            </a:r>
            <a:r>
              <a:rPr lang="en-US" sz="1600" dirty="0" smtClean="0"/>
              <a:t>  – Laurent </a:t>
            </a:r>
            <a:r>
              <a:rPr lang="en-US" sz="1600" dirty="0" err="1" smtClean="0"/>
              <a:t>CARIOU</a:t>
            </a:r>
            <a:endParaRPr lang="en-US" sz="1600" dirty="0" smtClean="0"/>
          </a:p>
          <a:p>
            <a:pPr lvl="1" eaLnBrk="1" hangingPunct="1">
              <a:spcBef>
                <a:spcPct val="0"/>
              </a:spcBef>
              <a:defRPr/>
            </a:pPr>
            <a:r>
              <a:rPr lang="en-US" sz="1600" dirty="0" smtClean="0">
                <a:hlinkClick r:id="rId10"/>
              </a:rPr>
              <a:t>https://mentor.ieee.org/802.11/dcn/13/11-13-0339-10-0wng-high-efficiency-wlan-straw-poll.ppt</a:t>
            </a:r>
            <a:r>
              <a:rPr lang="en-US" sz="1600" dirty="0" smtClean="0"/>
              <a:t> - Laurent </a:t>
            </a:r>
            <a:r>
              <a:rPr lang="en-US" sz="1600" dirty="0" err="1" smtClean="0"/>
              <a:t>CARIOU</a:t>
            </a: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3/4 of 11-13/0355r0 by Jim Lansford, Vice-chair (CSR Technology)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1222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457200" indent="-457200">
              <a:defRPr/>
            </a:pPr>
            <a:r>
              <a:rPr lang="en-GB" dirty="0" smtClean="0"/>
              <a:t>Straw poll during PM3 to indicate support for creation of a “High Efficiency </a:t>
            </a:r>
            <a:r>
              <a:rPr lang="en-GB" dirty="0" err="1" smtClean="0"/>
              <a:t>WLAN</a:t>
            </a:r>
            <a:r>
              <a:rPr lang="en-GB" dirty="0" smtClean="0"/>
              <a:t>” study group</a:t>
            </a:r>
          </a:p>
          <a:p>
            <a:pPr marL="857250" lvl="1" indent="-457200">
              <a:defRPr/>
            </a:pPr>
            <a:r>
              <a:rPr lang="en-GB" dirty="0" smtClean="0"/>
              <a:t>Vote was (Y/N/A): 128/1/27</a:t>
            </a:r>
          </a:p>
          <a:p>
            <a:pPr marL="457200" indent="-457200">
              <a:defRPr/>
            </a:pPr>
            <a:r>
              <a:rPr lang="en-GB" dirty="0" smtClean="0"/>
              <a:t>Attendance</a:t>
            </a:r>
          </a:p>
          <a:p>
            <a:pPr marL="857250" lvl="1" indent="-457200">
              <a:defRPr/>
            </a:pPr>
            <a:r>
              <a:rPr lang="en-GB" sz="1800" dirty="0" smtClean="0"/>
              <a:t>AM1: ~126</a:t>
            </a:r>
          </a:p>
          <a:p>
            <a:pPr marL="857250" lvl="1" indent="-457200">
              <a:defRPr/>
            </a:pPr>
            <a:r>
              <a:rPr lang="en-GB" sz="1800" dirty="0" smtClean="0"/>
              <a:t>PM3: ~165</a:t>
            </a:r>
          </a:p>
          <a:p>
            <a:pPr marL="457200" indent="-457200">
              <a:defRPr/>
            </a:pPr>
            <a:r>
              <a:rPr lang="en-GB" dirty="0" smtClean="0"/>
              <a:t>Minutes</a:t>
            </a:r>
          </a:p>
          <a:p>
            <a:pPr marL="838200" lvl="1" indent="-381000">
              <a:defRPr/>
            </a:pPr>
            <a:r>
              <a:rPr lang="en-GB" sz="1800" dirty="0" smtClean="0">
                <a:hlinkClick r:id="rId2"/>
              </a:rPr>
              <a:t>https://mentor.ieee.org/802.11/dcn/13/11-13-0352-00-0wng-wng-meeting-minutes-orlando-mar2013.doc</a:t>
            </a:r>
            <a:r>
              <a:rPr lang="en-GB" sz="1800" dirty="0" smtClean="0"/>
              <a:t> </a:t>
            </a:r>
          </a:p>
          <a:p>
            <a:pPr marL="438150" indent="-381000">
              <a:defRPr/>
            </a:pPr>
            <a:r>
              <a:rPr lang="en-GB" altLang="ko-KR" dirty="0" smtClean="0">
                <a:ea typeface="Gulim" pitchFamily="34" charset="-127"/>
              </a:rPr>
              <a:t>Plans for May 2013</a:t>
            </a:r>
          </a:p>
          <a:p>
            <a:pPr marL="838200" lvl="1" indent="-381000">
              <a:defRPr/>
            </a:pPr>
            <a:r>
              <a:rPr lang="en-US" sz="1800" dirty="0" smtClean="0"/>
              <a:t>One 2-hour session</a:t>
            </a:r>
            <a:endParaRPr lang="en-GB" sz="1800" dirty="0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5013" y="6475413"/>
            <a:ext cx="2728912" cy="184150"/>
          </a:xfrm>
          <a:noFill/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D39E2FAE-9D34-4E1A-9CEC-926A97C551CC}" type="slidenum">
              <a:rPr lang="en-GB"/>
              <a:pPr/>
              <a:t>28</a:t>
            </a:fld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4/4 of 11-13/0355r0 by Jim Lansford, Vice-chair (CSR Technology)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944786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</a:t>
            </a:r>
            <a:r>
              <a:rPr lang="en-US" dirty="0" smtClean="0"/>
              <a:t>Report 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972317"/>
              </p:ext>
            </p:extLst>
          </p:nvPr>
        </p:nvGraphicFramePr>
        <p:xfrm>
          <a:off x="511175" y="2286000"/>
          <a:ext cx="7907338" cy="264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7907338" cy="264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11-13/0366r0 by Mark Hamilton, Spectralink, Corp.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3023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11-13-0166r1</a:t>
            </a:r>
          </a:p>
          <a:p>
            <a:r>
              <a:rPr lang="en-US" sz="3200" dirty="0" smtClean="0"/>
              <a:t>Snapshots 				11-13-0167r0</a:t>
            </a:r>
          </a:p>
          <a:p>
            <a:r>
              <a:rPr lang="en-US" sz="3200" dirty="0" smtClean="0"/>
              <a:t>Supplementary 			11-13-0168r0</a:t>
            </a:r>
          </a:p>
          <a:p>
            <a:r>
              <a:rPr lang="en-US" sz="3200" dirty="0" smtClean="0"/>
              <a:t>Adrian’s Vice Chair report  	11-13-0096r2</a:t>
            </a:r>
          </a:p>
          <a:p>
            <a:r>
              <a:rPr lang="en-US" sz="3200" dirty="0" smtClean="0"/>
              <a:t>IEEE </a:t>
            </a:r>
            <a:r>
              <a:rPr lang="en-US" sz="3200" dirty="0"/>
              <a:t>Web account </a:t>
            </a:r>
            <a:r>
              <a:rPr lang="en-US" sz="3200" dirty="0" smtClean="0"/>
              <a:t>		11-13-0250r0</a:t>
            </a:r>
          </a:p>
          <a:p>
            <a:r>
              <a:rPr lang="en-US" sz="3200" dirty="0" smtClean="0"/>
              <a:t>Jon’s Vice Chair report  	11-13-0187r0</a:t>
            </a:r>
          </a:p>
          <a:p>
            <a:r>
              <a:rPr lang="en-US" sz="3200" dirty="0" smtClean="0"/>
              <a:t>Treasury report  			11-13-0186r0</a:t>
            </a:r>
          </a:p>
          <a:p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Publicity report			11-13-0091r0</a:t>
            </a:r>
          </a:p>
          <a:p>
            <a:r>
              <a:rPr lang="en-US" sz="3200" dirty="0" smtClean="0"/>
              <a:t>Newcomers material 		11-13-0049r1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8999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5181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Reviewed RFC 4441 update.  </a:t>
            </a:r>
            <a:r>
              <a:rPr lang="en-US" dirty="0" smtClean="0">
                <a:ea typeface="ＭＳ Ｐゴシック" pitchFamily="34" charset="-128"/>
              </a:rPr>
              <a:t>Trying to balance between redundant with CBPs versus enough information here.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Still open for comments – please get comments to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Also, Operations Area working group has gotten submissions on CAPWAP, and will be considering.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Brief update on General Links (GLK SC) and 802.1 bridging discussions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Most presentations will be in Thursday AM1 joint session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Looks like changes are needed in 802.1AC, which will need a PAR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1.6 sponsor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Ballot deadline extended to Mar 22.  Some comments addressed this week, more on </a:t>
            </a:r>
            <a:r>
              <a:rPr lang="en-US" dirty="0" err="1" smtClean="0"/>
              <a:t>telecons</a:t>
            </a:r>
            <a:r>
              <a:rPr lang="en-US" dirty="0" smtClean="0"/>
              <a:t>.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802.11 section (Annex B.2) and comments submitted.  Noted that PLCP/PMD split is being removed from 802.11, so need to describe potential changes in our architecture pictures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11-13/0366r0 by Mark Hamilton, Spectralink, Corp.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79846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submission: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mentor.ieee.org/802.11/dcn/13/11-13-0115-03-0arc-considerations-on-ap-architectural-models.doc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Agreed 802.11 Figure 5-1 (</a:t>
            </a:r>
            <a:r>
              <a:rPr lang="en-US" dirty="0"/>
              <a:t>MAC data plane </a:t>
            </a:r>
            <a:r>
              <a:rPr lang="en-US" dirty="0" smtClean="0"/>
              <a:t>architecture) has issues and confusing parts.  Started work toward a proposed replacement.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Need to get clarification on all (architectural) interface points within 802.11 specification – all MAC-SAPs (are there more than one?), etc.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Minutes are in 11-13/0367r0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Teleconferences: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None expected, if needed, will schedule with 10 days notice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11-13/0366r0 by Mark Hamilton, Spectralink, Corp.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0764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2013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concepts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ballot, as appropriate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 RFC 4441, as appropriate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11-13/0366r0 by Mark Hamilton, Spectralink, Corp.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5199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</a:t>
            </a:r>
            <a:r>
              <a:rPr lang="en-GB" dirty="0" smtClean="0"/>
              <a:t>report 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2013-3-22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82585"/>
              </p:ext>
            </p:extLst>
          </p:nvPr>
        </p:nvGraphicFramePr>
        <p:xfrm>
          <a:off x="677416" y="2852936"/>
          <a:ext cx="8287072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16" y="2852936"/>
                        <a:ext cx="8287072" cy="2095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1/15 of 11-13/0383r0 by Andrew Myles, Cisco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8817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 </a:t>
            </a:r>
            <a:r>
              <a:rPr lang="en-AU" dirty="0" smtClean="0"/>
              <a:t>preparing </a:t>
            </a:r>
            <a:r>
              <a:rPr lang="en-AU" dirty="0" smtClean="0"/>
              <a:t>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Reviewed latest liaisons to SC6</a:t>
            </a:r>
          </a:p>
          <a:p>
            <a:pPr lvl="1"/>
            <a:r>
              <a:rPr lang="en-AU" dirty="0" smtClean="0"/>
              <a:t>802.11ac D5.0 liaised</a:t>
            </a:r>
          </a:p>
          <a:p>
            <a:pPr lvl="1"/>
            <a:r>
              <a:rPr lang="en-AU" dirty="0" smtClean="0"/>
              <a:t>Responses to comments on 802.11-2012 liaised</a:t>
            </a:r>
          </a:p>
          <a:p>
            <a:r>
              <a:rPr lang="en-AU" dirty="0" smtClean="0"/>
              <a:t>Reviewed status of  PSDO activity</a:t>
            </a:r>
          </a:p>
          <a:p>
            <a:pPr lvl="1"/>
            <a:r>
              <a:rPr lang="en-AU" dirty="0" smtClean="0"/>
              <a:t>Pre-ballots in SC6 on 802.1X &amp; 802.1AE passed</a:t>
            </a:r>
          </a:p>
          <a:p>
            <a:pPr lvl="2"/>
            <a:r>
              <a:rPr lang="en-AU" dirty="0" smtClean="0"/>
              <a:t>5 month ballot delayed until comments resolved</a:t>
            </a:r>
          </a:p>
          <a:p>
            <a:pPr lvl="2"/>
            <a:r>
              <a:rPr lang="en-AU" dirty="0" smtClean="0"/>
              <a:t>11-13-336r5 on 802.1X, 11-13- 337r4 on 802.1AE will be considered by EC</a:t>
            </a:r>
          </a:p>
          <a:p>
            <a:pPr lvl="1"/>
            <a:r>
              <a:rPr lang="en-AU" dirty="0"/>
              <a:t>Pre-ballots in SC6 on </a:t>
            </a:r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r>
              <a:rPr lang="en-AU" dirty="0" smtClean="0"/>
              <a:t> are still open</a:t>
            </a:r>
          </a:p>
          <a:p>
            <a:pPr lvl="2"/>
            <a:r>
              <a:rPr lang="en-AU" dirty="0" smtClean="0"/>
              <a:t>Close on 7 April</a:t>
            </a:r>
          </a:p>
          <a:p>
            <a:pPr lvl="1"/>
            <a:r>
              <a:rPr lang="en-AU" dirty="0" smtClean="0"/>
              <a:t>802.3 WG will submit 802.3-2012 under PSDO</a:t>
            </a:r>
          </a:p>
          <a:p>
            <a:pPr lvl="1"/>
            <a:r>
              <a:rPr lang="en-AU" dirty="0" smtClean="0"/>
              <a:t>802.1 </a:t>
            </a:r>
            <a:r>
              <a:rPr lang="en-AU" dirty="0"/>
              <a:t>WG will submit </a:t>
            </a:r>
            <a:r>
              <a:rPr lang="en-AU" dirty="0" smtClean="0"/>
              <a:t>802.1AS, 802.1AB, 802.1AR </a:t>
            </a:r>
            <a:r>
              <a:rPr lang="en-AU" dirty="0"/>
              <a:t>under PSDO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3/15 of 11-13/0383r0 by Andrew Myles, Cisco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0929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</a:t>
            </a:r>
            <a:r>
              <a:rPr lang="en-AU" dirty="0" smtClean="0"/>
              <a:t>preparing </a:t>
            </a:r>
            <a:r>
              <a:rPr lang="en-AU" dirty="0" smtClean="0"/>
              <a:t>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</p:spPr>
        <p:txBody>
          <a:bodyPr/>
          <a:lstStyle/>
          <a:p>
            <a:r>
              <a:rPr lang="en-AU" sz="2800" dirty="0"/>
              <a:t>Reviewed status of various China NB proposals in SC6</a:t>
            </a:r>
          </a:p>
          <a:p>
            <a:pPr lvl="1"/>
            <a:r>
              <a:rPr lang="en-AU" sz="2400" dirty="0"/>
              <a:t>No known changes </a:t>
            </a:r>
            <a:r>
              <a:rPr lang="en-AU" sz="2400" dirty="0" smtClean="0"/>
              <a:t>to status for :</a:t>
            </a:r>
          </a:p>
          <a:p>
            <a:pPr lvl="2"/>
            <a:r>
              <a:rPr lang="en-AU" sz="2000" dirty="0" smtClean="0"/>
              <a:t>WAPI</a:t>
            </a:r>
          </a:p>
          <a:p>
            <a:pPr lvl="2"/>
            <a:r>
              <a:rPr lang="en-AU" sz="2000" dirty="0" smtClean="0"/>
              <a:t>TEPA-AC </a:t>
            </a:r>
          </a:p>
          <a:p>
            <a:pPr lvl="2"/>
            <a:r>
              <a:rPr lang="en-AU" sz="2000" dirty="0" err="1" smtClean="0"/>
              <a:t>TLSec</a:t>
            </a:r>
            <a:endParaRPr lang="en-AU" sz="2000" dirty="0" smtClean="0"/>
          </a:p>
          <a:p>
            <a:pPr lvl="2"/>
            <a:r>
              <a:rPr lang="en-AU" sz="2000" dirty="0" smtClean="0"/>
              <a:t>TAAA</a:t>
            </a:r>
          </a:p>
          <a:p>
            <a:pPr lvl="1"/>
            <a:r>
              <a:rPr lang="en-AU" sz="2400" dirty="0" smtClean="0"/>
              <a:t>IETF are now tracking </a:t>
            </a:r>
            <a:r>
              <a:rPr lang="en-AU" sz="2400" dirty="0" err="1" smtClean="0"/>
              <a:t>TISec</a:t>
            </a:r>
            <a:r>
              <a:rPr lang="en-AU" sz="2400" dirty="0" smtClean="0"/>
              <a:t> and may send representative to next SC6 meeting</a:t>
            </a:r>
          </a:p>
          <a:p>
            <a:pPr lvl="1"/>
            <a:r>
              <a:rPr lang="en-AU" sz="2400" dirty="0" err="1" smtClean="0"/>
              <a:t>Nufront</a:t>
            </a:r>
            <a:r>
              <a:rPr lang="en-AU" sz="2400" dirty="0" smtClean="0"/>
              <a:t> </a:t>
            </a:r>
            <a:r>
              <a:rPr lang="en-AU" sz="2400" dirty="0"/>
              <a:t>will present on EUHT and coexistence with 802.11 in </a:t>
            </a:r>
            <a:r>
              <a:rPr lang="en-AU" sz="2400" dirty="0" smtClean="0"/>
              <a:t>March in Hawaii; possibly in SC?</a:t>
            </a:r>
            <a:endParaRPr lang="en-AU" sz="2400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4/15 of 11-13/0383r0 by Andrew Myles, Cisco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1812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 </a:t>
            </a:r>
            <a:r>
              <a:rPr lang="en-AU" dirty="0" smtClean="0"/>
              <a:t>preparing </a:t>
            </a:r>
            <a:r>
              <a:rPr lang="en-AU" dirty="0" smtClean="0"/>
              <a:t>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Prepared </a:t>
            </a:r>
            <a:r>
              <a:rPr lang="en-US" dirty="0"/>
              <a:t>for next SC6 meeting in June in Korea</a:t>
            </a:r>
          </a:p>
          <a:p>
            <a:pPr lvl="1"/>
            <a:r>
              <a:rPr lang="en-US" dirty="0" smtClean="0"/>
              <a:t>Reviewed agenda</a:t>
            </a:r>
          </a:p>
          <a:p>
            <a:pPr lvl="1"/>
            <a:r>
              <a:rPr lang="en-US" dirty="0" smtClean="0"/>
              <a:t>Empowered Bruce Kraemer as </a:t>
            </a:r>
            <a:r>
              <a:rPr lang="en-US" dirty="0" err="1" smtClean="0"/>
              <a:t>HoD</a:t>
            </a:r>
            <a:endParaRPr lang="en-US" dirty="0" smtClean="0"/>
          </a:p>
          <a:p>
            <a:pPr lvl="1"/>
            <a:r>
              <a:rPr lang="en-US" dirty="0" smtClean="0"/>
              <a:t>Completed contribution process for </a:t>
            </a:r>
            <a:r>
              <a:rPr lang="en-US" dirty="0"/>
              <a:t>SC6 </a:t>
            </a:r>
            <a:r>
              <a:rPr lang="en-US" dirty="0" smtClean="0"/>
              <a:t>NBs to “participate” in development &amp; maintenance of 802 standards</a:t>
            </a:r>
          </a:p>
          <a:p>
            <a:pPr lvl="2"/>
            <a:r>
              <a:rPr lang="en-US" dirty="0" smtClean="0"/>
              <a:t>11-13-1454r8 will be </a:t>
            </a:r>
            <a:r>
              <a:rPr lang="en-AU" dirty="0"/>
              <a:t>will be considered by EC </a:t>
            </a:r>
            <a:endParaRPr lang="en-AU" dirty="0" smtClean="0"/>
          </a:p>
          <a:p>
            <a:pPr lvl="2"/>
            <a:r>
              <a:rPr lang="en-AU" dirty="0" smtClean="0"/>
              <a:t>Also discussed in 802.1 WG &amp; 802.3 WG</a:t>
            </a:r>
          </a:p>
          <a:p>
            <a:pPr lvl="1"/>
            <a:r>
              <a:rPr lang="en-US" dirty="0" smtClean="0"/>
              <a:t>Discussed a Swiss </a:t>
            </a:r>
            <a:r>
              <a:rPr lang="en-US" dirty="0"/>
              <a:t>NB </a:t>
            </a:r>
            <a:r>
              <a:rPr lang="en-US" dirty="0" smtClean="0"/>
              <a:t>“explanatory report” on the SC6 resolutions from Graz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urther discussion and any action will occur in Hawaii</a:t>
            </a:r>
          </a:p>
          <a:p>
            <a:pPr lvl="1"/>
            <a:r>
              <a:rPr lang="en-US" dirty="0" smtClean="0"/>
              <a:t>Discussed a response to Swiss NB comparison of 802.1X and TEPA-AC</a:t>
            </a:r>
          </a:p>
          <a:p>
            <a:pPr lvl="2"/>
            <a:r>
              <a:rPr lang="en-US" dirty="0" smtClean="0"/>
              <a:t>Will be completed in Hawaii</a:t>
            </a:r>
            <a:endParaRPr lang="en-US" dirty="0"/>
          </a:p>
          <a:p>
            <a:pPr lvl="2"/>
            <a:endParaRPr lang="en-AU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36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5/15 of 11-13/0383r0 by Andrew Myles, Cisco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74640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have plans for May 13 in Hawaii focused on </a:t>
            </a:r>
            <a:r>
              <a:rPr lang="en-AU" dirty="0" smtClean="0"/>
              <a:t>preparations </a:t>
            </a:r>
            <a:r>
              <a:rPr lang="en-AU" dirty="0" smtClean="0"/>
              <a:t>for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AU" dirty="0" smtClean="0"/>
              <a:t>Review status of liaisons to SC6</a:t>
            </a:r>
          </a:p>
          <a:p>
            <a:r>
              <a:rPr lang="en-AU" dirty="0"/>
              <a:t>Review status of </a:t>
            </a:r>
            <a:r>
              <a:rPr lang="en-AU" dirty="0" smtClean="0"/>
              <a:t>pre-ballots/ballots in SC6</a:t>
            </a:r>
          </a:p>
          <a:p>
            <a:pPr lvl="1"/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r>
              <a:rPr lang="en-AU" dirty="0" smtClean="0"/>
              <a:t>, 802.1X/AE/AS/AB/AR, 802.3</a:t>
            </a:r>
          </a:p>
          <a:p>
            <a:r>
              <a:rPr lang="en-AU" dirty="0" smtClean="0"/>
              <a:t>Prepare for SC6 meeting in June</a:t>
            </a:r>
          </a:p>
          <a:p>
            <a:pPr lvl="1"/>
            <a:r>
              <a:rPr lang="en-AU" dirty="0" smtClean="0"/>
              <a:t>Review </a:t>
            </a:r>
            <a:r>
              <a:rPr lang="en-AU" dirty="0"/>
              <a:t>final </a:t>
            </a:r>
            <a:r>
              <a:rPr lang="en-AU" dirty="0" smtClean="0"/>
              <a:t>agenda</a:t>
            </a:r>
          </a:p>
          <a:p>
            <a:pPr lvl="1"/>
            <a:r>
              <a:rPr lang="en-AU" dirty="0" smtClean="0"/>
              <a:t>Consider response to Swiss NB “explanatory report”</a:t>
            </a:r>
          </a:p>
          <a:p>
            <a:pPr lvl="1"/>
            <a:r>
              <a:rPr lang="en-AU" dirty="0"/>
              <a:t>C</a:t>
            </a:r>
            <a:r>
              <a:rPr lang="en-AU" dirty="0" smtClean="0"/>
              <a:t>omplete response comparison of 802.1X &amp;TEPA-AC</a:t>
            </a:r>
          </a:p>
          <a:p>
            <a:pPr lvl="1"/>
            <a:r>
              <a:rPr lang="en-AU" dirty="0"/>
              <a:t>Update table of status of IEEE 802 contributed ISO/IEC documents</a:t>
            </a:r>
          </a:p>
          <a:p>
            <a:pPr lvl="1"/>
            <a:r>
              <a:rPr lang="en-AU" dirty="0" smtClean="0"/>
              <a:t>Develop status information about 802.1/3/11 for SC6</a:t>
            </a:r>
          </a:p>
          <a:p>
            <a:pPr lvl="1"/>
            <a:r>
              <a:rPr lang="en-AU" dirty="0"/>
              <a:t>Liaise with IETF on </a:t>
            </a:r>
            <a:r>
              <a:rPr lang="en-AU" dirty="0" err="1" smtClean="0"/>
              <a:t>TISec</a:t>
            </a:r>
            <a:endParaRPr lang="en-AU" dirty="0" smtClean="0"/>
          </a:p>
          <a:p>
            <a:r>
              <a:rPr lang="en-AU" dirty="0" smtClean="0"/>
              <a:t>Possibly host </a:t>
            </a:r>
            <a:r>
              <a:rPr lang="en-AU" dirty="0" err="1" smtClean="0"/>
              <a:t>Nufront</a:t>
            </a:r>
            <a:r>
              <a:rPr lang="en-AU" dirty="0" smtClean="0"/>
              <a:t> presentation on EUHT</a:t>
            </a:r>
          </a:p>
          <a:p>
            <a:pPr lvl="1"/>
            <a:endParaRPr lang="en-AU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37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6/15 of 11-13/0383r0 by Andrew Myles, Cisco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6481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Motions for EC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256CE73-E7A4-4616-B4D0-747A45A65910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7/15 of 11-13/0383r0 by Andrew Myles, Cisco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5821117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from IEEE 802 JTC1 SC </a:t>
            </a:r>
          </a:p>
          <a:p>
            <a:pPr lvl="1"/>
            <a:r>
              <a:rPr lang="en-AU" i="1" dirty="0" smtClean="0"/>
              <a:t>The IEEE 802 JTC1 SC recommends that Bruce Kraemer be appointed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be authorised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Result: 8/0/1</a:t>
            </a:r>
          </a:p>
          <a:p>
            <a:pPr lvl="2"/>
            <a:r>
              <a:rPr lang="en-AU" dirty="0" smtClean="0"/>
              <a:t>Abstain was Bruce Kraemer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98320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050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1828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6219982" y="3276600"/>
            <a:ext cx="2820831" cy="13716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July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2013</a:t>
            </a:r>
            <a:endParaRPr lang="en-US" sz="111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258440" y="1904642"/>
            <a:ext cx="1333500" cy="14104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Isosceles Triangle 11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consideration by IEEE 802 EC</a:t>
            </a:r>
          </a:p>
          <a:p>
            <a:pPr lvl="1"/>
            <a:r>
              <a:rPr lang="en-AU" i="1" dirty="0" smtClean="0"/>
              <a:t>The IEEE 802 SC appoints Bruce Kraemer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authorises Mr Kraemer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7017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a response to SC6’s requests for collaboration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that </a:t>
            </a:r>
            <a:r>
              <a:rPr lang="en-AU" i="1" dirty="0" smtClean="0">
                <a:hlinkClick r:id="rId2"/>
              </a:rPr>
              <a:t>11-13-1454r8</a:t>
            </a:r>
            <a:r>
              <a:rPr lang="en-AU" i="1" dirty="0" smtClean="0"/>
              <a:t>  be approved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Result: 9/0/0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0552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a response to SC6’s requests for collaboration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 smtClean="0"/>
              <a:t>for consideration by </a:t>
            </a:r>
            <a:r>
              <a:rPr lang="en-AU" dirty="0"/>
              <a:t>IEEE 802 EC</a:t>
            </a:r>
            <a:r>
              <a:rPr lang="en-AU" dirty="0" smtClean="0"/>
              <a:t> </a:t>
            </a:r>
          </a:p>
          <a:p>
            <a:pPr lvl="1"/>
            <a:r>
              <a:rPr lang="en-AU" i="1" dirty="0" smtClean="0"/>
              <a:t>The IEEE 802 EC approves </a:t>
            </a:r>
            <a:r>
              <a:rPr lang="en-AU" i="1" dirty="0" smtClean="0">
                <a:hlinkClick r:id="rId2"/>
              </a:rPr>
              <a:t>11-13-1454r8</a:t>
            </a:r>
            <a:r>
              <a:rPr lang="en-AU" i="1" dirty="0" smtClean="0"/>
              <a:t> 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11/15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2139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recommends approving the responses related to the 802.1X pre-ballot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12/15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177858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802.1X 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for consideration by IEEE 802 EC </a:t>
            </a:r>
          </a:p>
          <a:p>
            <a:pPr lvl="1"/>
            <a:r>
              <a:rPr lang="en-AU" i="1" dirty="0"/>
              <a:t>The IEEE 802 </a:t>
            </a:r>
            <a:r>
              <a:rPr lang="en-AU" i="1" dirty="0" smtClean="0"/>
              <a:t>EC approves the responses in </a:t>
            </a:r>
            <a:r>
              <a:rPr lang="en-AU" i="1" dirty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 approves their liaising to ISO/IEC JTC1/SC6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13/15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9070214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11-13-337r4</a:t>
            </a:r>
            <a:r>
              <a:rPr lang="en-AU" i="1" dirty="0" smtClean="0"/>
              <a:t> to the comments from the China NB in the pre-ballot in ISO/IEC JTC1/SC6 on IEEE 802.1AE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14/15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17500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5117410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for consideration by IEEE 802 EC </a:t>
            </a:r>
          </a:p>
          <a:p>
            <a:pPr lvl="1"/>
            <a:r>
              <a:rPr lang="en-AU" i="1" dirty="0" smtClean="0"/>
              <a:t>The </a:t>
            </a:r>
            <a:r>
              <a:rPr lang="en-AU" i="1" dirty="0"/>
              <a:t>IEEE 802 EC approves the responses in </a:t>
            </a:r>
            <a:r>
              <a:rPr lang="en-AU" i="1" dirty="0">
                <a:hlinkClick r:id="rId2"/>
              </a:rPr>
              <a:t>11-13-337r4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/>
              <a:t>to the comments from the China NB in the pre-ballot in ISO/IEC JTC1/SC6 on IEEE </a:t>
            </a:r>
            <a:r>
              <a:rPr lang="en-AU" i="1" dirty="0" smtClean="0"/>
              <a:t>802.1AE </a:t>
            </a:r>
            <a:r>
              <a:rPr lang="en-AU" i="1" dirty="0"/>
              <a:t>approves their liaising to ISO/IEC </a:t>
            </a:r>
            <a:r>
              <a:rPr lang="en-AU" i="1" dirty="0" smtClean="0"/>
              <a:t>JTC1/SC6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15/15 of 11-13/0383r0 by Mar 2013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1403448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040BC0-E7FA-4CBD-960B-C788B6917107}" type="slidenum">
              <a:rPr lang="en-US" smtClean="0"/>
              <a:pPr>
                <a:defRPr/>
              </a:pPr>
              <a:t>47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/>
              <a:t>IEEE 802.11 Regulatory SC</a:t>
            </a:r>
            <a:br>
              <a:rPr lang="en-US" sz="2800" dirty="0" smtClean="0"/>
            </a:br>
            <a:r>
              <a:rPr lang="en-US" sz="2800" dirty="0" smtClean="0"/>
              <a:t>Orlando </a:t>
            </a:r>
            <a:r>
              <a:rPr lang="en-US" sz="2800" dirty="0" smtClean="0"/>
              <a:t>Report</a:t>
            </a:r>
            <a:endParaRPr lang="en-US" sz="2800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Document" r:id="rId4" imgW="8360368" imgH="2658085" progId="Word.Document.8">
                  <p:embed/>
                </p:oleObj>
              </mc:Choice>
              <mc:Fallback>
                <p:oleObj name="Document" r:id="rId4" imgW="8360368" imgH="2658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067050"/>
                        <a:ext cx="8021637" cy="253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11-13/0369r0 by Rich Kennedy, BlackBerry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1940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Action items and issues</a:t>
            </a:r>
          </a:p>
          <a:p>
            <a:pPr eaLnBrk="1" hangingPunct="1"/>
            <a:r>
              <a:rPr lang="en-US" smtClean="0"/>
              <a:t>WP5A liaison from IEEE 802 on 5 GHz </a:t>
            </a:r>
          </a:p>
          <a:p>
            <a:pPr eaLnBrk="1" hangingPunct="1"/>
            <a:r>
              <a:rPr lang="en-US" smtClean="0"/>
              <a:t>The NPRM FCC 13-22</a:t>
            </a:r>
          </a:p>
          <a:p>
            <a:pPr eaLnBrk="1" hangingPunct="1"/>
            <a:r>
              <a:rPr lang="en-US" smtClean="0"/>
              <a:t>Transmit beamforming antenna gain presentations</a:t>
            </a:r>
          </a:p>
          <a:p>
            <a:pPr eaLnBrk="1" hangingPunct="1"/>
            <a:r>
              <a:rPr lang="en-US" smtClean="0"/>
              <a:t>Adjourn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9A2BBD5-F1DD-472C-97C9-3B7B15D4C85F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11-13/0369r0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070988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Accomplishments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r>
              <a:rPr lang="en-US" dirty="0" smtClean="0"/>
              <a:t>Approved Vancouver meeting and teleconference minutes</a:t>
            </a:r>
          </a:p>
          <a:p>
            <a:r>
              <a:rPr lang="en-US" dirty="0" smtClean="0"/>
              <a:t>Heard regulatory update summaries for North America, the EU and Asia</a:t>
            </a:r>
          </a:p>
          <a:p>
            <a:r>
              <a:rPr lang="en-US" dirty="0" smtClean="0"/>
              <a:t>Approved a liaison to ITU-R WP5A on expansion of the 5 GHz spectrum</a:t>
            </a:r>
          </a:p>
          <a:p>
            <a:r>
              <a:rPr lang="en-US" dirty="0" smtClean="0"/>
              <a:t>Heard two presentations on transmit beamforming antenna gain (relating to a TCB test document for multiple antennas)</a:t>
            </a:r>
          </a:p>
          <a:p>
            <a:r>
              <a:rPr lang="en-US" dirty="0" smtClean="0"/>
              <a:t>Developed and approved a framework document for the development of Comments for NPRM FCC 13-22 (proceeding 13-49)</a:t>
            </a:r>
          </a:p>
          <a:p>
            <a:r>
              <a:rPr lang="en-US" dirty="0" smtClean="0"/>
              <a:t>Planned for teleconferences</a:t>
            </a:r>
          </a:p>
          <a:p>
            <a:pPr lvl="1"/>
            <a:r>
              <a:rPr lang="en-US" dirty="0" smtClean="0"/>
              <a:t>Thursdays, at 12:30ET for 90 minutes (starting April 4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819187B-65ED-4C3C-B9CA-27EE2697F7C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11-13/0369r0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17933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2"/>
              </a:rPr>
              <a:t>NPRM FCC 12-118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3"/>
              </a:rPr>
              <a:t>NPRM FCC 12-148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4"/>
              </a:rPr>
              <a:t>NPRM FCC 13-22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5"/>
              </a:rPr>
              <a:t>FCC request for comment on WRC-15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6"/>
              </a:rPr>
              <a:t>FCC authorization of TVWS databases nationwide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7"/>
              </a:rPr>
              <a:t>Early draft of EN301 598 (v0.0.16)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8"/>
              </a:rPr>
              <a:t>Technical feasibility of IMT in the bands above 6 GHz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9"/>
              </a:rPr>
              <a:t>RECOMMENDATION  </a:t>
            </a:r>
            <a:r>
              <a:rPr lang="fr-FR" sz="1600" b="1" dirty="0" smtClean="0">
                <a:hlinkClick r:id="rId9"/>
              </a:rPr>
              <a:t>ITU-R  F</a:t>
            </a:r>
            <a:r>
              <a:rPr lang="en-US" sz="1600" b="1" dirty="0" smtClean="0">
                <a:hlinkClick r:id="rId9"/>
              </a:rPr>
              <a:t>.</a:t>
            </a:r>
            <a:r>
              <a:rPr lang="fr-FR" sz="1600" b="1" dirty="0" smtClean="0">
                <a:hlinkClick r:id="rId9"/>
              </a:rPr>
              <a:t>1763</a:t>
            </a:r>
            <a:endParaRPr lang="fr-FR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0"/>
              </a:rPr>
              <a:t>RECOMMENDATION ITU-R M.1651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1"/>
              </a:rPr>
              <a:t>WP5A liaison re M.1651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2"/>
              </a:rPr>
              <a:t>IEEE 802.11 liaison to ITU-R WP5A on expansion of the 5 GHz band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3"/>
              </a:rPr>
              <a:t>Industry outline for NPRM FCC 13-22 response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4"/>
              </a:rPr>
              <a:t>NPRM FCC 13-22 Dissected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5"/>
              </a:rPr>
              <a:t>FCC 13-22 Comment Framework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smtClean="0">
                <a:hlinkClick r:id="rId16"/>
              </a:rPr>
              <a:t>Transmit Beamforming Antenna Gain</a:t>
            </a:r>
            <a:endParaRPr lang="en-US" sz="16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dirty="0" err="1" smtClean="0">
                <a:hlinkClick r:id="rId17"/>
              </a:rPr>
              <a:t>Beamfoming</a:t>
            </a:r>
            <a:r>
              <a:rPr lang="en-US" sz="1600" b="1" dirty="0" smtClean="0">
                <a:hlinkClick r:id="rId17"/>
              </a:rPr>
              <a:t> Array Gain to Intended and Unintended Users</a:t>
            </a:r>
            <a:endParaRPr lang="en-US" sz="16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2DB18AC-240D-4EA6-A2EA-8ADDC7C9066C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11-13/0369r0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86948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</a:t>
            </a:r>
            <a:r>
              <a:rPr lang="en-US" dirty="0" smtClean="0"/>
              <a:t>802.11mc Report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March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553775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11-13/0384r0 by Dorothy Stanley (Aruba Networks)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95317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Initial Letter Ballot</a:t>
            </a:r>
          </a:p>
          <a:p>
            <a:pPr lvl="1"/>
            <a:r>
              <a:rPr lang="en-US" altLang="ja-JP" dirty="0" smtClean="0"/>
              <a:t>801 </a:t>
            </a:r>
            <a:r>
              <a:rPr lang="en-US" altLang="ja-JP" dirty="0"/>
              <a:t>comments (713 LB, 88 remaining 2012 Call for comments</a:t>
            </a:r>
            <a:r>
              <a:rPr lang="en-US" altLang="ja-JP" dirty="0" smtClean="0"/>
              <a:t>)</a:t>
            </a:r>
          </a:p>
          <a:p>
            <a:pPr lvl="1"/>
            <a:r>
              <a:rPr lang="en-US" dirty="0" smtClean="0"/>
              <a:t>Approved resolutions to approximately 350 comments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11-13/0384r0 by Dorothy Stanley (Aruba Networks)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2452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53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</a:t>
            </a:r>
            <a:r>
              <a:rPr lang="en-US" sz="2000" dirty="0"/>
              <a:t>May/July ballot on D2.0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11-13/0384r0 by Dorothy Stanley (Aruba Networks)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9509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Recirculation Letter ballot (expect July)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11-13/0384r0 by Dorothy Stanley (Aruba Networks)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552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A4B8964-9230-41D8-B795-2146627A8662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March 2013 </a:t>
            </a:r>
            <a:r>
              <a:rPr lang="en-US" dirty="0" smtClean="0"/>
              <a:t>Report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74065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Document" r:id="rId4" imgW="8601826" imgH="2607574" progId="Word.Document.8">
                  <p:embed/>
                </p:oleObj>
              </mc:Choice>
              <mc:Fallback>
                <p:oleObj name="Document" r:id="rId4" imgW="8601826" imgH="26075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01875"/>
                        <a:ext cx="7740650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11-13/0358r1 by Osama Aboul-Magd (Huawei Technologies)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2702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Approved resolutions to comments received on draft D5.0 (LB 191).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Comment spreadsheet is available at: </a:t>
            </a:r>
            <a:r>
              <a:rPr lang="en-US" sz="2400" dirty="0" smtClean="0">
                <a:hlinkClick r:id="rId3"/>
              </a:rPr>
              <a:t>https://mentor.ieee.org/802.11/dcn/13/11-13-0199-03-00ac-lb191-comments-tgac-d5-0.xls</a:t>
            </a: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A motion passed to start a 15-day recirculation ballot on draft D5.0.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Reviewed and approved the report to the IEEE 802 EC requesting conditional approval for Sponsor ballot.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hlinkClick r:id="rId4"/>
              </a:rPr>
              <a:t>https://mentor.ieee.org/802.11/dcn/13/11-13-0320-01-00ac-p802-11ac-report-to-ec-on-conditional-approval-to-go-to-sponsor-ballot.pptx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34027DC-E325-4733-AA21-77CCA7C841A3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11-13/0358r1 by Osama Aboul-Magd (Huawei Technologies)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751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Next Ad Hoc Meeting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CA" smtClean="0"/>
              <a:t>None scheduled for May 2013.</a:t>
            </a:r>
          </a:p>
          <a:p>
            <a:r>
              <a:rPr lang="en-CA" smtClean="0"/>
              <a:t>A motion passed to authorize an ad hoc meeting in July 2013, somewhere in Europe.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CD0E4DC-1D5B-4E0D-A54D-2128417C8A16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11-13/0358r1 by Osama Aboul-Magd (Huawei Technologies)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509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F8745B7-5926-4CCB-ABD6-2FA388FF278A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May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3200" smtClean="0"/>
              <a:t>Start working on Sponsor Ballot comment resolution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11-13/0358r1 by Osama Aboul-Magd (Huawei Technologies)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168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1149EA-03B4-480E-A4CD-A95360F87EE1}" type="slidenum">
              <a:rPr lang="en-US" smtClean="0"/>
              <a:pPr>
                <a:defRPr/>
              </a:pPr>
              <a:t>59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</a:t>
            </a:r>
            <a:r>
              <a:rPr lang="en-US" dirty="0" smtClean="0"/>
              <a:t>March Report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Document" r:id="rId4" imgW="8360368" imgH="2885571" progId="Word.Document.8">
                  <p:embed/>
                </p:oleObj>
              </mc:Choice>
              <mc:Fallback>
                <p:oleObj name="Document" r:id="rId4" imgW="8360368" imgH="28855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67050"/>
                        <a:ext cx="7891462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1/8 of 11-13/0356r1 by Rich Kennedy, BlackBerry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9184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6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dirty="0" smtClean="0">
                <a:ea typeface="MS PGothic" pitchFamily="34" charset="-128"/>
              </a:rPr>
              <a:t>Regulatory update</a:t>
            </a:r>
          </a:p>
          <a:p>
            <a:r>
              <a:rPr lang="en-US" altLang="ja-JP" dirty="0" smtClean="0">
                <a:ea typeface="MS PGothic" pitchFamily="34" charset="-128"/>
              </a:rPr>
              <a:t>Review the results of LB192</a:t>
            </a:r>
          </a:p>
          <a:p>
            <a:r>
              <a:rPr lang="en-US" altLang="ja-JP" dirty="0" smtClean="0">
                <a:ea typeface="MS PGothic" pitchFamily="34" charset="-128"/>
              </a:rPr>
              <a:t>Review of the progress since January</a:t>
            </a:r>
          </a:p>
          <a:p>
            <a:r>
              <a:rPr lang="en-US" altLang="ja-JP" dirty="0" smtClean="0">
                <a:ea typeface="MS PGothic" pitchFamily="34" charset="-128"/>
              </a:rPr>
              <a:t>Editorial review; spreadsheet 11-12/1017r35</a:t>
            </a:r>
          </a:p>
          <a:p>
            <a:r>
              <a:rPr lang="en-US" altLang="ja-JP" dirty="0" smtClean="0">
                <a:ea typeface="MS PGothic" pitchFamily="34" charset="-128"/>
              </a:rPr>
              <a:t>Review and Approve all comment resolution submissions</a:t>
            </a:r>
          </a:p>
          <a:p>
            <a:r>
              <a:rPr lang="en-US" altLang="ja-JP" dirty="0" smtClean="0">
                <a:ea typeface="MS PGothic" pitchFamily="34" charset="-128"/>
              </a:rPr>
              <a:t>Update the draft and comment resolution spreadsheet with approved changes, and request a recirculation letter ballot</a:t>
            </a:r>
          </a:p>
          <a:p>
            <a:r>
              <a:rPr lang="en-US" altLang="ja-JP" dirty="0" smtClean="0">
                <a:ea typeface="MS PGothic" pitchFamily="34" charset="-128"/>
              </a:rPr>
              <a:t>Plan for May meeting and teleconferences</a:t>
            </a:r>
            <a:endParaRPr lang="en-US" altLang="ja-JP" sz="3600" dirty="0" smtClean="0">
              <a:ea typeface="MS PGothic" pitchFamily="34" charset="-128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FE6E8A5-068A-41BF-996A-D3B1CC5C79B2}" type="slidenum">
              <a:rPr lang="en-US" smtClean="0"/>
              <a:pPr>
                <a:defRPr/>
              </a:pPr>
              <a:t>60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4541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495800"/>
          </a:xfrm>
        </p:spPr>
        <p:txBody>
          <a:bodyPr/>
          <a:lstStyle/>
          <a:p>
            <a:r>
              <a:rPr lang="en-US" sz="2800" dirty="0" smtClean="0"/>
              <a:t>Reviewed the comment spreadsheet and resolved all of the remaining comments from LB192</a:t>
            </a:r>
          </a:p>
          <a:p>
            <a:r>
              <a:rPr lang="en-US" sz="2800" dirty="0" smtClean="0"/>
              <a:t>Requested the Editor to prepare D4.0 and the asked WG to start a recirculation letter ballot</a:t>
            </a:r>
          </a:p>
          <a:p>
            <a:r>
              <a:rPr lang="en-US" sz="2800" dirty="0" smtClean="0"/>
              <a:t>Planned for May meeting, and weekly teleconferences</a:t>
            </a:r>
          </a:p>
          <a:p>
            <a:pPr lvl="1"/>
            <a:r>
              <a:rPr lang="en-US" sz="2800" dirty="0" smtClean="0"/>
              <a:t>Tuesdays at 21:00 ET for 2 hours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9C95B8-0A8F-4204-8848-495EDF7F7323}" type="slidenum">
              <a:rPr lang="en-US" smtClean="0"/>
              <a:pPr>
                <a:defRPr/>
              </a:pPr>
              <a:t>61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0493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for May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267200"/>
          </a:xfrm>
        </p:spPr>
        <p:txBody>
          <a:bodyPr/>
          <a:lstStyle/>
          <a:p>
            <a:r>
              <a:rPr lang="en-US" sz="2800" dirty="0" smtClean="0"/>
              <a:t>Approve Orlando and Teleconference minutes</a:t>
            </a:r>
          </a:p>
          <a:p>
            <a:r>
              <a:rPr lang="en-US" sz="2800" dirty="0" smtClean="0"/>
              <a:t>Review and resolve comments from the recirculation letter ballot on Draft 4.0</a:t>
            </a:r>
          </a:p>
          <a:p>
            <a:r>
              <a:rPr lang="en-US" sz="2800" dirty="0" smtClean="0"/>
              <a:t>Ask the WG for a recirculation letter ballot</a:t>
            </a:r>
          </a:p>
          <a:p>
            <a:r>
              <a:rPr lang="en-US" sz="2800" dirty="0" smtClean="0"/>
              <a:t>Prepare PAR extension request</a:t>
            </a:r>
          </a:p>
          <a:p>
            <a:r>
              <a:rPr lang="en-US" sz="2800" dirty="0" smtClean="0"/>
              <a:t>Plan for July and Teleconferences, and begin the process of starting the first </a:t>
            </a:r>
            <a:r>
              <a:rPr lang="en-US" sz="2800" dirty="0" err="1" smtClean="0"/>
              <a:t>TGaf</a:t>
            </a:r>
            <a:r>
              <a:rPr lang="en-US" sz="2800" dirty="0" smtClean="0"/>
              <a:t>  Sponsor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D9B6D-0B12-44F5-9404-1B348E7BBA4C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5942099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1D4552-1238-4229-A659-22E940139EDC}" type="slidenum">
              <a:rPr lang="en-US" smtClean="0"/>
              <a:pPr>
                <a:defRPr/>
              </a:pPr>
              <a:t>63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TGaf Timeline – Affirmed March 2013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smtClean="0"/>
              <a:t>Initial Working Group Letter Ballot: January 2011</a:t>
            </a:r>
          </a:p>
          <a:p>
            <a:r>
              <a:rPr lang="en-GB" smtClean="0"/>
              <a:t>Second Working Group Letter Ballot: July 2012</a:t>
            </a:r>
          </a:p>
          <a:p>
            <a:r>
              <a:rPr lang="en-GB" smtClean="0"/>
              <a:t>Recirculation Letter Ballot: January 2013</a:t>
            </a:r>
          </a:p>
          <a:p>
            <a:r>
              <a:rPr lang="en-GB" smtClean="0"/>
              <a:t>Form Sponsor Ballot Pool: June 2013</a:t>
            </a:r>
            <a:endParaRPr lang="en-GB" b="0" smtClean="0"/>
          </a:p>
          <a:p>
            <a:r>
              <a:rPr lang="en-GB" smtClean="0"/>
              <a:t>Initial Sponsor Ballot: July 2013</a:t>
            </a:r>
          </a:p>
          <a:p>
            <a:r>
              <a:rPr lang="en-GB" smtClean="0"/>
              <a:t>Recirculate Sponsor Ballot: November 2013</a:t>
            </a:r>
          </a:p>
          <a:p>
            <a:r>
              <a:rPr lang="en-GB" smtClean="0"/>
              <a:t>Final WG/EC Approval: March 2014</a:t>
            </a:r>
          </a:p>
          <a:p>
            <a:r>
              <a:rPr lang="en-GB" smtClean="0"/>
              <a:t>RevCom/Standards Board Approval: June 2014</a:t>
            </a:r>
            <a:endParaRPr lang="en-GB" altLang="ja-JP" smtClean="0"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2285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572000"/>
          </a:xfrm>
        </p:spPr>
        <p:txBody>
          <a:bodyPr/>
          <a:lstStyle/>
          <a:p>
            <a:r>
              <a:rPr lang="en-US" dirty="0" smtClean="0"/>
              <a:t>Having approved comment resolutions for all of the comments received from LB192 on </a:t>
            </a:r>
            <a:r>
              <a:rPr lang="en-US" dirty="0" err="1" smtClean="0"/>
              <a:t>TGaf</a:t>
            </a:r>
            <a:r>
              <a:rPr lang="en-US" dirty="0" smtClean="0"/>
              <a:t>  D3.0 as contained in document 11-12/1017r37</a:t>
            </a:r>
          </a:p>
          <a:p>
            <a:r>
              <a:rPr lang="en-US" dirty="0" smtClean="0"/>
              <a:t>Instruct the editor to prepare Draft 4.0 incorporating these resolutions and,</a:t>
            </a:r>
          </a:p>
          <a:p>
            <a:r>
              <a:rPr lang="en-US" dirty="0" smtClean="0"/>
              <a:t>Approve a 15 day Working Group Recirculation Ballot, asking the question “Should P802.11af D3.0 be forwarded to Sponsor Ballot?”</a:t>
            </a:r>
          </a:p>
          <a:p>
            <a:r>
              <a:rPr lang="en-US" dirty="0" smtClean="0"/>
              <a:t> </a:t>
            </a:r>
            <a:r>
              <a:rPr lang="en-GB" dirty="0" smtClean="0"/>
              <a:t>Moved by Rich Kennedy on behalf of </a:t>
            </a:r>
            <a:r>
              <a:rPr lang="en-GB" dirty="0" err="1" smtClean="0"/>
              <a:t>Tgaf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Ballot closed Wednesday April 18, 2013- Passed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A4C6204-F54E-4198-AA07-CBC3EF19CED8}" type="slidenum">
              <a:rPr lang="en-US" altLang="ja-JP" smtClean="0"/>
              <a:pPr>
                <a:defRPr/>
              </a:pPr>
              <a:t>64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8/8 of 11-13/0356r1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32191619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</a:t>
            </a:r>
            <a:r>
              <a:rPr lang="en-US" dirty="0" smtClean="0"/>
              <a:t>Report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March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398369"/>
              </p:ext>
            </p:extLst>
          </p:nvPr>
        </p:nvGraphicFramePr>
        <p:xfrm>
          <a:off x="533400" y="2332038"/>
          <a:ext cx="7635875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Document" r:id="rId4" imgW="8700545" imgH="4144264" progId="Word.Document.8">
                  <p:embed/>
                </p:oleObj>
              </mc:Choice>
              <mc:Fallback>
                <p:oleObj name="Document" r:id="rId4" imgW="8700545" imgH="41442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32038"/>
                        <a:ext cx="7635875" cy="362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11-13/0359r0 by David Halasz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2062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11-11-1137-14-00ah-specification-framework-for-tgah.docx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Timeline move out two months</a:t>
            </a:r>
          </a:p>
          <a:p>
            <a:pPr lvl="1"/>
            <a:r>
              <a:rPr lang="en-US" dirty="0" smtClean="0"/>
              <a:t>Draft text not available beyond 12/1257. Hence internal task group letter ballot move out to May of 2013.</a:t>
            </a:r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11-13/0359r0 by David Halasz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4830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Wrap up on specification framework</a:t>
            </a:r>
          </a:p>
          <a:p>
            <a:r>
              <a:rPr lang="en-US" dirty="0" smtClean="0"/>
              <a:t>Move forward with draft text.</a:t>
            </a:r>
          </a:p>
          <a:p>
            <a:r>
              <a:rPr lang="en-US" dirty="0" smtClean="0"/>
              <a:t>Start internal task group letter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11-13/0359r0 by David Halasz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745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Move out two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11-13/0359r0 by David Halasz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7188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Report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2013-3-21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1/10 of 11-13/0382r0 by Hiroshi Mano (ATRD Root Lab)</a:t>
            </a:r>
          </a:p>
        </p:txBody>
      </p:sp>
    </p:spTree>
    <p:extLst>
      <p:ext uri="{BB962C8B-B14F-4D97-AF65-F5344CB8AC3E}">
        <p14:creationId xmlns:p14="http://schemas.microsoft.com/office/powerpoint/2010/main" val="35659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April 2013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>
                <a:ea typeface="ＭＳ Ｐゴシック" pitchFamily="-65" charset="-128"/>
                <a:cs typeface="ＭＳ Ｐゴシック" pitchFamily="-65" charset="-128"/>
              </a:rPr>
              <a:t>IEEE 802.11 FILS TGai – </a:t>
            </a:r>
            <a:r>
              <a:rPr lang="en-US" altLang="ja-JP" sz="2800">
                <a:ea typeface="ＭＳ Ｐゴシック" pitchFamily="-65" charset="-128"/>
                <a:cs typeface="ＭＳ Ｐゴシック" pitchFamily="-65" charset="-128"/>
              </a:rPr>
              <a:t>Orland</a:t>
            </a:r>
            <a:r>
              <a:rPr lang="en-US" altLang="ja-JP" sz="2900">
                <a:ea typeface="ＭＳ Ｐゴシック" pitchFamily="-65" charset="-128"/>
                <a:cs typeface="ＭＳ Ｐゴシック" pitchFamily="-65" charset="-128"/>
              </a:rPr>
              <a:t> March 2013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Goals for the  Meeting: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minutes of past meeting and teleconference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Comment resolution to  volunteer  review comments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final technical contribution 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Move to forward TGai call for comment   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Joint meeting with TGaq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Timeline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Teleconference schedule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Plan for  May</a:t>
            </a:r>
            <a:endParaRPr lang="en-US" altLang="ja-JP" sz="2600" smtClean="0"/>
          </a:p>
          <a:p>
            <a:pPr lvl="1"/>
            <a:endParaRPr lang="en-US" altLang="ja-JP" sz="260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3/10 of 11-13/0382r0 by Hiroshi Mano (ATRD Root Lab)</a:t>
            </a:r>
          </a:p>
        </p:txBody>
      </p:sp>
    </p:spTree>
    <p:extLst>
      <p:ext uri="{BB962C8B-B14F-4D97-AF65-F5344CB8AC3E}">
        <p14:creationId xmlns:p14="http://schemas.microsoft.com/office/powerpoint/2010/main" val="14299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Review and approve January 2013 Vancouver Session Minutes</a:t>
            </a:r>
          </a:p>
          <a:p>
            <a:pPr lvl="1"/>
            <a:r>
              <a:rPr lang="en-US" altLang="ja-JP" dirty="0" smtClean="0"/>
              <a:t>https://mentor.ieee.org/802.11/dcn/13/11-13-0182-01-00ai-january-2013-vancouver-session-minutes.doc</a:t>
            </a:r>
          </a:p>
          <a:p>
            <a:r>
              <a:rPr lang="en-US" altLang="ja-JP" dirty="0" smtClean="0"/>
              <a:t>Review and approve January-March Teleconference Minutes </a:t>
            </a:r>
          </a:p>
          <a:p>
            <a:pPr lvl="1"/>
            <a:r>
              <a:rPr lang="en-US" altLang="ja-JP" dirty="0" smtClean="0"/>
              <a:t>https://mentor.ieee.org/802.11/dcn/13/11-13-0191-04-00ai-january-march-teleconference-minutes.doc</a:t>
            </a:r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11-13/0382r0 by Hiroshi Mano (ATRD Root Lab)</a:t>
            </a:r>
          </a:p>
        </p:txBody>
      </p:sp>
    </p:spTree>
    <p:extLst>
      <p:ext uri="{BB962C8B-B14F-4D97-AF65-F5344CB8AC3E}">
        <p14:creationId xmlns:p14="http://schemas.microsoft.com/office/powerpoint/2010/main" val="13869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8 regular slots and 1 Joint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with </a:t>
            </a:r>
            <a:r>
              <a:rPr lang="en-US" altLang="ja-JP" dirty="0" err="1" smtClean="0"/>
              <a:t>TGaq</a:t>
            </a:r>
            <a:r>
              <a:rPr lang="en-US" altLang="ja-JP" dirty="0" smtClean="0"/>
              <a:t> were held.</a:t>
            </a:r>
          </a:p>
          <a:p>
            <a:r>
              <a:rPr lang="en-US" altLang="ja-JP" dirty="0" smtClean="0"/>
              <a:t>Experimental-test-report-of-FILS was reported on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63 unsolved  open technical before this session.</a:t>
            </a:r>
            <a:endParaRPr lang="ja-JP" altLang="en-US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All  comments were resolved.</a:t>
            </a:r>
          </a:p>
          <a:p>
            <a:r>
              <a:rPr lang="en-US" altLang="ja-JP" dirty="0" smtClean="0"/>
              <a:t>21 Technical motions ( 20 passed/ 1 failed)</a:t>
            </a:r>
          </a:p>
          <a:p>
            <a:r>
              <a:rPr lang="en-US" altLang="ja-JP" dirty="0" smtClean="0"/>
              <a:t>Instructed editor to prepare draft 0.5 and incorporating these resolutions and, </a:t>
            </a:r>
            <a:r>
              <a:rPr lang="en-US" altLang="ja-JP" dirty="0" smtClean="0">
                <a:solidFill>
                  <a:srgbClr val="FF0000"/>
                </a:solidFill>
              </a:rPr>
              <a:t>approve 20 day peer review starting on/or after April 8th </a:t>
            </a:r>
            <a:r>
              <a:rPr lang="en-US" altLang="ja-JP" dirty="0" smtClean="0"/>
              <a:t>, 2013 to assist with producing an improved draft for working LB.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5/10 of 11-13/0382r0 by Hiroshi Mano (ATRD Root Lab)</a:t>
            </a:r>
          </a:p>
        </p:txBody>
      </p:sp>
    </p:spTree>
    <p:extLst>
      <p:ext uri="{BB962C8B-B14F-4D97-AF65-F5344CB8AC3E}">
        <p14:creationId xmlns:p14="http://schemas.microsoft.com/office/powerpoint/2010/main" val="423518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Task Group documents reviewed: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Usage model, 12/1245r2,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Submissions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13/292r0, Backward compatibility of 11aj with 11ad, Carlos Cordeiro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13/0177r1, Proposal of </a:t>
            </a:r>
            <a:r>
              <a:rPr lang="en-US" dirty="0" err="1" smtClean="0"/>
              <a:t>RoF</a:t>
            </a:r>
            <a:r>
              <a:rPr lang="en-US" dirty="0" smtClean="0"/>
              <a:t> Extension Link Backhaul for Category 4, </a:t>
            </a:r>
            <a:r>
              <a:rPr lang="en-US" dirty="0" err="1" smtClean="0"/>
              <a:t>Hiroyo</a:t>
            </a:r>
            <a:r>
              <a:rPr lang="en-US" dirty="0" smtClean="0"/>
              <a:t> Ogawa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2/4 of 11-13/0380r0 by Eldad Perahia, Intel Corporation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5655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April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to approve TG Usage model, Functional Requirement, Evaluation Methodology, Selection Procedure baseline document</a:t>
            </a:r>
          </a:p>
          <a:p>
            <a:r>
              <a:rPr lang="en-US" dirty="0" smtClean="0"/>
              <a:t>Continue to develop channel model for 45GHz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3/4 of 11-13/0380r0 by Eldad Perahia, Intel Corporation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81928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75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TGak</a:t>
            </a:r>
            <a:r>
              <a:rPr lang="en-GB" dirty="0" smtClean="0"/>
              <a:t> March </a:t>
            </a:r>
            <a:r>
              <a:rPr lang="en-GB" dirty="0" smtClean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2013-03-21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878972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653952"/>
                <a:gridCol w="1368152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11-13/0374r0 by Donald Eastlake, Huawei 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361099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</a:t>
            </a:r>
            <a:r>
              <a:rPr lang="en-GB" sz="2400" dirty="0"/>
              <a:t>4</a:t>
            </a:r>
            <a:r>
              <a:rPr lang="en-GB" sz="2400" dirty="0" smtClean="0"/>
              <a:t> submissions (see list next page)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 with 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minutes </a:t>
            </a:r>
            <a:r>
              <a:rPr lang="en-GB" sz="2400" dirty="0"/>
              <a:t>of </a:t>
            </a:r>
            <a:r>
              <a:rPr lang="en-GB" sz="2400" dirty="0" smtClean="0"/>
              <a:t>this </a:t>
            </a:r>
            <a:r>
              <a:rPr lang="en-GB" sz="2400" dirty="0" err="1" smtClean="0"/>
              <a:t>TGak</a:t>
            </a:r>
            <a:r>
              <a:rPr lang="en-GB" sz="2400" dirty="0" smtClean="0"/>
              <a:t> meeting will be in </a:t>
            </a:r>
            <a:r>
              <a:rPr lang="en-GB" sz="2400" dirty="0"/>
              <a:t>11-</a:t>
            </a:r>
            <a:r>
              <a:rPr lang="en-GB" sz="2400" dirty="0" smtClean="0"/>
              <a:t>13/375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13/0273r5.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voted to hold 1 hour teleconferences on </a:t>
            </a:r>
            <a:r>
              <a:rPr lang="en-US" sz="2400" dirty="0"/>
              <a:t>Mondays, April 8</a:t>
            </a:r>
            <a:r>
              <a:rPr lang="en-US" sz="2400" baseline="30000" dirty="0"/>
              <a:t>th</a:t>
            </a:r>
            <a:r>
              <a:rPr lang="en-US" sz="2400" dirty="0"/>
              <a:t>, April 22</a:t>
            </a:r>
            <a:r>
              <a:rPr lang="en-US" sz="2400" baseline="30000" dirty="0"/>
              <a:t>nd</a:t>
            </a:r>
            <a:r>
              <a:rPr lang="en-US" sz="2400" dirty="0"/>
              <a:t>, and May 6</a:t>
            </a:r>
            <a:r>
              <a:rPr lang="en-US" sz="2400" baseline="30000" dirty="0"/>
              <a:t>th</a:t>
            </a:r>
            <a:r>
              <a:rPr lang="en-US" sz="2400" dirty="0"/>
              <a:t>, at 5pm Eastern US time</a:t>
            </a:r>
            <a:r>
              <a:rPr lang="en-GB" sz="2400" dirty="0"/>
              <a:t> joint with 802.1Qbz.</a:t>
            </a:r>
          </a:p>
          <a:p>
            <a:pPr marL="457200" lvl="1" indent="0"/>
            <a:endParaRPr lang="en-GB" sz="24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11-13/0374r0 by Donald Eastlake, Huawei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807481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</a:t>
            </a:r>
            <a:r>
              <a:rPr lang="en-US" sz="3600" dirty="0" smtClean="0"/>
              <a:t>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Presentations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dirty="0"/>
              <a:t>11-13/0183r0, “</a:t>
            </a:r>
            <a:r>
              <a:rPr lang="en-GB" dirty="0"/>
              <a:t>Proposal of Preliminary Functional Requirements for 802.1Qbz-802.11ak”, </a:t>
            </a:r>
            <a:r>
              <a:rPr lang="en-US" dirty="0"/>
              <a:t>Mitsuru </a:t>
            </a:r>
            <a:r>
              <a:rPr lang="en-US" dirty="0" err="1"/>
              <a:t>Iwaoka</a:t>
            </a:r>
            <a:r>
              <a:rPr lang="en-US" dirty="0"/>
              <a:t> (Yokogawa Electric Co.)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dirty="0"/>
              <a:t>11-13/185r1, “</a:t>
            </a:r>
            <a:r>
              <a:rPr lang="en-GB" dirty="0"/>
              <a:t>Problems to be solved by 802.11ak/802.1Qbz</a:t>
            </a:r>
            <a:r>
              <a:rPr lang="en-US" dirty="0"/>
              <a:t>”, Donald Eastlake (Huawei Technologies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dirty="0"/>
              <a:t>11-13/221r2, “</a:t>
            </a:r>
            <a:r>
              <a:rPr lang="en-US" altLang="zh-TW" dirty="0">
                <a:ea typeface="ＭＳ Ｐゴシック" pitchFamily="34" charset="-128"/>
              </a:rPr>
              <a:t>802.11 </a:t>
            </a:r>
            <a:r>
              <a:rPr lang="en-US" altLang="zh-TW" dirty="0" err="1">
                <a:ea typeface="ＭＳ Ｐゴシック" pitchFamily="34" charset="-128"/>
              </a:rPr>
              <a:t>QoS</a:t>
            </a:r>
            <a:r>
              <a:rPr lang="en-US" altLang="zh-TW" dirty="0">
                <a:ea typeface="ＭＳ Ｐゴシック" pitchFamily="34" charset="-128"/>
              </a:rPr>
              <a:t> Queue Architecture and Possible 802.1bz Bridge Model</a:t>
            </a:r>
            <a:r>
              <a:rPr lang="en-US" dirty="0"/>
              <a:t>”, Philippe Klein (Broadcom)</a:t>
            </a:r>
          </a:p>
          <a:p>
            <a:pPr lvl="1">
              <a:buFont typeface="Arial"/>
              <a:buChar char="•"/>
            </a:pPr>
            <a:r>
              <a:rPr lang="en-US" dirty="0"/>
              <a:t>11-13/0253r0, “Changes to 802.1Q required by 802.1Qbz”, Norm Finn (Cisco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11-13/0374r0 by Donald Eastlake, Huawei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76488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3200" dirty="0" smtClean="0"/>
              <a:t>May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Develop a firm list of Problems to be solved by this effort.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Develop an architectural model for 802.11ak.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Receive and discuss technical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Develop process and timeline for </a:t>
            </a:r>
            <a:r>
              <a:rPr lang="en-GB" sz="2800" dirty="0" err="1" smtClean="0"/>
              <a:t>TGak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11-13/0374r0 by Donald Eastlake, Huawei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709879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79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</a:t>
            </a:r>
            <a:r>
              <a:rPr lang="en-GB" dirty="0" smtClean="0"/>
              <a:t>Report</a:t>
            </a:r>
            <a:endParaRPr lang="en-GB" dirty="0" smtClean="0"/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2013-03-22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11-13/0370r1 by Stephen McCann, RIM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91593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8</a:t>
            </a:fld>
            <a:endParaRPr lang="en-US" sz="1200" smtClean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316426"/>
              </p:ext>
            </p:extLst>
          </p:nvPr>
        </p:nvGraphicFramePr>
        <p:xfrm>
          <a:off x="152400" y="730189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8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 – High Efficiency WLAN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Laurent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Cariou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pro-tem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10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80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r>
              <a:rPr lang="en-GB" sz="2800" dirty="0" smtClean="0"/>
              <a:t>Summary</a:t>
            </a:r>
            <a:endParaRPr lang="en-GB" sz="2400" dirty="0" smtClean="0"/>
          </a:p>
          <a:p>
            <a:pPr lvl="1"/>
            <a:r>
              <a:rPr lang="en-GB" sz="2400" dirty="0" smtClean="0"/>
              <a:t>Use case</a:t>
            </a:r>
          </a:p>
          <a:p>
            <a:pPr lvl="2"/>
            <a:r>
              <a:rPr lang="en-GB" sz="2200" dirty="0" smtClean="0"/>
              <a:t>11-13-0125-04-00aq-use-case-analysis.docx</a:t>
            </a:r>
          </a:p>
          <a:p>
            <a:pPr lvl="2"/>
            <a:r>
              <a:rPr lang="en-GB" sz="2200" dirty="0" smtClean="0"/>
              <a:t>Use case collection now closed</a:t>
            </a:r>
          </a:p>
          <a:p>
            <a:pPr lvl="1"/>
            <a:r>
              <a:rPr lang="en-GB" sz="2400" dirty="0"/>
              <a:t>Requirements and </a:t>
            </a:r>
            <a:r>
              <a:rPr lang="en-GB" sz="2400" dirty="0" smtClean="0"/>
              <a:t>terminology documents</a:t>
            </a:r>
          </a:p>
          <a:p>
            <a:pPr lvl="2"/>
            <a:r>
              <a:rPr lang="en-GB" sz="2200" dirty="0" smtClean="0"/>
              <a:t>11-13-0299-00-00aq-draft-tgaq-terminology.docx</a:t>
            </a:r>
          </a:p>
          <a:p>
            <a:pPr lvl="1"/>
            <a:r>
              <a:rPr lang="en-GB" sz="2400" dirty="0" smtClean="0"/>
              <a:t>Initial protocol design discussion</a:t>
            </a:r>
          </a:p>
          <a:p>
            <a:pPr lvl="2"/>
            <a:r>
              <a:rPr lang="en-GB" sz="2200" dirty="0" smtClean="0"/>
              <a:t>11-13-0057-02-00aq-design-options.ppt</a:t>
            </a:r>
          </a:p>
          <a:p>
            <a:pPr lvl="1"/>
            <a:r>
              <a:rPr lang="en-GB" sz="2400" dirty="0" smtClean="0"/>
              <a:t>Detailed scoping discussion</a:t>
            </a:r>
          </a:p>
          <a:p>
            <a:pPr lvl="1"/>
            <a:r>
              <a:rPr lang="en-GB" sz="2400" dirty="0"/>
              <a:t>Teleconference : Monday 22nd April </a:t>
            </a:r>
            <a:r>
              <a:rPr lang="en-GB" sz="2400" dirty="0" smtClean="0"/>
              <a:t>10:00 ET</a:t>
            </a:r>
          </a:p>
          <a:p>
            <a:r>
              <a:rPr lang="en-GB" sz="2800" dirty="0" smtClean="0"/>
              <a:t>Plans for May 2013</a:t>
            </a:r>
            <a:endParaRPr lang="en-GB" dirty="0" smtClean="0"/>
          </a:p>
          <a:p>
            <a:pPr lvl="1"/>
            <a:r>
              <a:rPr lang="en-GB" sz="2400" dirty="0" smtClean="0"/>
              <a:t>Initial technical presentations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11-13/0370r1 by Stephen McCann, RIM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71363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7000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B273928-0C02-4C17-A501-7F325D417EAF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802.15 Liaison Report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2013-03-22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36575" y="2286000"/>
          <a:ext cx="771366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Document" r:id="rId4" imgW="8217702" imgH="2881089" progId="Word.Document.8">
                  <p:embed/>
                </p:oleObj>
              </mc:Choice>
              <mc:Fallback>
                <p:oleObj name="Document" r:id="rId4" imgW="8217702" imgH="28810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286000"/>
                        <a:ext cx="7713663" cy="269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1/15 of 11-13/0387r0 by Al Petrick, (Jones-Petrick and Associates)</a:t>
            </a:r>
          </a:p>
        </p:txBody>
      </p:sp>
    </p:spTree>
    <p:extLst>
      <p:ext uri="{BB962C8B-B14F-4D97-AF65-F5344CB8AC3E}">
        <p14:creationId xmlns:p14="http://schemas.microsoft.com/office/powerpoint/2010/main" val="329284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762000" y="304800"/>
            <a:ext cx="1182688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1DB208C-342A-4BB7-9452-3E2F821CF14F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Liaison report on 802.15 as presented to 802.11 </a:t>
            </a:r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2/15 of 11-13/0387r0 by Al Petrick, (Jones-Petrick and Associates)</a:t>
            </a:r>
          </a:p>
        </p:txBody>
      </p:sp>
    </p:spTree>
    <p:extLst>
      <p:ext uri="{BB962C8B-B14F-4D97-AF65-F5344CB8AC3E}">
        <p14:creationId xmlns:p14="http://schemas.microsoft.com/office/powerpoint/2010/main" val="27946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512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B3F504E4-2DE3-4793-B301-2320DE3C1F65}" type="slidenum">
              <a:rPr lang="en-US"/>
              <a:pPr algn="ctr"/>
              <a:t>83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116CB4EF-0F64-45FC-BA25-E02AF2B48ECE}" type="slidenum">
              <a:rPr lang="en-US">
                <a:latin typeface="+mn-lt"/>
              </a:rPr>
              <a:pPr algn="ctr">
                <a:defRPr/>
              </a:pPr>
              <a:t>83</a:t>
            </a:fld>
            <a:endParaRPr lang="en-US">
              <a:latin typeface="+mn-lt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US" sz="2800" smtClean="0"/>
              <a:t>802.15.4k</a:t>
            </a:r>
            <a:br>
              <a:rPr lang="en-US" sz="2800" smtClean="0"/>
            </a:br>
            <a:r>
              <a:rPr lang="en-US" sz="2800" smtClean="0"/>
              <a:t>Low Energy Critical Infrastructure Monitoring (LECIM)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05000"/>
            <a:ext cx="8229600" cy="2819400"/>
          </a:xfrm>
        </p:spPr>
        <p:txBody>
          <a:bodyPr/>
          <a:lstStyle/>
          <a:p>
            <a:r>
              <a:rPr lang="en-US" b="0" smtClean="0"/>
              <a:t>Resolved Sponsor Ballot letter ballot comments</a:t>
            </a:r>
          </a:p>
          <a:p>
            <a:r>
              <a:rPr lang="en-US" b="0" smtClean="0"/>
              <a:t>Issue recirculation Sponsor Ballot</a:t>
            </a:r>
          </a:p>
          <a:p>
            <a:r>
              <a:rPr lang="en-US" b="0" smtClean="0"/>
              <a:t>Seek conditional approval by EC to forward RevCom</a:t>
            </a:r>
          </a:p>
        </p:txBody>
      </p:sp>
      <p:sp>
        <p:nvSpPr>
          <p:cNvPr id="51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524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6147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FBC59692-DCA1-4E2A-AE35-E30EF7581069}" type="slidenum">
              <a:rPr lang="en-US"/>
              <a:pPr algn="ctr"/>
              <a:t>84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C886C1DA-BEF3-4743-9C23-980C27DA69E1}" type="slidenum">
              <a:rPr lang="en-US">
                <a:latin typeface="+mn-lt"/>
              </a:rPr>
              <a:pPr algn="ctr">
                <a:defRPr/>
              </a:pPr>
              <a:t>84</a:t>
            </a:fld>
            <a:endParaRPr lang="en-US">
              <a:latin typeface="+mn-lt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652463"/>
          </a:xfrm>
        </p:spPr>
        <p:txBody>
          <a:bodyPr/>
          <a:lstStyle/>
          <a:p>
            <a:r>
              <a:rPr lang="en-US" sz="2800" smtClean="0"/>
              <a:t>802.15.4m</a:t>
            </a:r>
            <a:br>
              <a:rPr lang="en-US" sz="2800" smtClean="0"/>
            </a:br>
            <a:r>
              <a:rPr lang="en-US" sz="2800" smtClean="0"/>
              <a:t>TV White Space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sz="2800" b="0" dirty="0">
                <a:solidFill>
                  <a:srgbClr val="000000"/>
                </a:solidFill>
              </a:rPr>
              <a:t>LB</a:t>
            </a:r>
            <a:r>
              <a:rPr lang="ko-KR" altLang="en-US" sz="2800" b="0" dirty="0">
                <a:solidFill>
                  <a:srgbClr val="000000"/>
                </a:solidFill>
              </a:rPr>
              <a:t> </a:t>
            </a:r>
            <a:r>
              <a:rPr lang="en-US" altLang="ko-KR" sz="2800" b="0" dirty="0">
                <a:solidFill>
                  <a:srgbClr val="000000"/>
                </a:solidFill>
              </a:rPr>
              <a:t>#87 </a:t>
            </a:r>
            <a:r>
              <a:rPr lang="en-US" altLang="ko-KR" sz="2800" b="0" dirty="0" smtClean="0">
                <a:solidFill>
                  <a:srgbClr val="000000"/>
                </a:solidFill>
              </a:rPr>
              <a:t>passed with </a:t>
            </a:r>
            <a:r>
              <a:rPr lang="en-US" altLang="ko-KR" sz="2800" b="0" dirty="0" smtClean="0"/>
              <a:t>88% of Approval</a:t>
            </a:r>
            <a:r>
              <a:rPr lang="en-US" altLang="ko-KR" sz="2800" b="0" dirty="0">
                <a:solidFill>
                  <a:srgbClr val="000000"/>
                </a:solidFill>
              </a:rPr>
              <a:t> in March </a:t>
            </a:r>
            <a:r>
              <a:rPr lang="en-US" altLang="ko-KR" sz="2800" b="0" dirty="0" smtClean="0">
                <a:solidFill>
                  <a:srgbClr val="000000"/>
                </a:solidFill>
              </a:rPr>
              <a:t>2013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ko-KR" sz="2400" dirty="0" smtClean="0"/>
              <a:t>Voting Results (Yes 83, No 11, Abstain 3)</a:t>
            </a:r>
          </a:p>
          <a:p>
            <a:pPr marL="339725" indent="-339725">
              <a:spcBef>
                <a:spcPts val="0"/>
              </a:spcBef>
              <a:defRPr/>
            </a:pPr>
            <a:r>
              <a:rPr lang="en-US" altLang="ko-KR" b="0" dirty="0" smtClean="0"/>
              <a:t>Resolved </a:t>
            </a:r>
            <a:r>
              <a:rPr lang="en-US" altLang="ko-KR" b="0" dirty="0"/>
              <a:t>551 Comments (Editorial 302, Technical &amp; General 249)</a:t>
            </a:r>
            <a:endParaRPr lang="en-US" altLang="ko-KR" b="0" dirty="0">
              <a:ea typeface="ＭＳ Ｐゴシック" pitchFamily="-65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en-US" altLang="ko-KR" sz="2400" dirty="0">
                <a:solidFill>
                  <a:srgbClr val="000000"/>
                </a:solidFill>
              </a:rPr>
              <a:t>Resolved </a:t>
            </a:r>
            <a:r>
              <a:rPr lang="en-US" altLang="ko-KR" sz="2400" u="sng" dirty="0">
                <a:solidFill>
                  <a:srgbClr val="000000"/>
                </a:solidFill>
              </a:rPr>
              <a:t>all </a:t>
            </a:r>
            <a:r>
              <a:rPr lang="en-US" altLang="ko-KR" sz="2400" u="sng" dirty="0" smtClean="0">
                <a:solidFill>
                  <a:srgbClr val="000000"/>
                </a:solidFill>
              </a:rPr>
              <a:t>Technical, Editorial and </a:t>
            </a:r>
            <a:r>
              <a:rPr lang="en-US" altLang="ko-KR" sz="2400" u="sng" dirty="0">
                <a:solidFill>
                  <a:srgbClr val="000000"/>
                </a:solidFill>
              </a:rPr>
              <a:t>General comments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ko-KR" sz="2000" dirty="0">
                <a:solidFill>
                  <a:srgbClr val="000000"/>
                </a:solidFill>
              </a:rPr>
              <a:t>FSK, OFDM, NB-OFDM, Ranging, General PHY, and Coexistence </a:t>
            </a:r>
            <a:r>
              <a:rPr lang="en-US" altLang="ko-KR" sz="2000" dirty="0" smtClean="0">
                <a:solidFill>
                  <a:srgbClr val="000000"/>
                </a:solidFill>
              </a:rPr>
              <a:t>Assurance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0" dirty="0" smtClean="0">
                <a:solidFill>
                  <a:srgbClr val="000000"/>
                </a:solidFill>
              </a:rPr>
              <a:t>2 re-circulation letter ballots planned between March 2013 and May 2013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0" dirty="0" smtClean="0">
                <a:solidFill>
                  <a:srgbClr val="000000"/>
                </a:solidFill>
              </a:rPr>
              <a:t>Appointed BRC to resolved comments from re-circulation letter ballots  </a:t>
            </a:r>
            <a:endParaRPr lang="en-US" altLang="ko-KR" b="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altLang="ko-KR" sz="2800" dirty="0" smtClean="0"/>
          </a:p>
        </p:txBody>
      </p:sp>
      <p:sp>
        <p:nvSpPr>
          <p:cNvPr id="61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6248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7171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8C44EB0F-14C1-4D1F-BAA4-412F043423DE}" type="slidenum">
              <a:rPr lang="en-US"/>
              <a:pPr algn="ctr"/>
              <a:t>85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FCF9FD25-0FA5-48C2-AD8D-6B5A2A564E9D}" type="slidenum">
              <a:rPr lang="en-US">
                <a:latin typeface="+mn-lt"/>
              </a:rPr>
              <a:pPr algn="ctr">
                <a:defRPr/>
              </a:pPr>
              <a:t>85</a:t>
            </a:fld>
            <a:endParaRPr lang="en-US">
              <a:latin typeface="+mn-lt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652463"/>
          </a:xfrm>
        </p:spPr>
        <p:txBody>
          <a:bodyPr/>
          <a:lstStyle/>
          <a:p>
            <a:r>
              <a:rPr lang="en-US" sz="2800" smtClean="0"/>
              <a:t>802.15.4n</a:t>
            </a:r>
            <a:br>
              <a:rPr lang="en-US" sz="2800" smtClean="0"/>
            </a:br>
            <a:r>
              <a:rPr lang="en-US" sz="2800" smtClean="0"/>
              <a:t>Chinese Medical Band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r>
              <a:rPr lang="en-US" b="0" smtClean="0"/>
              <a:t>Heard </a:t>
            </a:r>
            <a:r>
              <a:rPr lang="en-US" b="0" u="sng" smtClean="0"/>
              <a:t>updated </a:t>
            </a:r>
            <a:r>
              <a:rPr lang="en-US" b="0" smtClean="0"/>
              <a:t>Proposals Presentations</a:t>
            </a:r>
          </a:p>
          <a:p>
            <a:pPr lvl="1"/>
            <a:r>
              <a:rPr lang="en-US" smtClean="0"/>
              <a:t>O-QPSK</a:t>
            </a:r>
          </a:p>
          <a:p>
            <a:pPr lvl="1"/>
            <a:r>
              <a:rPr lang="en-US" smtClean="0"/>
              <a:t>FSK</a:t>
            </a:r>
          </a:p>
          <a:p>
            <a:pPr lvl="1"/>
            <a:r>
              <a:rPr lang="en-US" smtClean="0"/>
              <a:t>Ranging</a:t>
            </a:r>
          </a:p>
          <a:p>
            <a:r>
              <a:rPr lang="en-US" b="0" smtClean="0"/>
              <a:t>Reviewed and updated the TG4n web page</a:t>
            </a:r>
          </a:p>
          <a:p>
            <a:r>
              <a:rPr lang="en-GB" b="0" smtClean="0">
                <a:solidFill>
                  <a:srgbClr val="000000"/>
                </a:solidFill>
              </a:rPr>
              <a:t>Will continue call for proposals</a:t>
            </a:r>
          </a:p>
        </p:txBody>
      </p:sp>
      <p:sp>
        <p:nvSpPr>
          <p:cNvPr id="71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86525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8195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1D0FD392-22B9-4060-82AE-4133D24D82F3}" type="slidenum">
              <a:rPr lang="en-US"/>
              <a:pPr algn="ctr"/>
              <a:t>86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7C200199-1647-448E-800D-C10A4B729646}" type="slidenum">
              <a:rPr lang="en-US">
                <a:latin typeface="+mn-lt"/>
              </a:rPr>
              <a:pPr algn="ctr">
                <a:defRPr/>
              </a:pPr>
              <a:t>86</a:t>
            </a:fld>
            <a:endParaRPr lang="en-US">
              <a:latin typeface="+mn-lt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US" sz="2800" smtClean="0"/>
              <a:t>802.15.4p</a:t>
            </a:r>
            <a:br>
              <a:rPr lang="en-US" sz="2800" smtClean="0"/>
            </a:br>
            <a:r>
              <a:rPr lang="en-US" sz="2800" smtClean="0"/>
              <a:t>Positive Train Control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r>
              <a:rPr lang="en-US" sz="2800" b="0" smtClean="0">
                <a:ea typeface="MS PGothic" pitchFamily="34" charset="-128"/>
              </a:rPr>
              <a:t>Continued to flush out combined contribution to reflect the technical proposals presented</a:t>
            </a:r>
          </a:p>
          <a:p>
            <a:r>
              <a:rPr lang="en-US" sz="2800" b="0" smtClean="0">
                <a:ea typeface="MS PGothic" pitchFamily="34" charset="-128"/>
              </a:rPr>
              <a:t>Completed Coexistence Document (15-13-0212-01)</a:t>
            </a:r>
          </a:p>
          <a:p>
            <a:r>
              <a:rPr lang="en-US" sz="2800" b="0" smtClean="0">
                <a:ea typeface="MS PGothic" pitchFamily="34" charset="-128"/>
              </a:rPr>
              <a:t>Completed draft d1P802-15-4p_Draft_Standard.pdf</a:t>
            </a:r>
          </a:p>
          <a:p>
            <a:r>
              <a:rPr lang="en-US" sz="2800" b="0" smtClean="0">
                <a:ea typeface="MS PGothic" pitchFamily="34" charset="-128"/>
              </a:rPr>
              <a:t>Issue WG letter ballot after close of March 2013 session</a:t>
            </a:r>
          </a:p>
        </p:txBody>
      </p:sp>
      <p:sp>
        <p:nvSpPr>
          <p:cNvPr id="81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6318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9219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513CC121-612C-4C56-86B5-D1878C99BA57}" type="slidenum">
              <a:rPr lang="en-US"/>
              <a:pPr algn="ctr"/>
              <a:t>87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4A728B42-3A89-46CA-A72A-671AC574DAE4}" type="slidenum">
              <a:rPr lang="en-US">
                <a:latin typeface="+mn-lt"/>
              </a:rPr>
              <a:pPr algn="ctr">
                <a:defRPr/>
              </a:pPr>
              <a:t>87</a:t>
            </a:fld>
            <a:endParaRPr lang="en-US">
              <a:latin typeface="+mn-lt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US" sz="2800" smtClean="0"/>
              <a:t>802.15.4q</a:t>
            </a:r>
            <a:br>
              <a:rPr lang="en-US" sz="2800" smtClean="0"/>
            </a:br>
            <a:r>
              <a:rPr lang="en-US" sz="2800" smtClean="0"/>
              <a:t>Ultra Low Power</a:t>
            </a:r>
          </a:p>
        </p:txBody>
      </p:sp>
      <p:sp>
        <p:nvSpPr>
          <p:cNvPr id="112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 smtClean="0"/>
              <a:t>Second meeting as a Task Group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 smtClean="0"/>
              <a:t>Began work on technical </a:t>
            </a:r>
            <a:r>
              <a:rPr lang="en-US" sz="2800" b="0" dirty="0"/>
              <a:t>guidance and channel </a:t>
            </a:r>
            <a:r>
              <a:rPr lang="en-US" sz="2800" b="0" dirty="0" smtClean="0"/>
              <a:t>modeling framework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 smtClean="0"/>
              <a:t>Worked </a:t>
            </a:r>
            <a:r>
              <a:rPr lang="en-US" sz="2800" b="0" dirty="0"/>
              <a:t>on </a:t>
            </a:r>
            <a:r>
              <a:rPr lang="en-US" sz="2800" b="0" dirty="0" smtClean="0"/>
              <a:t>applications </a:t>
            </a:r>
            <a:endParaRPr lang="en-US" sz="2800" b="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/>
              <a:t>Released call for contributions to application, TGD and channel modeling efforts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b="0" dirty="0"/>
              <a:t>Heard </a:t>
            </a:r>
            <a:r>
              <a:rPr lang="en-US" sz="2800" b="0" dirty="0" smtClean="0"/>
              <a:t>FSK and PPM PHY related technical </a:t>
            </a:r>
            <a:r>
              <a:rPr lang="en-US" sz="2800" b="0" dirty="0"/>
              <a:t>presentations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US" sz="1800" dirty="0"/>
          </a:p>
          <a:p>
            <a:pPr>
              <a:buFontTx/>
              <a:buNone/>
              <a:defRPr/>
            </a:pPr>
            <a:endParaRPr lang="en-US" dirty="0" smtClean="0"/>
          </a:p>
        </p:txBody>
      </p:sp>
      <p:sp>
        <p:nvSpPr>
          <p:cNvPr id="92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5538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0243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3E32DDAC-CD2A-4B00-861A-5126F57B5914}" type="slidenum">
              <a:rPr lang="en-US"/>
              <a:pPr algn="ctr"/>
              <a:t>88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9CF9D29E-4E45-40EA-B229-C9012349ED62}" type="slidenum">
              <a:rPr lang="en-US">
                <a:latin typeface="+mn-lt"/>
              </a:rPr>
              <a:pPr algn="ctr">
                <a:defRPr/>
              </a:pPr>
              <a:t>88</a:t>
            </a:fld>
            <a:endParaRPr lang="en-US">
              <a:latin typeface="+mn-lt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z="2800" smtClean="0"/>
              <a:t>802.15.8 Peer Aware Communications</a:t>
            </a:r>
            <a:endParaRPr lang="en-US" sz="2800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102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0474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1267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FE5AB8F6-E5AA-4145-BF32-EA42C3BC1CA1}" type="slidenum">
              <a:rPr lang="en-US"/>
              <a:pPr algn="ctr"/>
              <a:t>89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2F02783E-06C2-40CC-89CF-86989DFA891F}" type="slidenum">
              <a:rPr lang="en-US">
                <a:latin typeface="+mn-lt"/>
              </a:rPr>
              <a:pPr algn="ctr">
                <a:defRPr/>
              </a:pPr>
              <a:t>89</a:t>
            </a:fld>
            <a:endParaRPr lang="en-US">
              <a:latin typeface="+mn-lt"/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802.15.9 Key Management Protocol</a:t>
            </a:r>
            <a:endParaRPr lang="en-US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>
              <a:buSzPct val="45000"/>
              <a:buFont typeface="Wingdings" pitchFamily="2" charset="2"/>
              <a:buChar char=""/>
            </a:pPr>
            <a:endParaRPr lang="en-US" b="0" smtClean="0"/>
          </a:p>
        </p:txBody>
      </p:sp>
      <p:sp>
        <p:nvSpPr>
          <p:cNvPr id="112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81687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March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076527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 Dwight Smith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Laurent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Cariou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788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2291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0E5EA39C-5D9E-4A98-A910-CF0D0F2141D6}" type="slidenum">
              <a:rPr lang="en-US"/>
              <a:pPr algn="ctr"/>
              <a:t>90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16D08DE3-87D9-4451-B0A3-4DDC13B898C3}" type="slidenum">
              <a:rPr lang="en-US">
                <a:latin typeface="+mn-lt"/>
              </a:rPr>
              <a:pPr algn="ctr">
                <a:defRPr/>
              </a:pPr>
              <a:t>90</a:t>
            </a:fld>
            <a:endParaRPr lang="en-US">
              <a:latin typeface="+mn-lt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Layer 2/Mesh Under Routing (L2R) SG</a:t>
            </a:r>
            <a:endParaRPr lang="en-US" smtClean="0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524000"/>
            <a:ext cx="8229600" cy="4814888"/>
          </a:xfrm>
        </p:spPr>
        <p:txBody>
          <a:bodyPr/>
          <a:lstStyle/>
          <a:p>
            <a:pPr>
              <a:buSzPct val="100000"/>
              <a:buFont typeface="Arial" pitchFamily="34" charset="0"/>
              <a:buChar char="•"/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  <a:defRPr/>
            </a:pPr>
            <a:r>
              <a:rPr lang="en-GB" sz="2800" b="0" dirty="0" smtClean="0">
                <a:solidFill>
                  <a:srgbClr val="000000"/>
                </a:solidFill>
                <a:ea typeface="MS PGothic" pitchFamily="34" charset="-128"/>
              </a:rPr>
              <a:t>Completed </a:t>
            </a:r>
            <a:r>
              <a:rPr lang="en-GB" sz="2800" b="0" dirty="0">
                <a:solidFill>
                  <a:srgbClr val="000000"/>
                </a:solidFill>
                <a:ea typeface="MS PGothic" pitchFamily="34" charset="-128"/>
              </a:rPr>
              <a:t>Preliminary Draft PAR and 5c</a:t>
            </a:r>
          </a:p>
          <a:p>
            <a:pPr marL="1200150" lvl="1" indent="-457200">
              <a:buSzPct val="100000"/>
              <a:buFont typeface="Arial" pitchFamily="34" charset="0"/>
              <a:buChar char="•"/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  <a:defRPr/>
            </a:pPr>
            <a:r>
              <a:rPr lang="en-GB" sz="2800" dirty="0">
                <a:solidFill>
                  <a:srgbClr val="000000"/>
                </a:solidFill>
                <a:ea typeface="MS PGothic" pitchFamily="34" charset="-128"/>
              </a:rPr>
              <a:t>Preliminary Draft PAR - doc.#15-13-0231-00</a:t>
            </a:r>
          </a:p>
          <a:p>
            <a:pPr marL="1200150" lvl="1" indent="-457200">
              <a:buSzPct val="100000"/>
              <a:buFont typeface="Arial" pitchFamily="34" charset="0"/>
              <a:buChar char="•"/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  <a:defRPr/>
            </a:pPr>
            <a:r>
              <a:rPr lang="en-GB" sz="2800" dirty="0">
                <a:solidFill>
                  <a:srgbClr val="000000"/>
                </a:solidFill>
                <a:ea typeface="MS PGothic" pitchFamily="34" charset="-128"/>
              </a:rPr>
              <a:t>Preliminary Draft </a:t>
            </a:r>
            <a:r>
              <a:rPr lang="en-GB" sz="2800" dirty="0" smtClean="0">
                <a:solidFill>
                  <a:srgbClr val="000000"/>
                </a:solidFill>
                <a:ea typeface="MS PGothic" pitchFamily="34" charset="-128"/>
              </a:rPr>
              <a:t>5c </a:t>
            </a:r>
            <a:r>
              <a:rPr lang="en-GB" sz="2800" dirty="0">
                <a:solidFill>
                  <a:srgbClr val="000000"/>
                </a:solidFill>
                <a:ea typeface="MS PGothic" pitchFamily="34" charset="-128"/>
              </a:rPr>
              <a:t>- doc. #</a:t>
            </a:r>
            <a:r>
              <a:rPr lang="en-GB" sz="2800" dirty="0" smtClean="0">
                <a:solidFill>
                  <a:srgbClr val="000000"/>
                </a:solidFill>
                <a:ea typeface="MS PGothic" pitchFamily="34" charset="-128"/>
              </a:rPr>
              <a:t>15-13-0232-00</a:t>
            </a:r>
            <a:endParaRPr lang="en-GB" sz="3200" dirty="0">
              <a:solidFill>
                <a:srgbClr val="000000"/>
              </a:solidFill>
              <a:ea typeface="MS PGothic" pitchFamily="34" charset="-128"/>
            </a:endParaRPr>
          </a:p>
          <a:p>
            <a:pPr marL="800100" indent="-457200">
              <a:buSzPct val="100000"/>
              <a:buFont typeface="Arial" pitchFamily="34" charset="0"/>
              <a:buChar char="•"/>
              <a:tabLst>
                <a:tab pos="525463" algn="l"/>
                <a:tab pos="973138" algn="l"/>
                <a:tab pos="1422400" algn="l"/>
                <a:tab pos="1871663" algn="l"/>
                <a:tab pos="2320925" algn="l"/>
                <a:tab pos="2770188" algn="l"/>
                <a:tab pos="3219450" algn="l"/>
                <a:tab pos="3668713" algn="l"/>
                <a:tab pos="4117975" algn="l"/>
                <a:tab pos="4567238" algn="l"/>
                <a:tab pos="5016500" algn="l"/>
                <a:tab pos="5465763" algn="l"/>
                <a:tab pos="5915025" algn="l"/>
                <a:tab pos="6364288" algn="l"/>
                <a:tab pos="6813550" algn="l"/>
                <a:tab pos="7262813" algn="l"/>
                <a:tab pos="7712075" algn="l"/>
                <a:tab pos="8161338" algn="l"/>
                <a:tab pos="8610600" algn="l"/>
                <a:tab pos="9059863" algn="l"/>
                <a:tab pos="9509125" algn="l"/>
              </a:tabLst>
              <a:defRPr/>
            </a:pPr>
            <a:r>
              <a:rPr lang="en-GB" sz="3000" b="0" dirty="0" smtClean="0">
                <a:solidFill>
                  <a:srgbClr val="000000"/>
                </a:solidFill>
                <a:ea typeface="MS PGothic" pitchFamily="34" charset="-128"/>
              </a:rPr>
              <a:t>Finalize PAR and 5c in May 2013</a:t>
            </a:r>
          </a:p>
        </p:txBody>
      </p:sp>
      <p:sp>
        <p:nvSpPr>
          <p:cNvPr id="1229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053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3315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D2C72935-37CF-4113-B2E1-06F811378D9B}" type="slidenum">
              <a:rPr lang="en-US"/>
              <a:pPr algn="ctr"/>
              <a:t>91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98C1B70E-B4BF-410D-9EA4-27AB0A8CDBF7}" type="slidenum">
              <a:rPr lang="en-US">
                <a:latin typeface="+mn-lt"/>
              </a:rPr>
              <a:pPr algn="ctr">
                <a:defRPr/>
              </a:pPr>
              <a:t>91</a:t>
            </a:fld>
            <a:endParaRPr lang="en-US">
              <a:latin typeface="+mn-lt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US" sz="2800" smtClean="0"/>
              <a:t>Better Use of Spectrum Resources in WPANs (SRU) </a:t>
            </a:r>
            <a:r>
              <a:rPr lang="en-GB" sz="2800" smtClean="0"/>
              <a:t>IG</a:t>
            </a:r>
            <a:endParaRPr lang="en-US" sz="2800" smtClean="0"/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828800"/>
            <a:ext cx="8229600" cy="4586288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pitchFamily="34" charset="-128"/>
              </a:rPr>
              <a:t>Heard and discussed two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ja-JP" dirty="0" smtClean="0">
                <a:latin typeface="+mn-ea"/>
              </a:rPr>
              <a:t>IG </a:t>
            </a:r>
            <a:r>
              <a:rPr lang="en-US" altLang="ja-JP" dirty="0">
                <a:latin typeface="+mn-ea"/>
              </a:rPr>
              <a:t>SRU will focus on Radio resource measurement and management</a:t>
            </a:r>
            <a:r>
              <a:rPr lang="ja-JP" altLang="en-US" dirty="0">
                <a:latin typeface="+mn-ea"/>
              </a:rPr>
              <a:t> </a:t>
            </a:r>
            <a:r>
              <a:rPr lang="en-US" altLang="ja-JP" dirty="0">
                <a:latin typeface="+mn-ea"/>
              </a:rPr>
              <a:t>(RRMM) for drafting PAR and </a:t>
            </a:r>
            <a:r>
              <a:rPr lang="en-US" altLang="ja-JP" dirty="0" smtClean="0">
                <a:latin typeface="+mn-ea"/>
              </a:rPr>
              <a:t>5C in May 2013. </a:t>
            </a:r>
          </a:p>
        </p:txBody>
      </p:sp>
      <p:sp>
        <p:nvSpPr>
          <p:cNvPr id="133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11/15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23051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4339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25F0E8F8-4EA0-48BE-B742-5EF590056809}" type="slidenum">
              <a:rPr lang="en-US"/>
              <a:pPr algn="ctr"/>
              <a:t>92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DE3ADF0A-5733-431D-A3CD-DC73472EEE0F}" type="slidenum">
              <a:rPr lang="en-US">
                <a:latin typeface="+mn-lt"/>
              </a:rPr>
              <a:pPr algn="ctr">
                <a:defRPr/>
              </a:pPr>
              <a:t>92</a:t>
            </a:fld>
            <a:endParaRPr lang="en-US">
              <a:latin typeface="+mn-lt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THz IG</a:t>
            </a:r>
            <a:endParaRPr lang="en-US" smtClean="0"/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229600" cy="4814888"/>
          </a:xfrm>
        </p:spPr>
        <p:txBody>
          <a:bodyPr/>
          <a:lstStyle/>
          <a:p>
            <a:pPr>
              <a:defRPr/>
            </a:pPr>
            <a:r>
              <a:rPr lang="en-US" sz="2800" b="0" dirty="0" smtClean="0"/>
              <a:t>Heard 5 technical presentations</a:t>
            </a:r>
          </a:p>
          <a:p>
            <a:pPr lvl="1">
              <a:defRPr/>
            </a:pPr>
            <a:r>
              <a:rPr lang="en-US" dirty="0" smtClean="0"/>
              <a:t>MAC layer, Optical interconnects, Study Group formation, </a:t>
            </a:r>
            <a:r>
              <a:rPr lang="en-US" dirty="0">
                <a:ea typeface="Batang"/>
              </a:rPr>
              <a:t>Propagation Aspects of Terahertz Outdoor Fixed Wireless </a:t>
            </a:r>
            <a:r>
              <a:rPr lang="en-US" dirty="0" smtClean="0">
                <a:ea typeface="Batang"/>
              </a:rPr>
              <a:t>Links.</a:t>
            </a:r>
          </a:p>
          <a:p>
            <a:pPr>
              <a:defRPr/>
            </a:pPr>
            <a:r>
              <a:rPr lang="de-DE" b="0" dirty="0">
                <a:solidFill>
                  <a:srgbClr val="000000"/>
                </a:solidFill>
              </a:rPr>
              <a:t>Update of the Technical Expectations Document  (11/0745r7</a:t>
            </a:r>
            <a:r>
              <a:rPr lang="de-DE" b="0" dirty="0" smtClean="0">
                <a:solidFill>
                  <a:srgbClr val="000000"/>
                </a:solidFill>
              </a:rPr>
              <a:t>)</a:t>
            </a:r>
          </a:p>
          <a:p>
            <a:pPr marL="342900" lvl="2" indent="-342900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Discussed </a:t>
            </a:r>
            <a:r>
              <a:rPr lang="de-DE" sz="2400" dirty="0">
                <a:solidFill>
                  <a:srgbClr val="000000"/>
                </a:solidFill>
              </a:rPr>
              <a:t>spinning-off a Study Group on </a:t>
            </a:r>
            <a:r>
              <a:rPr lang="en-US" sz="2400" dirty="0" smtClean="0">
                <a:solidFill>
                  <a:srgbClr val="000000"/>
                </a:solidFill>
              </a:rPr>
              <a:t>“Beam </a:t>
            </a:r>
            <a:r>
              <a:rPr lang="en-US" sz="2400" dirty="0">
                <a:solidFill>
                  <a:srgbClr val="000000"/>
                </a:solidFill>
              </a:rPr>
              <a:t>switchable wireless point-to-point 40/100 </a:t>
            </a:r>
            <a:r>
              <a:rPr lang="en-US" sz="2400" dirty="0" err="1">
                <a:solidFill>
                  <a:srgbClr val="000000"/>
                </a:solidFill>
              </a:rPr>
              <a:t>Gbps</a:t>
            </a:r>
            <a:r>
              <a:rPr lang="en-US" sz="2400" dirty="0">
                <a:solidFill>
                  <a:srgbClr val="000000"/>
                </a:solidFill>
              </a:rPr>
              <a:t> links</a:t>
            </a:r>
            <a:r>
              <a:rPr lang="en-US" sz="2400" dirty="0" smtClean="0">
                <a:solidFill>
                  <a:srgbClr val="000000"/>
                </a:solidFill>
              </a:rPr>
              <a:t>”</a:t>
            </a:r>
          </a:p>
          <a:p>
            <a:pPr marL="342900" lvl="2" indent="-34290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Next meeting in July 2013</a:t>
            </a:r>
            <a:endParaRPr lang="de-DE" sz="2000" dirty="0">
              <a:solidFill>
                <a:srgbClr val="000000"/>
              </a:solidFill>
            </a:endParaRPr>
          </a:p>
          <a:p>
            <a:pPr>
              <a:defRPr/>
            </a:pPr>
            <a:endParaRPr lang="de-DE" b="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en-US" dirty="0" smtClean="0">
              <a:ea typeface="Batang"/>
            </a:endParaRPr>
          </a:p>
          <a:p>
            <a:pPr>
              <a:defRPr/>
            </a:pPr>
            <a:endParaRPr lang="en-US" b="0" dirty="0" smtClean="0"/>
          </a:p>
          <a:p>
            <a:pPr marL="0" indent="0">
              <a:buFontTx/>
              <a:buNone/>
              <a:defRPr/>
            </a:pPr>
            <a:r>
              <a:rPr lang="en-US" sz="2800" b="0" dirty="0"/>
              <a:t>	</a:t>
            </a:r>
            <a:endParaRPr lang="de-DE" sz="7200" dirty="0" smtClean="0"/>
          </a:p>
        </p:txBody>
      </p:sp>
      <p:sp>
        <p:nvSpPr>
          <p:cNvPr id="143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12/15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95374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9ACE4040-2A22-4DB8-BD83-D04C1736DB22}" type="slidenum">
              <a:rPr lang="en-US"/>
              <a:pPr algn="ctr"/>
              <a:t>93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+mn-lt"/>
              </a:rPr>
              <a:t>Slide </a:t>
            </a:r>
            <a:fld id="{74A0F92B-4C8D-4A99-BF2B-5ADF5182B78F}" type="slidenum">
              <a:rPr lang="en-US">
                <a:latin typeface="+mn-lt"/>
              </a:rPr>
              <a:pPr algn="ctr">
                <a:defRPr/>
              </a:pPr>
              <a:t>93</a:t>
            </a:fld>
            <a:endParaRPr lang="en-US">
              <a:latin typeface="+mn-lt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WNG SC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 marL="457200" indent="-457200">
              <a:spcBef>
                <a:spcPct val="0"/>
              </a:spcBef>
            </a:pPr>
            <a:r>
              <a:rPr lang="en-US" sz="2800" b="0" smtClean="0"/>
              <a:t>Review two (2) technical presentations</a:t>
            </a:r>
          </a:p>
          <a:p>
            <a:pPr marL="857250" lvl="1" indent="-457200">
              <a:spcBef>
                <a:spcPct val="0"/>
              </a:spcBef>
            </a:pPr>
            <a:r>
              <a:rPr lang="en-US" sz="2800" smtClean="0"/>
              <a:t>Launching a SG on THz by Thomas Kürner (15-13-0139-01)</a:t>
            </a:r>
          </a:p>
          <a:p>
            <a:pPr marL="857250" lvl="1" indent="-457200">
              <a:spcBef>
                <a:spcPct val="0"/>
              </a:spcBef>
            </a:pPr>
            <a:r>
              <a:rPr lang="en-US" sz="2800" smtClean="0"/>
              <a:t>Review and Amendment of IEEE802.15.6 BAN to Focus on Dependable Wireless BAN of Things by Prof Ryuji Kohno (15-12-0192-01)</a:t>
            </a:r>
          </a:p>
          <a:p>
            <a:pPr marL="457200" indent="-457200">
              <a:spcBef>
                <a:spcPct val="0"/>
              </a:spcBef>
            </a:pPr>
            <a:endParaRPr lang="en-US" sz="2800" b="0" smtClean="0"/>
          </a:p>
        </p:txBody>
      </p:sp>
      <p:sp>
        <p:nvSpPr>
          <p:cNvPr id="1536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13/15 of 11-13/0387r0 by Al Petrick, (Jones-Petrick and Associates)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21865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/>
              <a:t>Slide </a:t>
            </a:r>
            <a:fld id="{3D06C7DB-24D7-40BA-B940-A41495D69B83}" type="slidenum">
              <a:rPr lang="en-US"/>
              <a:pPr algn="ctr"/>
              <a:t>94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610067" y="6475413"/>
            <a:ext cx="64" cy="430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dirty="0">
              <a:latin typeface="+mn-lt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5825"/>
            <a:ext cx="7772400" cy="652463"/>
          </a:xfrm>
        </p:spPr>
        <p:txBody>
          <a:bodyPr/>
          <a:lstStyle/>
          <a:p>
            <a:r>
              <a:rPr lang="en-GB" smtClean="0"/>
              <a:t>Maintenance SC</a:t>
            </a:r>
            <a:endParaRPr lang="en-US" smtClean="0"/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86288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Reviewed document (doc 15-13-0194-01) “</a:t>
            </a:r>
            <a:r>
              <a:rPr lang="en-US" b="0" dirty="0"/>
              <a:t>802.15.4 use by external SDOs” </a:t>
            </a:r>
          </a:p>
          <a:p>
            <a:pPr>
              <a:defRPr/>
            </a:pPr>
            <a:r>
              <a:rPr lang="en-US" sz="2000" b="0" dirty="0" smtClean="0"/>
              <a:t>The IEEE 802.15 Work Group (WG) is in the process of </a:t>
            </a:r>
            <a:r>
              <a:rPr lang="en-US" sz="2000" b="0" u="sng" dirty="0" smtClean="0"/>
              <a:t>considering a number of significant changes</a:t>
            </a:r>
            <a:r>
              <a:rPr lang="en-US" sz="2000" b="0" dirty="0" smtClean="0"/>
              <a:t> to the 802.15.4 standard, Low-Rate Wireless Personal Area Networks (LR-WPANs), and is soliciting input from all Standard Development Organizations (SDOs), businesses, and individuals that would be impacted by these changes.  The changes are described in his presentation and summarized here: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0" dirty="0" smtClean="0"/>
              <a:t>Using a Frame Type ID value as an extension to indicate following bits are new Frame types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0" dirty="0"/>
              <a:t>R</a:t>
            </a:r>
            <a:r>
              <a:rPr lang="en-US" sz="2000" b="0" dirty="0" smtClean="0"/>
              <a:t>estructuring Information Element IDs to allow IDs to be assigned to external SDOs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0" dirty="0"/>
              <a:t>C</a:t>
            </a:r>
            <a:r>
              <a:rPr lang="en-US" sz="2000" b="0" dirty="0" smtClean="0"/>
              <a:t>hanging the order of the Information Element length and type fields. </a:t>
            </a:r>
            <a:endParaRPr lang="en-US" sz="2000" b="0" dirty="0"/>
          </a:p>
        </p:txBody>
      </p:sp>
      <p:sp>
        <p:nvSpPr>
          <p:cNvPr id="1639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6728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0CFE7F6-9076-49AD-88D0-53F46EC8F40C}" type="slidenum">
              <a:rPr lang="en-US" smtClean="0"/>
              <a:pPr/>
              <a:t>95</a:t>
            </a:fld>
            <a:endParaRPr lang="en-US" smtClean="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610068" y="6475413"/>
            <a:ext cx="64" cy="430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endParaRPr lang="en-US" dirty="0">
              <a:latin typeface="+mn-lt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7924800" cy="4495800"/>
          </a:xfrm>
        </p:spPr>
        <p:txBody>
          <a:bodyPr/>
          <a:lstStyle/>
          <a:p>
            <a:r>
              <a:rPr lang="en-US" sz="3200" dirty="0" smtClean="0"/>
              <a:t>This document</a:t>
            </a:r>
          </a:p>
          <a:p>
            <a:r>
              <a:rPr lang="en-US" sz="3200" dirty="0" smtClean="0"/>
              <a:t>All Documents</a:t>
            </a:r>
          </a:p>
          <a:p>
            <a:pPr lvl="1"/>
            <a:r>
              <a:rPr lang="en-US" sz="2800" dirty="0" smtClean="0">
                <a:hlinkClick r:id="rId3"/>
              </a:rPr>
              <a:t>https://mentor.ieee.org/802.15/documents</a:t>
            </a:r>
            <a:endParaRPr lang="en-US" sz="2800" dirty="0" smtClean="0"/>
          </a:p>
          <a:p>
            <a:pPr lvl="2"/>
            <a:r>
              <a:rPr lang="en-US" dirty="0" smtClean="0"/>
              <a:t>Current draft is in the members-only area</a:t>
            </a:r>
          </a:p>
          <a:p>
            <a:pPr lvl="3"/>
            <a:r>
              <a:rPr lang="en-US" sz="2000" dirty="0" smtClean="0"/>
              <a:t>http://www.ieee802.org/15  </a:t>
            </a:r>
            <a:r>
              <a:rPr lang="en-US" sz="1800" dirty="0" smtClean="0">
                <a:sym typeface="Wingdings" pitchFamily="2" charset="2"/>
              </a:rPr>
              <a:t>  </a:t>
            </a:r>
            <a:r>
              <a:rPr lang="en-US" sz="1800" u="sng" dirty="0" err="1" smtClean="0">
                <a:sym typeface="Wingdings" pitchFamily="2" charset="2"/>
              </a:rPr>
              <a:t>Members_Only_Area</a:t>
            </a:r>
            <a:endParaRPr lang="en-US" sz="1800" u="sng" dirty="0" smtClean="0"/>
          </a:p>
          <a:p>
            <a:pPr lvl="3"/>
            <a:r>
              <a:rPr lang="en-US" sz="2000" dirty="0" smtClean="0"/>
              <a:t>802.11 members log in using </a:t>
            </a:r>
            <a:r>
              <a:rPr lang="en-US" sz="2000" dirty="0" smtClean="0">
                <a:solidFill>
                  <a:srgbClr val="FF0000"/>
                </a:solidFill>
              </a:rPr>
              <a:t>802.11</a:t>
            </a:r>
            <a:r>
              <a:rPr lang="en-US" sz="2000" dirty="0" smtClean="0"/>
              <a:t> username and password</a:t>
            </a:r>
          </a:p>
        </p:txBody>
      </p:sp>
      <p:sp>
        <p:nvSpPr>
          <p:cNvPr id="174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4713" y="6475413"/>
            <a:ext cx="25892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36854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79027C2-CCF6-41A7-A170-11C459037D50}" type="slidenum">
              <a:rPr lang="en-US" smtClean="0"/>
              <a:pPr>
                <a:defRPr/>
              </a:pPr>
              <a:t>96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smtClean="0"/>
              <a:t>RR-TAG (802.18) to 802.11 Liaison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2013-03-22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Document" r:id="rId4" imgW="8360368" imgH="2658085" progId="Word.Document.8">
                  <p:embed/>
                </p:oleObj>
              </mc:Choice>
              <mc:Fallback>
                <p:oleObj name="Document" r:id="rId4" imgW="8360368" imgH="2658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067050"/>
                        <a:ext cx="8021637" cy="253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11-13/0376r0 by Rich Kennedy, BlackBerry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0606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01AA2B2-1EE6-434F-95F0-2C3EBC17606D}" type="slidenum">
              <a:rPr lang="en-US" smtClean="0"/>
              <a:pPr>
                <a:defRPr/>
              </a:pPr>
              <a:t>97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liaison report from the RR-TAG for the March 2013 IEEE 802.11 Plenary in Orlando.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11-13/0376r0 by Rich Kennedy, BlackBerry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3612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3665D4-EEB2-4492-9C56-D47C0819147E}" type="slidenum">
              <a:rPr lang="en-US"/>
              <a:pPr>
                <a:defRPr/>
              </a:pPr>
              <a:t>98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smtClean="0"/>
              <a:t>FCC Documents Reviewed </a:t>
            </a:r>
            <a:br>
              <a:rPr lang="en-GB" sz="2800" smtClean="0"/>
            </a:br>
            <a:r>
              <a:rPr lang="en-GB" sz="2800" smtClean="0"/>
              <a:t>and Approved by the RR-TAG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0" dirty="0" smtClean="0"/>
              <a:t>There were no documents approved for submission to the FCC at this meeting.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b="0" dirty="0" smtClean="0"/>
              <a:t>The RR-TAG expects to finalize and approve comments to the FCC 5 GHz U-NII Band Rules Revision NRPM at a teleconference meeting to be held on </a:t>
            </a:r>
            <a:r>
              <a:rPr lang="en-GB" sz="2800" b="0" dirty="0" smtClean="0"/>
              <a:t>on Friday April 19th, at 1:00 PM </a:t>
            </a:r>
            <a:r>
              <a:rPr lang="en-US" sz="2800" b="0" dirty="0" smtClean="0"/>
              <a:t>ET.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Link to NPRM: </a:t>
            </a:r>
            <a:r>
              <a:rPr lang="en-US" dirty="0" smtClean="0">
                <a:hlinkClick r:id="rId2"/>
              </a:rPr>
              <a:t>18-13/016r0</a:t>
            </a:r>
            <a:endParaRPr lang="en-US" dirty="0" smtClean="0"/>
          </a:p>
          <a:p>
            <a:pPr lvl="1">
              <a:spcBef>
                <a:spcPct val="0"/>
              </a:spcBef>
              <a:spcAft>
                <a:spcPts val="600"/>
              </a:spcAft>
            </a:pPr>
            <a:endParaRPr lang="en-US" sz="1600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11-13/0376r0 by John Notor, Notor Research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64762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BC83771-EA8B-4259-A027-67D20E81E03A}" type="slidenum">
              <a:rPr lang="en-US"/>
              <a:pPr>
                <a:defRPr/>
              </a:pPr>
              <a:t>99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smtClean="0"/>
              <a:t>ITU-R Documents from 802.16 </a:t>
            </a:r>
            <a:br>
              <a:rPr lang="en-GB" sz="2800" smtClean="0"/>
            </a:br>
            <a:r>
              <a:rPr lang="en-GB" sz="2800" smtClean="0"/>
              <a:t>and 802.11 REG SC </a:t>
            </a:r>
            <a:br>
              <a:rPr lang="en-GB" sz="2800" smtClean="0"/>
            </a:br>
            <a:r>
              <a:rPr lang="en-GB" sz="2800" smtClean="0"/>
              <a:t>Reviewed and Approved by the RR-TAG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0" dirty="0" smtClean="0"/>
              <a:t>The RR-TAG approved the following documents from 802.16 for EC review  and submission to ITU-R WP 5D: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18-13/034r1, Proposed LS to ITU-R WP 5D: Update toward Rec. ITU-R M.1457-12 (Meeting X Notification) </a:t>
            </a:r>
            <a:r>
              <a:rPr lang="en-GB" sz="1800" b="1" dirty="0" smtClean="0"/>
              <a:t>Link: </a:t>
            </a:r>
            <a:r>
              <a:rPr lang="en-GB" sz="1800" b="1" dirty="0" smtClean="0">
                <a:hlinkClick r:id="rId2"/>
              </a:rPr>
              <a:t>18-13/034r1</a:t>
            </a:r>
            <a:endParaRPr lang="en-GB" sz="1800" b="1" dirty="0" smtClean="0"/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18-13/035r1, Proposed Cont. to ITU-R WP 5D- Update of </a:t>
            </a:r>
            <a:r>
              <a:rPr lang="en-US" sz="1800" b="1" dirty="0" err="1" smtClean="0"/>
              <a:t>WirelessMAN</a:t>
            </a:r>
            <a:r>
              <a:rPr lang="en-US" sz="1800" b="1" dirty="0" smtClean="0"/>
              <a:t>-Advanced RIT of Rec. ITU-R M.2012 (Meeting Y+2) </a:t>
            </a:r>
            <a:r>
              <a:rPr lang="en-GB" sz="1800" b="1" dirty="0" smtClean="0"/>
              <a:t>Link: </a:t>
            </a:r>
            <a:r>
              <a:rPr lang="en-GB" sz="1800" b="1" dirty="0" smtClean="0">
                <a:hlinkClick r:id="rId3"/>
              </a:rPr>
              <a:t>18-13/035r2</a:t>
            </a:r>
            <a:endParaRPr lang="en-GB" sz="1800" b="1" dirty="0" smtClean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GB" b="0" dirty="0" smtClean="0"/>
              <a:t>The RR-TAG approved the following document from the 802.11 Regulatory Standing Committee for EC review and submission as an IEEE 802 document to ITU-R WP 5A: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b="1" dirty="0" smtClean="0"/>
              <a:t>18-13/038r3, IEEE 802 Input to WP5A on 5 GHz Link: </a:t>
            </a:r>
            <a:r>
              <a:rPr lang="en-US" sz="1800" b="1" dirty="0" smtClean="0">
                <a:hlinkClick r:id="rId4"/>
              </a:rPr>
              <a:t>18-13/038r3</a:t>
            </a:r>
            <a:endParaRPr lang="en-US" sz="1800" b="1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11-13/0376r0 by John Notor, Notor Research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406821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258452</TotalTime>
  <Words>7934</Words>
  <Application>Microsoft Office PowerPoint</Application>
  <PresentationFormat>On-screen Show (4:3)</PresentationFormat>
  <Paragraphs>1915</Paragraphs>
  <Slides>109</Slides>
  <Notes>65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109</vt:i4>
      </vt:variant>
    </vt:vector>
  </HeadingPairs>
  <TitlesOfParts>
    <vt:vector size="112" baseType="lpstr">
      <vt:lpstr>Default Design</vt:lpstr>
      <vt:lpstr>Binary Worksheet</vt:lpstr>
      <vt:lpstr>Document</vt:lpstr>
      <vt:lpstr>WG11   Opening Report Snapshots  April 2013</vt:lpstr>
      <vt:lpstr>Beijing Meeting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March 2013</vt:lpstr>
      <vt:lpstr>Teleconferences</vt:lpstr>
      <vt:lpstr>PowerPoint Presentation</vt:lpstr>
      <vt:lpstr>802.11 – Vancouver Meeting Documents</vt:lpstr>
      <vt:lpstr>Current Membership Status - January</vt:lpstr>
      <vt:lpstr>Recent voting member history</vt:lpstr>
      <vt:lpstr>IEEE 802.11 Standards Pipeline</vt:lpstr>
      <vt:lpstr>IEEE 802.11 Revisions</vt:lpstr>
      <vt:lpstr>PowerPoint Presentation</vt:lpstr>
      <vt:lpstr>802.11 WG Editor’s Meeting (March 2013)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  <vt:lpstr>March 2013 Publicity</vt:lpstr>
      <vt:lpstr>PowerPoint Presentation</vt:lpstr>
      <vt:lpstr>Wireless Next Generation (WNG)  Report</vt:lpstr>
      <vt:lpstr>PowerPoint Presentation</vt:lpstr>
      <vt:lpstr>PowerPoint Presentation</vt:lpstr>
      <vt:lpstr>ARC Report </vt:lpstr>
      <vt:lpstr>Work Completed</vt:lpstr>
      <vt:lpstr>Work Completed (cont)</vt:lpstr>
      <vt:lpstr>March 2013 Goals</vt:lpstr>
      <vt:lpstr>IEEE 802 JTC1 SC report </vt:lpstr>
      <vt:lpstr>JTC1 SC focused on reporting on status updates &amp;  preparing for next SC6 meeting</vt:lpstr>
      <vt:lpstr>JTC1 SC focused on reporting on status updates &amp; preparing for next SC6 meeting</vt:lpstr>
      <vt:lpstr>JTC1 SC focused on reporting on status updates &amp;  preparing for next SC6 meeting</vt:lpstr>
      <vt:lpstr>JTC1 SC have plans for May 13 in Hawaii focused on preparations for SC6 meeting</vt:lpstr>
      <vt:lpstr>Motions for EC</vt:lpstr>
      <vt:lpstr>The SC recommends empowerment of the IEEE 802 HoD to the next SC6 meeting</vt:lpstr>
      <vt:lpstr>The SC recommends empowerment of the IEEE 802 HoD to the next SC6 meeting</vt:lpstr>
      <vt:lpstr>The SC recommends a response to SC6’s requests for collaboration</vt:lpstr>
      <vt:lpstr>The SC recommends a response to SC6’s requests for collaboration</vt:lpstr>
      <vt:lpstr>The SC recommends approving the responses related to the 802.1X pre-ballot </vt:lpstr>
      <vt:lpstr>The SC recommends approving the responses related to the 802.1X pre-ballot  </vt:lpstr>
      <vt:lpstr>The SC recommends approving the responses related to the 802.1AE pre-ballot  </vt:lpstr>
      <vt:lpstr>The SC recommends approving the responses related to the 802.1AE pre-ballot  </vt:lpstr>
      <vt:lpstr>IEEE 802.11 Regulatory SC Orlando Report</vt:lpstr>
      <vt:lpstr>Agenda</vt:lpstr>
      <vt:lpstr>Accomplishments</vt:lpstr>
      <vt:lpstr>References</vt:lpstr>
      <vt:lpstr>IEEE 802.11mc Report for March 2013</vt:lpstr>
      <vt:lpstr>Status: comment resolution </vt:lpstr>
      <vt:lpstr>TGmc Plan of Record</vt:lpstr>
      <vt:lpstr>Next Steps</vt:lpstr>
      <vt:lpstr>TGac March 2013 Report</vt:lpstr>
      <vt:lpstr>Work Completed </vt:lpstr>
      <vt:lpstr>Next Ad Hoc Meeting</vt:lpstr>
      <vt:lpstr>May 2013 Goals</vt:lpstr>
      <vt:lpstr>TGaf March Report</vt:lpstr>
      <vt:lpstr>Plan for the Week</vt:lpstr>
      <vt:lpstr>TGaf Accomplishments </vt:lpstr>
      <vt:lpstr>Plan for May</vt:lpstr>
      <vt:lpstr>TGaf Timeline – Affirmed March 2013</vt:lpstr>
      <vt:lpstr>Motion</vt:lpstr>
      <vt:lpstr>IEEE 802.11ah Report for March 2013</vt:lpstr>
      <vt:lpstr>Activity in TGah</vt:lpstr>
      <vt:lpstr>Going forward</vt:lpstr>
      <vt:lpstr>Timeline – Move out two months</vt:lpstr>
      <vt:lpstr>IEEE 802.11TGai Report</vt:lpstr>
      <vt:lpstr>IEEE 802.11 FILS TGai – Orland March 2013</vt:lpstr>
      <vt:lpstr>Accomplishments  TGai  1/2</vt:lpstr>
      <vt:lpstr>Accomplishments  TGai  2/2</vt:lpstr>
      <vt:lpstr>Work Completed</vt:lpstr>
      <vt:lpstr>Goals for April</vt:lpstr>
      <vt:lpstr>TGak March Report</vt:lpstr>
      <vt:lpstr>TGak Report</vt:lpstr>
      <vt:lpstr>TGak Report</vt:lpstr>
      <vt:lpstr>TGak Report</vt:lpstr>
      <vt:lpstr>TGaq Report</vt:lpstr>
      <vt:lpstr>PowerPoint Presentation</vt:lpstr>
      <vt:lpstr>802.15 Liaison Report</vt:lpstr>
      <vt:lpstr>Abstract</vt:lpstr>
      <vt:lpstr>802.15.4k Low Energy Critical Infrastructure Monitoring (LECIM)</vt:lpstr>
      <vt:lpstr>802.15.4m TV White Space</vt:lpstr>
      <vt:lpstr>802.15.4n Chinese Medical Band</vt:lpstr>
      <vt:lpstr>802.15.4p Positive Train Control</vt:lpstr>
      <vt:lpstr>802.15.4q Ultra Low Power</vt:lpstr>
      <vt:lpstr>802.15.8 Peer Aware Communications</vt:lpstr>
      <vt:lpstr>802.15.9 Key Management Protocol</vt:lpstr>
      <vt:lpstr>Layer 2/Mesh Under Routing (L2R) SG</vt:lpstr>
      <vt:lpstr>Better Use of Spectrum Resources in WPANs (SRU) IG</vt:lpstr>
      <vt:lpstr>THz IG</vt:lpstr>
      <vt:lpstr>WNG SC</vt:lpstr>
      <vt:lpstr>Maintenance SC</vt:lpstr>
      <vt:lpstr>References</vt:lpstr>
      <vt:lpstr>RR-TAG (802.18) to 802.11 Liaison Report</vt:lpstr>
      <vt:lpstr>Abstract</vt:lpstr>
      <vt:lpstr>FCC Documents Reviewed  and Approved by the RR-TAG</vt:lpstr>
      <vt:lpstr>ITU-R Documents from 802.16  and 802.11 REG SC  Reviewed and Approved by the RR-TAG</vt:lpstr>
      <vt:lpstr>Other Documents Reviewed and Approved  by the RR-TAG</vt:lpstr>
      <vt:lpstr>Liaison Report for OmniRAN EC SG</vt:lpstr>
      <vt:lpstr>Key Activities</vt:lpstr>
      <vt:lpstr>Objectives for May</vt:lpstr>
      <vt:lpstr>References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Beijing- April 2013</dc:title>
  <dc:creator>Bruce Kraemer</dc:creator>
  <cp:lastModifiedBy>Marvell</cp:lastModifiedBy>
  <cp:revision>2740</cp:revision>
  <cp:lastPrinted>2013-01-14T15:19:12Z</cp:lastPrinted>
  <dcterms:created xsi:type="dcterms:W3CDTF">1998-02-10T13:07:52Z</dcterms:created>
  <dcterms:modified xsi:type="dcterms:W3CDTF">2013-04-19T01:11:30Z</dcterms:modified>
</cp:coreProperties>
</file>