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doc" ContentType="application/msword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1"/>
  </p:notesMasterIdLst>
  <p:handoutMasterIdLst>
    <p:handoutMasterId r:id="rId32"/>
  </p:handoutMasterIdLst>
  <p:sldIdLst>
    <p:sldId id="448" r:id="rId2"/>
    <p:sldId id="449" r:id="rId3"/>
    <p:sldId id="450" r:id="rId4"/>
    <p:sldId id="451" r:id="rId5"/>
    <p:sldId id="452" r:id="rId6"/>
    <p:sldId id="453" r:id="rId7"/>
    <p:sldId id="454" r:id="rId8"/>
    <p:sldId id="455" r:id="rId9"/>
    <p:sldId id="456" r:id="rId10"/>
    <p:sldId id="457" r:id="rId11"/>
    <p:sldId id="458" r:id="rId12"/>
    <p:sldId id="459" r:id="rId13"/>
    <p:sldId id="460" r:id="rId14"/>
    <p:sldId id="461" r:id="rId15"/>
    <p:sldId id="462" r:id="rId16"/>
    <p:sldId id="463" r:id="rId17"/>
    <p:sldId id="464" r:id="rId18"/>
    <p:sldId id="465" r:id="rId19"/>
    <p:sldId id="466" r:id="rId20"/>
    <p:sldId id="467" r:id="rId21"/>
    <p:sldId id="468" r:id="rId22"/>
    <p:sldId id="469" r:id="rId23"/>
    <p:sldId id="470" r:id="rId24"/>
    <p:sldId id="471" r:id="rId25"/>
    <p:sldId id="472" r:id="rId26"/>
    <p:sldId id="473" r:id="rId27"/>
    <p:sldId id="474" r:id="rId28"/>
    <p:sldId id="475" r:id="rId29"/>
    <p:sldId id="476" r:id="rId30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4419" autoAdjust="0"/>
    <p:restoredTop sz="94761" autoAdjust="0"/>
  </p:normalViewPr>
  <p:slideViewPr>
    <p:cSldViewPr>
      <p:cViewPr varScale="1">
        <p:scale>
          <a:sx n="86" d="100"/>
          <a:sy n="86" d="100"/>
        </p:scale>
        <p:origin x="-1764" y="-96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100" d="100"/>
          <a:sy n="100" d="100"/>
        </p:scale>
        <p:origin x="-1608" y="882"/>
      </p:cViewPr>
      <p:guideLst>
        <p:guide orient="horz" pos="2160"/>
        <p:guide pos="288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doc.: IEEE 802.11-07/0570r0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April 2007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Eldad Perahia, Intel Corporation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D48B62BC-A010-4F8B-96BC-D75426AA710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doc.: IEEE 802.11-07/0570r0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April 2007</a:t>
            </a:r>
          </a:p>
        </p:txBody>
      </p:sp>
      <p:sp>
        <p:nvSpPr>
          <p:cNvPr id="358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>
                <a:latin typeface="Times New Roman" pitchFamily="18" charset="0"/>
              </a:defRPr>
            </a:lvl5pPr>
          </a:lstStyle>
          <a:p>
            <a:pPr lvl="4">
              <a:defRPr/>
            </a:pPr>
            <a:r>
              <a:rPr lang="en-US"/>
              <a:t>Eldad Perahia, Intel Corporation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D36C3B56-22C2-4F66-8AB0-B76AF03CA8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Eldad Perahia,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AC2FCF9-472E-480D-9073-A73C820427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dirty="0" smtClean="0"/>
              <a:t>May 2012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Eldad Perahia,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F911EF-6A63-4B80-9E8C-821DDACCB07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dirty="0" smtClean="0"/>
              <a:t>May 2012</a:t>
            </a:r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Eldad Perahia,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E9D1CA-8036-452B-AA91-FC35ABF003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dirty="0" smtClean="0"/>
              <a:t>May 2012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Eldad Perahia,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D236530-B1A2-4A31-8CA2-AC90596222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dirty="0" smtClean="0"/>
              <a:t>May 2012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Eldad Perahia,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3EFE6D4-15D6-44B7-889D-1EDC2778CCE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dirty="0" smtClean="0"/>
              <a:t>May 2012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Eldad Perahia, Intel Corporation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D3B9A4B-4D42-4642-8694-CB378EB0C87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dirty="0" smtClean="0"/>
              <a:t>May 2012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Eldad Perahia, Intel Corporation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5E8FDAC-4B53-4E5B-8EEC-168720E59BD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dirty="0" smtClean="0"/>
              <a:t>May 2012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Eldad Perahia, Intel Corporation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E9AA826-2D66-4D95-924A-79AB5FB12E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dirty="0" smtClean="0"/>
              <a:t>May 2012</a:t>
            </a:r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Eldad Perahia, Intel Corporation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B3C9980-79DC-43B3-9260-ABCB224AB3D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dirty="0" smtClean="0"/>
              <a:t>May 2012</a:t>
            </a:r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Eldad Perahia, Intel Corporation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0C135B0-9C00-4A47-A9DD-8577921F7D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dirty="0" smtClean="0"/>
              <a:t>May 2012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Eldad Perahia, Intel Corporation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DCDBB2E-8974-4A50-951E-5CD1EEC4EE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dirty="0" smtClean="0"/>
              <a:t>May 2012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dirty="0" smtClean="0"/>
              <a:t>March 2013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Eldad Perahia, Intel Corporation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AC9ADC54-1EAA-451C-9892-A9A864B36D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sz="1800" b="1" dirty="0"/>
              <a:t>doc.: IEEE </a:t>
            </a:r>
            <a:r>
              <a:rPr lang="en-US" sz="1800" b="1" dirty="0" smtClean="0"/>
              <a:t>802.11-13/0364r1</a:t>
            </a:r>
            <a:endParaRPr lang="en-US" sz="1800" b="1" dirty="0" smtClean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Word_97_-_2003_Document1.doc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Eldad Perahia, Intel Corporation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BD236530-B1A2-4A31-8CA2-AC905962223D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9" name="Rectangle 6"/>
          <p:cNvSpPr txBox="1">
            <a:spLocks noChangeArrowheads="1"/>
          </p:cNvSpPr>
          <p:nvPr/>
        </p:nvSpPr>
        <p:spPr>
          <a:xfrm>
            <a:off x="685800" y="1981200"/>
            <a:ext cx="7772400" cy="381000"/>
          </a:xfrm>
          <a:prstGeom prst="rect">
            <a:avLst/>
          </a:prstGeom>
          <a:noFill/>
        </p:spPr>
        <p:txBody>
          <a:bodyPr/>
          <a:lstStyle/>
          <a:p>
            <a:pPr marL="342900" marR="0" lvl="0" indent="-34290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Date: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2013-03-20</a:t>
            </a:r>
          </a:p>
        </p:txBody>
      </p:sp>
      <p:graphicFrame>
        <p:nvGraphicFramePr>
          <p:cNvPr id="10" name="Object 11"/>
          <p:cNvGraphicFramePr>
            <a:graphicFrameLocks noChangeAspect="1"/>
          </p:cNvGraphicFramePr>
          <p:nvPr/>
        </p:nvGraphicFramePr>
        <p:xfrm>
          <a:off x="465138" y="3235325"/>
          <a:ext cx="8027987" cy="2479675"/>
        </p:xfrm>
        <a:graphic>
          <a:graphicData uri="http://schemas.openxmlformats.org/presentationml/2006/ole">
            <p:oleObj spid="_x0000_s15362" name="Document" r:id="rId3" imgW="8219654" imgH="2552979" progId="Word.Document.8">
              <p:embed/>
            </p:oleObj>
          </a:graphicData>
        </a:graphic>
      </p:graphicFrame>
      <p:sp>
        <p:nvSpPr>
          <p:cNvPr id="11" name="Rectangle 12"/>
          <p:cNvSpPr>
            <a:spLocks noChangeArrowheads="1"/>
          </p:cNvSpPr>
          <p:nvPr/>
        </p:nvSpPr>
        <p:spPr bwMode="auto">
          <a:xfrm>
            <a:off x="533400" y="26670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12" name="Rectangle 2"/>
          <p:cNvSpPr txBox="1">
            <a:spLocks noChangeArrowheads="1"/>
          </p:cNvSpPr>
          <p:nvPr/>
        </p:nvSpPr>
        <p:spPr>
          <a:xfrm>
            <a:off x="685800" y="685800"/>
            <a:ext cx="7772400" cy="1066800"/>
          </a:xfrm>
          <a:prstGeom prst="rect">
            <a:avLst/>
          </a:prstGeom>
          <a:noFill/>
        </p:spPr>
        <p:txBody>
          <a:bodyPr/>
          <a:lstStyle/>
          <a:p>
            <a:pPr lvl="0" algn="ctr">
              <a:defRPr/>
            </a:pPr>
            <a:r>
              <a:rPr lang="en-US" sz="3200" b="1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Antenna Array Gain f</a:t>
            </a:r>
            <a:r>
              <a:rPr lang="en-US" sz="3200" b="1" kern="0" dirty="0" smtClean="0">
                <a:solidFill>
                  <a:schemeClr val="tx2"/>
                </a:solidFill>
              </a:rPr>
              <a:t>rom Measured Data for </a:t>
            </a:r>
            <a:r>
              <a:rPr lang="en-US" sz="3200" b="1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802.11n/ac TxBF</a:t>
            </a:r>
            <a:endParaRPr kumimoji="0" lang="en-US" sz="3200" b="1" i="0" u="none" strike="noStrike" kern="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3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dirty="0" smtClean="0"/>
              <a:t>March 2013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685800"/>
          </a:xfrm>
        </p:spPr>
        <p:txBody>
          <a:bodyPr/>
          <a:lstStyle/>
          <a:p>
            <a:r>
              <a:rPr lang="en-US" dirty="0" smtClean="0"/>
              <a:t>Observations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341437"/>
            <a:ext cx="8229600" cy="5059363"/>
          </a:xfrm>
        </p:spPr>
        <p:txBody>
          <a:bodyPr>
            <a:normAutofit fontScale="85000" lnSpcReduction="20000"/>
          </a:bodyPr>
          <a:lstStyle/>
          <a:p>
            <a:r>
              <a:rPr lang="en-US" sz="3300" dirty="0" smtClean="0"/>
              <a:t>Array gain for 3 TX antennas is typically less that 3 dBi</a:t>
            </a:r>
          </a:p>
          <a:p>
            <a:r>
              <a:rPr lang="en-US" sz="3300" dirty="0" smtClean="0"/>
              <a:t>Results can vary quite a bit even between RX antennas</a:t>
            </a:r>
          </a:p>
          <a:p>
            <a:r>
              <a:rPr lang="en-US" sz="3300" dirty="0" smtClean="0"/>
              <a:t>Large variation in time</a:t>
            </a:r>
          </a:p>
          <a:p>
            <a:pPr lvl="1"/>
            <a:r>
              <a:rPr lang="en-US" sz="3300" dirty="0" smtClean="0"/>
              <a:t>2-3 dB variation can occur over 2.5 sec</a:t>
            </a:r>
          </a:p>
          <a:p>
            <a:r>
              <a:rPr lang="en-US" sz="3300" dirty="0" smtClean="0"/>
              <a:t>Results vary from morning measurements to afternoon measurements</a:t>
            </a:r>
          </a:p>
          <a:p>
            <a:r>
              <a:rPr lang="en-US" sz="3300" dirty="0" smtClean="0"/>
              <a:t>90</a:t>
            </a:r>
            <a:r>
              <a:rPr lang="en-US" sz="3300" baseline="30000" dirty="0" smtClean="0"/>
              <a:t>th</a:t>
            </a:r>
            <a:r>
              <a:rPr lang="en-US" sz="3300" dirty="0" smtClean="0"/>
              <a:t> percentile </a:t>
            </a:r>
            <a:r>
              <a:rPr lang="en-US" sz="3300" dirty="0" smtClean="0"/>
              <a:t>(spatially) </a:t>
            </a:r>
            <a:r>
              <a:rPr lang="en-US" sz="3300" dirty="0" smtClean="0"/>
              <a:t>over 50 percentile </a:t>
            </a:r>
            <a:r>
              <a:rPr lang="en-US" sz="3300" dirty="0" smtClean="0"/>
              <a:t>(temporal) </a:t>
            </a:r>
            <a:r>
              <a:rPr lang="en-US" sz="3300" dirty="0" smtClean="0"/>
              <a:t>gain values (slide 8)  </a:t>
            </a:r>
          </a:p>
          <a:p>
            <a:pPr lvl="1"/>
            <a:r>
              <a:rPr lang="en-US" sz="3300" dirty="0" smtClean="0"/>
              <a:t>= 2.7 dB</a:t>
            </a:r>
          </a:p>
          <a:p>
            <a:pPr lvl="1"/>
            <a:r>
              <a:rPr lang="en-US" sz="3300" dirty="0" smtClean="0"/>
              <a:t>2 dB less than 10log(3) </a:t>
            </a:r>
          </a:p>
          <a:p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77200" y="6475413"/>
            <a:ext cx="466725" cy="18256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Eldad Perahia, Intel Corporation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BD236530-B1A2-4A31-8CA2-AC905962223D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analysis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77200" y="6475413"/>
            <a:ext cx="466725" cy="18256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Eldad Perahia, Intel Corporation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BD236530-B1A2-4A31-8CA2-AC905962223D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SRC = 1; </a:t>
            </a:r>
            <a:r>
              <a:rPr lang="en-US" dirty="0" err="1" smtClean="0"/>
              <a:t>Dest</a:t>
            </a:r>
            <a:r>
              <a:rPr lang="en-US" dirty="0" smtClean="0"/>
              <a:t> = 5</a:t>
            </a:r>
            <a:br>
              <a:rPr lang="en-US" dirty="0" smtClean="0"/>
            </a:br>
            <a:r>
              <a:rPr lang="en-US" dirty="0" smtClean="0"/>
              <a:t>RX antenna 1</a:t>
            </a:r>
            <a:endParaRPr lang="en-US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77200" y="6475413"/>
            <a:ext cx="466725" cy="18256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Eldad Perahia, Intel Corporation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BD236530-B1A2-4A31-8CA2-AC905962223D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5000" y="1428750"/>
            <a:ext cx="5334000" cy="4000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77200" y="6475413"/>
            <a:ext cx="466725" cy="18256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Eldad Perahia, Intel Corporation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BD236530-B1A2-4A31-8CA2-AC905962223D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5000" y="1428750"/>
            <a:ext cx="5334000" cy="4000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77200" y="6475413"/>
            <a:ext cx="466725" cy="18256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Eldad Perahia, Intel Corporation</a:t>
            </a: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BD236530-B1A2-4A31-8CA2-AC905962223D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5000" y="1428750"/>
            <a:ext cx="5334000" cy="4000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77200" y="6475413"/>
            <a:ext cx="466725" cy="18256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Eldad Perahia, Intel Corporation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BD236530-B1A2-4A31-8CA2-AC905962223D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5000" y="1428750"/>
            <a:ext cx="5334000" cy="4000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77200" y="6475413"/>
            <a:ext cx="466725" cy="18256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Eldad Perahia, Intel Corporation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BD236530-B1A2-4A31-8CA2-AC905962223D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max array gain over angles for each time instance; CDF over all instances</a:t>
            </a:r>
            <a:endParaRPr lang="en-US" sz="2800" dirty="0"/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5000" y="1714500"/>
            <a:ext cx="5334000" cy="4000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77200" y="6475413"/>
            <a:ext cx="466725" cy="18256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Eldad Perahia, Intel Corporation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BD236530-B1A2-4A31-8CA2-AC905962223D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SRC = 1; </a:t>
            </a:r>
            <a:r>
              <a:rPr lang="en-US" dirty="0" err="1" smtClean="0"/>
              <a:t>Dest</a:t>
            </a:r>
            <a:r>
              <a:rPr lang="en-US" dirty="0" smtClean="0"/>
              <a:t> = 5</a:t>
            </a:r>
            <a:br>
              <a:rPr lang="en-US" dirty="0" smtClean="0"/>
            </a:br>
            <a:r>
              <a:rPr lang="en-US" dirty="0" smtClean="0"/>
              <a:t>RX antenna 2</a:t>
            </a:r>
            <a:endParaRPr lang="en-US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77200" y="6475413"/>
            <a:ext cx="466725" cy="18256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Eldad Perahia, Intel Corporation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BD236530-B1A2-4A31-8CA2-AC905962223D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5000" y="1428750"/>
            <a:ext cx="5334000" cy="4000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77200" y="6475413"/>
            <a:ext cx="466725" cy="18256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Eldad Perahia, Intel Corporation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BD236530-B1A2-4A31-8CA2-AC905962223D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Abstract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Theoretical calculation of antenna array gain is 10*log10(# of antenna elements)</a:t>
            </a:r>
          </a:p>
          <a:p>
            <a:r>
              <a:rPr lang="en-US" dirty="0" smtClean="0"/>
              <a:t>With 802.11n/ac MIMO/OFDM transmit beamforming (TxBF), antenna weights matrices are computed on a subcarrier basis</a:t>
            </a:r>
          </a:p>
          <a:p>
            <a:r>
              <a:rPr lang="en-US" dirty="0" smtClean="0"/>
              <a:t>In a multipath environment, while the TxBF PER performance gain will be substantial, the composite effective array gain will be much less than 10log10(N)</a:t>
            </a:r>
          </a:p>
          <a:p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Eldad Perahia, Intel Corporation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B3C9980-79DC-43B3-9260-ABCB224AB3D0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2013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5000" y="1428750"/>
            <a:ext cx="5334000" cy="4000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77200" y="6475413"/>
            <a:ext cx="466725" cy="18256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Eldad Perahia, Intel Corporation</a:t>
            </a: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BD236530-B1A2-4A31-8CA2-AC905962223D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5000" y="1428750"/>
            <a:ext cx="5334000" cy="4000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77200" y="6475413"/>
            <a:ext cx="466725" cy="18256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Eldad Perahia, Intel Corporation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BD236530-B1A2-4A31-8CA2-AC905962223D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5000" y="1428750"/>
            <a:ext cx="5334000" cy="4000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77200" y="6475413"/>
            <a:ext cx="466725" cy="18256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Eldad Perahia, Intel Corporation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BD236530-B1A2-4A31-8CA2-AC905962223D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max array gain over angles for each time instance; CDF over all instances</a:t>
            </a:r>
            <a:endParaRPr lang="en-US" sz="2800" dirty="0"/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5000" y="1790700"/>
            <a:ext cx="5334000" cy="4000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77200" y="6475413"/>
            <a:ext cx="466725" cy="18256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Eldad Perahia, Intel Corporation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BD236530-B1A2-4A31-8CA2-AC905962223D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SRC = 1; </a:t>
            </a:r>
            <a:r>
              <a:rPr lang="en-US" dirty="0" err="1" smtClean="0"/>
              <a:t>Dest</a:t>
            </a:r>
            <a:r>
              <a:rPr lang="en-US" dirty="0" smtClean="0"/>
              <a:t> = 5</a:t>
            </a:r>
            <a:br>
              <a:rPr lang="en-US" dirty="0" smtClean="0"/>
            </a:br>
            <a:r>
              <a:rPr lang="en-US" dirty="0" smtClean="0"/>
              <a:t>RX antenna 3</a:t>
            </a:r>
            <a:endParaRPr lang="en-US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77200" y="6475413"/>
            <a:ext cx="466725" cy="18256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Eldad Perahia, Intel Corporation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BD236530-B1A2-4A31-8CA2-AC905962223D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5000" y="1428750"/>
            <a:ext cx="5334000" cy="4000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77200" y="6475413"/>
            <a:ext cx="466725" cy="18256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Eldad Perahia, Intel Corporation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BD236530-B1A2-4A31-8CA2-AC905962223D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5000" y="1428750"/>
            <a:ext cx="5334000" cy="4000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77200" y="6475413"/>
            <a:ext cx="466725" cy="18256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Eldad Perahia, Intel Corporation</a:t>
            </a: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BD236530-B1A2-4A31-8CA2-AC905962223D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5000" y="1428750"/>
            <a:ext cx="5334000" cy="4000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77200" y="6475413"/>
            <a:ext cx="466725" cy="18256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Eldad Perahia, Intel Corporation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BD236530-B1A2-4A31-8CA2-AC905962223D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5000" y="1428750"/>
            <a:ext cx="5334000" cy="4000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77200" y="6475413"/>
            <a:ext cx="466725" cy="18256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Eldad Perahia, Intel Corporation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BD236530-B1A2-4A31-8CA2-AC905962223D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max array gain over angles for each time instance; CDF over all instances</a:t>
            </a:r>
            <a:endParaRPr lang="en-US" sz="2800" dirty="0"/>
          </a:p>
        </p:txBody>
      </p:sp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5000" y="1714500"/>
            <a:ext cx="5334000" cy="4000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77200" y="6475413"/>
            <a:ext cx="466725" cy="18256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Eldad Perahia, Intel Corporation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BD236530-B1A2-4A31-8CA2-AC905962223D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457200" y="609600"/>
            <a:ext cx="8229600" cy="114300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Measurements in an Office Environment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Rectangle 4"/>
          <p:cNvSpPr txBox="1">
            <a:spLocks noChangeArrowheads="1"/>
          </p:cNvSpPr>
          <p:nvPr/>
        </p:nvSpPr>
        <p:spPr>
          <a:xfrm>
            <a:off x="0" y="1600200"/>
            <a:ext cx="4495800" cy="4525963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Measurements captured in 802.11n test bed deployed on one floor of an occupied indoor office environment</a:t>
            </a:r>
          </a:p>
          <a:p>
            <a:pPr marL="742950" marR="0" lvl="1" indent="-28575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Dimensions of the floor of the building are 90 ft X 90 ft (~27.4 m X 27.4 m)</a:t>
            </a:r>
          </a:p>
          <a:p>
            <a:pPr marL="742950" marR="0" lvl="1" indent="-28575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 center of floor are labs, elevators, and a kitchen area</a:t>
            </a:r>
          </a:p>
          <a:p>
            <a:pPr marL="742950" marR="0" lvl="1" indent="-28575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Along the walls are workspaces with groups of cubicles and conference rooms</a:t>
            </a:r>
          </a:p>
          <a:p>
            <a:pPr marL="742950" marR="0" lvl="1" indent="-28575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Numbered circles indicate device locations</a:t>
            </a:r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7" name="Picture 6" descr="intel_floorplan_testbed_labels_globecom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53000" y="1828800"/>
            <a:ext cx="41910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77200" y="6475413"/>
            <a:ext cx="466725" cy="18256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Eldad Perahia, Intel Corporation</a:t>
            </a:r>
            <a:endParaRPr lang="en-US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BD236530-B1A2-4A31-8CA2-AC905962223D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457200" y="609600"/>
            <a:ext cx="8229600" cy="114300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Measurement </a:t>
            </a: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Device Description</a:t>
            </a:r>
            <a:endParaRPr kumimoji="0" lang="en-US" sz="40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4" name="Rectangle 4"/>
          <p:cNvSpPr txBox="1">
            <a:spLocks noChangeArrowheads="1"/>
          </p:cNvSpPr>
          <p:nvPr/>
        </p:nvSpPr>
        <p:spPr>
          <a:xfrm>
            <a:off x="0" y="1981200"/>
            <a:ext cx="4495800" cy="4144963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Devices are actual 802.11n stations consisting of a desktop PC with an Intel Wi-Fi Wireless Link 5300 radio card and external antennas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3 Tx antennas, 3 Rx antennas, 3 stream packet format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5 GHz transmission</a:t>
            </a:r>
            <a:r>
              <a:rPr kumimoji="0" lang="en-US" sz="2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on an empty channel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5" name="Picture 6" descr="img_1493-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95800" y="2133600"/>
            <a:ext cx="4648200" cy="3487738"/>
          </a:xfrm>
          <a:prstGeom prst="rect">
            <a:avLst/>
          </a:prstGeom>
          <a:noFill/>
        </p:spPr>
      </p:pic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77200" y="6475413"/>
            <a:ext cx="466725" cy="18256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Eldad Perahia, Intel Corporation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BD236530-B1A2-4A31-8CA2-AC905962223D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457200" y="609600"/>
            <a:ext cx="8229600" cy="114300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Captured Measurements</a:t>
            </a:r>
            <a:endParaRPr kumimoji="0" lang="en-US" sz="4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CSI is measured by having each device in turn transmit a stream of 802.11n packets, while all the other devices on the floor receive the packets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Packets are transmitted every 0.8 ms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lang="en-US" sz="2400" dirty="0" smtClean="0"/>
              <a:t>3000 packets</a:t>
            </a: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measured from the long training field of each packet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3x3 CSI matrix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Received signal level data and noise level data also captured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Used to compute received SNR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77200" y="6475413"/>
            <a:ext cx="466725" cy="18256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Eldad Perahia, Intel Corporation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BD236530-B1A2-4A31-8CA2-AC905962223D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Antenna Gain Calculation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3x1 TxBF weights computed from CSI for each of the receive antennas</a:t>
            </a:r>
          </a:p>
          <a:p>
            <a:r>
              <a:rPr lang="en-US" dirty="0" smtClean="0"/>
              <a:t>Computation performed on each packet</a:t>
            </a:r>
          </a:p>
          <a:p>
            <a:r>
              <a:rPr lang="en-US" dirty="0" smtClean="0"/>
              <a:t>Antenna gain computed from weights as shown on next slide</a:t>
            </a:r>
          </a:p>
          <a:p>
            <a:r>
              <a:rPr lang="en-US" dirty="0" smtClean="0"/>
              <a:t>Computing statistics:</a:t>
            </a:r>
          </a:p>
          <a:p>
            <a:pPr lvl="1"/>
            <a:r>
              <a:rPr lang="en-US" dirty="0" smtClean="0"/>
              <a:t>antenna gain computed  over 360 deg azimuth and 90 deg elevation for each subcarrier</a:t>
            </a:r>
          </a:p>
          <a:p>
            <a:pPr lvl="1"/>
            <a:r>
              <a:rPr lang="en-US" dirty="0" smtClean="0"/>
              <a:t>Average antenna gain (linear) computed over all subcarriers for each angle</a:t>
            </a:r>
          </a:p>
          <a:p>
            <a:pPr lvl="1"/>
            <a:r>
              <a:rPr lang="en-US" dirty="0" smtClean="0"/>
              <a:t>Maximum antenna gain found over all angles</a:t>
            </a:r>
          </a:p>
          <a:p>
            <a:pPr lvl="1"/>
            <a:r>
              <a:rPr lang="en-US" dirty="0" smtClean="0"/>
              <a:t>Repeat for each time instance and CDF formed</a:t>
            </a:r>
          </a:p>
          <a:p>
            <a:pPr lvl="1"/>
            <a:r>
              <a:rPr lang="en-US" dirty="0" smtClean="0"/>
              <a:t>Antenna gain reported at 50% and 90% probability point of CDF</a:t>
            </a:r>
          </a:p>
          <a:p>
            <a:pPr lvl="1"/>
            <a:endParaRPr lang="en-US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77200" y="6475413"/>
            <a:ext cx="466725" cy="18256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Eldad Perahia, Intel Corporation</a:t>
            </a:r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BD236530-B1A2-4A31-8CA2-AC905962223D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Transmission at angle </a:t>
            </a:r>
            <a:r>
              <a:rPr lang="el-GR" dirty="0" smtClean="0">
                <a:latin typeface="Arial"/>
                <a:cs typeface="Arial"/>
              </a:rPr>
              <a:t>φ</a:t>
            </a:r>
            <a:r>
              <a:rPr lang="en-US" dirty="0" smtClean="0">
                <a:latin typeface="Arial"/>
                <a:cs typeface="Arial"/>
              </a:rPr>
              <a:t>, </a:t>
            </a:r>
            <a:r>
              <a:rPr lang="el-GR" dirty="0" smtClean="0">
                <a:latin typeface="Arial"/>
                <a:cs typeface="Arial"/>
              </a:rPr>
              <a:t>θ</a:t>
            </a:r>
            <a:endParaRPr lang="en-US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3875" y="1812925"/>
            <a:ext cx="5673725" cy="435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77200" y="6475413"/>
            <a:ext cx="466725" cy="18256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Eldad Perahia, Intel Corporation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BD236530-B1A2-4A31-8CA2-AC905962223D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838200"/>
          </a:xfrm>
        </p:spPr>
        <p:txBody>
          <a:bodyPr>
            <a:noAutofit/>
          </a:bodyPr>
          <a:lstStyle/>
          <a:p>
            <a:r>
              <a:rPr lang="en-US" sz="3600" dirty="0" smtClean="0"/>
              <a:t>Summary of Array Gain Results (90% </a:t>
            </a:r>
            <a:r>
              <a:rPr lang="en-US" sz="3600" dirty="0" err="1" smtClean="0"/>
              <a:t>Prob</a:t>
            </a:r>
            <a:r>
              <a:rPr lang="en-US" sz="3600" dirty="0" smtClean="0"/>
              <a:t>)</a:t>
            </a:r>
            <a:endParaRPr lang="en-US" sz="36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228600" y="1676400"/>
          <a:ext cx="8763000" cy="4693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95375"/>
                <a:gridCol w="1095375"/>
                <a:gridCol w="1095375"/>
                <a:gridCol w="1095375"/>
                <a:gridCol w="1095375"/>
                <a:gridCol w="1095375"/>
                <a:gridCol w="1095375"/>
                <a:gridCol w="1095375"/>
              </a:tblGrid>
              <a:tr h="2946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r>
                        <a:rPr lang="en-US" dirty="0" smtClean="0"/>
                        <a:t>Morning measurement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r>
                        <a:rPr lang="en-US" dirty="0" smtClean="0"/>
                        <a:t>Afternoon measurement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294640">
                <a:tc>
                  <a:txBody>
                    <a:bodyPr/>
                    <a:lstStyle/>
                    <a:p>
                      <a:r>
                        <a:rPr lang="en-US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SRC</a:t>
                      </a:r>
                      <a:endParaRPr lang="en-US" sz="1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Dest</a:t>
                      </a:r>
                      <a:endParaRPr lang="en-US" sz="1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Rx ant 1</a:t>
                      </a:r>
                      <a:endParaRPr lang="en-US" sz="1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Rx ant 2</a:t>
                      </a:r>
                      <a:endParaRPr lang="en-US" sz="1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Rx ant 3</a:t>
                      </a:r>
                      <a:endParaRPr lang="en-US" sz="1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Rx ant 1</a:t>
                      </a:r>
                      <a:endParaRPr lang="en-US" sz="1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Rx ant 2</a:t>
                      </a:r>
                      <a:endParaRPr lang="en-US" sz="1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Rx ant 3</a:t>
                      </a:r>
                      <a:endParaRPr lang="en-US" sz="1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</a:tr>
              <a:tr h="2946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</a:t>
                      </a:r>
                      <a:endParaRPr lang="en-US" sz="14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5</a:t>
                      </a:r>
                      <a:endParaRPr lang="en-US" sz="14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2.6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  <a:t> dB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2.3 dB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1.7 dB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2.5 dB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2.6 dB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2.0 dB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946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</a:t>
                      </a:r>
                      <a:endParaRPr lang="en-US" sz="14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5</a:t>
                      </a:r>
                      <a:endParaRPr lang="en-US" sz="14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3.3 dB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3.2 dB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  <a:t>3.0 dB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2.0 dB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3.0 dB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1.0 dB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946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</a:t>
                      </a:r>
                      <a:endParaRPr lang="en-US" sz="14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</a:t>
                      </a:r>
                      <a:endParaRPr lang="en-US" sz="14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3.3 dB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2.1 dB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2.3 dB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1.5 dB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2.2 dB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2.5 dB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946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4</a:t>
                      </a:r>
                      <a:endParaRPr lang="en-US" sz="14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9</a:t>
                      </a:r>
                      <a:endParaRPr lang="en-US" sz="14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1.6 dB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2.9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dB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2.7 dB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1.6 dB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2.4 dB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2.0 dB</a:t>
                      </a: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2946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13</a:t>
                      </a:r>
                      <a:endParaRPr lang="en-US" sz="14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4</a:t>
                      </a:r>
                      <a:endParaRPr lang="en-US" sz="14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2.4 dB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3.3 dB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2.1 dB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2.7 dB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3.5 dB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2.0 dB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2946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13</a:t>
                      </a:r>
                      <a:endParaRPr lang="en-US" sz="14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9</a:t>
                      </a:r>
                      <a:endParaRPr lang="en-US" sz="14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1.9 dB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2.3 dB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2.3 dB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1.9 dB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1.6 dB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2.3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  <a:t> dB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2946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12</a:t>
                      </a:r>
                      <a:endParaRPr lang="en-US" sz="14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11</a:t>
                      </a:r>
                      <a:endParaRPr lang="en-US" sz="14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3.0 dB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1.9 dB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3.4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  <a:t> dB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2.3 dB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2.1 dB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1.6 dB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946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11</a:t>
                      </a:r>
                      <a:endParaRPr lang="en-US" sz="14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3</a:t>
                      </a:r>
                      <a:endParaRPr lang="en-US" sz="14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3.4 dB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2.3 dB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2.0 dB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3.4 dB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2.1 dB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2.1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  <a:t> dB</a:t>
                      </a:r>
                      <a:endParaRPr lang="en-US" sz="14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946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3</a:t>
                      </a:r>
                      <a:endParaRPr lang="en-US" sz="14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12</a:t>
                      </a:r>
                      <a:endParaRPr lang="en-US" sz="14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2.4 dB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2.5 dB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1.9 dB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2.6 dB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2.5 dB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2.7 dB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946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5</a:t>
                      </a:r>
                      <a:endParaRPr lang="en-US" sz="14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13</a:t>
                      </a:r>
                      <a:endParaRPr lang="en-US" sz="14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2.3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  <a:t> dB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2.5 dB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1.5 dB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1.5 dB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2.9 dB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2.3 dB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2946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4</a:t>
                      </a:r>
                      <a:endParaRPr lang="en-US" sz="14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11</a:t>
                      </a:r>
                      <a:endParaRPr lang="en-US" sz="14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2.0 dB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1.9 dB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0.9 dB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1.1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  <a:t> dB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1.8 dB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2.1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dB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2946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3</a:t>
                      </a:r>
                      <a:endParaRPr lang="en-US" sz="14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10</a:t>
                      </a:r>
                      <a:endParaRPr lang="en-US" sz="14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2.4 dB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3.1 dB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2.3 dB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1.9 dB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1.2 dB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2.4 dB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2946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11</a:t>
                      </a:r>
                      <a:endParaRPr lang="en-US" sz="14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</a:t>
                      </a:r>
                      <a:endParaRPr lang="en-US" sz="14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1.7 dB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2.0 dB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2.8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  <a:t> dB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1.5 dB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2.1 dB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2.7 dB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77200" y="6475413"/>
            <a:ext cx="466725" cy="18256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Eldad Perahia, Intel Corporation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BD236530-B1A2-4A31-8CA2-AC905962223D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838200"/>
          </a:xfrm>
        </p:spPr>
        <p:txBody>
          <a:bodyPr>
            <a:noAutofit/>
          </a:bodyPr>
          <a:lstStyle/>
          <a:p>
            <a:r>
              <a:rPr lang="en-US" sz="3600" dirty="0" smtClean="0"/>
              <a:t>Summary of Array Gain Results (50% </a:t>
            </a:r>
            <a:r>
              <a:rPr lang="en-US" sz="3600" dirty="0" err="1" smtClean="0"/>
              <a:t>Prob</a:t>
            </a:r>
            <a:r>
              <a:rPr lang="en-US" sz="3600" dirty="0" smtClean="0"/>
              <a:t>)</a:t>
            </a:r>
            <a:endParaRPr lang="en-US" sz="36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304800" y="1630680"/>
          <a:ext cx="8686800" cy="4693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85850"/>
                <a:gridCol w="1085850"/>
                <a:gridCol w="1085850"/>
                <a:gridCol w="1085850"/>
                <a:gridCol w="1085850"/>
                <a:gridCol w="1085850"/>
                <a:gridCol w="1085850"/>
                <a:gridCol w="1085850"/>
              </a:tblGrid>
              <a:tr h="24892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r>
                        <a:rPr lang="en-US" dirty="0" smtClean="0"/>
                        <a:t>Morning measurement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r>
                        <a:rPr lang="en-US" dirty="0" smtClean="0"/>
                        <a:t>Afternoon measurement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248920">
                <a:tc>
                  <a:txBody>
                    <a:bodyPr/>
                    <a:lstStyle/>
                    <a:p>
                      <a:r>
                        <a:rPr lang="en-US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SRC</a:t>
                      </a:r>
                      <a:endParaRPr lang="en-US" sz="1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Dest</a:t>
                      </a:r>
                      <a:endParaRPr lang="en-US" sz="1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Rx ant 1</a:t>
                      </a:r>
                      <a:endParaRPr lang="en-US" sz="1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Rx ant 2</a:t>
                      </a:r>
                      <a:endParaRPr lang="en-US" sz="1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Rx ant 3</a:t>
                      </a:r>
                      <a:endParaRPr lang="en-US" sz="1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Rx ant 1</a:t>
                      </a:r>
                      <a:endParaRPr lang="en-US" sz="1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Rx ant 2</a:t>
                      </a:r>
                      <a:endParaRPr lang="en-US" sz="1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Rx ant 3</a:t>
                      </a:r>
                      <a:endParaRPr lang="en-US" sz="1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</a:tr>
              <a:tr h="24892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</a:t>
                      </a:r>
                      <a:endParaRPr lang="en-US" sz="14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5</a:t>
                      </a:r>
                      <a:endParaRPr lang="en-US" sz="14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2.1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  <a:t> dB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1.6 dB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1.1 dB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2.2 dB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2.3 dB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1.6 dB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4892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</a:t>
                      </a:r>
                      <a:endParaRPr lang="en-US" sz="14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5</a:t>
                      </a:r>
                      <a:endParaRPr lang="en-US" sz="14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2.4 dB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2.6 dB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  <a:t>1.2 dB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1.8 dB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2.9 dB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0.8 dB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4892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</a:t>
                      </a:r>
                      <a:endParaRPr lang="en-US" sz="14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</a:t>
                      </a:r>
                      <a:endParaRPr lang="en-US" sz="14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2.7 dB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1.4 dB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1.8 dB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1.0 dB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1.5 dB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1.8 dB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4892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4</a:t>
                      </a:r>
                      <a:endParaRPr lang="en-US" sz="14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9</a:t>
                      </a:r>
                      <a:endParaRPr lang="en-US" sz="14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1.1 dB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2.3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dB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2.2 dB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1.6 dB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2.2 dB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1.7 dB</a:t>
                      </a: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24892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13</a:t>
                      </a:r>
                      <a:endParaRPr lang="en-US" sz="14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4</a:t>
                      </a:r>
                      <a:endParaRPr lang="en-US" sz="14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2.1 dB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3.1 dB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1.9 dB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2.5 dB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3.0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dB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1.1 dB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24892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13</a:t>
                      </a:r>
                      <a:endParaRPr lang="en-US" sz="14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9</a:t>
                      </a:r>
                      <a:endParaRPr lang="en-US" sz="14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1.2 dB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1.8 dB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2.2 dB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1.7 dB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1.3 dB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2.2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  <a:t> dB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24892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12</a:t>
                      </a:r>
                      <a:endParaRPr lang="en-US" sz="14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11</a:t>
                      </a:r>
                      <a:endParaRPr lang="en-US" sz="14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2.9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dB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1.9 dB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3.4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  <a:t> dB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1.7 dB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1.3 dB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1.1 dB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4892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11</a:t>
                      </a:r>
                      <a:endParaRPr lang="en-US" sz="14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3</a:t>
                      </a:r>
                      <a:endParaRPr lang="en-US" sz="14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3.3 dB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2.1 dB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2.0 dB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3.4 dB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2.0 dB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2.0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  <a:t> dB</a:t>
                      </a:r>
                      <a:endParaRPr lang="en-US" sz="14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4892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3</a:t>
                      </a:r>
                      <a:endParaRPr lang="en-US" sz="14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12</a:t>
                      </a:r>
                      <a:endParaRPr lang="en-US" sz="14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2.1 dB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2.1 dB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1.4 dB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2.4 dB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2.4 dB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2.6 dB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4892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5</a:t>
                      </a:r>
                      <a:endParaRPr lang="en-US" sz="14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13</a:t>
                      </a:r>
                      <a:endParaRPr lang="en-US" sz="14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  <a:t>1.9 dB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2.1 dB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1.2 dB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0.9 dB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2.4 dB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1.4 dB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24892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4</a:t>
                      </a:r>
                      <a:endParaRPr lang="en-US" sz="14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11</a:t>
                      </a:r>
                      <a:endParaRPr lang="en-US" sz="14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1.6 dB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1.3 dB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0.6 dB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  <a:t>0.8 dB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1.4 dB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  <a:t>1.7 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dB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24892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3</a:t>
                      </a:r>
                      <a:endParaRPr lang="en-US" sz="14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10</a:t>
                      </a:r>
                      <a:endParaRPr lang="en-US" sz="14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1.9 dB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2.6 dB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2.2 dB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1.7 dB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1.1 dB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2.4 dB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24892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11</a:t>
                      </a:r>
                      <a:endParaRPr lang="en-US" sz="14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</a:t>
                      </a:r>
                      <a:endParaRPr lang="en-US" sz="14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1.3 dB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1.5 dB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2.3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  <a:t> dB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1.1 dB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1.7 dB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2.3 dB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77200" y="6475413"/>
            <a:ext cx="466725" cy="18256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Eldad Perahia, Intel Corporation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BD236530-B1A2-4A31-8CA2-AC905962223D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90456</TotalTime>
  <Words>1088</Words>
  <Application>Microsoft Office PowerPoint</Application>
  <PresentationFormat>On-screen Show (4:3)</PresentationFormat>
  <Paragraphs>342</Paragraphs>
  <Slides>29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1" baseType="lpstr">
      <vt:lpstr>802-11-Submission</vt:lpstr>
      <vt:lpstr>Document</vt:lpstr>
      <vt:lpstr>Slide 1</vt:lpstr>
      <vt:lpstr>Abstract</vt:lpstr>
      <vt:lpstr>Slide 3</vt:lpstr>
      <vt:lpstr>Slide 4</vt:lpstr>
      <vt:lpstr>Slide 5</vt:lpstr>
      <vt:lpstr>Antenna Gain Calculation</vt:lpstr>
      <vt:lpstr>Transmission at angle φ, θ</vt:lpstr>
      <vt:lpstr>Summary of Array Gain Results (90% Prob)</vt:lpstr>
      <vt:lpstr>Summary of Array Gain Results (50% Prob)</vt:lpstr>
      <vt:lpstr>Observations</vt:lpstr>
      <vt:lpstr>Example analysis</vt:lpstr>
      <vt:lpstr>SRC = 1; Dest = 5 RX antenna 1</vt:lpstr>
      <vt:lpstr>Slide 13</vt:lpstr>
      <vt:lpstr>Slide 14</vt:lpstr>
      <vt:lpstr>Slide 15</vt:lpstr>
      <vt:lpstr>Slide 16</vt:lpstr>
      <vt:lpstr>max array gain over angles for each time instance; CDF over all instances</vt:lpstr>
      <vt:lpstr>SRC = 1; Dest = 5 RX antenna 2</vt:lpstr>
      <vt:lpstr>Slide 19</vt:lpstr>
      <vt:lpstr>Slide 20</vt:lpstr>
      <vt:lpstr>Slide 21</vt:lpstr>
      <vt:lpstr>Slide 22</vt:lpstr>
      <vt:lpstr>max array gain over angles for each time instance; CDF over all instances</vt:lpstr>
      <vt:lpstr>SRC = 1; Dest = 5 RX antenna 3</vt:lpstr>
      <vt:lpstr>Slide 25</vt:lpstr>
      <vt:lpstr>Slide 26</vt:lpstr>
      <vt:lpstr>Slide 27</vt:lpstr>
      <vt:lpstr>Slide 28</vt:lpstr>
      <vt:lpstr>max array gain over angles for each time instance; CDF over all instances</vt:lpstr>
    </vt:vector>
  </TitlesOfParts>
  <Company>Intel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TGad May 2011 Report</dc:title>
  <dc:creator>Eldad Perahia</dc:creator>
  <cp:keywords>July 2011</cp:keywords>
  <cp:lastModifiedBy>Eldad Perahia</cp:lastModifiedBy>
  <cp:revision>3050</cp:revision>
  <cp:lastPrinted>1998-02-10T13:28:06Z</cp:lastPrinted>
  <dcterms:created xsi:type="dcterms:W3CDTF">2007-04-17T18:10:23Z</dcterms:created>
  <dcterms:modified xsi:type="dcterms:W3CDTF">2013-03-21T12:27:29Z</dcterms:modified>
</cp:coreProperties>
</file>