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448" r:id="rId2"/>
    <p:sldId id="449" r:id="rId3"/>
    <p:sldId id="450" r:id="rId4"/>
    <p:sldId id="451" r:id="rId5"/>
    <p:sldId id="452" r:id="rId6"/>
    <p:sldId id="453" r:id="rId7"/>
    <p:sldId id="454" r:id="rId8"/>
    <p:sldId id="455" r:id="rId9"/>
    <p:sldId id="456" r:id="rId10"/>
    <p:sldId id="457" r:id="rId11"/>
    <p:sldId id="458" r:id="rId12"/>
    <p:sldId id="459" r:id="rId13"/>
    <p:sldId id="460" r:id="rId14"/>
    <p:sldId id="461" r:id="rId15"/>
    <p:sldId id="462" r:id="rId16"/>
    <p:sldId id="463" r:id="rId17"/>
    <p:sldId id="464" r:id="rId18"/>
    <p:sldId id="465" r:id="rId19"/>
    <p:sldId id="466" r:id="rId20"/>
    <p:sldId id="467" r:id="rId21"/>
    <p:sldId id="468" r:id="rId22"/>
    <p:sldId id="469" r:id="rId23"/>
    <p:sldId id="470" r:id="rId24"/>
    <p:sldId id="471" r:id="rId25"/>
    <p:sldId id="472" r:id="rId26"/>
    <p:sldId id="473" r:id="rId27"/>
    <p:sldId id="474" r:id="rId28"/>
    <p:sldId id="475" r:id="rId29"/>
    <p:sldId id="476" r:id="rId3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419" autoAdjust="0"/>
    <p:restoredTop sz="94761" autoAdjust="0"/>
  </p:normalViewPr>
  <p:slideViewPr>
    <p:cSldViewPr>
      <p:cViewPr varScale="1">
        <p:scale>
          <a:sx n="67" d="100"/>
          <a:sy n="67" d="100"/>
        </p:scale>
        <p:origin x="-45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802.11-13/0364r0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2013-03-20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465138" y="3235325"/>
          <a:ext cx="8027987" cy="2479675"/>
        </p:xfrm>
        <a:graphic>
          <a:graphicData uri="http://schemas.openxmlformats.org/presentationml/2006/ole">
            <p:oleObj spid="_x0000_s15362" name="Document" r:id="rId3" imgW="8219654" imgH="2552979" progId="Word.Document.8">
              <p:embed/>
            </p:oleObj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Antenna Array Gain f</a:t>
            </a:r>
            <a:r>
              <a:rPr lang="en-US" sz="3200" b="1" kern="0" dirty="0" smtClean="0">
                <a:solidFill>
                  <a:schemeClr val="tx2"/>
                </a:solidFill>
              </a:rPr>
              <a:t>rom Measured Data for </a:t>
            </a: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802.11n/ac TxBF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5059363"/>
          </a:xfrm>
        </p:spPr>
        <p:txBody>
          <a:bodyPr>
            <a:normAutofit fontScale="85000" lnSpcReduction="20000"/>
          </a:bodyPr>
          <a:lstStyle/>
          <a:p>
            <a:r>
              <a:rPr lang="en-US" sz="3300" dirty="0" smtClean="0"/>
              <a:t>Array gain for 3 TX antennas is typically less that 3 dBi</a:t>
            </a:r>
          </a:p>
          <a:p>
            <a:r>
              <a:rPr lang="en-US" sz="3300" dirty="0" smtClean="0"/>
              <a:t>Results can vary quite a bit even between RX antennas</a:t>
            </a:r>
          </a:p>
          <a:p>
            <a:r>
              <a:rPr lang="en-US" sz="3300" dirty="0" smtClean="0"/>
              <a:t>Large variation in time</a:t>
            </a:r>
          </a:p>
          <a:p>
            <a:pPr lvl="1"/>
            <a:r>
              <a:rPr lang="en-US" sz="3300" dirty="0" smtClean="0"/>
              <a:t>2-3 dB variation can occur over 2.5 sec</a:t>
            </a:r>
          </a:p>
          <a:p>
            <a:r>
              <a:rPr lang="en-US" sz="3300" dirty="0" smtClean="0"/>
              <a:t>Results vary from morning measurements to afternoon measurements</a:t>
            </a:r>
          </a:p>
          <a:p>
            <a:r>
              <a:rPr lang="en-US" sz="3300" dirty="0" smtClean="0"/>
              <a:t>90</a:t>
            </a:r>
            <a:r>
              <a:rPr lang="en-US" sz="3300" baseline="30000" dirty="0" smtClean="0"/>
              <a:t>th</a:t>
            </a:r>
            <a:r>
              <a:rPr lang="en-US" sz="3300" dirty="0" smtClean="0"/>
              <a:t> percentile (spatially) over 50 percentile (area) gain values (slide 8)  </a:t>
            </a:r>
          </a:p>
          <a:p>
            <a:pPr lvl="1"/>
            <a:r>
              <a:rPr lang="en-US" sz="3300" dirty="0" smtClean="0"/>
              <a:t>= 2.7 dB</a:t>
            </a:r>
          </a:p>
          <a:p>
            <a:pPr lvl="1"/>
            <a:r>
              <a:rPr lang="en-US" sz="3300" dirty="0" smtClean="0"/>
              <a:t>2 dB less than 10log(3) 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analysis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SRC = 1; </a:t>
            </a:r>
            <a:r>
              <a:rPr lang="en-US" dirty="0" err="1" smtClean="0"/>
              <a:t>Dest</a:t>
            </a:r>
            <a:r>
              <a:rPr lang="en-US" dirty="0" smtClean="0"/>
              <a:t> = 5</a:t>
            </a:r>
            <a:br>
              <a:rPr lang="en-US" dirty="0" smtClean="0"/>
            </a:br>
            <a:r>
              <a:rPr lang="en-US" dirty="0" smtClean="0"/>
              <a:t>RX antenna 1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max array gain over angles for each time instance; CDF over all instances</a:t>
            </a:r>
            <a:endParaRPr lang="en-US" sz="28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7145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SRC = 1; </a:t>
            </a:r>
            <a:r>
              <a:rPr lang="en-US" dirty="0" err="1" smtClean="0"/>
              <a:t>Dest</a:t>
            </a:r>
            <a:r>
              <a:rPr lang="en-US" dirty="0" smtClean="0"/>
              <a:t> = 5</a:t>
            </a:r>
            <a:br>
              <a:rPr lang="en-US" dirty="0" smtClean="0"/>
            </a:br>
            <a:r>
              <a:rPr lang="en-US" dirty="0" smtClean="0"/>
              <a:t>RX antenna 2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Theoretical calculation of antenna array gain is 10*log10(# of antenna elements)</a:t>
            </a:r>
          </a:p>
          <a:p>
            <a:r>
              <a:rPr lang="en-US" dirty="0" smtClean="0"/>
              <a:t>With 802.11n/ac MIMO/OFDM transmit beamforming (TxBF), antenna weights matrices are computed on a subcarrier basis</a:t>
            </a:r>
          </a:p>
          <a:p>
            <a:r>
              <a:rPr lang="en-US" dirty="0" smtClean="0"/>
              <a:t>In a multipath environment, while the TxBF PER performance gain will be substantial, the composite effective array gain will be much less than 10log10(N)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max array gain over angles for each time instance; CDF over all instances</a:t>
            </a:r>
            <a:endParaRPr lang="en-US" sz="28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7907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SRC = 1; </a:t>
            </a:r>
            <a:r>
              <a:rPr lang="en-US" dirty="0" err="1" smtClean="0"/>
              <a:t>Dest</a:t>
            </a:r>
            <a:r>
              <a:rPr lang="en-US" dirty="0" smtClean="0"/>
              <a:t> = 5</a:t>
            </a:r>
            <a:br>
              <a:rPr lang="en-US" dirty="0" smtClean="0"/>
            </a:br>
            <a:r>
              <a:rPr lang="en-US" dirty="0" smtClean="0"/>
              <a:t>RX antenna 3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max array gain over angles for each time instance; CDF over all instances</a:t>
            </a:r>
            <a:endParaRPr lang="en-US" sz="28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7145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6096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Measurements in an Office Environment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0" y="1600200"/>
            <a:ext cx="44958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Measurements captured in 802.11n test bed deployed on one floor of an occupied indoor office environment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Dimensions of the floor of the building are 90 ft X 90 ft (~27.4 m X 27.4 m)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center of floor are labs, elevators, and a kitchen area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Along the walls are workspaces with groups of cubicles and conference rooms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Numbered circles indicate device locations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 descr="intel_floorplan_testbed_labels_globecom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828800"/>
            <a:ext cx="4191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6096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Measurement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Device Description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0" y="1981200"/>
            <a:ext cx="4495800" cy="4144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Devices are actual 802.11n stations consisting of a desktop PC with an Intel Wi-Fi Wireless Link 5300 radio card and external antennas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Tx antennas, 3 Rx antennas, 3 stream packet format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GHz transmission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an empty channel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6" descr="img_1493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2133600"/>
            <a:ext cx="4648200" cy="3487738"/>
          </a:xfrm>
          <a:prstGeom prst="rect">
            <a:avLst/>
          </a:prstGeom>
          <a:noFill/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6096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Captured Measurements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CSI is measured by having each device in turn transmit a stream of 802.11n packets, while all the other devices on the floor receive the packets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Packets are transmitted every 0.8 ms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2400" dirty="0" smtClean="0"/>
              <a:t>3000 packets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measured from the long training field of each packet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3x3 CSI matrix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Received signal level data and noise level data also captured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Used to compute received SNR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Antenna Gain Calculation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3x1 TxBF weights computed from CSI for each of the receive antennas</a:t>
            </a:r>
          </a:p>
          <a:p>
            <a:r>
              <a:rPr lang="en-US" dirty="0" smtClean="0"/>
              <a:t>Computation performed on each packet</a:t>
            </a:r>
          </a:p>
          <a:p>
            <a:r>
              <a:rPr lang="en-US" dirty="0" smtClean="0"/>
              <a:t>Antenna gain computed from weights as shown on next slide</a:t>
            </a:r>
          </a:p>
          <a:p>
            <a:r>
              <a:rPr lang="en-US" dirty="0" smtClean="0"/>
              <a:t>Computing statistics:</a:t>
            </a:r>
          </a:p>
          <a:p>
            <a:pPr lvl="1"/>
            <a:r>
              <a:rPr lang="en-US" dirty="0" smtClean="0"/>
              <a:t>antenna gain computed  over 360 deg azimuth and 90 deg elevation for each subcarrier</a:t>
            </a:r>
          </a:p>
          <a:p>
            <a:pPr lvl="1"/>
            <a:r>
              <a:rPr lang="en-US" dirty="0" smtClean="0"/>
              <a:t>Average antenna gain (linear) computed over all subcarriers for each angle</a:t>
            </a:r>
          </a:p>
          <a:p>
            <a:pPr lvl="1"/>
            <a:r>
              <a:rPr lang="en-US" dirty="0" smtClean="0"/>
              <a:t>Maximum antenna gain found over all angles</a:t>
            </a:r>
          </a:p>
          <a:p>
            <a:pPr lvl="1"/>
            <a:r>
              <a:rPr lang="en-US" dirty="0" smtClean="0"/>
              <a:t>Repeat for each time instance and CDF formed</a:t>
            </a:r>
          </a:p>
          <a:p>
            <a:pPr lvl="1"/>
            <a:r>
              <a:rPr lang="en-US" dirty="0" smtClean="0"/>
              <a:t>Antenna gain reported at 50% and 90% probability point of CDF</a:t>
            </a:r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at angle </a:t>
            </a:r>
            <a:r>
              <a:rPr lang="el-GR" dirty="0" smtClean="0">
                <a:latin typeface="Arial"/>
                <a:cs typeface="Arial"/>
              </a:rPr>
              <a:t>φ</a:t>
            </a:r>
            <a:r>
              <a:rPr lang="en-US" dirty="0" smtClean="0">
                <a:latin typeface="Arial"/>
                <a:cs typeface="Arial"/>
              </a:rPr>
              <a:t>, </a:t>
            </a:r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75" y="1812925"/>
            <a:ext cx="5673725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38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Summary of Array Gain Results (90% </a:t>
            </a:r>
            <a:r>
              <a:rPr lang="en-US" sz="3600" dirty="0" err="1" smtClean="0"/>
              <a:t>Prob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676400"/>
          <a:ext cx="876300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5375"/>
                <a:gridCol w="1095375"/>
                <a:gridCol w="1095375"/>
                <a:gridCol w="1095375"/>
                <a:gridCol w="1095375"/>
                <a:gridCol w="1095375"/>
                <a:gridCol w="1095375"/>
                <a:gridCol w="1095375"/>
              </a:tblGrid>
              <a:tr h="294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Morning measurement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Afternoon measurement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SRC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Rx ant 1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Rx ant 2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Rx ant 3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Rx ant 1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Rx ant 2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Rx ant 3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2.6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2.5 dB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3.2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3.0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 dB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1.5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2.2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2.5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2.9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2.0 dB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3.5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3.4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dB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2.5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1.9 dB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2.5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2.5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1.5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1.5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1.1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1.8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1.2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2.8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1.5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38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Summary of Array Gain Results (50% </a:t>
            </a:r>
            <a:r>
              <a:rPr lang="en-US" sz="3600" dirty="0" err="1" smtClean="0"/>
              <a:t>Prob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630680"/>
          <a:ext cx="868680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/>
                <a:gridCol w="1085850"/>
                <a:gridCol w="1085850"/>
                <a:gridCol w="1085850"/>
                <a:gridCol w="1085850"/>
                <a:gridCol w="1085850"/>
                <a:gridCol w="1085850"/>
                <a:gridCol w="1085850"/>
              </a:tblGrid>
              <a:tr h="2489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Morning measurement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Afternoon measurement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SRC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Rx ant 1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Rx ant 2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Rx ant 3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Rx ant 1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Rx ant 2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Rx ant 3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2.2 dB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1.2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1.8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0.8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1.8 dB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1.5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1.8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2.2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2.2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1.7 dB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2.5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3.0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1.2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1.8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2.2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2.2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2.9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3.4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2.0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dB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1.4 dB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1.9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1.2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0.8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1.7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2.2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1.5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90401</TotalTime>
  <Words>1088</Words>
  <Application>Microsoft Office PowerPoint</Application>
  <PresentationFormat>On-screen Show (4:3)</PresentationFormat>
  <Paragraphs>342</Paragraphs>
  <Slides>29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802-11-Submission</vt:lpstr>
      <vt:lpstr>Document</vt:lpstr>
      <vt:lpstr>Slide 1</vt:lpstr>
      <vt:lpstr>Abstract</vt:lpstr>
      <vt:lpstr>Slide 3</vt:lpstr>
      <vt:lpstr>Slide 4</vt:lpstr>
      <vt:lpstr>Slide 5</vt:lpstr>
      <vt:lpstr>Antenna Gain Calculation</vt:lpstr>
      <vt:lpstr>Transmission at angle φ, θ</vt:lpstr>
      <vt:lpstr>Summary of Array Gain Results (90% Prob)</vt:lpstr>
      <vt:lpstr>Summary of Array Gain Results (50% Prob)</vt:lpstr>
      <vt:lpstr>Observations</vt:lpstr>
      <vt:lpstr>Example analysis</vt:lpstr>
      <vt:lpstr>SRC = 1; Dest = 5 RX antenna 1</vt:lpstr>
      <vt:lpstr>Slide 13</vt:lpstr>
      <vt:lpstr>Slide 14</vt:lpstr>
      <vt:lpstr>Slide 15</vt:lpstr>
      <vt:lpstr>Slide 16</vt:lpstr>
      <vt:lpstr>max array gain over angles for each time instance; CDF over all instances</vt:lpstr>
      <vt:lpstr>SRC = 1; Dest = 5 RX antenna 2</vt:lpstr>
      <vt:lpstr>Slide 19</vt:lpstr>
      <vt:lpstr>Slide 20</vt:lpstr>
      <vt:lpstr>Slide 21</vt:lpstr>
      <vt:lpstr>Slide 22</vt:lpstr>
      <vt:lpstr>max array gain over angles for each time instance; CDF over all instances</vt:lpstr>
      <vt:lpstr>SRC = 1; Dest = 5 RX antenna 3</vt:lpstr>
      <vt:lpstr>Slide 25</vt:lpstr>
      <vt:lpstr>Slide 26</vt:lpstr>
      <vt:lpstr>Slide 27</vt:lpstr>
      <vt:lpstr>Slide 28</vt:lpstr>
      <vt:lpstr>max array gain over angles for each time instance; CDF over all instances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May 2011 Report</dc:title>
  <dc:creator>Eldad Perahia</dc:creator>
  <cp:keywords>July 2011</cp:keywords>
  <cp:lastModifiedBy>Eldad Perahia</cp:lastModifiedBy>
  <cp:revision>3048</cp:revision>
  <cp:lastPrinted>1998-02-10T13:28:06Z</cp:lastPrinted>
  <dcterms:created xsi:type="dcterms:W3CDTF">2007-04-17T18:10:23Z</dcterms:created>
  <dcterms:modified xsi:type="dcterms:W3CDTF">2013-03-21T00:09:21Z</dcterms:modified>
</cp:coreProperties>
</file>