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slides/slide25.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s/slide23.xml" ContentType="application/vnd.openxmlformats-officedocument.presentationml.slide+xml"/>
  <Default Extension="doc" ContentType="application/msword"/>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docProps/core.xml" ContentType="application/vnd.openxmlformats-package.core-properties+xml"/>
  <Override PartName="/ppt/slides/slide3.xml" ContentType="application/vnd.openxmlformats-officedocument.presentationml.slide+xml"/>
  <Override PartName="/ppt/slides/slide14.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Default Extension="vml" ContentType="application/vnd.openxmlformats-officedocument.vmlDrawing"/>
  <Override PartName="/ppt/slides/slide17.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heme/theme3.xml" ContentType="application/vnd.openxmlformats-officedocument.theme+xml"/>
  <Override PartName="/ppt/slides/slide4.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27"/>
  </p:notesMasterIdLst>
  <p:handoutMasterIdLst>
    <p:handoutMasterId r:id="rId28"/>
  </p:handoutMasterIdLst>
  <p:sldIdLst>
    <p:sldId id="257" r:id="rId2"/>
    <p:sldId id="258" r:id="rId3"/>
    <p:sldId id="262" r:id="rId4"/>
    <p:sldId id="327" r:id="rId5"/>
    <p:sldId id="315" r:id="rId6"/>
    <p:sldId id="326" r:id="rId7"/>
    <p:sldId id="325" r:id="rId8"/>
    <p:sldId id="313" r:id="rId9"/>
    <p:sldId id="317" r:id="rId10"/>
    <p:sldId id="329" r:id="rId11"/>
    <p:sldId id="330" r:id="rId12"/>
    <p:sldId id="338" r:id="rId13"/>
    <p:sldId id="339" r:id="rId14"/>
    <p:sldId id="328" r:id="rId15"/>
    <p:sldId id="340" r:id="rId16"/>
    <p:sldId id="335" r:id="rId17"/>
    <p:sldId id="341" r:id="rId18"/>
    <p:sldId id="342" r:id="rId19"/>
    <p:sldId id="334" r:id="rId20"/>
    <p:sldId id="331" r:id="rId21"/>
    <p:sldId id="344" r:id="rId22"/>
    <p:sldId id="347" r:id="rId23"/>
    <p:sldId id="346" r:id="rId24"/>
    <p:sldId id="343" r:id="rId25"/>
    <p:sldId id="348" r:id="rId26"/>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79567" autoAdjust="0"/>
  </p:normalViewPr>
  <p:slideViewPr>
    <p:cSldViewPr snapToGrid="0" snapToObjects="1" showGuides="1">
      <p:cViewPr>
        <p:scale>
          <a:sx n="75" d="100"/>
          <a:sy n="75" d="100"/>
        </p:scale>
        <p:origin x="-1200"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8"/>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744402-55CA-6C46-B12B-95AEC7CE742A}" type="datetimeFigureOut">
              <a:rPr lang="ja-JP" altLang="en-US" smtClean="0"/>
              <a:pPr/>
              <a:t>13.3.22</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C01422-381A-534C-AD93-55BDA9434D77}"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32A984-5898-1046-B2D7-CF61C96BB271}" type="datetimeFigureOut">
              <a:rPr lang="ja-JP" altLang="en-US" smtClean="0"/>
              <a:pPr/>
              <a:t>13.3.22</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F519BF-C9D6-AA45-85DD-1B6809F3D32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solidFill>
                  <a:prstClr val="white"/>
                </a:solidFill>
              </a:rPr>
              <a:t>doc.: IEEE 802.11-yy/xxxxr0</a:t>
            </a:r>
          </a:p>
        </p:txBody>
      </p:sp>
      <p:sp>
        <p:nvSpPr>
          <p:cNvPr id="5" name="Rectangle 3"/>
          <p:cNvSpPr>
            <a:spLocks noGrp="1" noChangeArrowheads="1"/>
          </p:cNvSpPr>
          <p:nvPr>
            <p:ph type="dt"/>
          </p:nvPr>
        </p:nvSpPr>
        <p:spPr>
          <a:ln/>
        </p:spPr>
        <p:txBody>
          <a:bodyPr/>
          <a:lstStyle/>
          <a:p>
            <a:r>
              <a:rPr lang="en-US">
                <a:solidFill>
                  <a:prstClr val="white"/>
                </a:solidFill>
              </a:rPr>
              <a:t>Month Year</a:t>
            </a:r>
          </a:p>
        </p:txBody>
      </p:sp>
      <p:sp>
        <p:nvSpPr>
          <p:cNvPr id="6" name="Rectangle 6"/>
          <p:cNvSpPr>
            <a:spLocks noGrp="1" noChangeArrowheads="1"/>
          </p:cNvSpPr>
          <p:nvPr>
            <p:ph type="ftr"/>
          </p:nvPr>
        </p:nvSpPr>
        <p:spPr>
          <a:ln/>
        </p:spPr>
        <p:txBody>
          <a:bodyPr/>
          <a:lstStyle/>
          <a:p>
            <a:r>
              <a:rPr lang="en-US">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a:solidFill>
                  <a:prstClr val="white"/>
                </a:solidFill>
              </a:rPr>
              <a:t>Page </a:t>
            </a:r>
            <a:fld id="{465D53FD-DB5F-4815-BF01-6488A8FBD189}" type="slidenum">
              <a:rPr lang="en-US">
                <a:solidFill>
                  <a:prstClr val="white"/>
                </a:solidFill>
              </a:rPr>
              <a:pPr/>
              <a:t>1</a:t>
            </a:fld>
            <a:endParaRPr lang="en-US">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43333" eaLnBrk="0" fontAlgn="base" hangingPunct="0">
              <a:spcBef>
                <a:spcPct val="0"/>
              </a:spcBef>
              <a:spcAft>
                <a:spcPct val="0"/>
              </a:spcAft>
              <a:buClr>
                <a:srgbClr val="000000"/>
              </a:buClr>
              <a:buSzPct val="100000"/>
            </a:pPr>
            <a:endParaRPr kumimoji="0" lang="en-GB" sz="24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solidFill>
                  <a:prstClr val="white"/>
                </a:solidFill>
              </a:rPr>
              <a:t>doc.: IEEE 802.11-yy/xxxxr0</a:t>
            </a:r>
          </a:p>
        </p:txBody>
      </p:sp>
      <p:sp>
        <p:nvSpPr>
          <p:cNvPr id="5" name="Rectangle 3"/>
          <p:cNvSpPr>
            <a:spLocks noGrp="1" noChangeArrowheads="1"/>
          </p:cNvSpPr>
          <p:nvPr>
            <p:ph type="dt"/>
          </p:nvPr>
        </p:nvSpPr>
        <p:spPr>
          <a:ln/>
        </p:spPr>
        <p:txBody>
          <a:bodyPr/>
          <a:lstStyle/>
          <a:p>
            <a:r>
              <a:rPr lang="en-US">
                <a:solidFill>
                  <a:prstClr val="white"/>
                </a:solidFill>
              </a:rPr>
              <a:t>Month Year</a:t>
            </a:r>
          </a:p>
        </p:txBody>
      </p:sp>
      <p:sp>
        <p:nvSpPr>
          <p:cNvPr id="6" name="Rectangle 6"/>
          <p:cNvSpPr>
            <a:spLocks noGrp="1" noChangeArrowheads="1"/>
          </p:cNvSpPr>
          <p:nvPr>
            <p:ph type="ftr"/>
          </p:nvPr>
        </p:nvSpPr>
        <p:spPr>
          <a:ln/>
        </p:spPr>
        <p:txBody>
          <a:bodyPr/>
          <a:lstStyle/>
          <a:p>
            <a:r>
              <a:rPr lang="en-US">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2</a:t>
            </a:fld>
            <a:endParaRPr lang="en-US">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43333" eaLnBrk="0" fontAlgn="base" hangingPunct="0">
              <a:spcBef>
                <a:spcPct val="0"/>
              </a:spcBef>
              <a:spcAft>
                <a:spcPct val="0"/>
              </a:spcAft>
              <a:buClr>
                <a:srgbClr val="000000"/>
              </a:buClr>
              <a:buSzPct val="100000"/>
            </a:pPr>
            <a:endParaRPr kumimoji="0" lang="en-GB" sz="24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Motion to amend:</a:t>
            </a:r>
          </a:p>
          <a:p>
            <a:r>
              <a:rPr lang="en-US" altLang="ja-JP" dirty="0" smtClean="0"/>
              <a:t>Move to change 11-13-0266-02 to 11-13-0266-04</a:t>
            </a:r>
          </a:p>
          <a:p>
            <a:endParaRPr lang="en-US" altLang="ja-JP" dirty="0" smtClean="0"/>
          </a:p>
          <a:p>
            <a:r>
              <a:rPr lang="en-US" altLang="ja-JP" dirty="0" smtClean="0"/>
              <a:t>Moved:</a:t>
            </a:r>
          </a:p>
          <a:p>
            <a:r>
              <a:rPr lang="en-US" altLang="ja-JP" dirty="0" smtClean="0"/>
              <a:t>Seconded:</a:t>
            </a:r>
            <a:endParaRPr lang="ja-JP" altLang="en-US" dirty="0" smtClean="0"/>
          </a:p>
          <a:p>
            <a:endParaRPr lang="ja-JP" altLang="en-US" dirty="0"/>
          </a:p>
        </p:txBody>
      </p:sp>
      <p:sp>
        <p:nvSpPr>
          <p:cNvPr id="4" name="スライド番号プレースホルダ 3"/>
          <p:cNvSpPr>
            <a:spLocks noGrp="1"/>
          </p:cNvSpPr>
          <p:nvPr>
            <p:ph type="sldNum" sz="quarter" idx="10"/>
          </p:nvPr>
        </p:nvSpPr>
        <p:spPr/>
        <p:txBody>
          <a:bodyPr/>
          <a:lstStyle/>
          <a:p>
            <a:fld id="{49F519BF-C9D6-AA45-85DD-1B6809F3D32C}" type="slidenum">
              <a:rPr lang="ja-JP" altLang="en-US" smtClean="0"/>
              <a:pPr/>
              <a:t>20</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59200" cy="276999"/>
          </a:xfrm>
          <a:ln/>
        </p:spPr>
        <p:txBody>
          <a:bodyPr/>
          <a:lstStyle>
            <a:lvl1pPr>
              <a:defRPr/>
            </a:lvl1pPr>
          </a:lstStyle>
          <a:p>
            <a:pPr>
              <a:defRPr/>
            </a:pPr>
            <a:r>
              <a:rPr lang="en-US" altLang="ja-JP" dirty="0" smtClean="0"/>
              <a:t>November 1,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Hiroshi Mano , ATRD Root,Lab</a:t>
            </a:r>
          </a:p>
        </p:txBody>
      </p:sp>
      <p:sp>
        <p:nvSpPr>
          <p:cNvPr id="4" name="Rectangle 6"/>
          <p:cNvSpPr>
            <a:spLocks noGrp="1" noChangeArrowheads="1"/>
          </p:cNvSpPr>
          <p:nvPr>
            <p:ph type="sldNum" sz="quarter" idx="12"/>
          </p:nvPr>
        </p:nvSpPr>
        <p:spPr>
          <a:xfrm>
            <a:off x="4226983" y="6475413"/>
            <a:ext cx="766235" cy="184666"/>
          </a:xfrm>
          <a:ln/>
        </p:spPr>
        <p:txBody>
          <a:bodyPr/>
          <a:lstStyle>
            <a:lvl1pPr>
              <a:defRPr/>
            </a:lvl1pPr>
          </a:lstStyle>
          <a:p>
            <a:pPr marL="228600" indent="-228600">
              <a:buFont typeface="+mj-lt"/>
              <a:buAutoNum type="arabicPeriod"/>
              <a:defRPr/>
            </a:pPr>
            <a:r>
              <a:rPr lang="en-US" altLang="ja-JP" dirty="0" smtClean="0"/>
              <a:t>Slide </a:t>
            </a:r>
            <a:fld id="{9389016A-55A8-41F3-A301-F0C788D1E75C}" type="slidenum">
              <a:rPr lang="en-US" altLang="ja-JP" smtClean="0"/>
              <a:pPr marL="228600" indent="-228600">
                <a:buFont typeface="+mj-lt"/>
                <a:buAutoNum type="arabicPeriod"/>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kumimoji="0" lang="en-US" smtClean="0"/>
              <a:t>March 2013</a:t>
            </a:r>
            <a:endParaRPr kumimoji="0"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kumimoji="0" lang="en-US" altLang="ja-JP" smtClean="0"/>
              <a:t>Hiroshi Mano (ATRD)</a:t>
            </a:r>
            <a:endParaRPr kumimoji="0"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kumimoji="0" lang="en-GB"/>
              <a:t>Slide </a:t>
            </a:r>
            <a:fld id="{D09C756B-EB39-4236-ADBB-73052B179AE4}" type="slidenum">
              <a:rPr kumimoji="0" lang="en-GB"/>
              <a:pPr defTabSz="449263" eaLnBrk="0" fontAlgn="base" hangingPunct="0">
                <a:spcBef>
                  <a:spcPct val="0"/>
                </a:spcBef>
                <a:spcAft>
                  <a:spcPct val="0"/>
                </a:spcAft>
                <a:buClr>
                  <a:srgbClr val="000000"/>
                </a:buClr>
                <a:buSzPct val="100000"/>
                <a:buFont typeface="Times New Roman" pitchFamily="16" charset="0"/>
                <a:buNone/>
              </a:pPr>
              <a:t>‹#›</a:t>
            </a:fld>
            <a:endParaRPr kumimoji="0"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kumimoji="0" lang="en-GB" sz="2400">
              <a:solidFill>
                <a:srgbClr val="FFFFFF"/>
              </a:solidFill>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kumimoji="0" lang="en-GB" sz="2400">
              <a:solidFill>
                <a:srgbClr val="FFFFFF"/>
              </a:solidFill>
            </a:endParaRPr>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b="1" dirty="0" smtClean="0">
                <a:solidFill>
                  <a:srgbClr val="000000"/>
                </a:solidFill>
                <a:cs typeface="Arial Unicode MS" charset="0"/>
              </a:rPr>
              <a:t>doc.: IEEE 11-13/0341r00</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__1.doc"/><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822960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-Motion/Straw Poll-March-2013-Orlando</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1012-3-19</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defTabSz="449263" eaLnBrk="0" fontAlgn="base"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kumimoji="0" lang="en-GB" sz="2000">
                <a:solidFill>
                  <a:srgbClr val="000000"/>
                </a:solidFill>
              </a:rPr>
              <a:t>Authors:</a:t>
            </a:r>
          </a:p>
        </p:txBody>
      </p:sp>
      <p:graphicFrame>
        <p:nvGraphicFramePr>
          <p:cNvPr id="3078" name="Object 6"/>
          <p:cNvGraphicFramePr>
            <a:graphicFrameLocks noChangeAspect="1"/>
          </p:cNvGraphicFramePr>
          <p:nvPr/>
        </p:nvGraphicFramePr>
        <p:xfrm>
          <a:off x="457200" y="2590799"/>
          <a:ext cx="8305800" cy="3698677"/>
        </p:xfrm>
        <a:graphic>
          <a:graphicData uri="http://schemas.openxmlformats.org/presentationml/2006/ole">
            <p:oleObj spid="_x0000_s21506" name="文書" r:id="rId4" imgW="8254696" imgH="3682864"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 authorize the Editor to incorporate the text changes proposed in contribution </a:t>
            </a:r>
            <a:r>
              <a:rPr lang="en-GB" i="1" dirty="0" smtClean="0"/>
              <a:t>11-13-0209-04 </a:t>
            </a:r>
            <a:r>
              <a:rPr lang="en-GB" dirty="0" smtClean="0"/>
              <a:t>to the draft </a:t>
            </a:r>
            <a:r>
              <a:rPr lang="en-GB" dirty="0" err="1" smtClean="0"/>
              <a:t>TGai</a:t>
            </a:r>
            <a:r>
              <a:rPr lang="en-GB" dirty="0" smtClean="0"/>
              <a:t> Specification Document. And to change the proposal resolution for CID 180,182 and 152 to “adapt resolution as in </a:t>
            </a:r>
            <a:r>
              <a:rPr lang="en-GB" i="1" dirty="0" smtClean="0"/>
              <a:t>11-13-0209-04 “.</a:t>
            </a:r>
            <a:endParaRPr lang="en-GB" dirty="0" smtClean="0"/>
          </a:p>
          <a:p>
            <a:endParaRPr lang="en-GB" altLang="ja-JP" dirty="0" smtClean="0"/>
          </a:p>
          <a:p>
            <a:r>
              <a:rPr lang="en-GB" altLang="ja-JP" dirty="0" smtClean="0"/>
              <a:t>Moved: Lei Wang</a:t>
            </a:r>
          </a:p>
          <a:p>
            <a:r>
              <a:rPr lang="en-GB" altLang="ja-JP" dirty="0" smtClean="0"/>
              <a:t> Seconded: Ping Fang</a:t>
            </a:r>
            <a:endParaRPr lang="ja-JP" altLang="en-US" dirty="0" smtClean="0"/>
          </a:p>
          <a:p>
            <a:r>
              <a:rPr lang="en-GB" dirty="0" smtClean="0"/>
              <a:t> Yes: _____27_____;  </a:t>
            </a:r>
          </a:p>
          <a:p>
            <a:r>
              <a:rPr lang="en-GB" dirty="0" smtClean="0"/>
              <a:t>No: _____0______;  </a:t>
            </a:r>
          </a:p>
          <a:p>
            <a:r>
              <a:rPr lang="en-GB" dirty="0" smtClean="0"/>
              <a:t>Abstain:_____3________</a:t>
            </a:r>
          </a:p>
          <a:p>
            <a:r>
              <a:rPr lang="en-GB" dirty="0" smtClean="0">
                <a:solidFill>
                  <a:srgbClr val="3366FF"/>
                </a:solidFill>
              </a:rPr>
              <a:t>passes</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 authorize the Editor to incorporate the text changes proposed in contribution </a:t>
            </a:r>
            <a:r>
              <a:rPr lang="en-GB" i="1" dirty="0" smtClean="0"/>
              <a:t>11-13-0196-03 </a:t>
            </a:r>
            <a:r>
              <a:rPr lang="en-GB" dirty="0" smtClean="0"/>
              <a:t>to the draft </a:t>
            </a:r>
            <a:r>
              <a:rPr lang="en-GB" dirty="0" err="1" smtClean="0"/>
              <a:t>TGai</a:t>
            </a:r>
            <a:r>
              <a:rPr lang="en-GB" dirty="0" smtClean="0"/>
              <a:t> Specification Document. And to change the proposal resolution for CID 270 to “adapt resolution as in </a:t>
            </a:r>
            <a:r>
              <a:rPr lang="en-GB" i="1" dirty="0" smtClean="0"/>
              <a:t>11-13-0196-03 “.</a:t>
            </a:r>
            <a:endParaRPr lang="en-GB" dirty="0" smtClean="0"/>
          </a:p>
          <a:p>
            <a:endParaRPr lang="en-GB" altLang="ja-JP" dirty="0" smtClean="0"/>
          </a:p>
          <a:p>
            <a:r>
              <a:rPr lang="en-GB" altLang="ja-JP" dirty="0" err="1" smtClean="0"/>
              <a:t>Moved:Lei</a:t>
            </a:r>
            <a:r>
              <a:rPr lang="en-GB" altLang="ja-JP" dirty="0" smtClean="0"/>
              <a:t> Wang</a:t>
            </a:r>
          </a:p>
          <a:p>
            <a:r>
              <a:rPr lang="en-GB" altLang="ja-JP" dirty="0" smtClean="0"/>
              <a:t> </a:t>
            </a:r>
            <a:r>
              <a:rPr lang="en-GB" altLang="ja-JP" dirty="0" err="1" smtClean="0"/>
              <a:t>Seconded:Jarkko</a:t>
            </a:r>
            <a:r>
              <a:rPr lang="en-GB" altLang="ja-JP" dirty="0" smtClean="0"/>
              <a:t>  </a:t>
            </a:r>
            <a:r>
              <a:rPr lang="en-US" altLang="ja-JP" dirty="0" err="1" smtClean="0"/>
              <a:t>Kneckt</a:t>
            </a:r>
            <a:endParaRPr lang="ja-JP" altLang="en-US" dirty="0" smtClean="0"/>
          </a:p>
          <a:p>
            <a:r>
              <a:rPr lang="en-GB" dirty="0" smtClean="0"/>
              <a:t> Yes: ___25_______;  </a:t>
            </a:r>
          </a:p>
          <a:p>
            <a:r>
              <a:rPr lang="en-GB" dirty="0" smtClean="0"/>
              <a:t>No: ______0_____;  </a:t>
            </a:r>
          </a:p>
          <a:p>
            <a:r>
              <a:rPr lang="en-GB" dirty="0" smtClean="0"/>
              <a:t>Abstain:___2__________</a:t>
            </a:r>
          </a:p>
          <a:p>
            <a:r>
              <a:rPr lang="en-GB" dirty="0" smtClean="0">
                <a:solidFill>
                  <a:srgbClr val="3366FF"/>
                </a:solidFill>
              </a:rPr>
              <a:t>passes</a:t>
            </a:r>
          </a:p>
          <a:p>
            <a:endParaRPr lang="en-GB" dirty="0" smtClean="0"/>
          </a:p>
          <a:p>
            <a:endParaRPr lang="en-GB" dirty="0" smtClean="0"/>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 authorize the Editor to incorporate the text changes proposed in contribution </a:t>
            </a:r>
            <a:r>
              <a:rPr lang="en-GB" i="1" dirty="0" smtClean="0"/>
              <a:t>11-13-0272-02 </a:t>
            </a:r>
            <a:r>
              <a:rPr lang="en-GB" dirty="0" smtClean="0"/>
              <a:t>to the draft </a:t>
            </a:r>
            <a:r>
              <a:rPr lang="en-GB" dirty="0" err="1" smtClean="0"/>
              <a:t>TGai</a:t>
            </a:r>
            <a:r>
              <a:rPr lang="en-GB" dirty="0" smtClean="0"/>
              <a:t> Specification Document. And to change the proposal resolution for CID 250 and 251 to “adopt resolution as in </a:t>
            </a:r>
            <a:r>
              <a:rPr lang="en-GB" i="1" dirty="0" smtClean="0"/>
              <a:t>11-13-0272-02 “.</a:t>
            </a:r>
            <a:endParaRPr lang="en-GB" dirty="0" smtClean="0"/>
          </a:p>
          <a:p>
            <a:endParaRPr lang="en-GB" altLang="ja-JP" dirty="0" smtClean="0"/>
          </a:p>
          <a:p>
            <a:r>
              <a:rPr lang="en-GB" altLang="ja-JP" dirty="0" err="1" smtClean="0"/>
              <a:t>Moved:Lei</a:t>
            </a:r>
            <a:r>
              <a:rPr lang="en-GB" altLang="ja-JP" dirty="0" smtClean="0"/>
              <a:t> Wang</a:t>
            </a:r>
          </a:p>
          <a:p>
            <a:r>
              <a:rPr lang="en-GB" altLang="ja-JP" dirty="0" smtClean="0"/>
              <a:t> </a:t>
            </a:r>
            <a:r>
              <a:rPr lang="en-GB" altLang="ja-JP" dirty="0" err="1" smtClean="0"/>
              <a:t>Seconded:</a:t>
            </a:r>
            <a:r>
              <a:rPr lang="en-GB" altLang="ja-JP" dirty="0" err="1" smtClean="0">
                <a:solidFill>
                  <a:schemeClr val="tx1"/>
                </a:solidFill>
              </a:rPr>
              <a:t>Stephen</a:t>
            </a:r>
            <a:r>
              <a:rPr lang="en-GB" altLang="ja-JP" dirty="0" smtClean="0">
                <a:solidFill>
                  <a:schemeClr val="tx1"/>
                </a:solidFill>
              </a:rPr>
              <a:t> McCann</a:t>
            </a:r>
            <a:endParaRPr lang="ja-JP" altLang="en-US" dirty="0" smtClean="0">
              <a:solidFill>
                <a:schemeClr val="accent3"/>
              </a:solidFill>
            </a:endParaRPr>
          </a:p>
          <a:p>
            <a:r>
              <a:rPr lang="en-GB" dirty="0" smtClean="0"/>
              <a:t> Yes: ____25______;  </a:t>
            </a:r>
          </a:p>
          <a:p>
            <a:r>
              <a:rPr lang="en-GB" dirty="0" smtClean="0"/>
              <a:t>No: ______0____;  </a:t>
            </a:r>
          </a:p>
          <a:p>
            <a:r>
              <a:rPr lang="en-GB" dirty="0" smtClean="0"/>
              <a:t>Abstain:___2__________</a:t>
            </a:r>
          </a:p>
          <a:p>
            <a:r>
              <a:rPr lang="en-GB" dirty="0" smtClean="0">
                <a:solidFill>
                  <a:srgbClr val="3366FF"/>
                </a:solidFill>
              </a:rPr>
              <a:t>passes</a:t>
            </a:r>
          </a:p>
          <a:p>
            <a:endParaRPr lang="en-GB" dirty="0" smtClean="0"/>
          </a:p>
          <a:p>
            <a:endParaRPr lang="en-GB" dirty="0" smtClean="0"/>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 authorize the Editor to incorporate the text changes proposed in contribution </a:t>
            </a:r>
            <a:r>
              <a:rPr lang="en-GB" i="1" dirty="0" smtClean="0"/>
              <a:t>11-13-0363-00 </a:t>
            </a:r>
            <a:r>
              <a:rPr lang="en-GB" dirty="0" smtClean="0"/>
              <a:t>to the draft </a:t>
            </a:r>
            <a:r>
              <a:rPr lang="en-GB" dirty="0" err="1" smtClean="0"/>
              <a:t>TGai</a:t>
            </a:r>
            <a:r>
              <a:rPr lang="en-GB" dirty="0" smtClean="0"/>
              <a:t> Specification Document. And to change the proposal resolution for CID 150,151 and 248 to “adopt resolution as in </a:t>
            </a:r>
            <a:r>
              <a:rPr lang="en-GB" i="1" dirty="0" smtClean="0"/>
              <a:t>11-13-0363-00 “.</a:t>
            </a:r>
            <a:endParaRPr lang="en-GB" dirty="0" smtClean="0"/>
          </a:p>
          <a:p>
            <a:endParaRPr lang="en-GB" altLang="ja-JP" dirty="0" smtClean="0"/>
          </a:p>
          <a:p>
            <a:r>
              <a:rPr lang="en-GB" altLang="ja-JP" dirty="0" smtClean="0"/>
              <a:t>Moved: Lei Wang</a:t>
            </a:r>
          </a:p>
          <a:p>
            <a:r>
              <a:rPr lang="en-GB" altLang="ja-JP" dirty="0" smtClean="0"/>
              <a:t> Seconded: Lee Armstrong</a:t>
            </a:r>
            <a:endParaRPr lang="ja-JP" altLang="en-US" dirty="0" smtClean="0">
              <a:solidFill>
                <a:schemeClr val="accent3"/>
              </a:solidFill>
            </a:endParaRPr>
          </a:p>
          <a:p>
            <a:r>
              <a:rPr lang="en-GB" dirty="0" smtClean="0"/>
              <a:t> Yes: ____28______;  </a:t>
            </a:r>
          </a:p>
          <a:p>
            <a:r>
              <a:rPr lang="en-GB" dirty="0" smtClean="0"/>
              <a:t>No: ______0____;  </a:t>
            </a:r>
          </a:p>
          <a:p>
            <a:r>
              <a:rPr lang="en-GB" dirty="0" smtClean="0"/>
              <a:t>Abstain:____3_________</a:t>
            </a:r>
          </a:p>
          <a:p>
            <a:r>
              <a:rPr lang="en-GB" dirty="0" smtClean="0">
                <a:solidFill>
                  <a:srgbClr val="3366FF"/>
                </a:solidFill>
              </a:rPr>
              <a:t>passes</a:t>
            </a:r>
          </a:p>
          <a:p>
            <a:endParaRPr lang="en-GB" dirty="0" smtClean="0"/>
          </a:p>
          <a:p>
            <a:endParaRPr lang="en-GB" dirty="0" smtClean="0"/>
          </a:p>
          <a:p>
            <a:endParaRPr lang="en-GB" dirty="0" smtClean="0"/>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fontScale="92500" lnSpcReduction="10000"/>
          </a:bodyPr>
          <a:lstStyle/>
          <a:p>
            <a:r>
              <a:rPr lang="en-GB" dirty="0" smtClean="0"/>
              <a:t>Move to authorize the Editor to incorporate the text changes proposed in contribution </a:t>
            </a:r>
            <a:r>
              <a:rPr lang="en-GB" i="1" dirty="0" smtClean="0"/>
              <a:t>11-13-0210-04-00ai –</a:t>
            </a:r>
            <a:r>
              <a:rPr lang="en-US" altLang="ja-JP" i="1" dirty="0" smtClean="0"/>
              <a:t>Resolutions to active scanning comments </a:t>
            </a:r>
            <a:r>
              <a:rPr lang="en-GB" dirty="0" smtClean="0"/>
              <a:t>to the draft </a:t>
            </a:r>
            <a:r>
              <a:rPr lang="en-GB" dirty="0" err="1" smtClean="0"/>
              <a:t>TGai</a:t>
            </a:r>
            <a:r>
              <a:rPr lang="en-GB" dirty="0" smtClean="0"/>
              <a:t> Specification Document. And to change the proposal resolution for </a:t>
            </a:r>
            <a:r>
              <a:rPr lang="en-US" altLang="ja-JP" dirty="0" smtClean="0"/>
              <a:t>CID222,  246, 257 and 281 </a:t>
            </a:r>
            <a:r>
              <a:rPr lang="en-GB" dirty="0" smtClean="0"/>
              <a:t>to “adopt resolution  as in </a:t>
            </a:r>
            <a:r>
              <a:rPr lang="en-GB" i="1" dirty="0" smtClean="0"/>
              <a:t>11-13-0210-04”.</a:t>
            </a:r>
          </a:p>
          <a:p>
            <a:endParaRPr lang="en-GB" altLang="ja-JP" dirty="0" smtClean="0"/>
          </a:p>
          <a:p>
            <a:r>
              <a:rPr lang="en-GB" altLang="ja-JP" dirty="0" smtClean="0"/>
              <a:t>Moved: </a:t>
            </a:r>
            <a:r>
              <a:rPr lang="en-GB" altLang="ja-JP" dirty="0" err="1" smtClean="0"/>
              <a:t>Jarkko</a:t>
            </a:r>
            <a:r>
              <a:rPr lang="en-GB" altLang="ja-JP" dirty="0" smtClean="0"/>
              <a:t> </a:t>
            </a:r>
            <a:r>
              <a:rPr lang="en-US" altLang="ja-JP" dirty="0" err="1" smtClean="0"/>
              <a:t>Kneckt</a:t>
            </a:r>
            <a:endParaRPr lang="en-GB" altLang="ja-JP" dirty="0" smtClean="0"/>
          </a:p>
          <a:p>
            <a:r>
              <a:rPr lang="en-GB" altLang="ja-JP" dirty="0" smtClean="0"/>
              <a:t> </a:t>
            </a:r>
            <a:r>
              <a:rPr lang="en-GB" altLang="ja-JP" dirty="0" err="1" smtClean="0"/>
              <a:t>Seconded:Lei</a:t>
            </a:r>
            <a:r>
              <a:rPr lang="en-GB" altLang="ja-JP" dirty="0" smtClean="0"/>
              <a:t> Wang</a:t>
            </a:r>
            <a:endParaRPr lang="ja-JP" altLang="en-US" dirty="0" smtClean="0"/>
          </a:p>
          <a:p>
            <a:r>
              <a:rPr lang="en-GB" dirty="0" smtClean="0"/>
              <a:t> </a:t>
            </a:r>
            <a:endParaRPr lang="ja-JP" altLang="en-US" dirty="0" smtClean="0"/>
          </a:p>
          <a:p>
            <a:r>
              <a:rPr lang="en-GB" dirty="0" smtClean="0"/>
              <a:t>Yes: ____21______;  </a:t>
            </a:r>
          </a:p>
          <a:p>
            <a:r>
              <a:rPr lang="en-GB" dirty="0" smtClean="0"/>
              <a:t>No: _____0______;  </a:t>
            </a:r>
          </a:p>
          <a:p>
            <a:r>
              <a:rPr lang="en-GB" dirty="0" smtClean="0"/>
              <a:t>Abstain:_____3________</a:t>
            </a:r>
          </a:p>
          <a:p>
            <a:r>
              <a:rPr lang="en-GB" dirty="0" smtClean="0">
                <a:solidFill>
                  <a:srgbClr val="3366FF"/>
                </a:solidFill>
              </a:rPr>
              <a:t>passes</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fontScale="92500" lnSpcReduction="20000"/>
          </a:bodyPr>
          <a:lstStyle/>
          <a:p>
            <a:r>
              <a:rPr lang="en-GB" dirty="0" smtClean="0"/>
              <a:t>Move to authorize the Editor to incorporate the text changes proposed in contribution </a:t>
            </a:r>
            <a:r>
              <a:rPr lang="en-GB" i="1" dirty="0" smtClean="0"/>
              <a:t>11-13-0210-04-00ai –</a:t>
            </a:r>
            <a:r>
              <a:rPr lang="en-US" altLang="ja-JP" i="1" dirty="0" smtClean="0"/>
              <a:t>Resolutions to active scanning comments </a:t>
            </a:r>
            <a:r>
              <a:rPr lang="en-GB" dirty="0" smtClean="0"/>
              <a:t>to the draft </a:t>
            </a:r>
            <a:r>
              <a:rPr lang="en-GB" dirty="0" err="1" smtClean="0"/>
              <a:t>TGai</a:t>
            </a:r>
            <a:r>
              <a:rPr lang="en-GB" dirty="0" smtClean="0"/>
              <a:t> Specification Document. And to change the proposal resolution for </a:t>
            </a:r>
            <a:r>
              <a:rPr lang="en-US" altLang="ja-JP" dirty="0" smtClean="0"/>
              <a:t>CID266 </a:t>
            </a:r>
            <a:r>
              <a:rPr lang="en-GB" dirty="0" smtClean="0"/>
              <a:t>to “adopt resolution  as in </a:t>
            </a:r>
            <a:r>
              <a:rPr lang="en-GB" i="1" dirty="0" smtClean="0"/>
              <a:t>11-13-0210-04”.</a:t>
            </a:r>
          </a:p>
          <a:p>
            <a:endParaRPr lang="en-GB" i="1" dirty="0" smtClean="0"/>
          </a:p>
          <a:p>
            <a:r>
              <a:rPr lang="en-GB" i="1" dirty="0" smtClean="0"/>
              <a:t>Note: This changes the existing resolution for CID266.</a:t>
            </a:r>
          </a:p>
          <a:p>
            <a:endParaRPr lang="en-GB" altLang="ja-JP" dirty="0" smtClean="0"/>
          </a:p>
          <a:p>
            <a:r>
              <a:rPr lang="en-GB" altLang="ja-JP" dirty="0" smtClean="0"/>
              <a:t>Moved: </a:t>
            </a:r>
            <a:r>
              <a:rPr lang="en-GB" altLang="ja-JP" dirty="0" err="1" smtClean="0"/>
              <a:t>Jarkko</a:t>
            </a:r>
            <a:r>
              <a:rPr lang="en-GB" altLang="ja-JP" dirty="0" smtClean="0"/>
              <a:t> </a:t>
            </a:r>
            <a:r>
              <a:rPr lang="en-US" altLang="ja-JP" dirty="0" err="1" smtClean="0"/>
              <a:t>Kneckt</a:t>
            </a:r>
            <a:endParaRPr lang="en-GB" altLang="ja-JP" dirty="0" smtClean="0"/>
          </a:p>
          <a:p>
            <a:r>
              <a:rPr lang="en-GB" altLang="ja-JP" dirty="0" smtClean="0"/>
              <a:t> </a:t>
            </a:r>
            <a:r>
              <a:rPr lang="en-GB" altLang="ja-JP" dirty="0" err="1" smtClean="0"/>
              <a:t>Seconded:Ping</a:t>
            </a:r>
            <a:r>
              <a:rPr lang="en-GB" altLang="ja-JP" dirty="0" smtClean="0"/>
              <a:t> Fang</a:t>
            </a:r>
            <a:endParaRPr lang="ja-JP" altLang="en-US" dirty="0" smtClean="0"/>
          </a:p>
          <a:p>
            <a:r>
              <a:rPr lang="en-GB" dirty="0" smtClean="0"/>
              <a:t> </a:t>
            </a:r>
            <a:endParaRPr lang="ja-JP" altLang="en-US" dirty="0" smtClean="0"/>
          </a:p>
          <a:p>
            <a:r>
              <a:rPr lang="en-GB" dirty="0" smtClean="0"/>
              <a:t>Yes: ___19_______;  </a:t>
            </a:r>
          </a:p>
          <a:p>
            <a:r>
              <a:rPr lang="en-GB" dirty="0" smtClean="0"/>
              <a:t>No: ____0_______;  </a:t>
            </a:r>
          </a:p>
          <a:p>
            <a:r>
              <a:rPr lang="en-GB" dirty="0" smtClean="0"/>
              <a:t>Abstain:_____5________</a:t>
            </a:r>
          </a:p>
          <a:p>
            <a:r>
              <a:rPr lang="en-GB" dirty="0" smtClean="0">
                <a:solidFill>
                  <a:srgbClr val="3366FF"/>
                </a:solidFill>
              </a:rPr>
              <a:t>passes</a:t>
            </a:r>
          </a:p>
          <a:p>
            <a:endParaRPr lang="en-GB" dirty="0" smtClean="0"/>
          </a:p>
          <a:p>
            <a:endParaRPr lang="en-GB" dirty="0" smtClean="0">
              <a:solidFill>
                <a:srgbClr val="3366FF"/>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fontScale="92500" lnSpcReduction="10000"/>
          </a:bodyPr>
          <a:lstStyle/>
          <a:p>
            <a:r>
              <a:rPr lang="en-GB" dirty="0" smtClean="0"/>
              <a:t>Move to authorize the Editor to incorporate the text changes proposed in contribution </a:t>
            </a:r>
            <a:r>
              <a:rPr lang="en-GB" i="1" dirty="0" smtClean="0"/>
              <a:t>11-13-0252-01-00ai –</a:t>
            </a:r>
            <a:r>
              <a:rPr lang="en-US" altLang="ja-JP" i="1" dirty="0" err="1" smtClean="0"/>
              <a:t>tgai-draft-review-CIDS-assigned-to-Jarkko-Kneckt</a:t>
            </a:r>
            <a:r>
              <a:rPr lang="en-GB" i="1" dirty="0" smtClean="0"/>
              <a:t> </a:t>
            </a:r>
            <a:r>
              <a:rPr lang="en-GB" dirty="0" smtClean="0"/>
              <a:t>to the draft </a:t>
            </a:r>
            <a:r>
              <a:rPr lang="en-GB" dirty="0" err="1" smtClean="0"/>
              <a:t>TGai</a:t>
            </a:r>
            <a:r>
              <a:rPr lang="en-GB" dirty="0" smtClean="0"/>
              <a:t> Specification Document. And to change the proposal resolution for CID </a:t>
            </a:r>
            <a:r>
              <a:rPr lang="en-US" altLang="ja-JP" dirty="0" smtClean="0"/>
              <a:t>47,  112, 123, 219, 230, 238,239, 240, 264, and 288 </a:t>
            </a:r>
            <a:r>
              <a:rPr lang="en-GB" dirty="0" smtClean="0"/>
              <a:t>to “adopt resolution  as in </a:t>
            </a:r>
            <a:r>
              <a:rPr lang="en-GB" i="1" dirty="0" smtClean="0"/>
              <a:t>11-13-0252-01”.</a:t>
            </a:r>
          </a:p>
          <a:p>
            <a:endParaRPr lang="en-GB" altLang="ja-JP" dirty="0" smtClean="0"/>
          </a:p>
          <a:p>
            <a:r>
              <a:rPr lang="en-GB" altLang="ja-JP" dirty="0" smtClean="0"/>
              <a:t>Moved: </a:t>
            </a:r>
            <a:r>
              <a:rPr lang="en-GB" altLang="ja-JP" dirty="0" err="1" smtClean="0"/>
              <a:t>Jarkko</a:t>
            </a:r>
            <a:r>
              <a:rPr lang="en-GB" altLang="ja-JP" dirty="0" smtClean="0"/>
              <a:t> </a:t>
            </a:r>
            <a:r>
              <a:rPr lang="en-US" altLang="ja-JP" dirty="0" err="1" smtClean="0"/>
              <a:t>Kneckt</a:t>
            </a:r>
            <a:endParaRPr lang="en-GB" altLang="ja-JP" dirty="0" smtClean="0"/>
          </a:p>
          <a:p>
            <a:r>
              <a:rPr lang="en-GB" altLang="ja-JP" dirty="0" smtClean="0"/>
              <a:t> </a:t>
            </a:r>
            <a:r>
              <a:rPr lang="en-GB" altLang="ja-JP" dirty="0" err="1" smtClean="0"/>
              <a:t>Seconded:Lei</a:t>
            </a:r>
            <a:r>
              <a:rPr lang="en-GB" altLang="ja-JP" dirty="0" smtClean="0"/>
              <a:t> Wang</a:t>
            </a:r>
            <a:endParaRPr lang="ja-JP" altLang="en-US" dirty="0" smtClean="0"/>
          </a:p>
          <a:p>
            <a:r>
              <a:rPr lang="en-GB" dirty="0" smtClean="0"/>
              <a:t> </a:t>
            </a:r>
            <a:endParaRPr lang="ja-JP" altLang="en-US" dirty="0" smtClean="0"/>
          </a:p>
          <a:p>
            <a:r>
              <a:rPr lang="en-GB" dirty="0" smtClean="0"/>
              <a:t>Yes: _____17_____;  </a:t>
            </a:r>
          </a:p>
          <a:p>
            <a:r>
              <a:rPr lang="en-GB" dirty="0" smtClean="0"/>
              <a:t>No: ______0_____;  </a:t>
            </a:r>
          </a:p>
          <a:p>
            <a:r>
              <a:rPr lang="en-GB" dirty="0" smtClean="0"/>
              <a:t>Abstain:____3_________</a:t>
            </a:r>
          </a:p>
          <a:p>
            <a:r>
              <a:rPr lang="en-GB" dirty="0" smtClean="0">
                <a:solidFill>
                  <a:srgbClr val="3366FF"/>
                </a:solidFill>
              </a:rPr>
              <a:t>passes</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342900" y="1264871"/>
            <a:ext cx="8458200" cy="5210542"/>
          </a:xfrm>
        </p:spPr>
        <p:txBody>
          <a:bodyPr>
            <a:normAutofit fontScale="77500" lnSpcReduction="20000"/>
          </a:bodyPr>
          <a:lstStyle/>
          <a:p>
            <a:r>
              <a:rPr lang="en-GB" dirty="0" smtClean="0"/>
              <a:t>Move to </a:t>
            </a:r>
            <a:r>
              <a:rPr lang="en-US" altLang="ja-JP" dirty="0" smtClean="0"/>
              <a:t>Adopt the following text as resolution for CID 278: </a:t>
            </a:r>
            <a:br>
              <a:rPr lang="en-US" altLang="ja-JP" dirty="0" smtClean="0"/>
            </a:br>
            <a:endParaRPr lang="en-US" altLang="ja-JP" dirty="0" smtClean="0"/>
          </a:p>
          <a:p>
            <a:r>
              <a:rPr lang="en-US" altLang="ja-JP" dirty="0" smtClean="0"/>
              <a:t>Add the following text  as the last paragraph of section 11.11.2.2.1 FILS key establishment with trusted third party .</a:t>
            </a:r>
          </a:p>
          <a:p>
            <a:endParaRPr lang="en-US" altLang="ja-JP" dirty="0" smtClean="0"/>
          </a:p>
          <a:p>
            <a:r>
              <a:rPr lang="en-US" altLang="ja-JP" dirty="0" smtClean="0"/>
              <a:t>"If the STA doesn't get Authentication response, then the STA shall perform retransmission procedure as defined in IETF RFC 6696. If the retransmission procedure fails, then the STA shall abandon the FILS authentication and may perform full EAP authentication via IEEE 802.1X authentication." </a:t>
            </a:r>
            <a:endParaRPr lang="en-GB" i="1" dirty="0" smtClean="0"/>
          </a:p>
          <a:p>
            <a:endParaRPr lang="en-GB" altLang="ja-JP" dirty="0" smtClean="0"/>
          </a:p>
          <a:p>
            <a:r>
              <a:rPr lang="en-GB" altLang="ja-JP" dirty="0" smtClean="0"/>
              <a:t>Moved: George </a:t>
            </a:r>
            <a:r>
              <a:rPr lang="en-GB" altLang="ja-JP" dirty="0" err="1" smtClean="0"/>
              <a:t>Cherian</a:t>
            </a:r>
            <a:endParaRPr lang="en-GB" altLang="ja-JP" dirty="0" smtClean="0"/>
          </a:p>
          <a:p>
            <a:r>
              <a:rPr lang="en-GB" altLang="ja-JP" dirty="0" smtClean="0"/>
              <a:t> </a:t>
            </a:r>
            <a:r>
              <a:rPr lang="en-GB" altLang="ja-JP" dirty="0" err="1" smtClean="0"/>
              <a:t>Seconded:Geroge</a:t>
            </a:r>
            <a:r>
              <a:rPr lang="en-GB" altLang="ja-JP" dirty="0" smtClean="0"/>
              <a:t> </a:t>
            </a:r>
            <a:r>
              <a:rPr lang="en-GB" altLang="ja-JP" dirty="0" err="1" smtClean="0"/>
              <a:t>Calcev</a:t>
            </a:r>
            <a:endParaRPr lang="ja-JP" altLang="en-US" dirty="0" smtClean="0"/>
          </a:p>
          <a:p>
            <a:r>
              <a:rPr lang="en-GB" dirty="0" smtClean="0"/>
              <a:t> </a:t>
            </a:r>
            <a:endParaRPr lang="ja-JP" altLang="en-US" dirty="0" smtClean="0"/>
          </a:p>
          <a:p>
            <a:r>
              <a:rPr lang="en-GB" dirty="0" smtClean="0"/>
              <a:t>Yes: ___28_______;  </a:t>
            </a:r>
          </a:p>
          <a:p>
            <a:r>
              <a:rPr lang="en-GB" dirty="0" smtClean="0"/>
              <a:t>No: _____0______;  </a:t>
            </a:r>
          </a:p>
          <a:p>
            <a:r>
              <a:rPr lang="en-GB" dirty="0" smtClean="0"/>
              <a:t>Abstain:___5__________</a:t>
            </a:r>
          </a:p>
          <a:p>
            <a:r>
              <a:rPr lang="en-GB" dirty="0" smtClean="0">
                <a:solidFill>
                  <a:srgbClr val="3366FF"/>
                </a:solidFill>
              </a:rPr>
              <a:t>passes</a:t>
            </a:r>
          </a:p>
          <a:p>
            <a:endParaRPr lang="en-GB" dirty="0" smtClean="0"/>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GB" dirty="0" smtClean="0"/>
              <a:t>Move to authorize the Editor to incorporate the text changes proposed in contribution </a:t>
            </a:r>
            <a:r>
              <a:rPr lang="en-GB" i="1" dirty="0" smtClean="0"/>
              <a:t>11-13-0371-00-00ai </a:t>
            </a:r>
            <a:r>
              <a:rPr lang="en-GB" dirty="0" smtClean="0"/>
              <a:t>to the draft </a:t>
            </a:r>
            <a:r>
              <a:rPr lang="en-GB" dirty="0" err="1" smtClean="0"/>
              <a:t>TGai</a:t>
            </a:r>
            <a:r>
              <a:rPr lang="en-GB" dirty="0" smtClean="0"/>
              <a:t> Specification Document. And to change the proposal resolution for CID 287 and 265 to “adopt resolution  as in </a:t>
            </a:r>
            <a:r>
              <a:rPr lang="en-GB" i="1" dirty="0" smtClean="0"/>
              <a:t>11-13-0371-00”.</a:t>
            </a:r>
          </a:p>
          <a:p>
            <a:endParaRPr lang="en-GB" altLang="ja-JP" dirty="0" smtClean="0"/>
          </a:p>
          <a:p>
            <a:r>
              <a:rPr lang="en-GB" altLang="ja-JP" dirty="0" smtClean="0"/>
              <a:t>Moved: </a:t>
            </a:r>
            <a:r>
              <a:rPr lang="en-US" altLang="ja-JP" dirty="0" smtClean="0"/>
              <a:t>Dan Harkins</a:t>
            </a:r>
            <a:endParaRPr lang="en-GB" altLang="ja-JP" dirty="0" smtClean="0"/>
          </a:p>
          <a:p>
            <a:r>
              <a:rPr lang="en-GB" altLang="ja-JP" dirty="0" smtClean="0"/>
              <a:t> Seconded: Michael </a:t>
            </a:r>
            <a:r>
              <a:rPr lang="en-US" altLang="ja-JP" dirty="0" err="1" smtClean="0"/>
              <a:t>Montemurro</a:t>
            </a:r>
            <a:endParaRPr lang="ja-JP" altLang="en-US" dirty="0" smtClean="0"/>
          </a:p>
          <a:p>
            <a:r>
              <a:rPr lang="en-GB" dirty="0" smtClean="0"/>
              <a:t> </a:t>
            </a:r>
            <a:endParaRPr lang="ja-JP" altLang="en-US" dirty="0" smtClean="0"/>
          </a:p>
          <a:p>
            <a:r>
              <a:rPr lang="en-GB" dirty="0" smtClean="0"/>
              <a:t>Yes: ___24______;  </a:t>
            </a:r>
          </a:p>
          <a:p>
            <a:r>
              <a:rPr lang="en-GB" dirty="0" smtClean="0"/>
              <a:t>No: _____0_____;  </a:t>
            </a:r>
          </a:p>
          <a:p>
            <a:r>
              <a:rPr lang="en-GB" dirty="0" smtClean="0"/>
              <a:t>Abstain:___0__________</a:t>
            </a:r>
          </a:p>
          <a:p>
            <a:r>
              <a:rPr lang="en-GB" dirty="0" smtClean="0">
                <a:solidFill>
                  <a:srgbClr val="3366FF"/>
                </a:solidFill>
              </a:rPr>
              <a:t>passes</a:t>
            </a:r>
          </a:p>
          <a:p>
            <a:endParaRPr lang="en-GB" dirty="0" smtClean="0"/>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85800" y="1751014"/>
            <a:ext cx="7770813" cy="4343400"/>
          </a:xfrm>
        </p:spPr>
        <p:txBody>
          <a:bodyPr>
            <a:normAutofit fontScale="92500" lnSpcReduction="10000"/>
          </a:bodyPr>
          <a:lstStyle/>
          <a:p>
            <a:r>
              <a:rPr lang="en-GB" dirty="0" smtClean="0"/>
              <a:t>Move to authorize the Editor to incorporate the text changes proposed in contribution </a:t>
            </a:r>
            <a:r>
              <a:rPr lang="en-GB" i="1" dirty="0" smtClean="0"/>
              <a:t>11-13-0264-02-00ai-</a:t>
            </a:r>
            <a:r>
              <a:rPr lang="en-US" altLang="ja-JP" i="1" dirty="0" smtClean="0"/>
              <a:t>Normative text for Differentiated Initial Link Setup </a:t>
            </a:r>
            <a:r>
              <a:rPr lang="en-GB" dirty="0" smtClean="0"/>
              <a:t>to the draft </a:t>
            </a:r>
            <a:r>
              <a:rPr lang="en-GB" dirty="0" err="1" smtClean="0"/>
              <a:t>TGai</a:t>
            </a:r>
            <a:r>
              <a:rPr lang="en-GB" dirty="0" smtClean="0"/>
              <a:t> Specification Document.</a:t>
            </a:r>
            <a:endParaRPr lang="ja-JP" altLang="en-US" dirty="0" smtClean="0"/>
          </a:p>
          <a:p>
            <a:r>
              <a:rPr lang="en-GB" dirty="0" smtClean="0"/>
              <a:t> </a:t>
            </a:r>
          </a:p>
          <a:p>
            <a:r>
              <a:rPr lang="en-GB" altLang="ja-JP" dirty="0" smtClean="0"/>
              <a:t>Moved: Lin </a:t>
            </a:r>
            <a:r>
              <a:rPr lang="en-GB" altLang="ja-JP" dirty="0" err="1" smtClean="0"/>
              <a:t>Cai</a:t>
            </a:r>
            <a:endParaRPr lang="en-GB" altLang="ja-JP" dirty="0" smtClean="0"/>
          </a:p>
          <a:p>
            <a:r>
              <a:rPr lang="en-GB" altLang="ja-JP" dirty="0" smtClean="0"/>
              <a:t>Seconded: George </a:t>
            </a:r>
            <a:r>
              <a:rPr lang="en-GB" altLang="ja-JP" dirty="0" err="1" smtClean="0"/>
              <a:t>Calcev</a:t>
            </a:r>
            <a:endParaRPr lang="en-GB" altLang="ja-JP" dirty="0" smtClean="0"/>
          </a:p>
          <a:p>
            <a:endParaRPr lang="ja-JP" altLang="en-US" dirty="0" smtClean="0"/>
          </a:p>
          <a:p>
            <a:r>
              <a:rPr lang="en-GB" dirty="0" smtClean="0"/>
              <a:t>Yes: _____31_______;  </a:t>
            </a:r>
          </a:p>
          <a:p>
            <a:r>
              <a:rPr lang="en-GB" dirty="0" smtClean="0"/>
              <a:t>No: _______5__________; </a:t>
            </a:r>
          </a:p>
          <a:p>
            <a:r>
              <a:rPr lang="en-GB" dirty="0" smtClean="0"/>
              <a:t> Abstain: _____14________</a:t>
            </a:r>
          </a:p>
          <a:p>
            <a:r>
              <a:rPr lang="en-GB" dirty="0" smtClean="0">
                <a:solidFill>
                  <a:srgbClr val="3366FF"/>
                </a:solidFill>
              </a:rPr>
              <a:t>passes</a:t>
            </a:r>
          </a:p>
          <a:p>
            <a:endParaRPr lang="ja-JP" altLang="en-US" dirty="0" smtClean="0"/>
          </a:p>
          <a:p>
            <a:endParaRPr lang="ja-JP" altLang="en-US" dirty="0" smtClean="0"/>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March 2013 Orlando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85800" y="1751013"/>
            <a:ext cx="7856538" cy="4724399"/>
          </a:xfrm>
        </p:spPr>
        <p:txBody>
          <a:bodyPr>
            <a:normAutofit fontScale="70000" lnSpcReduction="20000"/>
          </a:bodyPr>
          <a:lstStyle/>
          <a:p>
            <a:r>
              <a:rPr lang="en-GB" dirty="0" smtClean="0"/>
              <a:t>Move to authorize the Editor to incorporate the text changes proposed in contribution </a:t>
            </a:r>
            <a:r>
              <a:rPr lang="en-GB" i="1" dirty="0" smtClean="0"/>
              <a:t>11-13-0266-04-00ai-</a:t>
            </a:r>
            <a:r>
              <a:rPr lang="en-US" altLang="ja-JP" i="1" dirty="0" smtClean="0"/>
              <a:t>Normative text for Setting of Probe Timer </a:t>
            </a:r>
            <a:r>
              <a:rPr lang="en-GB" dirty="0" smtClean="0"/>
              <a:t>to the draft </a:t>
            </a:r>
            <a:r>
              <a:rPr lang="en-GB" dirty="0" err="1" smtClean="0"/>
              <a:t>TGai</a:t>
            </a:r>
            <a:r>
              <a:rPr lang="en-GB" dirty="0" smtClean="0"/>
              <a:t> Specification Document.</a:t>
            </a:r>
            <a:endParaRPr lang="ja-JP" altLang="en-US" dirty="0" smtClean="0"/>
          </a:p>
          <a:p>
            <a:r>
              <a:rPr lang="en-GB" dirty="0" smtClean="0"/>
              <a:t> </a:t>
            </a:r>
          </a:p>
          <a:p>
            <a:r>
              <a:rPr lang="en-GB" altLang="ja-JP" dirty="0" smtClean="0"/>
              <a:t>Moved: Lin </a:t>
            </a:r>
            <a:r>
              <a:rPr lang="en-GB" altLang="ja-JP" dirty="0" err="1" smtClean="0"/>
              <a:t>Cai</a:t>
            </a:r>
            <a:endParaRPr lang="en-GB" altLang="ja-JP" dirty="0" smtClean="0"/>
          </a:p>
          <a:p>
            <a:r>
              <a:rPr lang="en-GB" altLang="ja-JP" dirty="0" smtClean="0"/>
              <a:t>Seconded: </a:t>
            </a:r>
            <a:r>
              <a:rPr lang="en-GB" altLang="ja-JP" dirty="0" err="1" smtClean="0"/>
              <a:t>Yunsong</a:t>
            </a:r>
            <a:r>
              <a:rPr lang="en-GB" altLang="ja-JP" dirty="0" smtClean="0"/>
              <a:t> Yang</a:t>
            </a:r>
          </a:p>
          <a:p>
            <a:endParaRPr lang="ja-JP" altLang="en-US" dirty="0" smtClean="0"/>
          </a:p>
          <a:p>
            <a:r>
              <a:rPr lang="en-GB" dirty="0" smtClean="0"/>
              <a:t>Yes: _____16_______;  </a:t>
            </a:r>
          </a:p>
          <a:p>
            <a:r>
              <a:rPr lang="en-GB" dirty="0" smtClean="0"/>
              <a:t>No: ______17___________; </a:t>
            </a:r>
          </a:p>
          <a:p>
            <a:r>
              <a:rPr lang="en-GB" dirty="0" smtClean="0"/>
              <a:t> Abstain: __11___________</a:t>
            </a:r>
          </a:p>
          <a:p>
            <a:r>
              <a:rPr lang="en-GB" dirty="0" smtClean="0">
                <a:solidFill>
                  <a:srgbClr val="FF0000"/>
                </a:solidFill>
              </a:rPr>
              <a:t>Failed</a:t>
            </a:r>
          </a:p>
          <a:p>
            <a:pPr lvl="1"/>
            <a:r>
              <a:rPr lang="en-US" altLang="ja-JP" dirty="0" smtClean="0"/>
              <a:t>Motion to amend:</a:t>
            </a:r>
          </a:p>
          <a:p>
            <a:pPr lvl="1"/>
            <a:r>
              <a:rPr lang="en-US" altLang="ja-JP" dirty="0" smtClean="0"/>
              <a:t>Move to change 11-13-0266-02 to 11-13-0266-04</a:t>
            </a:r>
          </a:p>
          <a:p>
            <a:pPr lvl="1"/>
            <a:endParaRPr lang="en-US" altLang="ja-JP" dirty="0" smtClean="0"/>
          </a:p>
          <a:p>
            <a:pPr lvl="1"/>
            <a:r>
              <a:rPr lang="en-US" altLang="ja-JP" dirty="0" smtClean="0"/>
              <a:t>Moved: Donald </a:t>
            </a:r>
            <a:r>
              <a:rPr lang="en-US" altLang="ja-JP" dirty="0" smtClean="0"/>
              <a:t>Eastlake</a:t>
            </a:r>
          </a:p>
          <a:p>
            <a:pPr lvl="1"/>
            <a:r>
              <a:rPr lang="en-US" altLang="ja-JP" dirty="0" smtClean="0"/>
              <a:t>Seconded: Stephen McCann</a:t>
            </a:r>
          </a:p>
          <a:p>
            <a:pPr lvl="1"/>
            <a:r>
              <a:rPr lang="en-US" altLang="ja-JP" dirty="0" smtClean="0"/>
              <a:t>Passes</a:t>
            </a:r>
            <a:endParaRPr lang="ja-JP" altLang="en-US" dirty="0" smtClean="0"/>
          </a:p>
          <a:p>
            <a:endParaRPr lang="en-GB" altLang="ja-JP" dirty="0" smtClean="0"/>
          </a:p>
          <a:p>
            <a:endParaRPr lang="ja-JP" altLang="en-US" dirty="0" smtClean="0"/>
          </a:p>
          <a:p>
            <a:endParaRPr lang="en-GB" altLang="ja-JP" dirty="0" smtClean="0"/>
          </a:p>
          <a:p>
            <a:endParaRPr lang="ja-JP" altLang="en-US" dirty="0" smtClean="0"/>
          </a:p>
          <a:p>
            <a:endParaRPr lang="en-US" altLang="ja-JP" dirty="0" smtClean="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 in the “Motion-201303-PM2" Tab of 11-13/0036r12</a:t>
            </a:r>
          </a:p>
          <a:p>
            <a:r>
              <a:rPr lang="en-US" altLang="ja-JP" dirty="0" smtClean="0"/>
              <a:t> and instruct to editor to incorporate changes to the draft according to the resolutions. </a:t>
            </a:r>
          </a:p>
          <a:p>
            <a:endParaRPr lang="en-US" altLang="ja-JP" dirty="0" smtClean="0"/>
          </a:p>
          <a:p>
            <a:r>
              <a:rPr lang="en-US" altLang="ja-JP" dirty="0" err="1" smtClean="0"/>
              <a:t>Moved:Ping</a:t>
            </a:r>
            <a:r>
              <a:rPr lang="en-US" altLang="ja-JP" dirty="0" smtClean="0"/>
              <a:t>  Fang</a:t>
            </a:r>
          </a:p>
          <a:p>
            <a:r>
              <a:rPr lang="en-US" altLang="ja-JP" dirty="0" err="1" smtClean="0"/>
              <a:t>Seconded:Lee</a:t>
            </a:r>
            <a:r>
              <a:rPr lang="en-US" altLang="ja-JP" dirty="0" smtClean="0"/>
              <a:t> Armstrong</a:t>
            </a:r>
          </a:p>
          <a:p>
            <a:endParaRPr lang="en-US" altLang="ja-JP" dirty="0" smtClean="0"/>
          </a:p>
          <a:p>
            <a:r>
              <a:rPr lang="en-US" altLang="ja-JP" dirty="0" smtClean="0"/>
              <a:t>Result: 28/0/6</a:t>
            </a:r>
          </a:p>
          <a:p>
            <a:r>
              <a:rPr lang="en-US" altLang="ja-JP" dirty="0" smtClean="0">
                <a:solidFill>
                  <a:srgbClr val="3366FF"/>
                </a:solidFill>
              </a:rPr>
              <a:t>Passes</a:t>
            </a:r>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 in the “OPEN COMMENT DISCOVERY" Tab of 11-13/0036r13</a:t>
            </a:r>
          </a:p>
          <a:p>
            <a:r>
              <a:rPr lang="en-US" altLang="ja-JP" dirty="0" smtClean="0"/>
              <a:t> and instruct to editor to incorporate changes to the draft according to the resolutions. </a:t>
            </a:r>
          </a:p>
          <a:p>
            <a:endParaRPr lang="en-US" altLang="ja-JP" dirty="0" smtClean="0"/>
          </a:p>
          <a:p>
            <a:r>
              <a:rPr lang="en-US" altLang="ja-JP" dirty="0" smtClean="0"/>
              <a:t>Moved: Lei Wang</a:t>
            </a:r>
          </a:p>
          <a:p>
            <a:r>
              <a:rPr lang="en-US" altLang="ja-JP" dirty="0" smtClean="0"/>
              <a:t>Seconded: Ping Fang</a:t>
            </a:r>
          </a:p>
          <a:p>
            <a:endParaRPr lang="en-US" altLang="ja-JP" dirty="0" smtClean="0"/>
          </a:p>
          <a:p>
            <a:r>
              <a:rPr lang="en-US" altLang="ja-JP" dirty="0" smtClean="0"/>
              <a:t>Result: 21/0/7</a:t>
            </a:r>
          </a:p>
          <a:p>
            <a:r>
              <a:rPr lang="en-US" altLang="ja-JP" dirty="0" smtClean="0">
                <a:solidFill>
                  <a:srgbClr val="3366FF"/>
                </a:solidFill>
              </a:rPr>
              <a:t>Passes</a:t>
            </a:r>
          </a:p>
          <a:p>
            <a:endParaRPr lang="en-US" altLang="ja-JP" dirty="0" smtClean="0"/>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err="1" smtClean="0"/>
              <a:t>Giwon</a:t>
            </a:r>
            <a:r>
              <a:rPr lang="en-US" altLang="ja-JP" dirty="0" smtClean="0"/>
              <a:t> Park)</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GB" dirty="0" smtClean="0"/>
              <a:t>Move to authorize the Editor to incorporate the text changes proposed in contribution </a:t>
            </a:r>
            <a:r>
              <a:rPr lang="en-GB" i="1" dirty="0" smtClean="0"/>
              <a:t>11-13-0260-05-00ai </a:t>
            </a:r>
            <a:r>
              <a:rPr lang="en-GB" dirty="0" smtClean="0"/>
              <a:t>to the draft </a:t>
            </a:r>
            <a:r>
              <a:rPr lang="en-GB" dirty="0" err="1" smtClean="0"/>
              <a:t>TGai</a:t>
            </a:r>
            <a:r>
              <a:rPr lang="en-GB" dirty="0" smtClean="0"/>
              <a:t> Specification Document.</a:t>
            </a:r>
            <a:endParaRPr lang="ja-JP" altLang="en-US" dirty="0" smtClean="0"/>
          </a:p>
          <a:p>
            <a:r>
              <a:rPr lang="en-GB" dirty="0" smtClean="0"/>
              <a:t> </a:t>
            </a:r>
          </a:p>
          <a:p>
            <a:r>
              <a:rPr lang="en-GB" altLang="ja-JP" dirty="0" smtClean="0"/>
              <a:t>Moved: </a:t>
            </a:r>
            <a:r>
              <a:rPr lang="en-GB" altLang="ja-JP" dirty="0" err="1" smtClean="0"/>
              <a:t>Giwon</a:t>
            </a:r>
            <a:r>
              <a:rPr lang="en-GB" altLang="ja-JP" dirty="0" smtClean="0"/>
              <a:t> Park</a:t>
            </a:r>
          </a:p>
          <a:p>
            <a:r>
              <a:rPr lang="en-GB" altLang="ja-JP" dirty="0" smtClean="0"/>
              <a:t>Seconded: </a:t>
            </a:r>
            <a:r>
              <a:rPr lang="en-US" altLang="ja-JP" dirty="0" err="1" smtClean="0"/>
              <a:t>Santosh</a:t>
            </a:r>
            <a:r>
              <a:rPr lang="en-US" altLang="ja-JP" dirty="0" smtClean="0"/>
              <a:t> </a:t>
            </a:r>
            <a:r>
              <a:rPr lang="en-US" altLang="ja-JP" dirty="0" err="1" smtClean="0"/>
              <a:t>Pandey</a:t>
            </a:r>
            <a:endParaRPr lang="en-GB" altLang="ja-JP" dirty="0" smtClean="0"/>
          </a:p>
          <a:p>
            <a:endParaRPr lang="ja-JP" altLang="en-US" dirty="0" smtClean="0"/>
          </a:p>
          <a:p>
            <a:r>
              <a:rPr lang="en-GB" dirty="0" smtClean="0"/>
              <a:t>Yes: ____16________;  </a:t>
            </a:r>
          </a:p>
          <a:p>
            <a:r>
              <a:rPr lang="en-GB" dirty="0" smtClean="0"/>
              <a:t>No: _______0__________; </a:t>
            </a:r>
          </a:p>
          <a:p>
            <a:r>
              <a:rPr lang="en-GB" dirty="0" smtClean="0"/>
              <a:t> Abstain: ____9_________</a:t>
            </a:r>
            <a:endParaRPr lang="ja-JP" altLang="en-US" dirty="0" smtClean="0"/>
          </a:p>
          <a:p>
            <a:r>
              <a:rPr lang="en-GB" dirty="0" smtClean="0">
                <a:solidFill>
                  <a:srgbClr val="3366FF"/>
                </a:solidFill>
              </a:rPr>
              <a:t>Passes</a:t>
            </a:r>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a:t>
            </a:r>
            <a:endParaRPr lang="ja-JP" altLang="en-US" dirty="0"/>
          </a:p>
        </p:txBody>
      </p:sp>
      <p:sp>
        <p:nvSpPr>
          <p:cNvPr id="3" name="コンテンツ プレースホルダ 2"/>
          <p:cNvSpPr>
            <a:spLocks noGrp="1"/>
          </p:cNvSpPr>
          <p:nvPr>
            <p:ph idx="1"/>
          </p:nvPr>
        </p:nvSpPr>
        <p:spPr/>
        <p:txBody>
          <a:bodyPr>
            <a:normAutofit fontScale="85000" lnSpcReduction="10000"/>
          </a:bodyPr>
          <a:lstStyle/>
          <a:p>
            <a:pPr marL="0" indent="185738"/>
            <a:r>
              <a:rPr lang="en-US" altLang="ja-JP" dirty="0" smtClean="0"/>
              <a:t>Having approved all comments received from the </a:t>
            </a:r>
            <a:r>
              <a:rPr lang="en-US" altLang="ja-JP" dirty="0" err="1" smtClean="0"/>
              <a:t>TGai</a:t>
            </a:r>
            <a:r>
              <a:rPr lang="en-US" altLang="ja-JP" dirty="0" smtClean="0"/>
              <a:t> volunteer  review on </a:t>
            </a:r>
            <a:r>
              <a:rPr lang="en-US" altLang="ja-JP" dirty="0" err="1" smtClean="0"/>
              <a:t>TGai</a:t>
            </a:r>
            <a:r>
              <a:rPr lang="en-US" altLang="ja-JP" dirty="0" smtClean="0"/>
              <a:t> D0.2 as contain in document 11-13-0036-rev14.</a:t>
            </a:r>
            <a:br>
              <a:rPr lang="en-US" altLang="ja-JP" dirty="0" smtClean="0"/>
            </a:br>
            <a:endParaRPr lang="en-US" altLang="ja-JP" dirty="0" smtClean="0"/>
          </a:p>
          <a:p>
            <a:pPr marL="0" indent="185738"/>
            <a:r>
              <a:rPr lang="en-US" altLang="ja-JP" dirty="0" smtClean="0"/>
              <a:t>Instruct editor to prepare draft 0.5 and incorporating these resolutions and, </a:t>
            </a:r>
          </a:p>
          <a:p>
            <a:pPr marL="0" indent="271463"/>
            <a:r>
              <a:rPr lang="en-US" altLang="ja-JP" dirty="0" smtClean="0"/>
              <a:t>approve 20 day peer review starting on/or after April 8</a:t>
            </a:r>
            <a:r>
              <a:rPr lang="en-US" altLang="ja-JP" baseline="30000" dirty="0" smtClean="0"/>
              <a:t>th</a:t>
            </a:r>
            <a:r>
              <a:rPr lang="en-US" altLang="ja-JP" dirty="0" smtClean="0"/>
              <a:t> , 2013 to assist with producing an improved draft for working LB.</a:t>
            </a:r>
          </a:p>
          <a:p>
            <a:pPr marL="0" indent="271463"/>
            <a:endParaRPr lang="en-US" altLang="ja-JP" dirty="0" smtClean="0"/>
          </a:p>
          <a:p>
            <a:pPr marL="0" indent="271463"/>
            <a:r>
              <a:rPr lang="en-US" altLang="ja-JP" dirty="0" err="1" smtClean="0"/>
              <a:t>Moved:Phillip</a:t>
            </a:r>
            <a:r>
              <a:rPr lang="en-US" altLang="ja-JP" dirty="0" smtClean="0"/>
              <a:t> Barber </a:t>
            </a:r>
          </a:p>
          <a:p>
            <a:pPr marL="0" indent="271463"/>
            <a:r>
              <a:rPr lang="en-US" altLang="ja-JP" dirty="0" err="1" smtClean="0"/>
              <a:t>Sconded:Lei</a:t>
            </a:r>
            <a:r>
              <a:rPr lang="en-US" altLang="ja-JP" dirty="0" smtClean="0"/>
              <a:t> Wang</a:t>
            </a:r>
          </a:p>
          <a:p>
            <a:pPr marL="0" indent="271463"/>
            <a:r>
              <a:rPr lang="en-US" altLang="ja-JP" dirty="0" smtClean="0"/>
              <a:t>Result: 22/0/5</a:t>
            </a:r>
          </a:p>
          <a:p>
            <a:pPr marL="0" indent="271463"/>
            <a:r>
              <a:rPr lang="en-US" altLang="ja-JP" dirty="0" smtClean="0">
                <a:solidFill>
                  <a:srgbClr val="3366FF"/>
                </a:solidFill>
              </a:rPr>
              <a:t>Passes</a:t>
            </a:r>
          </a:p>
          <a:p>
            <a:pPr marL="0" indent="271463"/>
            <a:endParaRPr lang="en-US" altLang="ja-JP" dirty="0" smtClean="0"/>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28303" cy="276999"/>
          </a:xfrm>
        </p:spPr>
        <p:txBody>
          <a:bodyPr/>
          <a:lstStyle/>
          <a:p>
            <a:pPr>
              <a:defRPr/>
            </a:pPr>
            <a:r>
              <a:rPr lang="en-US" altLang="ja-JP" dirty="0" smtClean="0"/>
              <a:t>March 21, 2013</a:t>
            </a:r>
            <a:endParaRPr lang="en-US" altLang="ja-JP" dirty="0"/>
          </a:p>
        </p:txBody>
      </p:sp>
      <p:sp>
        <p:nvSpPr>
          <p:cNvPr id="5" name="Text Box 2"/>
          <p:cNvSpPr txBox="1">
            <a:spLocks noChangeArrowheads="1"/>
          </p:cNvSpPr>
          <p:nvPr/>
        </p:nvSpPr>
        <p:spPr bwMode="auto">
          <a:xfrm>
            <a:off x="3672685" y="533400"/>
            <a:ext cx="1944764" cy="461665"/>
          </a:xfrm>
          <a:prstGeom prst="rect">
            <a:avLst/>
          </a:prstGeom>
          <a:noFill/>
          <a:ln w="12700">
            <a:noFill/>
            <a:miter lim="800000"/>
            <a:headEnd type="none" w="sm" len="sm"/>
            <a:tailEnd type="none" w="sm" len="sm"/>
          </a:ln>
        </p:spPr>
        <p:txBody>
          <a:bodyPr wrap="none">
            <a:spAutoFit/>
          </a:bodyPr>
          <a:lstStyle/>
          <a:p>
            <a:pPr algn="ctr"/>
            <a:r>
              <a:rPr lang="en-US" sz="2400" b="1" dirty="0" smtClean="0"/>
              <a:t>Straw Poll #1</a:t>
            </a:r>
            <a:endParaRPr lang="en-US" sz="2400" b="1" dirty="0"/>
          </a:p>
        </p:txBody>
      </p:sp>
      <p:sp>
        <p:nvSpPr>
          <p:cNvPr id="25" name="TextBox 24"/>
          <p:cNvSpPr txBox="1"/>
          <p:nvPr/>
        </p:nvSpPr>
        <p:spPr>
          <a:xfrm>
            <a:off x="0" y="1102578"/>
            <a:ext cx="9144000" cy="2862322"/>
          </a:xfrm>
          <a:prstGeom prst="rect">
            <a:avLst/>
          </a:prstGeom>
          <a:noFill/>
        </p:spPr>
        <p:txBody>
          <a:bodyPr wrap="square" rtlCol="0">
            <a:spAutoFit/>
          </a:bodyPr>
          <a:lstStyle/>
          <a:p>
            <a:pPr marL="342900" indent="-342900"/>
            <a:r>
              <a:rPr lang="en-CA" sz="2000" dirty="0" smtClean="0"/>
              <a:t>Use existing frame fragmentation  mechanism (802.11-2012) to handle frames that</a:t>
            </a:r>
          </a:p>
          <a:p>
            <a:pPr marL="342900" indent="-342900"/>
            <a:r>
              <a:rPr lang="en-CA" sz="2000" dirty="0" smtClean="0"/>
              <a:t>would otherwise not “fit”.</a:t>
            </a:r>
          </a:p>
          <a:p>
            <a:pPr marL="342900" indent="-342900"/>
            <a:endParaRPr lang="en-CA" sz="2000" dirty="0" smtClean="0"/>
          </a:p>
          <a:p>
            <a:pPr marL="342900" indent="-342900">
              <a:buFont typeface="Symbol" pitchFamily="18" charset="2"/>
              <a:buChar char="-"/>
            </a:pPr>
            <a:r>
              <a:rPr lang="en-CA" sz="2000" dirty="0" smtClean="0"/>
              <a:t>Yes </a:t>
            </a:r>
          </a:p>
          <a:p>
            <a:pPr marL="342900" indent="-342900">
              <a:buFont typeface="Symbol" pitchFamily="18" charset="2"/>
              <a:buChar char="-"/>
            </a:pPr>
            <a:r>
              <a:rPr lang="en-CA" sz="2000" dirty="0" smtClean="0"/>
              <a:t>No </a:t>
            </a:r>
          </a:p>
          <a:p>
            <a:pPr marL="342900" indent="-342900">
              <a:buFont typeface="Symbol" pitchFamily="18" charset="2"/>
              <a:buChar char="-"/>
            </a:pPr>
            <a:r>
              <a:rPr lang="en-CA" sz="2000" dirty="0" smtClean="0"/>
              <a:t>“Don’t Care”</a:t>
            </a:r>
          </a:p>
          <a:p>
            <a:pPr marL="342900" indent="-342900">
              <a:buFont typeface="Symbol" pitchFamily="18" charset="2"/>
              <a:buChar char="-"/>
            </a:pPr>
            <a:r>
              <a:rPr lang="en-CA" sz="2000" dirty="0" smtClean="0"/>
              <a:t>Need more information</a:t>
            </a:r>
          </a:p>
          <a:p>
            <a:pPr marL="342900" indent="-342900"/>
            <a:endParaRPr lang="en-CA" sz="2000" b="1" dirty="0" smtClean="0"/>
          </a:p>
          <a:p>
            <a:pPr marL="342900" indent="-342900"/>
            <a:r>
              <a:rPr lang="en-CA" sz="2000" b="1" dirty="0" smtClean="0"/>
              <a:t>Result: Y 7 ,N 0, </a:t>
            </a:r>
            <a:r>
              <a:rPr lang="en-CA" sz="2000" b="1" dirty="0" err="1" smtClean="0"/>
              <a:t>Don’t’care</a:t>
            </a:r>
            <a:r>
              <a:rPr lang="en-CA" sz="2000" b="1" dirty="0" smtClean="0"/>
              <a:t> 0,  Need more 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GB" dirty="0" smtClean="0"/>
              <a:t>Move to authorize the Editor to incorporate the text changes proposed in contribution </a:t>
            </a:r>
            <a:r>
              <a:rPr lang="en-GB" i="1" dirty="0" smtClean="0"/>
              <a:t>11-13-0050-01-00ai –</a:t>
            </a:r>
            <a:r>
              <a:rPr lang="en-US" altLang="ja-JP" i="1" dirty="0" smtClean="0"/>
              <a:t>Editorial changes to clause 10.1.4.3g </a:t>
            </a:r>
            <a:r>
              <a:rPr lang="en-GB" dirty="0" smtClean="0"/>
              <a:t>to the draft </a:t>
            </a:r>
            <a:r>
              <a:rPr lang="en-GB" dirty="0" err="1" smtClean="0"/>
              <a:t>TGai</a:t>
            </a:r>
            <a:r>
              <a:rPr lang="en-GB" dirty="0" smtClean="0"/>
              <a:t> Specification Document.</a:t>
            </a:r>
          </a:p>
          <a:p>
            <a:endParaRPr lang="en-GB" altLang="ja-JP" dirty="0" smtClean="0"/>
          </a:p>
          <a:p>
            <a:r>
              <a:rPr lang="en-GB" altLang="ja-JP" dirty="0" smtClean="0"/>
              <a:t>Moved: </a:t>
            </a:r>
            <a:r>
              <a:rPr lang="en-GB" altLang="ja-JP" dirty="0" err="1" smtClean="0"/>
              <a:t>Jarko</a:t>
            </a:r>
            <a:r>
              <a:rPr lang="en-GB" altLang="ja-JP" dirty="0" smtClean="0"/>
              <a:t> </a:t>
            </a:r>
            <a:r>
              <a:rPr lang="en-US" altLang="ja-JP" dirty="0" err="1" smtClean="0"/>
              <a:t>Kneckt</a:t>
            </a:r>
            <a:endParaRPr lang="en-GB" altLang="ja-JP" dirty="0" smtClean="0"/>
          </a:p>
          <a:p>
            <a:r>
              <a:rPr lang="en-GB" altLang="ja-JP" dirty="0" smtClean="0"/>
              <a:t> Seconded: Lee Armstrong</a:t>
            </a:r>
            <a:endParaRPr lang="ja-JP" altLang="en-US" dirty="0" smtClean="0"/>
          </a:p>
          <a:p>
            <a:r>
              <a:rPr lang="en-GB" dirty="0" smtClean="0"/>
              <a:t> </a:t>
            </a:r>
            <a:endParaRPr lang="ja-JP" altLang="en-US" dirty="0" smtClean="0"/>
          </a:p>
          <a:p>
            <a:r>
              <a:rPr lang="en-GB" dirty="0" smtClean="0"/>
              <a:t>Yes: ____32______;  </a:t>
            </a:r>
          </a:p>
          <a:p>
            <a:r>
              <a:rPr lang="en-GB" dirty="0" smtClean="0"/>
              <a:t>No: _____0______;  </a:t>
            </a:r>
          </a:p>
          <a:p>
            <a:r>
              <a:rPr lang="en-GB" dirty="0" smtClean="0"/>
              <a:t>Abstain:____9_________</a:t>
            </a:r>
            <a:endParaRPr lang="ja-JP" altLang="en-US" dirty="0" smtClean="0">
              <a:solidFill>
                <a:schemeClr val="accent6"/>
              </a:solidFill>
            </a:endParaRPr>
          </a:p>
          <a:p>
            <a:r>
              <a:rPr lang="en-US" altLang="ja-JP" dirty="0" smtClean="0">
                <a:solidFill>
                  <a:srgbClr val="3366FF"/>
                </a:solidFill>
              </a:rPr>
              <a:t>Passes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GB" dirty="0" smtClean="0"/>
              <a:t>Move to change the resolution of comment 268 from “Reject” to “Revised” and to instruct editor to incorporate the changes as described in 11-13/269r0 into the </a:t>
            </a:r>
            <a:r>
              <a:rPr lang="en-GB" dirty="0" err="1" smtClean="0"/>
              <a:t>TGai</a:t>
            </a:r>
            <a:r>
              <a:rPr lang="en-GB" dirty="0" smtClean="0"/>
              <a:t> Draft.</a:t>
            </a:r>
          </a:p>
          <a:p>
            <a:endParaRPr lang="en-GB" dirty="0" smtClean="0"/>
          </a:p>
          <a:p>
            <a:r>
              <a:rPr lang="en-GB" dirty="0" smtClean="0"/>
              <a:t>Yes: ______35______;  </a:t>
            </a:r>
          </a:p>
          <a:p>
            <a:r>
              <a:rPr lang="en-GB" dirty="0" smtClean="0"/>
              <a:t>No: _______0__________;  </a:t>
            </a:r>
          </a:p>
          <a:p>
            <a:r>
              <a:rPr lang="en-GB" dirty="0" smtClean="0"/>
              <a:t>Abstain: ____0_________________</a:t>
            </a:r>
            <a:endParaRPr lang="ja-JP" altLang="en-US" dirty="0" smtClean="0"/>
          </a:p>
          <a:p>
            <a:r>
              <a:rPr lang="en-GB" dirty="0" smtClean="0"/>
              <a:t> </a:t>
            </a:r>
            <a:endParaRPr lang="ja-JP" altLang="en-US" dirty="0" smtClean="0"/>
          </a:p>
          <a:p>
            <a:r>
              <a:rPr lang="en-GB" dirty="0" err="1" smtClean="0"/>
              <a:t>Move:Yunsong</a:t>
            </a:r>
            <a:r>
              <a:rPr lang="en-GB" dirty="0" smtClean="0"/>
              <a:t> Yang</a:t>
            </a:r>
          </a:p>
          <a:p>
            <a:r>
              <a:rPr lang="en-GB" dirty="0" err="1" smtClean="0"/>
              <a:t>Second:Lei</a:t>
            </a:r>
            <a:r>
              <a:rPr lang="en-GB" dirty="0" smtClean="0"/>
              <a:t> Wang  </a:t>
            </a:r>
          </a:p>
          <a:p>
            <a:r>
              <a:rPr lang="en-GB" altLang="ja-JP" dirty="0" smtClean="0">
                <a:solidFill>
                  <a:srgbClr val="3366FF"/>
                </a:solidFill>
              </a:rPr>
              <a:t>Passes</a:t>
            </a:r>
            <a:endParaRPr lang="ja-JP" altLang="en-US" dirty="0" smtClean="0">
              <a:solidFill>
                <a:srgbClr val="3366FF"/>
              </a:solidFill>
            </a:endParaRPr>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 authorize the Editor to incorporate the text changes proposed in contribution </a:t>
            </a:r>
            <a:r>
              <a:rPr lang="en-GB" i="1" dirty="0" smtClean="0"/>
              <a:t>11-13-0268-</a:t>
            </a:r>
            <a:r>
              <a:rPr lang="en-GB" i="1" dirty="0" smtClean="0"/>
              <a:t>00-</a:t>
            </a:r>
            <a:r>
              <a:rPr lang="en-GB" i="1" dirty="0" smtClean="0"/>
              <a:t>00ai –</a:t>
            </a:r>
            <a:r>
              <a:rPr lang="en-US" altLang="ja-JP" i="1" dirty="0" smtClean="0"/>
              <a:t>IP Subnet indication </a:t>
            </a:r>
            <a:r>
              <a:rPr lang="en-GB" dirty="0" smtClean="0"/>
              <a:t>to the draft </a:t>
            </a:r>
            <a:r>
              <a:rPr lang="en-GB" dirty="0" err="1" smtClean="0"/>
              <a:t>TGai</a:t>
            </a:r>
            <a:r>
              <a:rPr lang="en-GB" dirty="0" smtClean="0"/>
              <a:t> Specification Document.</a:t>
            </a:r>
          </a:p>
          <a:p>
            <a:r>
              <a:rPr lang="en-GB" altLang="ja-JP" dirty="0" smtClean="0"/>
              <a:t>Moved: George </a:t>
            </a:r>
            <a:r>
              <a:rPr lang="en-GB" altLang="ja-JP" dirty="0" err="1" smtClean="0"/>
              <a:t>Cherian</a:t>
            </a:r>
            <a:endParaRPr lang="en-GB" altLang="ja-JP" dirty="0" smtClean="0"/>
          </a:p>
          <a:p>
            <a:r>
              <a:rPr lang="en-GB" altLang="ja-JP" dirty="0" err="1" smtClean="0"/>
              <a:t>Seconded:Hiroki</a:t>
            </a:r>
            <a:r>
              <a:rPr lang="en-GB" altLang="ja-JP" dirty="0" smtClean="0"/>
              <a:t> Nakano</a:t>
            </a:r>
            <a:endParaRPr lang="ja-JP" altLang="en-US" dirty="0" smtClean="0"/>
          </a:p>
          <a:p>
            <a:r>
              <a:rPr lang="en-GB" dirty="0" smtClean="0"/>
              <a:t> </a:t>
            </a:r>
            <a:endParaRPr lang="ja-JP" altLang="en-US" dirty="0" smtClean="0"/>
          </a:p>
          <a:p>
            <a:r>
              <a:rPr lang="en-GB" dirty="0" smtClean="0"/>
              <a:t>Yes: __4________;  </a:t>
            </a:r>
          </a:p>
          <a:p>
            <a:r>
              <a:rPr lang="en-GB" dirty="0" smtClean="0"/>
              <a:t>No: ____0______;  </a:t>
            </a:r>
          </a:p>
          <a:p>
            <a:r>
              <a:rPr lang="en-GB" dirty="0" smtClean="0"/>
              <a:t>Abstain:__4___________</a:t>
            </a:r>
          </a:p>
          <a:p>
            <a:r>
              <a:rPr lang="en-GB" altLang="ja-JP" dirty="0" smtClean="0">
                <a:solidFill>
                  <a:schemeClr val="accent6"/>
                </a:solidFill>
              </a:rPr>
              <a:t>Passes</a:t>
            </a:r>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GB" dirty="0" smtClean="0"/>
              <a:t>Move to authorize the Editor to incorporate the text changes proposed in contribution </a:t>
            </a:r>
            <a:r>
              <a:rPr lang="en-GB" i="1" dirty="0" smtClean="0"/>
              <a:t>11-13-0235-02-00ai –</a:t>
            </a:r>
            <a:r>
              <a:rPr lang="en-US" altLang="ja-JP" i="1" dirty="0" smtClean="0"/>
              <a:t>IP address Setup </a:t>
            </a:r>
            <a:r>
              <a:rPr lang="en-GB" dirty="0" smtClean="0"/>
              <a:t>to the draft </a:t>
            </a:r>
            <a:r>
              <a:rPr lang="en-GB" dirty="0" err="1" smtClean="0"/>
              <a:t>TGai</a:t>
            </a:r>
            <a:r>
              <a:rPr lang="en-GB" dirty="0" smtClean="0"/>
              <a:t> Specification Document.</a:t>
            </a:r>
          </a:p>
          <a:p>
            <a:endParaRPr lang="en-GB" altLang="ja-JP" dirty="0" smtClean="0"/>
          </a:p>
          <a:p>
            <a:r>
              <a:rPr lang="en-GB" altLang="ja-JP" dirty="0" smtClean="0"/>
              <a:t>Moved: George </a:t>
            </a:r>
            <a:r>
              <a:rPr lang="en-GB" altLang="ja-JP" dirty="0" err="1" smtClean="0"/>
              <a:t>Cherian</a:t>
            </a:r>
            <a:endParaRPr lang="en-GB" altLang="ja-JP" dirty="0" smtClean="0"/>
          </a:p>
          <a:p>
            <a:r>
              <a:rPr lang="en-GB" altLang="ja-JP" dirty="0" smtClean="0"/>
              <a:t> Seconded: </a:t>
            </a:r>
            <a:r>
              <a:rPr lang="en-GB" altLang="ja-JP" dirty="0" err="1" smtClean="0"/>
              <a:t>Jarkko</a:t>
            </a:r>
            <a:r>
              <a:rPr lang="en-GB" altLang="ja-JP" dirty="0" smtClean="0"/>
              <a:t> </a:t>
            </a:r>
            <a:r>
              <a:rPr lang="en-US" altLang="ja-JP" dirty="0" err="1" smtClean="0"/>
              <a:t>Kneckt</a:t>
            </a:r>
            <a:endParaRPr lang="ja-JP" altLang="en-US" dirty="0" smtClean="0"/>
          </a:p>
          <a:p>
            <a:r>
              <a:rPr lang="en-GB" dirty="0" smtClean="0"/>
              <a:t> </a:t>
            </a:r>
            <a:endParaRPr lang="ja-JP" altLang="en-US" dirty="0" smtClean="0"/>
          </a:p>
          <a:p>
            <a:r>
              <a:rPr lang="en-GB" dirty="0" smtClean="0"/>
              <a:t>Yes: ____21______;  </a:t>
            </a:r>
          </a:p>
          <a:p>
            <a:r>
              <a:rPr lang="en-GB" dirty="0" smtClean="0"/>
              <a:t>No: ______0_____;  </a:t>
            </a:r>
          </a:p>
          <a:p>
            <a:r>
              <a:rPr lang="en-GB" dirty="0" smtClean="0"/>
              <a:t>Abstain:____9_________</a:t>
            </a:r>
          </a:p>
          <a:p>
            <a:r>
              <a:rPr lang="en-GB" altLang="ja-JP" dirty="0" smtClean="0">
                <a:solidFill>
                  <a:schemeClr val="accent6"/>
                </a:solidFill>
              </a:rPr>
              <a:t>Passes</a:t>
            </a:r>
            <a:endParaRPr lang="ja-JP" altLang="en-US" dirty="0" smtClean="0">
              <a:solidFill>
                <a:schemeClr val="accent6"/>
              </a:solidFill>
            </a:endParaRPr>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US" dirty="0" smtClean="0"/>
              <a:t> </a:t>
            </a:r>
            <a:r>
              <a:rPr lang="en-US" altLang="ja-JP" dirty="0" smtClean="0"/>
              <a:t>Motion resolution new comments Lei W. (1) </a:t>
            </a:r>
          </a:p>
          <a:p>
            <a:r>
              <a:rPr lang="en-US" altLang="ja-JP" dirty="0" smtClean="0"/>
              <a:t>Move to instruct the Editor to incorporate changes to the </a:t>
            </a:r>
            <a:r>
              <a:rPr lang="en-US" altLang="ja-JP" dirty="0" err="1" smtClean="0"/>
              <a:t>TGai</a:t>
            </a:r>
            <a:r>
              <a:rPr lang="en-US" altLang="ja-JP" dirty="0" smtClean="0"/>
              <a:t> draft as specified in 11-13/263r0</a:t>
            </a:r>
            <a:endParaRPr lang="en-GB" dirty="0" smtClean="0"/>
          </a:p>
          <a:p>
            <a:endParaRPr lang="en-GB" altLang="ja-JP" dirty="0" smtClean="0"/>
          </a:p>
          <a:p>
            <a:r>
              <a:rPr lang="en-GB" altLang="ja-JP" dirty="0" smtClean="0"/>
              <a:t>Moved: Lei Wang</a:t>
            </a:r>
          </a:p>
          <a:p>
            <a:r>
              <a:rPr lang="en-GB" altLang="ja-JP" dirty="0" smtClean="0"/>
              <a:t> Seconded: Lee Armstrong</a:t>
            </a:r>
            <a:endParaRPr lang="ja-JP" altLang="en-US" dirty="0" smtClean="0"/>
          </a:p>
          <a:p>
            <a:r>
              <a:rPr lang="en-GB" dirty="0" smtClean="0"/>
              <a:t> </a:t>
            </a:r>
            <a:endParaRPr lang="ja-JP" altLang="en-US" dirty="0" smtClean="0"/>
          </a:p>
          <a:p>
            <a:r>
              <a:rPr lang="en-GB" dirty="0" smtClean="0"/>
              <a:t>Yes: ____28______;  </a:t>
            </a:r>
          </a:p>
          <a:p>
            <a:r>
              <a:rPr lang="en-GB" dirty="0" smtClean="0"/>
              <a:t>No: ______0_____;  </a:t>
            </a:r>
          </a:p>
          <a:p>
            <a:r>
              <a:rPr lang="en-GB" dirty="0" smtClean="0"/>
              <a:t>Abstain:___2__________</a:t>
            </a:r>
          </a:p>
          <a:p>
            <a:r>
              <a:rPr lang="en-US" altLang="ja-JP" dirty="0" smtClean="0">
                <a:solidFill>
                  <a:srgbClr val="3366FF"/>
                </a:solidFill>
              </a:rPr>
              <a:t>Passes</a:t>
            </a:r>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US" altLang="ja-JP" dirty="0" smtClean="0"/>
              <a:t>Motion resolution new comments </a:t>
            </a:r>
            <a:r>
              <a:rPr lang="en-US" altLang="ja-JP" dirty="0" err="1" smtClean="0"/>
              <a:t>Yunsong</a:t>
            </a:r>
            <a:r>
              <a:rPr lang="en-US" altLang="ja-JP" dirty="0" smtClean="0"/>
              <a:t> (2)</a:t>
            </a:r>
          </a:p>
          <a:p>
            <a:r>
              <a:rPr lang="en-US" altLang="ja-JP" dirty="0" smtClean="0"/>
              <a:t> Move to instruct the Editor to incorporate changes to the </a:t>
            </a:r>
            <a:r>
              <a:rPr lang="en-US" altLang="ja-JP" dirty="0" err="1" smtClean="0"/>
              <a:t>TGai</a:t>
            </a:r>
            <a:r>
              <a:rPr lang="en-US" altLang="ja-JP" dirty="0" smtClean="0"/>
              <a:t> draft as specified in 11-13/271r2</a:t>
            </a:r>
            <a:endParaRPr lang="en-GB" dirty="0" smtClean="0"/>
          </a:p>
          <a:p>
            <a:endParaRPr lang="en-GB" altLang="ja-JP" dirty="0" smtClean="0"/>
          </a:p>
          <a:p>
            <a:r>
              <a:rPr lang="en-GB" altLang="ja-JP" dirty="0" err="1" smtClean="0"/>
              <a:t>Moved:Yunsong</a:t>
            </a:r>
            <a:r>
              <a:rPr lang="en-GB" altLang="ja-JP" dirty="0" smtClean="0"/>
              <a:t> Yang</a:t>
            </a:r>
          </a:p>
          <a:p>
            <a:r>
              <a:rPr lang="en-GB" altLang="ja-JP" dirty="0" err="1" smtClean="0"/>
              <a:t>Seconded:Jarkko</a:t>
            </a:r>
            <a:r>
              <a:rPr lang="en-GB" altLang="ja-JP" dirty="0" smtClean="0"/>
              <a:t> </a:t>
            </a:r>
            <a:r>
              <a:rPr lang="en-US" altLang="ja-JP" dirty="0" err="1" smtClean="0"/>
              <a:t>Kneckt</a:t>
            </a:r>
            <a:endParaRPr lang="ja-JP" altLang="en-US" dirty="0" smtClean="0"/>
          </a:p>
          <a:p>
            <a:r>
              <a:rPr lang="en-GB" dirty="0" smtClean="0"/>
              <a:t> </a:t>
            </a:r>
            <a:endParaRPr lang="ja-JP" altLang="en-US" dirty="0" smtClean="0"/>
          </a:p>
          <a:p>
            <a:r>
              <a:rPr lang="en-GB" dirty="0" smtClean="0"/>
              <a:t>Yes: ___31_______;  </a:t>
            </a:r>
          </a:p>
          <a:p>
            <a:r>
              <a:rPr lang="en-GB" dirty="0" smtClean="0"/>
              <a:t>No: _____0______;  </a:t>
            </a:r>
          </a:p>
          <a:p>
            <a:r>
              <a:rPr lang="en-GB" dirty="0" smtClean="0"/>
              <a:t>Abstain:____2_________</a:t>
            </a:r>
          </a:p>
          <a:p>
            <a:r>
              <a:rPr lang="en-US" altLang="ja-JP" dirty="0" smtClean="0">
                <a:solidFill>
                  <a:srgbClr val="3366FF"/>
                </a:solidFill>
              </a:rPr>
              <a:t>Passes</a:t>
            </a:r>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(Spec amendment)</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fontScale="92500" lnSpcReduction="20000"/>
          </a:bodyPr>
          <a:lstStyle/>
          <a:p>
            <a:r>
              <a:rPr lang="en-US" altLang="ja-JP" dirty="0" smtClean="0"/>
              <a:t>Motion approval DISC Motion </a:t>
            </a:r>
            <a:r>
              <a:rPr lang="en-US" altLang="ja-JP" dirty="0" err="1" smtClean="0"/>
              <a:t>Grp</a:t>
            </a:r>
            <a:r>
              <a:rPr lang="en-US" altLang="ja-JP" dirty="0" smtClean="0"/>
              <a:t> 3 (3) </a:t>
            </a:r>
          </a:p>
          <a:p>
            <a:r>
              <a:rPr lang="en-US" altLang="ja-JP" dirty="0" smtClean="0"/>
              <a:t>Move to approve the comment resolutions as show in the "DISC Motion </a:t>
            </a:r>
            <a:r>
              <a:rPr lang="en-US" altLang="ja-JP" dirty="0" err="1" smtClean="0"/>
              <a:t>Grp</a:t>
            </a:r>
            <a:r>
              <a:rPr lang="en-US" altLang="ja-JP" dirty="0" smtClean="0"/>
              <a:t> 3" Tab of 11-13/0036r10 ( Excluding the resolution CID 251 and 250.)</a:t>
            </a:r>
          </a:p>
          <a:p>
            <a:r>
              <a:rPr lang="en-US" altLang="ja-JP" dirty="0" smtClean="0"/>
              <a:t> and instruct to editor to incorporate changes to the draft according to the resolutions. </a:t>
            </a:r>
          </a:p>
          <a:p>
            <a:endParaRPr lang="en-US" altLang="ja-JP" dirty="0" smtClean="0"/>
          </a:p>
          <a:p>
            <a:r>
              <a:rPr lang="en-GB" altLang="ja-JP" dirty="0" smtClean="0"/>
              <a:t>Moved: Lei Wang</a:t>
            </a:r>
          </a:p>
          <a:p>
            <a:r>
              <a:rPr lang="en-GB" altLang="ja-JP" dirty="0" err="1" smtClean="0"/>
              <a:t>Seconded:Ping</a:t>
            </a:r>
            <a:r>
              <a:rPr lang="en-GB" altLang="ja-JP" dirty="0" smtClean="0"/>
              <a:t> Fang</a:t>
            </a:r>
            <a:endParaRPr lang="ja-JP" altLang="en-US" dirty="0" smtClean="0"/>
          </a:p>
          <a:p>
            <a:r>
              <a:rPr lang="en-GB" dirty="0" smtClean="0"/>
              <a:t> </a:t>
            </a:r>
            <a:endParaRPr lang="ja-JP" altLang="en-US" dirty="0" smtClean="0"/>
          </a:p>
          <a:p>
            <a:r>
              <a:rPr lang="en-GB" dirty="0" smtClean="0"/>
              <a:t>Yes: ___20_______;  </a:t>
            </a:r>
          </a:p>
          <a:p>
            <a:r>
              <a:rPr lang="en-GB" dirty="0" smtClean="0"/>
              <a:t>No: _____0_____;  </a:t>
            </a:r>
          </a:p>
          <a:p>
            <a:r>
              <a:rPr lang="en-GB" dirty="0" smtClean="0"/>
              <a:t>Abstain:____2_________</a:t>
            </a:r>
          </a:p>
          <a:p>
            <a:r>
              <a:rPr lang="en-US" altLang="ja-JP" dirty="0" smtClean="0">
                <a:solidFill>
                  <a:srgbClr val="3366FF"/>
                </a:solidFill>
              </a:rPr>
              <a:t>Passes</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3697</TotalTime>
  <Words>2065</Words>
  <Application>Microsoft Macintosh PowerPoint</Application>
  <PresentationFormat>画面に合わせる (4:3)</PresentationFormat>
  <Paragraphs>346</Paragraphs>
  <Slides>25</Slides>
  <Notes>3</Notes>
  <HiddenSlides>0</HiddenSlides>
  <MMClips>0</MMClips>
  <ScaleCrop>false</ScaleCrop>
  <HeadingPairs>
    <vt:vector size="6" baseType="variant">
      <vt:variant>
        <vt:lpstr>デザイン テンプレート</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27" baseType="lpstr">
      <vt:lpstr>802-11-Submission</vt:lpstr>
      <vt:lpstr>文書</vt:lpstr>
      <vt:lpstr>TGai-Motion/Straw Poll-March-2013-Orlando</vt:lpstr>
      <vt:lpstr>Abstract</vt:lpstr>
      <vt:lpstr>Motion (Spec amendment)</vt:lpstr>
      <vt:lpstr>Motion</vt:lpstr>
      <vt:lpstr>Motion (Spec amendment)</vt:lpstr>
      <vt:lpstr>Motion (Spec amendment)</vt:lpstr>
      <vt:lpstr>Motion (Spec amendment)</vt:lpstr>
      <vt:lpstr>Motion (Spec amendment)</vt:lpstr>
      <vt:lpstr>Motion (Spec amendment)</vt:lpstr>
      <vt:lpstr>Motion (Spec amendment)</vt:lpstr>
      <vt:lpstr>Motion (Spec amendment)</vt:lpstr>
      <vt:lpstr>Motion (Spec amendment)</vt:lpstr>
      <vt:lpstr>Motion (Spec amendment)</vt:lpstr>
      <vt:lpstr>Motion (Spec amendment)</vt:lpstr>
      <vt:lpstr>Motion (Spec amendment)</vt:lpstr>
      <vt:lpstr>Motion (Spec amendment)</vt:lpstr>
      <vt:lpstr>Motion (Spec amendment)</vt:lpstr>
      <vt:lpstr>Motion (Spec amendment)</vt:lpstr>
      <vt:lpstr>Motion (Spec amendment)</vt:lpstr>
      <vt:lpstr>Motion (Spec amendment)</vt:lpstr>
      <vt:lpstr>Motion</vt:lpstr>
      <vt:lpstr>Motion</vt:lpstr>
      <vt:lpstr>Motion (Giwon Park)</vt:lpstr>
      <vt:lpstr>Motion</vt:lpstr>
      <vt:lpstr>スライド 25</vt:lpstr>
    </vt:vector>
  </TitlesOfParts>
  <Company>NPO 楽っ子</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Motion-1</dc:title>
  <dc:creator>真野 浩</dc:creator>
  <cp:lastModifiedBy>真野 浩</cp:lastModifiedBy>
  <cp:revision>29</cp:revision>
  <dcterms:created xsi:type="dcterms:W3CDTF">2013-03-21T21:51:28Z</dcterms:created>
  <dcterms:modified xsi:type="dcterms:W3CDTF">2013-03-21T21:53:49Z</dcterms:modified>
</cp:coreProperties>
</file>