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448" r:id="rId2"/>
    <p:sldId id="449" r:id="rId3"/>
    <p:sldId id="450" r:id="rId4"/>
    <p:sldId id="451" r:id="rId5"/>
    <p:sldId id="452" r:id="rId6"/>
    <p:sldId id="453" r:id="rId7"/>
    <p:sldId id="454" r:id="rId8"/>
    <p:sldId id="455" r:id="rId9"/>
    <p:sldId id="457" r:id="rId10"/>
    <p:sldId id="456" r:id="rId11"/>
    <p:sldId id="458" r:id="rId12"/>
    <p:sldId id="459" r:id="rId13"/>
    <p:sldId id="460" r:id="rId14"/>
    <p:sldId id="479" r:id="rId15"/>
    <p:sldId id="462" r:id="rId16"/>
    <p:sldId id="484" r:id="rId17"/>
    <p:sldId id="464" r:id="rId18"/>
    <p:sldId id="495" r:id="rId19"/>
    <p:sldId id="470" r:id="rId20"/>
    <p:sldId id="47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19" autoAdjust="0"/>
    <p:restoredTop sz="94761" autoAdjust="0"/>
  </p:normalViewPr>
  <p:slideViewPr>
    <p:cSldViewPr>
      <p:cViewPr varScale="1">
        <p:scale>
          <a:sx n="72" d="100"/>
          <a:sy n="72" d="100"/>
        </p:scale>
        <p:origin x="-300"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3126"/>
    </p:cViewPr>
  </p:sorterViewPr>
  <p:notesViewPr>
    <p:cSldViewPr>
      <p:cViewPr>
        <p:scale>
          <a:sx n="100" d="100"/>
          <a:sy n="100" d="100"/>
        </p:scale>
        <p:origin x="-160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Eldad Perahia, Intel Corporation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Eldad Perahia, Intel Corporation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
        <p:nvSpPr>
          <p:cNvPr id="10"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
        <p:nvSpPr>
          <p:cNvPr id="6"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
        <p:nvSpPr>
          <p:cNvPr id="5" name="Date Placeholder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Eldad Perahia,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802.11-13/0335r0</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5240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a:t>
            </a:r>
            <a:r>
              <a:rPr kumimoji="0" lang="en-US" sz="2000" b="0" i="0" u="none" strike="noStrike" kern="0" cap="none" spc="0" normalizeH="0" baseline="0" noProof="0" dirty="0" smtClean="0">
                <a:ln>
                  <a:noFill/>
                </a:ln>
                <a:solidFill>
                  <a:schemeClr val="tx1"/>
                </a:solidFill>
                <a:effectLst/>
                <a:uLnTx/>
                <a:uFillTx/>
                <a:latin typeface="+mn-lt"/>
                <a:ea typeface="+mn-ea"/>
                <a:cs typeface="+mn-cs"/>
              </a:rPr>
              <a:t>2013-03-19</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graphicFrame>
        <p:nvGraphicFramePr>
          <p:cNvPr id="10" name="Object 11"/>
          <p:cNvGraphicFramePr>
            <a:graphicFrameLocks noChangeAspect="1"/>
          </p:cNvGraphicFramePr>
          <p:nvPr/>
        </p:nvGraphicFramePr>
        <p:xfrm>
          <a:off x="457200" y="2286000"/>
          <a:ext cx="8061325" cy="2490788"/>
        </p:xfrm>
        <a:graphic>
          <a:graphicData uri="http://schemas.openxmlformats.org/presentationml/2006/ole">
            <p:oleObj spid="_x0000_s15362" name="Document" r:id="rId3" imgW="8242697" imgH="2550871" progId="Word.Document.8">
              <p:embed/>
            </p:oleObj>
          </a:graphicData>
        </a:graphic>
      </p:graphicFrame>
      <p:sp>
        <p:nvSpPr>
          <p:cNvPr id="1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2" name="Rectangle 2"/>
          <p:cNvSpPr txBox="1">
            <a:spLocks noChangeArrowheads="1"/>
          </p:cNvSpPr>
          <p:nvPr/>
        </p:nvSpPr>
        <p:spPr>
          <a:xfrm>
            <a:off x="685800" y="685800"/>
            <a:ext cx="7772400" cy="1066800"/>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TGaj March 2013 </a:t>
            </a:r>
            <a:r>
              <a:rPr kumimoji="0" lang="en-US" sz="3200" b="1" i="0" u="none" strike="noStrike" kern="0" cap="none" spc="0" normalizeH="0" baseline="0" noProof="0" dirty="0" smtClean="0">
                <a:ln>
                  <a:noFill/>
                </a:ln>
                <a:solidFill>
                  <a:schemeClr val="tx2"/>
                </a:solidFill>
                <a:effectLst/>
                <a:uLnTx/>
                <a:uFillTx/>
                <a:latin typeface="+mj-lt"/>
                <a:ea typeface="+mj-ea"/>
                <a:cs typeface="+mj-cs"/>
              </a:rPr>
              <a:t>Report</a:t>
            </a:r>
          </a:p>
        </p:txBody>
      </p:sp>
      <p:sp>
        <p:nvSpPr>
          <p:cNvPr id="13"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10</a:t>
            </a:fld>
            <a:endParaRPr lang="en-US"/>
          </a:p>
        </p:txBody>
      </p:sp>
      <p:sp>
        <p:nvSpPr>
          <p:cNvPr id="5" name="Rectangle 2"/>
          <p:cNvSpPr txBox="1">
            <a:spLocks noChangeArrowheads="1"/>
          </p:cNvSpPr>
          <p:nvPr/>
        </p:nvSpPr>
        <p:spPr>
          <a:xfrm>
            <a:off x="685800" y="685800"/>
            <a:ext cx="77724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Other Guidelines for IEEE WG Meetings</a:t>
            </a:r>
          </a:p>
        </p:txBody>
      </p:sp>
      <p:sp>
        <p:nvSpPr>
          <p:cNvPr id="6" name="Rectangle 4"/>
          <p:cNvSpPr>
            <a:spLocks noChangeArrowheads="1"/>
          </p:cNvSpPr>
          <p:nvPr/>
        </p:nvSpPr>
        <p:spPr bwMode="auto">
          <a:xfrm>
            <a:off x="533400" y="137160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b="1" u="sng">
              <a:solidFill>
                <a:srgbClr val="FF0000"/>
              </a:solidFill>
            </a:endParaRPr>
          </a:p>
          <a:p>
            <a:pPr marL="230188" indent="-230188">
              <a:lnSpc>
                <a:spcPct val="80000"/>
              </a:lnSpc>
              <a:spcBef>
                <a:spcPct val="20000"/>
              </a:spcBef>
              <a:spcAft>
                <a:spcPct val="40000"/>
              </a:spcAft>
              <a:buFontTx/>
              <a:buChar char="•"/>
            </a:pPr>
            <a:r>
              <a:rPr lang="en-US" sz="200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interpretation, validity, or essentiality of patents/patent claims.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specific license rates, terms, or conditions.</a:t>
            </a:r>
          </a:p>
          <a:p>
            <a:pPr marL="1143000" lvl="2" indent="-228600">
              <a:lnSpc>
                <a:spcPct val="80000"/>
              </a:lnSpc>
              <a:spcBef>
                <a:spcPct val="20000"/>
              </a:spcBef>
              <a:spcAft>
                <a:spcPct val="40000"/>
              </a:spcAft>
              <a:buFontTx/>
              <a:buChar char="•"/>
            </a:pPr>
            <a:r>
              <a:rPr lang="en-US" sz="16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600"/>
              <a:t>Technical considerations remain primary focus</a:t>
            </a:r>
            <a:endParaRPr lang="en-US" sz="1600"/>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status or substance of ongoing or threatened litigation.</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be silent if inappropriate topics are discussed </a:t>
            </a:r>
            <a:r>
              <a:rPr lang="en-US" sz="1800" b="1">
                <a:latin typeface="Arial" charset="0"/>
              </a:rPr>
              <a:t>…</a:t>
            </a:r>
            <a:r>
              <a:rPr lang="en-US" sz="1800" b="1"/>
              <a:t> do formally object.</a:t>
            </a:r>
          </a:p>
          <a:p>
            <a:pPr marL="230188" indent="-230188" algn="ctr">
              <a:lnSpc>
                <a:spcPct val="80000"/>
              </a:lnSpc>
              <a:spcBef>
                <a:spcPct val="20000"/>
              </a:spcBef>
            </a:pPr>
            <a:r>
              <a:rPr lang="en-US"/>
              <a:t>---------------------------------------------------------------   </a:t>
            </a:r>
            <a:endParaRPr lang="en-US" sz="1400"/>
          </a:p>
          <a:p>
            <a:pPr marL="230188" indent="-230188" algn="ctr">
              <a:lnSpc>
                <a:spcPct val="80000"/>
              </a:lnSpc>
              <a:spcBef>
                <a:spcPct val="20000"/>
              </a:spcBef>
            </a:pPr>
            <a:r>
              <a:rPr lang="en-US" sz="1400"/>
              <a:t>See </a:t>
            </a:r>
            <a:r>
              <a:rPr lang="en-US" sz="1400" i="1"/>
              <a:t>IEEE-SA Standards Board Operations Manual</a:t>
            </a:r>
            <a:r>
              <a:rPr lang="en-US" sz="1400"/>
              <a:t>, clause 5.3.10 and </a:t>
            </a:r>
            <a:r>
              <a:rPr lang="en-GB" sz="1400"/>
              <a:t>“Promoting Competition and Innovation: What You Need to Know about the IEEE Standards Association's Antitrust and Competition Policy”</a:t>
            </a:r>
            <a:r>
              <a:rPr lang="en-US" sz="1400"/>
              <a:t> for more details.</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8"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sz="half" idx="1"/>
          </p:nvPr>
        </p:nvSpPr>
        <p:spPr/>
        <p:txBody>
          <a:bodyPr/>
          <a:lstStyle/>
          <a:p>
            <a:r>
              <a:rPr lang="en-US" sz="2000" dirty="0" smtClean="0"/>
              <a:t>Set </a:t>
            </a:r>
            <a:r>
              <a:rPr lang="en-US" sz="2000" dirty="0" smtClean="0"/>
              <a:t>agenda for the week</a:t>
            </a:r>
          </a:p>
          <a:p>
            <a:r>
              <a:rPr lang="en-US" sz="2000" dirty="0" smtClean="0"/>
              <a:t>Review from </a:t>
            </a:r>
            <a:r>
              <a:rPr lang="en-US" sz="2000" dirty="0" smtClean="0"/>
              <a:t>January</a:t>
            </a:r>
            <a:endParaRPr lang="en-US" sz="2000" dirty="0" smtClean="0"/>
          </a:p>
          <a:p>
            <a:r>
              <a:rPr lang="en-US" sz="2000" dirty="0" smtClean="0"/>
              <a:t>Approve minutes from </a:t>
            </a:r>
            <a:r>
              <a:rPr lang="en-US" sz="2000" dirty="0" smtClean="0"/>
              <a:t>January</a:t>
            </a:r>
          </a:p>
          <a:p>
            <a:r>
              <a:rPr lang="en-US" sz="2000" dirty="0" smtClean="0"/>
              <a:t>Task Group Documents</a:t>
            </a:r>
          </a:p>
          <a:p>
            <a:pPr lvl="1"/>
            <a:r>
              <a:rPr lang="en-US" sz="1600" dirty="0" smtClean="0"/>
              <a:t>Usage </a:t>
            </a:r>
            <a:r>
              <a:rPr lang="en-US" sz="1600" dirty="0" smtClean="0"/>
              <a:t>model</a:t>
            </a:r>
          </a:p>
          <a:p>
            <a:pPr lvl="1"/>
            <a:r>
              <a:rPr lang="en-US" sz="1600" dirty="0" smtClean="0"/>
              <a:t>Functional </a:t>
            </a:r>
            <a:r>
              <a:rPr lang="en-US" sz="1600" dirty="0" smtClean="0"/>
              <a:t>Requirements</a:t>
            </a:r>
          </a:p>
          <a:p>
            <a:pPr lvl="1"/>
            <a:r>
              <a:rPr lang="en-US" sz="1600" dirty="0" smtClean="0"/>
              <a:t>Evaluation </a:t>
            </a:r>
            <a:r>
              <a:rPr lang="en-US" sz="1600" dirty="0" smtClean="0"/>
              <a:t>Methodology</a:t>
            </a:r>
          </a:p>
          <a:p>
            <a:pPr lvl="1"/>
            <a:r>
              <a:rPr lang="en-US" sz="1600" dirty="0" smtClean="0"/>
              <a:t>Channel measurement and model for 45GHz</a:t>
            </a:r>
            <a:endParaRPr lang="en-US" sz="1600" dirty="0" smtClean="0"/>
          </a:p>
          <a:p>
            <a:r>
              <a:rPr lang="en-US" sz="2000" dirty="0" smtClean="0"/>
              <a:t>Other </a:t>
            </a:r>
            <a:r>
              <a:rPr lang="en-US" sz="2000" dirty="0" smtClean="0"/>
              <a:t>presentations</a:t>
            </a:r>
          </a:p>
          <a:p>
            <a:pPr>
              <a:buNone/>
            </a:pPr>
            <a:endParaRPr lang="en-US" sz="2000" dirty="0"/>
          </a:p>
        </p:txBody>
      </p:sp>
      <p:sp>
        <p:nvSpPr>
          <p:cNvPr id="8" name="Content Placeholder 7"/>
          <p:cNvSpPr>
            <a:spLocks noGrp="1"/>
          </p:cNvSpPr>
          <p:nvPr>
            <p:ph sz="half" idx="2"/>
          </p:nvPr>
        </p:nvSpPr>
        <p:spPr/>
        <p:txBody>
          <a:bodyPr/>
          <a:lstStyle/>
          <a:p>
            <a:r>
              <a:rPr lang="en-US" sz="2000" dirty="0" smtClean="0"/>
              <a:t>Conference calls</a:t>
            </a:r>
          </a:p>
          <a:p>
            <a:r>
              <a:rPr lang="en-US" sz="2000" dirty="0" smtClean="0"/>
              <a:t>Planning </a:t>
            </a:r>
            <a:r>
              <a:rPr lang="en-US" sz="2000" dirty="0" smtClean="0"/>
              <a:t>for </a:t>
            </a:r>
            <a:r>
              <a:rPr lang="en-US" sz="2000" dirty="0" smtClean="0"/>
              <a:t>April</a:t>
            </a:r>
            <a:endParaRPr lang="en-US" sz="2000" dirty="0" smtClean="0"/>
          </a:p>
          <a:p>
            <a:endParaRPr lang="en-US" sz="2000"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11</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pPr>
              <a:lnSpc>
                <a:spcPct val="80000"/>
              </a:lnSpc>
            </a:pPr>
            <a:r>
              <a:rPr lang="en-US" dirty="0" smtClean="0"/>
              <a:t>13/292, Backward </a:t>
            </a:r>
            <a:r>
              <a:rPr lang="en-US" dirty="0" smtClean="0"/>
              <a:t>compatibility of 11aj with </a:t>
            </a:r>
            <a:r>
              <a:rPr lang="en-US" dirty="0" smtClean="0"/>
              <a:t>11ad, Carlos Cordeiro</a:t>
            </a:r>
            <a:endParaRPr lang="en-US" dirty="0" smtClean="0"/>
          </a:p>
          <a:p>
            <a:pPr>
              <a:lnSpc>
                <a:spcPct val="80000"/>
              </a:lnSpc>
            </a:pPr>
            <a:r>
              <a:rPr lang="en-US" dirty="0" smtClean="0"/>
              <a:t>Task group documents</a:t>
            </a:r>
          </a:p>
          <a:p>
            <a:pPr lvl="1"/>
            <a:r>
              <a:rPr lang="en-US" dirty="0" smtClean="0"/>
              <a:t>Usage </a:t>
            </a:r>
            <a:r>
              <a:rPr lang="en-US" dirty="0" smtClean="0"/>
              <a:t>model, 12/1245r2, </a:t>
            </a:r>
            <a:r>
              <a:rPr lang="en-US" dirty="0" err="1" smtClean="0"/>
              <a:t>Jiamin</a:t>
            </a:r>
            <a:r>
              <a:rPr lang="en-US" dirty="0" smtClean="0"/>
              <a:t> Che</a:t>
            </a:r>
            <a:r>
              <a:rPr lang="en-US" dirty="0" smtClean="0"/>
              <a:t>n</a:t>
            </a:r>
          </a:p>
          <a:p>
            <a:pPr lvl="1"/>
            <a:r>
              <a:rPr lang="en-US" dirty="0" smtClean="0"/>
              <a:t>Functional </a:t>
            </a:r>
            <a:r>
              <a:rPr lang="en-US" dirty="0" smtClean="0"/>
              <a:t>Requirements, 12/1301r2, Bo Sun</a:t>
            </a:r>
            <a:endParaRPr lang="en-US" dirty="0" smtClean="0"/>
          </a:p>
          <a:p>
            <a:pPr lvl="1"/>
            <a:r>
              <a:rPr lang="en-US" dirty="0" smtClean="0"/>
              <a:t>Evaluation </a:t>
            </a:r>
            <a:r>
              <a:rPr lang="en-US" dirty="0" smtClean="0"/>
              <a:t>Methodology, 12/1382r0, </a:t>
            </a:r>
            <a:r>
              <a:rPr lang="en-US" dirty="0" smtClean="0"/>
              <a:t>Xiaoming Peng</a:t>
            </a:r>
          </a:p>
          <a:p>
            <a:pPr lvl="1"/>
            <a:r>
              <a:rPr lang="en-US" dirty="0" smtClean="0"/>
              <a:t>Channel measurement and model for </a:t>
            </a:r>
            <a:r>
              <a:rPr lang="en-US" dirty="0" smtClean="0"/>
              <a:t>45GHz, 12/1361r0, </a:t>
            </a:r>
            <a:r>
              <a:rPr lang="en-US" dirty="0" err="1" smtClean="0"/>
              <a:t>Haiming</a:t>
            </a:r>
            <a:r>
              <a:rPr lang="en-US" dirty="0" smtClean="0"/>
              <a:t> Wang</a:t>
            </a:r>
          </a:p>
          <a:p>
            <a:pPr lvl="1"/>
            <a:r>
              <a:rPr lang="en-US" dirty="0" smtClean="0"/>
              <a:t>Selection Procedure, 12/1359r0, Xiaoming Peng</a:t>
            </a:r>
            <a:endParaRPr lang="en-US" dirty="0" smtClean="0"/>
          </a:p>
          <a:p>
            <a:pPr lvl="1">
              <a:lnSpc>
                <a:spcPct val="80000"/>
              </a:lnSpc>
            </a:pPr>
            <a:endParaRPr lang="en-US" dirty="0" smtClean="0"/>
          </a:p>
          <a:p>
            <a:pPr>
              <a:lnSpc>
                <a:spcPct val="80000"/>
              </a:lnSpc>
            </a:pPr>
            <a:r>
              <a:rPr lang="en-US" dirty="0" smtClean="0"/>
              <a:t>Any </a:t>
            </a:r>
            <a:r>
              <a:rPr lang="en-US" dirty="0" smtClean="0"/>
              <a:t>others?</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12</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Tentative </a:t>
            </a:r>
            <a:r>
              <a:rPr lang="en-US" dirty="0" smtClean="0"/>
              <a:t>TGaj </a:t>
            </a:r>
            <a:r>
              <a:rPr lang="en-US" dirty="0" smtClean="0"/>
              <a:t>Agenda for the Week</a:t>
            </a:r>
            <a:endParaRPr lang="en-US" dirty="0"/>
          </a:p>
        </p:txBody>
      </p:sp>
      <p:sp>
        <p:nvSpPr>
          <p:cNvPr id="3" name="Content Placeholder 2"/>
          <p:cNvSpPr>
            <a:spLocks noGrp="1"/>
          </p:cNvSpPr>
          <p:nvPr>
            <p:ph sz="half" idx="1"/>
          </p:nvPr>
        </p:nvSpPr>
        <p:spPr>
          <a:xfrm>
            <a:off x="685800" y="1676400"/>
            <a:ext cx="3810000" cy="4419600"/>
          </a:xfrm>
        </p:spPr>
        <p:txBody>
          <a:bodyPr/>
          <a:lstStyle/>
          <a:p>
            <a:pPr>
              <a:lnSpc>
                <a:spcPct val="90000"/>
              </a:lnSpc>
            </a:pPr>
            <a:r>
              <a:rPr lang="en-US" sz="1800" dirty="0" smtClean="0"/>
              <a:t>Tuesday March 19</a:t>
            </a:r>
            <a:r>
              <a:rPr lang="en-US" sz="1800" baseline="30000" dirty="0" smtClean="0"/>
              <a:t>th</a:t>
            </a:r>
            <a:r>
              <a:rPr lang="en-US" sz="1800" dirty="0" smtClean="0"/>
              <a:t>, </a:t>
            </a:r>
            <a:r>
              <a:rPr lang="en-US" sz="1800" dirty="0" smtClean="0"/>
              <a:t>08</a:t>
            </a:r>
            <a:r>
              <a:rPr lang="en-US" sz="1800" dirty="0" smtClean="0"/>
              <a:t>:00 </a:t>
            </a:r>
            <a:r>
              <a:rPr lang="en-US" sz="1800" dirty="0" smtClean="0"/>
              <a:t>– </a:t>
            </a:r>
            <a:r>
              <a:rPr lang="en-US" sz="1800" dirty="0" smtClean="0"/>
              <a:t>10</a:t>
            </a:r>
            <a:r>
              <a:rPr lang="en-US" sz="1800" dirty="0" smtClean="0"/>
              <a:t>:0</a:t>
            </a:r>
            <a:r>
              <a:rPr lang="en-US" sz="1800" dirty="0" smtClean="0">
                <a:sym typeface="Wingdings" pitchFamily="2" charset="2"/>
              </a:rPr>
              <a:t>0</a:t>
            </a:r>
            <a:endParaRPr lang="en-US" sz="1800" dirty="0" smtClean="0">
              <a:sym typeface="Wingdings" pitchFamily="2" charset="2"/>
            </a:endParaRPr>
          </a:p>
          <a:p>
            <a:pPr lvl="1"/>
            <a:r>
              <a:rPr lang="en-US" sz="1600" dirty="0" smtClean="0"/>
              <a:t>Set </a:t>
            </a:r>
            <a:r>
              <a:rPr lang="en-US" sz="1600" dirty="0" smtClean="0"/>
              <a:t>agenda for the week</a:t>
            </a:r>
          </a:p>
          <a:p>
            <a:pPr lvl="1"/>
            <a:r>
              <a:rPr lang="en-US" sz="1600" dirty="0" smtClean="0"/>
              <a:t>Review from </a:t>
            </a:r>
            <a:r>
              <a:rPr lang="en-US" sz="1600" dirty="0" smtClean="0"/>
              <a:t>January</a:t>
            </a:r>
            <a:endParaRPr lang="en-US" sz="1600" dirty="0" smtClean="0"/>
          </a:p>
          <a:p>
            <a:pPr lvl="1"/>
            <a:r>
              <a:rPr lang="en-US" sz="1600" dirty="0" smtClean="0"/>
              <a:t>Approve minutes from </a:t>
            </a:r>
            <a:r>
              <a:rPr lang="en-US" sz="1600" dirty="0" smtClean="0"/>
              <a:t>January</a:t>
            </a:r>
            <a:endParaRPr lang="en-US" sz="1600" dirty="0" smtClean="0"/>
          </a:p>
          <a:p>
            <a:pPr lvl="1"/>
            <a:r>
              <a:rPr lang="en-US" sz="1600" dirty="0" smtClean="0"/>
              <a:t>Task group documents</a:t>
            </a:r>
            <a:endParaRPr lang="en-US" sz="1600" dirty="0" smtClean="0"/>
          </a:p>
          <a:p>
            <a:pPr>
              <a:lnSpc>
                <a:spcPct val="90000"/>
              </a:lnSpc>
            </a:pPr>
            <a:r>
              <a:rPr lang="en-US" sz="1800" dirty="0" smtClean="0"/>
              <a:t>Thursday March 21</a:t>
            </a:r>
            <a:r>
              <a:rPr lang="en-US" sz="1800" baseline="30000" dirty="0" smtClean="0"/>
              <a:t>st</a:t>
            </a:r>
            <a:r>
              <a:rPr lang="en-US" sz="1800" dirty="0" smtClean="0"/>
              <a:t>, 13:30 </a:t>
            </a:r>
            <a:r>
              <a:rPr lang="en-US" sz="1800" dirty="0" smtClean="0"/>
              <a:t>– 15:3</a:t>
            </a:r>
            <a:r>
              <a:rPr lang="en-US" sz="1800" dirty="0" smtClean="0">
                <a:sym typeface="Wingdings" pitchFamily="2" charset="2"/>
              </a:rPr>
              <a:t>0</a:t>
            </a:r>
          </a:p>
          <a:p>
            <a:pPr lvl="1">
              <a:lnSpc>
                <a:spcPct val="90000"/>
              </a:lnSpc>
            </a:pPr>
            <a:endParaRPr lang="en-US" sz="1400" dirty="0" smtClean="0">
              <a:sym typeface="Wingdings" pitchFamily="2" charset="2"/>
            </a:endParaRPr>
          </a:p>
        </p:txBody>
      </p:sp>
      <p:sp>
        <p:nvSpPr>
          <p:cNvPr id="4" name="Content Placeholder 3"/>
          <p:cNvSpPr>
            <a:spLocks noGrp="1"/>
          </p:cNvSpPr>
          <p:nvPr>
            <p:ph sz="half" idx="2"/>
          </p:nvPr>
        </p:nvSpPr>
        <p:spPr>
          <a:xfrm>
            <a:off x="4648200" y="1752600"/>
            <a:ext cx="3810000" cy="4343400"/>
          </a:xfrm>
        </p:spPr>
        <p:txBody>
          <a:bodyPr/>
          <a:lstStyle/>
          <a:p>
            <a:pPr>
              <a:lnSpc>
                <a:spcPct val="90000"/>
              </a:lnSpc>
            </a:pPr>
            <a:r>
              <a:rPr lang="en-US" sz="1800" dirty="0" smtClean="0"/>
              <a:t>Thursday March 21</a:t>
            </a:r>
            <a:r>
              <a:rPr lang="en-US" sz="1800" baseline="30000" dirty="0" smtClean="0"/>
              <a:t>st</a:t>
            </a:r>
            <a:r>
              <a:rPr lang="en-US" sz="1800" dirty="0" smtClean="0"/>
              <a:t>, </a:t>
            </a:r>
            <a:r>
              <a:rPr lang="en-US" sz="1800" dirty="0" smtClean="0"/>
              <a:t>16:00 </a:t>
            </a:r>
            <a:r>
              <a:rPr lang="en-US" sz="1800" dirty="0" smtClean="0"/>
              <a:t>– </a:t>
            </a:r>
            <a:r>
              <a:rPr lang="en-US" sz="1800" dirty="0" smtClean="0"/>
              <a:t>18:0</a:t>
            </a:r>
            <a:r>
              <a:rPr lang="en-US" sz="1800" dirty="0" smtClean="0">
                <a:sym typeface="Wingdings" pitchFamily="2" charset="2"/>
              </a:rPr>
              <a:t>0</a:t>
            </a:r>
            <a:endParaRPr lang="en-US" sz="1800" dirty="0" smtClean="0">
              <a:sym typeface="Wingdings" pitchFamily="2" charset="2"/>
            </a:endParaRPr>
          </a:p>
          <a:p>
            <a:pPr lvl="1">
              <a:lnSpc>
                <a:spcPct val="90000"/>
              </a:lnSpc>
            </a:pPr>
            <a:endParaRPr lang="en-US" sz="1400" dirty="0" smtClean="0">
              <a:sym typeface="Wingdings" pitchFamily="2" charset="2"/>
            </a:endParaRPr>
          </a:p>
          <a:p>
            <a:pPr lvl="1">
              <a:lnSpc>
                <a:spcPct val="90000"/>
              </a:lnSpc>
            </a:pPr>
            <a:endParaRPr lang="en-US" sz="1600" dirty="0" smtClean="0"/>
          </a:p>
          <a:p>
            <a:pPr>
              <a:lnSpc>
                <a:spcPct val="90000"/>
              </a:lnSpc>
            </a:pPr>
            <a:endParaRPr lang="en-US" sz="1800" dirty="0" smtClean="0">
              <a:sym typeface="Wingdings" pitchFamily="2" charset="2"/>
            </a:endParaRPr>
          </a:p>
          <a:p>
            <a:pPr>
              <a:lnSpc>
                <a:spcPct val="90000"/>
              </a:lnSpc>
            </a:pPr>
            <a:endParaRPr lang="en-US" sz="1800" dirty="0" smtClean="0">
              <a:sym typeface="Wingdings" pitchFamily="2" charset="2"/>
            </a:endParaRPr>
          </a:p>
        </p:txBody>
      </p:sp>
      <p:sp>
        <p:nvSpPr>
          <p:cNvPr id="6" name="Footer Placeholder 5"/>
          <p:cNvSpPr>
            <a:spLocks noGrp="1"/>
          </p:cNvSpPr>
          <p:nvPr>
            <p:ph type="ftr" sz="quarter" idx="11"/>
          </p:nvPr>
        </p:nvSpPr>
        <p:spPr/>
        <p:txBody>
          <a:bodyPr/>
          <a:lstStyle/>
          <a:p>
            <a:pPr>
              <a:defRPr/>
            </a:pPr>
            <a:r>
              <a:rPr lang="en-US" smtClean="0"/>
              <a:t>Eldad Perahia, Intel Corporation</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13</a:t>
            </a:fld>
            <a:endParaRPr lang="en-US"/>
          </a:p>
        </p:txBody>
      </p:sp>
      <p:sp>
        <p:nvSpPr>
          <p:cNvPr id="9"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dirty="0" smtClean="0"/>
              <a:t>Agenda for </a:t>
            </a:r>
            <a:r>
              <a:rPr lang="en-US" dirty="0" smtClean="0"/>
              <a:t>Tuesday March 19</a:t>
            </a:r>
            <a:r>
              <a:rPr lang="en-US" baseline="30000" dirty="0" smtClean="0"/>
              <a:t>th</a:t>
            </a:r>
            <a:r>
              <a:rPr lang="en-US" dirty="0" smtClean="0"/>
              <a:t>, 08:00 – </a:t>
            </a:r>
            <a:r>
              <a:rPr lang="en-US" dirty="0" smtClean="0"/>
              <a:t>10:0</a:t>
            </a:r>
            <a:r>
              <a:rPr lang="en-US" dirty="0" smtClean="0">
                <a:sym typeface="Wingdings" pitchFamily="2" charset="2"/>
              </a:rPr>
              <a:t>0</a:t>
            </a:r>
            <a:endParaRPr lang="en-US" dirty="0" smtClean="0">
              <a:sym typeface="Wingdings" pitchFamily="2" charset="2"/>
            </a:endParaRPr>
          </a:p>
        </p:txBody>
      </p:sp>
      <p:sp>
        <p:nvSpPr>
          <p:cNvPr id="3" name="Content Placeholder 2"/>
          <p:cNvSpPr>
            <a:spLocks noGrp="1"/>
          </p:cNvSpPr>
          <p:nvPr>
            <p:ph idx="1"/>
          </p:nvPr>
        </p:nvSpPr>
        <p:spPr/>
        <p:txBody>
          <a:bodyPr/>
          <a:lstStyle/>
          <a:p>
            <a:r>
              <a:rPr lang="en-US" dirty="0" smtClean="0"/>
              <a:t>Set agenda for the week</a:t>
            </a:r>
          </a:p>
          <a:p>
            <a:r>
              <a:rPr lang="en-US" dirty="0" smtClean="0"/>
              <a:t>Review from January</a:t>
            </a:r>
          </a:p>
          <a:p>
            <a:r>
              <a:rPr lang="en-US" dirty="0" smtClean="0"/>
              <a:t>Approve minutes from January</a:t>
            </a:r>
          </a:p>
          <a:p>
            <a:r>
              <a:rPr lang="en-US" dirty="0" smtClean="0"/>
              <a:t>Task group documents</a:t>
            </a:r>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14</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dirty="0" smtClean="0"/>
              <a:t>Notes for </a:t>
            </a:r>
            <a:r>
              <a:rPr lang="en-US" dirty="0" smtClean="0"/>
              <a:t>Tuesday March 19</a:t>
            </a:r>
            <a:r>
              <a:rPr lang="en-US" baseline="30000" dirty="0" smtClean="0"/>
              <a:t>th</a:t>
            </a:r>
            <a:r>
              <a:rPr lang="en-US" dirty="0" smtClean="0"/>
              <a:t>, 08:00 – 10:0</a:t>
            </a:r>
            <a:r>
              <a:rPr lang="en-US" dirty="0" smtClean="0">
                <a:sym typeface="Wingdings" pitchFamily="2" charset="2"/>
              </a:rPr>
              <a:t>0</a:t>
            </a:r>
          </a:p>
        </p:txBody>
      </p:sp>
      <p:sp>
        <p:nvSpPr>
          <p:cNvPr id="3" name="Content Placeholder 2"/>
          <p:cNvSpPr>
            <a:spLocks noGrp="1"/>
          </p:cNvSpPr>
          <p:nvPr>
            <p:ph idx="1"/>
          </p:nvPr>
        </p:nvSpPr>
        <p:spPr/>
        <p:txBody>
          <a:bodyPr/>
          <a:lstStyle/>
          <a:p>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15</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a:t>
            </a:r>
            <a:r>
              <a:rPr lang="en-US" dirty="0" smtClean="0"/>
              <a:t>Shenzhen</a:t>
            </a:r>
            <a:endParaRPr lang="en-US" dirty="0"/>
          </a:p>
        </p:txBody>
      </p:sp>
      <p:sp>
        <p:nvSpPr>
          <p:cNvPr id="3" name="Content Placeholder 2"/>
          <p:cNvSpPr>
            <a:spLocks noGrp="1"/>
          </p:cNvSpPr>
          <p:nvPr>
            <p:ph idx="1"/>
          </p:nvPr>
        </p:nvSpPr>
        <p:spPr>
          <a:xfrm>
            <a:off x="685800" y="1828800"/>
            <a:ext cx="7772400" cy="4114800"/>
          </a:xfrm>
        </p:spPr>
        <p:txBody>
          <a:bodyPr/>
          <a:lstStyle/>
          <a:p>
            <a:r>
              <a:rPr lang="en-US" sz="2200" dirty="0" smtClean="0"/>
              <a:t>Reviewed the updated TG Usage Model – 11-12/1245r2 </a:t>
            </a:r>
          </a:p>
          <a:p>
            <a:r>
              <a:rPr lang="en-US" sz="2200" dirty="0" smtClean="0"/>
              <a:t>Reviewed </a:t>
            </a:r>
            <a:r>
              <a:rPr lang="en-US" sz="2200" dirty="0" smtClean="0"/>
              <a:t>the updated TG Functional Requirement – 11-12/1301r2</a:t>
            </a:r>
          </a:p>
          <a:p>
            <a:r>
              <a:rPr lang="en-US" sz="2200" dirty="0" smtClean="0"/>
              <a:t>Reviewed </a:t>
            </a:r>
            <a:r>
              <a:rPr lang="en-US" sz="2200" dirty="0" smtClean="0"/>
              <a:t>the TG Evaluation Methodology – 11-12/1382r0</a:t>
            </a:r>
          </a:p>
          <a:p>
            <a:r>
              <a:rPr lang="en-US" sz="2200" dirty="0" smtClean="0"/>
              <a:t>Presented </a:t>
            </a:r>
            <a:r>
              <a:rPr lang="en-US" sz="2200" dirty="0" smtClean="0"/>
              <a:t>a new contribution on Proposal of </a:t>
            </a:r>
            <a:r>
              <a:rPr lang="en-US" sz="2200" dirty="0" err="1" smtClean="0"/>
              <a:t>RoF</a:t>
            </a:r>
            <a:r>
              <a:rPr lang="en-US" sz="2200" dirty="0" smtClean="0"/>
              <a:t> Extension Link Backhaul – 11-13/0177r0</a:t>
            </a:r>
          </a:p>
          <a:p>
            <a:r>
              <a:rPr lang="en-US" sz="2200" dirty="0" smtClean="0"/>
              <a:t>Presented </a:t>
            </a:r>
            <a:r>
              <a:rPr lang="en-US" sz="2200" dirty="0" smtClean="0"/>
              <a:t>a new contribution on Backward Compatibility Feature for 802.11aj - </a:t>
            </a:r>
            <a:r>
              <a:rPr lang="en-US" sz="2200" dirty="0" smtClean="0"/>
              <a:t>11-13/0175r0</a:t>
            </a:r>
          </a:p>
          <a:p>
            <a:r>
              <a:rPr lang="en-US" sz="2000" dirty="0" smtClean="0"/>
              <a:t>Presented a new contribution on Proposal of Channelization for 802.11aj - 11-13/176r0</a:t>
            </a:r>
          </a:p>
          <a:p>
            <a:r>
              <a:rPr lang="en-US" sz="2000" dirty="0" smtClean="0"/>
              <a:t>Presented a new contribution on A Simplified Method for Beamforming Training Procedure for Multi-band Capable MM-Wave Device” - 11-13/0178r1</a:t>
            </a:r>
          </a:p>
          <a:p>
            <a:endParaRPr lang="en-US" sz="2200" dirty="0" smtClean="0"/>
          </a:p>
          <a:p>
            <a:pPr lvl="1"/>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16</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Minutes</a:t>
            </a:r>
            <a:endParaRPr lang="en-US" dirty="0"/>
          </a:p>
        </p:txBody>
      </p:sp>
      <p:sp>
        <p:nvSpPr>
          <p:cNvPr id="3" name="Content Placeholder 2"/>
          <p:cNvSpPr>
            <a:spLocks noGrp="1"/>
          </p:cNvSpPr>
          <p:nvPr>
            <p:ph idx="1"/>
          </p:nvPr>
        </p:nvSpPr>
        <p:spPr/>
        <p:txBody>
          <a:bodyPr/>
          <a:lstStyle/>
          <a:p>
            <a:r>
              <a:rPr lang="en-US" dirty="0" smtClean="0"/>
              <a:t>Motion to approve </a:t>
            </a:r>
            <a:r>
              <a:rPr lang="en-US" dirty="0" smtClean="0"/>
              <a:t>Jan 2013 TGaj </a:t>
            </a:r>
            <a:r>
              <a:rPr lang="en-US" dirty="0" smtClean="0"/>
              <a:t>minutes as contained in </a:t>
            </a:r>
            <a:r>
              <a:rPr lang="en-US" dirty="0" smtClean="0"/>
              <a:t>11-13-0179r0</a:t>
            </a:r>
            <a:endParaRPr lang="en-US" dirty="0" smtClean="0"/>
          </a:p>
          <a:p>
            <a:endParaRPr lang="en-US" dirty="0" smtClean="0"/>
          </a:p>
          <a:p>
            <a:r>
              <a:rPr lang="en-US" dirty="0" smtClean="0"/>
              <a:t>Move:</a:t>
            </a:r>
          </a:p>
          <a:p>
            <a:r>
              <a:rPr lang="en-US" dirty="0" smtClean="0"/>
              <a:t>Second:</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17</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Backup</a:t>
            </a:r>
            <a:endParaRPr lang="en-US" dirty="0"/>
          </a:p>
        </p:txBody>
      </p:sp>
      <p:sp>
        <p:nvSpPr>
          <p:cNvPr id="8" name="Subtitle 7"/>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18</a:t>
            </a:fld>
            <a:endParaRPr lang="en-US"/>
          </a:p>
        </p:txBody>
      </p:sp>
      <p:sp>
        <p:nvSpPr>
          <p:cNvPr id="6" name="Date Placeholder 5"/>
          <p:cNvSpPr>
            <a:spLocks noGrp="1"/>
          </p:cNvSpPr>
          <p:nvPr>
            <p:ph type="dt" sz="half" idx="2"/>
          </p:nvPr>
        </p:nvSpPr>
        <p:spPr/>
        <p:txBody>
          <a:bodyPr/>
          <a:lstStyle/>
          <a:p>
            <a:pPr>
              <a:defRPr/>
            </a:pPr>
            <a:r>
              <a:rPr lang="en-US" dirty="0" smtClean="0"/>
              <a:t>March 2013</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a:t>
            </a:r>
            <a:r>
              <a:rPr lang="en-US" dirty="0" smtClean="0"/>
              <a:t>April</a:t>
            </a:r>
            <a:endParaRPr lang="en-US" dirty="0"/>
          </a:p>
        </p:txBody>
      </p:sp>
      <p:sp>
        <p:nvSpPr>
          <p:cNvPr id="3" name="Content Placeholder 2"/>
          <p:cNvSpPr>
            <a:spLocks noGrp="1"/>
          </p:cNvSpPr>
          <p:nvPr>
            <p:ph idx="1"/>
          </p:nvPr>
        </p:nvSpPr>
        <p:spPr/>
        <p:txBody>
          <a:bodyPr/>
          <a:lstStyle/>
          <a:p>
            <a:r>
              <a:rPr lang="en-US" dirty="0" smtClean="0"/>
              <a:t>Target to approve TG Usage model, Functional Requirement, Evaluation Methodology, Selection Procedure baseline </a:t>
            </a:r>
            <a:r>
              <a:rPr lang="en-US" dirty="0" smtClean="0"/>
              <a:t>document</a:t>
            </a:r>
            <a:endParaRPr lang="en-US" dirty="0" smtClean="0"/>
          </a:p>
          <a:p>
            <a:r>
              <a:rPr lang="en-US" dirty="0" smtClean="0"/>
              <a:t>Continue to develop channel model for 45GHz</a:t>
            </a:r>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19</a:t>
            </a:fld>
            <a:endParaRPr lang="en-US"/>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2</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Meeting Protocol</a:t>
            </a:r>
            <a:endParaRPr kumimoji="0" lang="en-US" sz="3200" b="1"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Please announce your affiliation when you first address the group during a meeting slot</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 times</a:t>
            </a:r>
            <a:endParaRPr lang="en-US" dirty="0"/>
          </a:p>
        </p:txBody>
      </p:sp>
      <p:sp>
        <p:nvSpPr>
          <p:cNvPr id="3" name="Content Placeholder 2"/>
          <p:cNvSpPr>
            <a:spLocks noGrp="1"/>
          </p:cNvSpPr>
          <p:nvPr>
            <p:ph idx="1"/>
          </p:nvPr>
        </p:nvSpPr>
        <p:spPr/>
        <p:txBody>
          <a:bodyPr/>
          <a:lstStyle/>
          <a:p>
            <a:endParaRPr lang="en-US" dirty="0" smtClean="0"/>
          </a:p>
        </p:txBody>
      </p:sp>
      <p:sp>
        <p:nvSpPr>
          <p:cNvPr id="6" name="Footer Placeholder 5"/>
          <p:cNvSpPr>
            <a:spLocks noGrp="1"/>
          </p:cNvSpPr>
          <p:nvPr>
            <p:ph type="ftr" sz="quarter" idx="11"/>
          </p:nvPr>
        </p:nvSpPr>
        <p:spPr/>
        <p:txBody>
          <a:bodyPr/>
          <a:lstStyle/>
          <a:p>
            <a:pPr>
              <a:defRPr/>
            </a:pPr>
            <a:r>
              <a:rPr lang="en-US" dirty="0" smtClean="0"/>
              <a:t>Eldad Perahia, Intel Corporation</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20</a:t>
            </a:fld>
            <a:endParaRPr lang="en-US"/>
          </a:p>
        </p:txBody>
      </p:sp>
      <p:sp>
        <p:nvSpPr>
          <p:cNvPr id="8"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3</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a:t>
            </a:r>
          </a:p>
        </p:txBody>
      </p:sp>
      <p:sp>
        <p:nvSpPr>
          <p:cNvPr id="6" name="Rectangle 3"/>
          <p:cNvSpPr txBox="1">
            <a:spLocks noChangeArrowheads="1"/>
          </p:cNvSpPr>
          <p:nvPr/>
        </p:nvSpPr>
        <p:spPr bwMode="auto">
          <a:xfrm>
            <a:off x="381000" y="1600200"/>
            <a:ext cx="8077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hlinkClick r:id="rId2"/>
              </a:rPr>
              <a:t>https://murphy.events.ieee.org/imat/attendance/index</a:t>
            </a: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Char char="•"/>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Register</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Indicate attendance</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smtClean="0">
                <a:ln>
                  <a:noFill/>
                </a:ln>
                <a:solidFill>
                  <a:schemeClr val="tx1"/>
                </a:solidFill>
                <a:effectLst/>
                <a:uLnTx/>
                <a:uFillTx/>
                <a:latin typeface="+mn-lt"/>
                <a:ea typeface="+mn-ea"/>
                <a:cs typeface="+mn-cs"/>
              </a:rPr>
              <a:t>See document 11-09-0517r0  for more details</a:t>
            </a:r>
            <a:r>
              <a:rPr kumimoji="0" lang="en-US" sz="3200" b="1" i="0" u="none" strike="noStrike" kern="0" cap="none" spc="0" normalizeH="0" baseline="0" noProof="0" smtClean="0">
                <a:ln>
                  <a:noFill/>
                </a:ln>
                <a:solidFill>
                  <a:schemeClr val="tx1"/>
                </a:solidFill>
                <a:effectLst/>
                <a:uLnTx/>
                <a:uFillTx/>
                <a:latin typeface="+mn-lt"/>
                <a:ea typeface="+mn-ea"/>
                <a:cs typeface="+mn-cs"/>
              </a:rPr>
              <a:t> </a:t>
            </a:r>
          </a:p>
        </p:txBody>
      </p:sp>
      <p:sp>
        <p:nvSpPr>
          <p:cNvPr id="7"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4</a:t>
            </a:fld>
            <a:endParaRPr lang="en-US"/>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 Voting &amp; Document Status</a:t>
            </a:r>
          </a:p>
        </p:txBody>
      </p:sp>
      <p:sp>
        <p:nvSpPr>
          <p:cNvPr id="6" name="Rectangle 3"/>
          <p:cNvSpPr txBox="1">
            <a:spLocks noChangeArrowheads="1"/>
          </p:cNvSpPr>
          <p:nvPr/>
        </p:nvSpPr>
        <p:spPr bwMode="auto">
          <a:xfrm>
            <a:off x="304800" y="1371600"/>
            <a:ext cx="8686800" cy="472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Make sure your badges are correct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If you plan to make a submission be sure it does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Questions on Voting status, Ballot pool, Access to Reflector, Documentation,  member’s area</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smtClean="0">
                <a:ln>
                  <a:noFill/>
                </a:ln>
                <a:solidFill>
                  <a:schemeClr val="tx1"/>
                </a:solidFill>
                <a:effectLst/>
                <a:uLnTx/>
                <a:uFillTx/>
                <a:latin typeface="+mn-lt"/>
              </a:rPr>
              <a:t>see Adrian Stephens –  adrian.p.stephens@intel.com</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Cell Phones Silent or Off</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5</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Following 5 slides</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6</a:t>
            </a:fld>
            <a:endParaRPr lang="en-US"/>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sng" strike="noStrike" kern="0" cap="none" spc="0" normalizeH="0" baseline="0" noProof="0" smtClean="0">
                <a:ln>
                  <a:noFill/>
                </a:ln>
                <a:solidFill>
                  <a:schemeClr val="tx2"/>
                </a:solidFill>
                <a:effectLst/>
                <a:uLnTx/>
                <a:uFillTx/>
                <a:latin typeface="+mj-lt"/>
                <a:ea typeface="+mj-ea"/>
                <a:cs typeface="+mj-cs"/>
              </a:rPr>
              <a:t>Instructions for the WG Chair</a:t>
            </a:r>
          </a:p>
        </p:txBody>
      </p:sp>
      <p:sp>
        <p:nvSpPr>
          <p:cNvPr id="6" name="Rectangle 3"/>
          <p:cNvSpPr txBox="1">
            <a:spLocks noChangeArrowheads="1"/>
          </p:cNvSpPr>
          <p:nvPr/>
        </p:nvSpPr>
        <p:spPr bwMode="auto">
          <a:xfrm>
            <a:off x="152400" y="1066800"/>
            <a:ext cx="8610600" cy="4876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800" b="0" i="0" u="none" strike="noStrike" kern="0" cap="none" spc="0" normalizeH="0" baseline="0" noProof="0" smtClean="0">
                <a:ln>
                  <a:noFill/>
                </a:ln>
                <a:solidFill>
                  <a:schemeClr val="tx1"/>
                </a:solidFill>
                <a:effectLst/>
                <a:uLnTx/>
                <a:uFillTx/>
                <a:latin typeface="+mn-lt"/>
                <a:ea typeface="+mn-ea"/>
                <a:cs typeface="+mn-cs"/>
              </a:rPr>
              <a:t>	</a:t>
            </a:r>
            <a:r>
              <a:rPr kumimoji="0" lang="en-US" sz="1400" b="0" i="0" u="none" strike="noStrike" kern="0" cap="none" spc="0" normalizeH="0" baseline="0" noProof="0" smtClean="0">
                <a:ln>
                  <a:noFill/>
                </a:ln>
                <a:solidFill>
                  <a:schemeClr val="tx1"/>
                </a:solidFill>
                <a:effectLst/>
                <a:uLnTx/>
                <a:uFillTx/>
                <a:latin typeface="+mn-lt"/>
                <a:ea typeface="+mn-ea"/>
                <a:cs typeface="+mn-cs"/>
              </a:rPr>
              <a:t>The IEEE-SA strongly recommends that at each WG meeting the chair or a designee:</a:t>
            </a:r>
            <a:endParaRPr kumimoji="0" lang="en-US" sz="1400" b="1" i="0" u="none" strike="noStrike" kern="0" cap="none" spc="0" normalizeH="0" baseline="0" noProof="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Show slides #1 through #4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Advise the WG attendees that:</a:t>
            </a:r>
            <a:r>
              <a:rPr kumimoji="0" lang="en-US" sz="14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IEEE’s patent policy is consistent with the ANSI patent policy and is described in Clause 6 of the </a:t>
            </a:r>
            <a:r>
              <a:rPr kumimoji="0" lang="en-US" sz="1400" b="0" i="1" u="none" strike="noStrike" kern="0" cap="none" spc="0" normalizeH="0" baseline="0" noProof="0" smtClean="0">
                <a:ln>
                  <a:noFill/>
                </a:ln>
                <a:solidFill>
                  <a:schemeClr val="tx1"/>
                </a:solidFill>
                <a:effectLst/>
                <a:uLnTx/>
                <a:uFillTx/>
                <a:latin typeface="+mn-lt"/>
              </a:rPr>
              <a:t>IEEE-SA Standards Board Bylaws</a:t>
            </a:r>
            <a:r>
              <a:rPr kumimoji="0" lang="en-US" sz="1400" b="0" i="0" u="none" strike="noStrike" kern="0" cap="none" spc="0" normalizeH="0" baseline="0" noProof="0" smtClean="0">
                <a:ln>
                  <a:noFill/>
                </a:ln>
                <a:solidFill>
                  <a:schemeClr val="tx1"/>
                </a:solidFill>
                <a:effectLst/>
                <a:uLnTx/>
                <a:uFillTx/>
                <a:latin typeface="+mn-lt"/>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smtClean="0">
                <a:ln>
                  <a:noFill/>
                </a:ln>
                <a:solidFill>
                  <a:schemeClr val="tx1"/>
                </a:solidFill>
                <a:effectLst/>
                <a:uLnTx/>
                <a:uFillTx/>
                <a:latin typeface="+mn-lt"/>
              </a:rPr>
            </a:br>
            <a:endParaRPr kumimoji="0" lang="en-US" sz="14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Instruct the WG Secretary to record in the minutes of the relevant WG meeting:</a:t>
            </a:r>
            <a:r>
              <a:rPr kumimoji="0" lang="en-US" sz="7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7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It is recommended that the WG chair review the guidance in </a:t>
            </a:r>
            <a:r>
              <a:rPr kumimoji="0" lang="en-US" sz="1400" b="0" i="1" u="none" strike="noStrike" kern="0" cap="none" spc="0" normalizeH="0" baseline="0" noProof="0" smtClean="0">
                <a:ln>
                  <a:noFill/>
                </a:ln>
                <a:solidFill>
                  <a:schemeClr val="tx1"/>
                </a:solidFill>
                <a:effectLst/>
                <a:uLnTx/>
                <a:uFillTx/>
                <a:latin typeface="+mn-lt"/>
              </a:rPr>
              <a:t>IEEE-SA Standards Board Operations Manual</a:t>
            </a:r>
            <a:r>
              <a:rPr kumimoji="0" lang="en-US" sz="1400" b="0" i="0" u="none" strike="noStrike" kern="0" cap="none" spc="0" normalizeH="0" baseline="0" noProof="0" smtClean="0">
                <a:ln>
                  <a:noFill/>
                </a:ln>
                <a:solidFill>
                  <a:schemeClr val="tx1"/>
                </a:solidFill>
                <a:effectLst/>
                <a:uLnTx/>
                <a:uFillTx/>
                <a:latin typeface="+mn-lt"/>
              </a:rPr>
              <a:t> 6.3.5 and in FAQs 12 and 12a on inclusion of potential Essential Patent Claims by incorporation or by reference.</a:t>
            </a:r>
            <a:r>
              <a:rPr kumimoji="0" lang="en-US" sz="1400" b="0" i="0" u="none" strike="noStrike" kern="0" cap="none" spc="0" normalizeH="0" baseline="0" noProof="0" smtClean="0">
                <a:ln>
                  <a:noFill/>
                </a:ln>
                <a:solidFill>
                  <a:srgbClr val="FF3300"/>
                </a:solidFill>
                <a:effectLst/>
                <a:uLnTx/>
                <a:uFillTx/>
                <a:latin typeface="+mn-lt"/>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smtClean="0">
                <a:ln>
                  <a:noFill/>
                </a:ln>
                <a:solidFill>
                  <a:schemeClr val="tx1"/>
                </a:solidFill>
                <a:effectLst/>
                <a:uLnTx/>
                <a:uFillTx/>
                <a:latin typeface="+mn-lt"/>
              </a:rPr>
              <a:t>	Note: </a:t>
            </a:r>
            <a:r>
              <a:rPr kumimoji="0" lang="en-US" sz="1200" b="1" i="0" u="none" strike="noStrike" kern="0" cap="none" spc="0" normalizeH="0" baseline="0" noProof="0" smtClean="0">
                <a:ln>
                  <a:noFill/>
                </a:ln>
                <a:solidFill>
                  <a:schemeClr val="tx1"/>
                </a:solidFill>
                <a:effectLst/>
                <a:uLnTx/>
                <a:uFillTx/>
                <a:latin typeface="+mn-lt"/>
              </a:rPr>
              <a:t>WG</a:t>
            </a:r>
            <a:r>
              <a:rPr kumimoji="0" lang="en-US" sz="1200" b="0" i="0" u="none" strike="noStrike" kern="0" cap="none" spc="0" normalizeH="0" baseline="0" noProof="0" smtClean="0">
                <a:ln>
                  <a:noFill/>
                </a:ln>
                <a:solidFill>
                  <a:schemeClr val="tx1"/>
                </a:solidFill>
                <a:effectLst/>
                <a:uLnTx/>
                <a:uFillTx/>
                <a:latin typeface="+mn-lt"/>
              </a:rPr>
              <a:t> includes Working Groups, Task Groups, and other standards-developing committees with a PAR approved by the IEEE-SA Standards Board.</a:t>
            </a:r>
          </a:p>
        </p:txBody>
      </p:sp>
      <p:sp>
        <p:nvSpPr>
          <p:cNvPr id="7"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7</a:t>
            </a:fld>
            <a:endParaRPr lang="en-US"/>
          </a:p>
        </p:txBody>
      </p:sp>
      <p:sp>
        <p:nvSpPr>
          <p:cNvPr id="5" name="Rectangle 2"/>
          <p:cNvSpPr txBox="1">
            <a:spLocks noChangeArrowheads="1"/>
          </p:cNvSpPr>
          <p:nvPr/>
        </p:nvSpPr>
        <p:spPr>
          <a:xfrm>
            <a:off x="685800" y="685800"/>
            <a:ext cx="7772400" cy="381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Participants, Patents, and Duty to Inform</a:t>
            </a:r>
          </a:p>
        </p:txBody>
      </p:sp>
      <p:sp>
        <p:nvSpPr>
          <p:cNvPr id="6"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400" b="1" u="sng">
              <a:solidFill>
                <a:srgbClr val="FF0000"/>
              </a:solidFill>
            </a:endParaRPr>
          </a:p>
          <a:p>
            <a:pPr marL="230188" indent="-230188">
              <a:spcBef>
                <a:spcPct val="20000"/>
              </a:spcBef>
            </a:pPr>
            <a:r>
              <a:rPr lang="en-US"/>
              <a:t>	</a:t>
            </a:r>
            <a:r>
              <a:rPr lang="en-US" sz="1600"/>
              <a:t>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b="1"/>
              <a:t>		Quoted text excerpted from IEEE-SA Standards Board Bylaws subclause 6.2</a:t>
            </a:r>
            <a:endParaRPr lang="en-US" sz="1600" b="1"/>
          </a:p>
          <a:p>
            <a:pPr marL="230188" indent="-230188">
              <a:spcBef>
                <a:spcPct val="20000"/>
              </a:spcBef>
              <a:buFontTx/>
              <a:buChar char="•"/>
            </a:pPr>
            <a:r>
              <a:rPr lang="en-US" sz="1600"/>
              <a:t>Early identification of holders of potential Essential Patent Claims is strongly encouraged</a:t>
            </a:r>
          </a:p>
          <a:p>
            <a:pPr marL="230188" indent="-230188">
              <a:spcBef>
                <a:spcPct val="20000"/>
              </a:spcBef>
              <a:buFontTx/>
              <a:buChar char="•"/>
            </a:pPr>
            <a:r>
              <a:rPr lang="en-US" sz="1600"/>
              <a:t>No duty to perform a patent search</a:t>
            </a:r>
            <a:endParaRPr lang="en-GB" sz="160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8"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8</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200" b="1" i="0" u="sng" strike="noStrike" kern="0" cap="none" spc="0" normalizeH="0" baseline="0" noProof="0" smtClean="0">
                <a:ln>
                  <a:noFill/>
                </a:ln>
                <a:solidFill>
                  <a:schemeClr val="tx2"/>
                </a:solidFill>
                <a:effectLst/>
                <a:uLnTx/>
                <a:uFillTx/>
                <a:latin typeface="+mj-lt"/>
                <a:ea typeface="+mj-ea"/>
                <a:cs typeface="+mj-cs"/>
              </a:rPr>
              <a:t>Patent Related Links</a:t>
            </a:r>
            <a:endParaRPr kumimoji="0" lang="en-US" sz="3200" b="1" i="0" u="sng" strike="noStrike" kern="0" cap="none" spc="0" normalizeH="0" baseline="0" noProof="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0" y="1676400"/>
            <a:ext cx="8991600" cy="3505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a:t>
            </a: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All participants should be familiar with their obligations under the IEEE-SA Policies &amp; Procedures for standards development.</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Patent Policy is stated in these sources: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Boards Bylaws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9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http://standards.ieee.org/guides/bylaws/sect6-7.html#6</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 Operations Manual</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http://standards.ieee.org/guides/opman/sect6.html#6.3</a:t>
            </a:r>
            <a:endParaRPr kumimoji="0" lang="en-US" sz="20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Material about the patent policy is available at</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http://standards.ieee.org/board/pat/pat-material.html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9"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9</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Call for Potentially Essential Patents</a:t>
            </a:r>
          </a:p>
        </p:txBody>
      </p:sp>
      <p:sp>
        <p:nvSpPr>
          <p:cNvPr id="6" name="Rectangle 3"/>
          <p:cNvSpPr txBox="1">
            <a:spLocks noChangeArrowheads="1"/>
          </p:cNvSpPr>
          <p:nvPr/>
        </p:nvSpPr>
        <p:spPr bwMode="auto">
          <a:xfrm>
            <a:off x="7620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Either speak up now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Provide the chair of this group with the identity of the holder(s) of any and all such claims as soon as possible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Cause an LOA to be submitted</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#3</a:t>
            </a:r>
          </a:p>
        </p:txBody>
      </p:sp>
      <p:sp>
        <p:nvSpPr>
          <p:cNvPr id="8" name="Rectangle 4"/>
          <p:cNvSpPr txBox="1">
            <a:spLocks noChangeArrowheads="1"/>
          </p:cNvSpPr>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2013</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89542</TotalTime>
  <Words>888</Words>
  <Application>Microsoft Office PowerPoint</Application>
  <PresentationFormat>On-screen Show (4:3)</PresentationFormat>
  <Paragraphs>201</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Slide 1</vt:lpstr>
      <vt:lpstr>Slide 2</vt:lpstr>
      <vt:lpstr>Slide 3</vt:lpstr>
      <vt:lpstr>Slide 4</vt:lpstr>
      <vt:lpstr>Slide 5</vt:lpstr>
      <vt:lpstr>Slide 6</vt:lpstr>
      <vt:lpstr>Slide 7</vt:lpstr>
      <vt:lpstr>Slide 8</vt:lpstr>
      <vt:lpstr>Slide 9</vt:lpstr>
      <vt:lpstr>Slide 10</vt:lpstr>
      <vt:lpstr>Agenda Items for the Week</vt:lpstr>
      <vt:lpstr>Submissions</vt:lpstr>
      <vt:lpstr>Tentative TGaj Agenda for the Week</vt:lpstr>
      <vt:lpstr>Agenda for Tuesday March 19th, 08:00 – 10:00</vt:lpstr>
      <vt:lpstr>Notes for Tuesday March 19th, 08:00 – 10:00</vt:lpstr>
      <vt:lpstr>Review From Shenzhen</vt:lpstr>
      <vt:lpstr>January Minutes</vt:lpstr>
      <vt:lpstr>Backup</vt:lpstr>
      <vt:lpstr>Goals for April</vt:lpstr>
      <vt:lpstr>Conference call times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May 2011 Report</dc:title>
  <dc:creator>Eldad Perahia</dc:creator>
  <cp:keywords>July 2011</cp:keywords>
  <cp:lastModifiedBy>Eldad Perahia</cp:lastModifiedBy>
  <cp:revision>3021</cp:revision>
  <cp:lastPrinted>1998-02-10T13:28:06Z</cp:lastPrinted>
  <dcterms:created xsi:type="dcterms:W3CDTF">2007-04-17T18:10:23Z</dcterms:created>
  <dcterms:modified xsi:type="dcterms:W3CDTF">2013-03-18T22:12:05Z</dcterms:modified>
</cp:coreProperties>
</file>