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2" r:id="rId4"/>
    <p:sldId id="270" r:id="rId5"/>
    <p:sldId id="263" r:id="rId6"/>
    <p:sldId id="265" r:id="rId7"/>
    <p:sldId id="266" r:id="rId8"/>
    <p:sldId id="267" r:id="rId9"/>
    <p:sldId id="268" r:id="rId10"/>
    <p:sldId id="269" r:id="rId11"/>
    <p:sldId id="264" r:id="rId12"/>
    <p:sldId id="272" r:id="rId13"/>
    <p:sldId id="273" r:id="rId14"/>
    <p:sldId id="280" r:id="rId15"/>
    <p:sldId id="282" r:id="rId16"/>
    <p:sldId id="283" r:id="rId17"/>
    <p:sldId id="284" r:id="rId18"/>
    <p:sldId id="285" r:id="rId19"/>
    <p:sldId id="281" r:id="rId20"/>
    <p:sldId id="276" r:id="rId21"/>
    <p:sldId id="286" r:id="rId22"/>
    <p:sldId id="271" r:id="rId23"/>
    <p:sldId id="277" r:id="rId24"/>
    <p:sldId id="278" r:id="rId25"/>
    <p:sldId id="27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4" autoAdjust="0"/>
    <p:restoredTop sz="86466" autoAdjust="0"/>
  </p:normalViewPr>
  <p:slideViewPr>
    <p:cSldViewPr>
      <p:cViewPr varScale="1">
        <p:scale>
          <a:sx n="60" d="100"/>
          <a:sy n="60" d="100"/>
        </p:scale>
        <p:origin x="-192" y="-78"/>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802.11-13/0333r1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802.11-13/0333r1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802.11-13/0333r1</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2013</a:t>
            </a:r>
            <a:endParaRPr lang="en-GB"/>
          </a:p>
        </p:txBody>
      </p:sp>
      <p:sp>
        <p:nvSpPr>
          <p:cNvPr id="6" name="Footer Placeholder 5"/>
          <p:cNvSpPr>
            <a:spLocks noGrp="1"/>
          </p:cNvSpPr>
          <p:nvPr>
            <p:ph type="ftr" idx="11"/>
          </p:nvPr>
        </p:nvSpPr>
        <p:spPr/>
        <p:txBody>
          <a:bodyPr/>
          <a:lstStyle>
            <a:lvl1pPr>
              <a:defRPr/>
            </a:lvl1pPr>
          </a:lstStyle>
          <a:p>
            <a:r>
              <a:rPr lang="en-US" smtClean="0"/>
              <a:t>Jon Rosdahl, CSR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Jon Rosdahl, CSR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2013</a:t>
            </a:r>
            <a:endParaRPr lang="en-GB"/>
          </a:p>
        </p:txBody>
      </p:sp>
      <p:sp>
        <p:nvSpPr>
          <p:cNvPr id="4" name="Footer Placeholder 3"/>
          <p:cNvSpPr>
            <a:spLocks noGrp="1"/>
          </p:cNvSpPr>
          <p:nvPr>
            <p:ph type="ftr" idx="11"/>
          </p:nvPr>
        </p:nvSpPr>
        <p:spPr/>
        <p:txBody>
          <a:bodyPr/>
          <a:lstStyle>
            <a:lvl1pPr>
              <a:defRPr/>
            </a:lvl1pPr>
          </a:lstStyle>
          <a:p>
            <a:r>
              <a:rPr lang="en-US" smtClean="0"/>
              <a:t>Jon Rosdahl, CSR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2013</a:t>
            </a:r>
            <a:endParaRPr lang="en-GB"/>
          </a:p>
        </p:txBody>
      </p:sp>
      <p:sp>
        <p:nvSpPr>
          <p:cNvPr id="3" name="Footer Placeholder 2"/>
          <p:cNvSpPr>
            <a:spLocks noGrp="1"/>
          </p:cNvSpPr>
          <p:nvPr>
            <p:ph type="ftr" idx="11"/>
          </p:nvPr>
        </p:nvSpPr>
        <p:spPr/>
        <p:txBody>
          <a:bodyPr/>
          <a:lstStyle>
            <a:lvl1pPr>
              <a:defRPr/>
            </a:lvl1pPr>
          </a:lstStyle>
          <a:p>
            <a:r>
              <a:rPr lang="en-US" smtClean="0"/>
              <a:t>Jon Rosdahl, CSR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11-13/0333r1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ridwiseac.org/pdfs/forum_papers10/haradapre_gi10.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1/files/public/docs2013/new-p802-1CB-draft-5c-0313.pdf" TargetMode="External"/><Relationship Id="rId2" Type="http://schemas.openxmlformats.org/officeDocument/2006/relationships/hyperlink" Target="http://ieee802.org/1/files/public/docs2013/new-p802-1CB-draft-par-0313.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3/bm/P802_3bm_PAR_0313.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3/NGBASET/P802_3bq_PAR_Detail_20_03_2013.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NGBASET/P802_3bq_PAR_Detail.pdf" TargetMode="External"/><Relationship Id="rId3" Type="http://schemas.openxmlformats.org/officeDocument/2006/relationships/hyperlink" Target="http://ieee802.org/1/files/public/docs2013/p802-par-modification-0113l.pdf" TargetMode="External"/><Relationship Id="rId7" Type="http://schemas.openxmlformats.org/officeDocument/2006/relationships/hyperlink" Target="http://www.ieee802.org/3/bm/P8023bm_5Criteria_111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802.org/3/bm/public/jan13/P802_3bm_PAR_0113.pdf" TargetMode="External"/><Relationship Id="rId5" Type="http://schemas.openxmlformats.org/officeDocument/2006/relationships/hyperlink" Target="http://ieee802.org/1/files/public/docs2013/new-p802-1Qcb-draft-5c-0113.pdf" TargetMode="External"/><Relationship Id="rId10" Type="http://schemas.openxmlformats.org/officeDocument/2006/relationships/hyperlink" Target="http://ieee802.org/15/pending.html" TargetMode="External"/><Relationship Id="rId4" Type="http://schemas.openxmlformats.org/officeDocument/2006/relationships/hyperlink" Target="http://ieee802.org/1/files/public/docs2013/new-p802-1Qcb-draft-par-0113.pdf" TargetMode="External"/><Relationship Id="rId9" Type="http://schemas.openxmlformats.org/officeDocument/2006/relationships/hyperlink" Target="http://www.ieee802.org/3/NGBASET/5C_020813_NGBT.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696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Review of March 2013</a:t>
            </a:r>
            <a:br>
              <a:rPr lang="en-US" dirty="0" smtClean="0"/>
            </a:br>
            <a:r>
              <a:rPr lang="en-US" dirty="0" smtClean="0"/>
              <a:t> Proposed Pars</a:t>
            </a:r>
            <a:endParaRPr lang="en-GB" dirty="0"/>
          </a:p>
        </p:txBody>
      </p:sp>
      <p:sp>
        <p:nvSpPr>
          <p:cNvPr id="3074" name="Rectangle 2"/>
          <p:cNvSpPr>
            <a:spLocks noGrp="1" noChangeArrowheads="1"/>
          </p:cNvSpPr>
          <p:nvPr>
            <p:ph type="body" idx="1"/>
          </p:nvPr>
        </p:nvSpPr>
        <p:spPr>
          <a:xfrm>
            <a:off x="6096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2013-03-21</a:t>
            </a:r>
            <a:endParaRPr lang="en-GB" sz="2000" b="0" dirty="0"/>
          </a:p>
        </p:txBody>
      </p:sp>
      <p:graphicFrame>
        <p:nvGraphicFramePr>
          <p:cNvPr id="3075" name="Object 3"/>
          <p:cNvGraphicFramePr>
            <a:graphicFrameLocks noChangeAspect="1"/>
          </p:cNvGraphicFramePr>
          <p:nvPr/>
        </p:nvGraphicFramePr>
        <p:xfrm>
          <a:off x="531813" y="2293938"/>
          <a:ext cx="7913687" cy="2427287"/>
        </p:xfrm>
        <a:graphic>
          <a:graphicData uri="http://schemas.openxmlformats.org/presentationml/2006/ole">
            <p:oleObj spid="_x0000_s3075" name="Document" r:id="rId4" imgW="8257888" imgH="255384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802.15.4p</a:t>
            </a:r>
            <a:endParaRPr lang="en-US" dirty="0"/>
          </a:p>
        </p:txBody>
      </p:sp>
      <p:sp>
        <p:nvSpPr>
          <p:cNvPr id="3" name="Content Placeholder 2"/>
          <p:cNvSpPr>
            <a:spLocks noGrp="1"/>
          </p:cNvSpPr>
          <p:nvPr>
            <p:ph idx="1"/>
          </p:nvPr>
        </p:nvSpPr>
        <p:spPr/>
        <p:txBody>
          <a:bodyPr/>
          <a:lstStyle/>
          <a:p>
            <a:r>
              <a:rPr lang="en-US" dirty="0" smtClean="0"/>
              <a:t>8.1 should only include a statement of what is being changed. i.e. </a:t>
            </a:r>
          </a:p>
          <a:p>
            <a:pPr lvl="1"/>
            <a:r>
              <a:rPr lang="en-US" dirty="0" smtClean="0"/>
              <a:t>“2.1 – Change Title to better communicate what features are in the standard .”</a:t>
            </a:r>
          </a:p>
          <a:p>
            <a:r>
              <a:rPr lang="en-US" dirty="0" smtClean="0"/>
              <a:t>Or something similar.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802.21c</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Section 2. Change “The draft has now 61% approval.” to “The draft is now 61% stable”….if it has not had 75% approval, then you are not able to do a recirculation ballot, but would be  still trying to pass a Sponsor Letter Ballot.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2209800"/>
            <a:ext cx="7772400" cy="1362075"/>
          </a:xfrm>
        </p:spPr>
        <p:txBody>
          <a:bodyPr/>
          <a:lstStyle/>
          <a:p>
            <a:pPr algn="ctr"/>
            <a:r>
              <a:rPr lang="en-US" dirty="0" smtClean="0"/>
              <a:t>Section 2: Response</a:t>
            </a:r>
            <a:br>
              <a:rPr lang="en-US" dirty="0" smtClean="0"/>
            </a:br>
            <a:r>
              <a:rPr lang="en-US" dirty="0" smtClean="0"/>
              <a:t> from 802 WG</a:t>
            </a:r>
            <a:r>
              <a:rPr lang="en-US" cap="none" dirty="0" smtClean="0"/>
              <a:t>s</a:t>
            </a:r>
            <a:endParaRPr lang="en-US" dirty="0"/>
          </a:p>
        </p:txBody>
      </p:sp>
      <p:sp>
        <p:nvSpPr>
          <p:cNvPr id="8" name="Text Placeholder 7"/>
          <p:cNvSpPr>
            <a:spLocks noGrp="1"/>
          </p:cNvSpPr>
          <p:nvPr>
            <p:ph type="body" idx="1"/>
          </p:nvPr>
        </p:nvSpPr>
        <p:spPr>
          <a:xfrm>
            <a:off x="722313" y="2906713"/>
            <a:ext cx="7772400" cy="1131887"/>
          </a:xfrm>
        </p:spPr>
        <p:txBody>
          <a:bodyPr/>
          <a:lstStyle/>
          <a:p>
            <a:r>
              <a:rPr lang="en-US" dirty="0" smtClean="0"/>
              <a:t>802.11 review and feedback on PARS for March 2013 Plenary</a:t>
            </a:r>
            <a:endParaRPr lang="en-US" dirty="0"/>
          </a:p>
        </p:txBody>
      </p:sp>
      <p:sp>
        <p:nvSpPr>
          <p:cNvPr id="6" name="Date Placeholder 5"/>
          <p:cNvSpPr>
            <a:spLocks noGrp="1"/>
          </p:cNvSpPr>
          <p:nvPr>
            <p:ph type="dt" idx="10"/>
          </p:nvPr>
        </p:nvSpPr>
        <p:spPr/>
        <p:txBody>
          <a:bodyPr/>
          <a:lstStyle/>
          <a:p>
            <a:r>
              <a:rPr lang="en-US" smtClean="0"/>
              <a:t>March 2013</a:t>
            </a:r>
            <a:endParaRPr lang="en-GB" dirty="0"/>
          </a:p>
        </p:txBody>
      </p:sp>
      <p:sp>
        <p:nvSpPr>
          <p:cNvPr id="5" name="Footer Placeholder 4"/>
          <p:cNvSpPr>
            <a:spLocks noGrp="1"/>
          </p:cNvSpPr>
          <p:nvPr>
            <p:ph type="ftr" idx="11"/>
          </p:nvPr>
        </p:nvSpPr>
        <p:spPr/>
        <p:txBody>
          <a:bodyPr/>
          <a:lstStyle/>
          <a:p>
            <a:r>
              <a:rPr lang="en-US" smtClean="0"/>
              <a:t>Jon Rosdahl, CSR Technology Inc.</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143636" y="6475413"/>
            <a:ext cx="2398702"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 PAR Modification	</a:t>
            </a:r>
            <a:r>
              <a:rPr lang="en-US" dirty="0" smtClean="0"/>
              <a:t>- 802 Response</a:t>
            </a:r>
            <a:endParaRPr lang="en-US" dirty="0"/>
          </a:p>
        </p:txBody>
      </p:sp>
      <p:sp>
        <p:nvSpPr>
          <p:cNvPr id="10242" name="Rectangle 2"/>
          <p:cNvSpPr>
            <a:spLocks noGrp="1" noChangeArrowheads="1"/>
          </p:cNvSpPr>
          <p:nvPr>
            <p:ph type="body" idx="1"/>
          </p:nvPr>
        </p:nvSpPr>
        <p:spPr>
          <a:xfrm>
            <a:off x="685800" y="1524000"/>
            <a:ext cx="7772400" cy="4665663"/>
          </a:xfrm>
          <a:ln/>
        </p:spPr>
        <p:txBody>
          <a:bodyPr/>
          <a:lstStyle/>
          <a:p>
            <a:r>
              <a:rPr lang="en-US" dirty="0" smtClean="0"/>
              <a:t>5.2 </a:t>
            </a:r>
            <a:r>
              <a:rPr lang="en-US" sz="2000" dirty="0" smtClean="0"/>
              <a:t>Is the change of capitalization of “Local Area Network”, “Metropolitan Area Networks”, and  Personal Area Networks” consistent with the IEEE style guide</a:t>
            </a:r>
            <a:r>
              <a:rPr lang="en-US" sz="2000" dirty="0" smtClean="0"/>
              <a:t>?</a:t>
            </a:r>
            <a:endParaRPr lang="en-US" dirty="0" smtClean="0"/>
          </a:p>
          <a:p>
            <a:r>
              <a:rPr lang="en-US" dirty="0" smtClean="0"/>
              <a:t>802.1 response</a:t>
            </a:r>
            <a:r>
              <a:rPr lang="en-US" dirty="0" smtClean="0"/>
              <a:t>: </a:t>
            </a:r>
            <a:r>
              <a:rPr lang="en-US" i="1" dirty="0" smtClean="0"/>
              <a:t>"</a:t>
            </a:r>
            <a:r>
              <a:rPr lang="en-US" i="1" dirty="0" smtClean="0"/>
              <a:t>Yes</a:t>
            </a:r>
            <a:r>
              <a:rPr lang="en-US" i="1" dirty="0" smtClean="0"/>
              <a:t>.“</a:t>
            </a:r>
          </a:p>
          <a:p>
            <a:endParaRPr lang="en-US" dirty="0" smtClean="0"/>
          </a:p>
          <a:p>
            <a:r>
              <a:rPr lang="en-US" sz="2000" dirty="0" smtClean="0"/>
              <a:t>5.2 </a:t>
            </a:r>
            <a:r>
              <a:rPr lang="en-US" sz="2000" dirty="0" smtClean="0"/>
              <a:t>– If Upper case of the other “Area Networks” then “Regional Area Networks” should be upper case as well</a:t>
            </a:r>
            <a:r>
              <a:rPr lang="en-US" sz="2000" dirty="0" smtClean="0"/>
              <a:t>.</a:t>
            </a:r>
          </a:p>
          <a:p>
            <a:r>
              <a:rPr lang="en-US" dirty="0" smtClean="0"/>
              <a:t>802.1 </a:t>
            </a:r>
            <a:r>
              <a:rPr lang="en-US" dirty="0" smtClean="0"/>
              <a:t>response</a:t>
            </a:r>
            <a:r>
              <a:rPr lang="en-US" dirty="0" smtClean="0"/>
              <a:t>: </a:t>
            </a:r>
            <a:r>
              <a:rPr lang="en-US" i="1" dirty="0" smtClean="0"/>
              <a:t>"</a:t>
            </a:r>
            <a:r>
              <a:rPr lang="en-US" i="1" dirty="0" smtClean="0"/>
              <a:t>As the capitalization for the other acronyms complies with the IEEE Style Guide, the capitalization is correct."</a:t>
            </a: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802.1Qbc Response</a:t>
            </a:r>
            <a:endParaRPr lang="en-US" dirty="0"/>
          </a:p>
        </p:txBody>
      </p:sp>
      <p:sp>
        <p:nvSpPr>
          <p:cNvPr id="3" name="Content Placeholder 2"/>
          <p:cNvSpPr>
            <a:spLocks noGrp="1"/>
          </p:cNvSpPr>
          <p:nvPr>
            <p:ph idx="1"/>
          </p:nvPr>
        </p:nvSpPr>
        <p:spPr/>
        <p:txBody>
          <a:bodyPr/>
          <a:lstStyle/>
          <a:p>
            <a:r>
              <a:rPr lang="en-US" dirty="0" smtClean="0"/>
              <a:t>802.11 comment#1</a:t>
            </a:r>
            <a:r>
              <a:rPr lang="en-US" dirty="0" smtClean="0"/>
              <a:t>:</a:t>
            </a:r>
            <a:endParaRPr lang="en-US" dirty="0" smtClean="0"/>
          </a:p>
          <a:p>
            <a:r>
              <a:rPr lang="en-US" i="1" dirty="0" smtClean="0"/>
              <a:t>Suggest Change to 7.1: </a:t>
            </a:r>
            <a:endParaRPr lang="en-US" dirty="0" smtClean="0"/>
          </a:p>
          <a:p>
            <a:r>
              <a:rPr lang="en-US" i="1" dirty="0" smtClean="0"/>
              <a:t>“IEC 62439-3 defines high-availability mechanisms in automation networks, but it is restricted to ring topologies, whereas this amendment will work on all LAN topologies.”</a:t>
            </a:r>
            <a:endParaRPr lang="en-US" dirty="0" smtClean="0"/>
          </a:p>
          <a:p>
            <a:r>
              <a:rPr lang="en-US" dirty="0" smtClean="0"/>
              <a:t>802.1 </a:t>
            </a:r>
            <a:r>
              <a:rPr lang="en-US" dirty="0" smtClean="0"/>
              <a:t>response</a:t>
            </a:r>
            <a:r>
              <a:rPr lang="en-US" dirty="0" smtClean="0"/>
              <a:t>:</a:t>
            </a:r>
            <a:endParaRPr lang="en-US" dirty="0" smtClean="0"/>
          </a:p>
          <a:p>
            <a:r>
              <a:rPr lang="en-US" i="1" dirty="0" smtClean="0"/>
              <a:t>Accepted. We have used the suggested text</a:t>
            </a:r>
            <a:r>
              <a:rPr lang="en-US" i="1"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802.1Qbc </a:t>
            </a:r>
            <a:r>
              <a:rPr lang="en-US" dirty="0" err="1" smtClean="0"/>
              <a:t>Repsonse</a:t>
            </a:r>
            <a:r>
              <a:rPr lang="en-US" dirty="0" smtClean="0"/>
              <a:t> (cont)</a:t>
            </a:r>
            <a:br>
              <a:rPr lang="en-US" dirty="0" smtClean="0"/>
            </a:br>
            <a:endParaRPr lang="en-US" dirty="0"/>
          </a:p>
        </p:txBody>
      </p:sp>
      <p:sp>
        <p:nvSpPr>
          <p:cNvPr id="3" name="Content Placeholder 2"/>
          <p:cNvSpPr>
            <a:spLocks noGrp="1"/>
          </p:cNvSpPr>
          <p:nvPr>
            <p:ph idx="1"/>
          </p:nvPr>
        </p:nvSpPr>
        <p:spPr>
          <a:xfrm>
            <a:off x="685800" y="1371600"/>
            <a:ext cx="7770813" cy="4722813"/>
          </a:xfrm>
        </p:spPr>
        <p:txBody>
          <a:bodyPr/>
          <a:lstStyle/>
          <a:p>
            <a:r>
              <a:rPr lang="en-US" dirty="0" smtClean="0"/>
              <a:t>802.11 comment#2:</a:t>
            </a:r>
          </a:p>
          <a:p>
            <a:r>
              <a:rPr lang="en-US" sz="2000" i="1" dirty="0" smtClean="0"/>
              <a:t>7.1 It appears that PRP or RSTP in IEC 62439-3 are not limited to “ring topologies”. (See tutorial at </a:t>
            </a:r>
            <a:r>
              <a:rPr lang="en-US" sz="2000" i="1" dirty="0" smtClean="0">
                <a:hlinkClick r:id="rId2"/>
              </a:rPr>
              <a:t>http://www.gridwiseac.org/pdfs/forum_papers10/haradapre_gi10.pdf</a:t>
            </a:r>
            <a:r>
              <a:rPr lang="en-US" sz="2000" i="1" dirty="0" smtClean="0"/>
              <a:t>)</a:t>
            </a:r>
            <a:endParaRPr lang="en-US" sz="2000" dirty="0" smtClean="0"/>
          </a:p>
          <a:p>
            <a:r>
              <a:rPr lang="en-US" sz="2000" i="1" dirty="0" smtClean="0"/>
              <a:t>(a) Can you please explain why PRP and RSTP are not suitable solutions?</a:t>
            </a:r>
          </a:p>
          <a:p>
            <a:r>
              <a:rPr lang="en-US" sz="2000" i="1" dirty="0" smtClean="0"/>
              <a:t>(b) Does the revision of 62439-3 make a difference?</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400" dirty="0" smtClean="0"/>
              <a:t>802.1Qbc Response (cont)</a:t>
            </a:r>
            <a:endParaRPr lang="en-US" sz="2400" dirty="0"/>
          </a:p>
        </p:txBody>
      </p:sp>
      <p:sp>
        <p:nvSpPr>
          <p:cNvPr id="3" name="Content Placeholder 2"/>
          <p:cNvSpPr>
            <a:spLocks noGrp="1"/>
          </p:cNvSpPr>
          <p:nvPr>
            <p:ph idx="1"/>
          </p:nvPr>
        </p:nvSpPr>
        <p:spPr>
          <a:xfrm>
            <a:off x="685800" y="1219200"/>
            <a:ext cx="7770813" cy="4875213"/>
          </a:xfrm>
        </p:spPr>
        <p:txBody>
          <a:bodyPr/>
          <a:lstStyle/>
          <a:p>
            <a:pPr marL="457200" indent="-457200">
              <a:buAutoNum type="alphaLcParenBoth"/>
            </a:pPr>
            <a:r>
              <a:rPr lang="en-US" sz="2000" i="1" dirty="0" smtClean="0"/>
              <a:t>Can </a:t>
            </a:r>
            <a:r>
              <a:rPr lang="en-US" sz="2000" i="1" dirty="0" smtClean="0"/>
              <a:t>you please explain why PRP and RSTP are not suitable solutions?</a:t>
            </a:r>
          </a:p>
          <a:p>
            <a:pPr marL="457200" indent="-457200"/>
            <a:r>
              <a:rPr lang="en-US" sz="2000" dirty="0" smtClean="0"/>
              <a:t>802.1 response:</a:t>
            </a:r>
          </a:p>
          <a:p>
            <a:pPr marL="914400" lvl="1" indent="-457200">
              <a:buAutoNum type="alphaLcParenBoth"/>
            </a:pPr>
            <a:r>
              <a:rPr lang="en-US" i="1" dirty="0" smtClean="0"/>
              <a:t>PRP (like HSR described in IEC 62439-3) is a solution that provides seamless redundancy through completely doubling network topologies (which severely limits financial feasibility) and introduces a dual connection mechanism that is not compliant with IEEE 802.1 bridging.</a:t>
            </a:r>
            <a:endParaRPr lang="en-US" dirty="0" smtClean="0"/>
          </a:p>
          <a:p>
            <a:pPr marL="457200" indent="-457200">
              <a:buAutoNum type="alphaLcParenBoth"/>
            </a:pPr>
            <a:endParaRPr lang="en-US" sz="2000" dirty="0" smtClean="0"/>
          </a:p>
          <a:p>
            <a:pPr lvl="1"/>
            <a:r>
              <a:rPr lang="en-US" i="1" dirty="0" smtClean="0"/>
              <a:t>RSTP and its specific application in a ring topology described in IEC 62439-1 still is a mechanism that relies on network reconfiguration and introduces communication outages to whole networks or parts of the network. This is in conflict with the main requirement of the proposed PAR, enabling seamless redundancy without any loss of communication.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lvl="0"/>
            <a:r>
              <a:rPr lang="en-US" sz="3200" b="1" dirty="0" smtClean="0">
                <a:solidFill>
                  <a:srgbClr val="000000"/>
                </a:solidFill>
                <a:latin typeface="+mj-lt"/>
                <a:ea typeface="+mj-ea"/>
                <a:cs typeface="+mj-cs"/>
              </a:rPr>
              <a:t>802.1Qbc Response (cont)</a:t>
            </a:r>
            <a:endParaRPr lang="en-US" dirty="0"/>
          </a:p>
        </p:txBody>
      </p:sp>
      <p:sp>
        <p:nvSpPr>
          <p:cNvPr id="3" name="Content Placeholder 2"/>
          <p:cNvSpPr>
            <a:spLocks noGrp="1"/>
          </p:cNvSpPr>
          <p:nvPr>
            <p:ph idx="1"/>
          </p:nvPr>
        </p:nvSpPr>
        <p:spPr>
          <a:xfrm>
            <a:off x="685800" y="1371600"/>
            <a:ext cx="7770813" cy="4722813"/>
          </a:xfrm>
        </p:spPr>
        <p:txBody>
          <a:bodyPr/>
          <a:lstStyle/>
          <a:p>
            <a:r>
              <a:rPr lang="en-US" sz="2800" i="1" dirty="0" smtClean="0"/>
              <a:t>(b) Does the revision of 62439-3 make a difference</a:t>
            </a:r>
            <a:r>
              <a:rPr lang="en-US" sz="2800" i="1" dirty="0" smtClean="0"/>
              <a:t>?</a:t>
            </a:r>
          </a:p>
          <a:p>
            <a:endParaRPr lang="en-US" sz="2800" dirty="0" smtClean="0"/>
          </a:p>
          <a:p>
            <a:pPr lvl="1"/>
            <a:r>
              <a:rPr lang="en-US" sz="2400" i="1" dirty="0" smtClean="0"/>
              <a:t>802.1 Response: No, the IEC 62439-3:2012-07 spec revision does not change any of the fundamental concepts of the PRP and HSR protocol described in this document. It merely corrects mistakes e.g. in the MIB and adds additional material throughout the document (e.g. HSR to PRP connections) to clarify questions and ambiguities reported to the IEC SC65CWG15 group by implementers.</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dirty="0" smtClean="0"/>
              <a:t>802.1Qbc</a:t>
            </a:r>
            <a:r>
              <a:rPr lang="en-US" baseline="0" dirty="0" smtClean="0"/>
              <a:t> Response (cont)</a:t>
            </a:r>
            <a:endParaRPr lang="en-US" dirty="0"/>
          </a:p>
        </p:txBody>
      </p:sp>
      <p:sp>
        <p:nvSpPr>
          <p:cNvPr id="3" name="Content Placeholder 2"/>
          <p:cNvSpPr>
            <a:spLocks noGrp="1"/>
          </p:cNvSpPr>
          <p:nvPr>
            <p:ph idx="1"/>
          </p:nvPr>
        </p:nvSpPr>
        <p:spPr>
          <a:xfrm>
            <a:off x="381000" y="1219200"/>
            <a:ext cx="8305800" cy="5181600"/>
          </a:xfrm>
        </p:spPr>
        <p:txBody>
          <a:bodyPr/>
          <a:lstStyle/>
          <a:p>
            <a:r>
              <a:rPr lang="en-US" dirty="0" smtClean="0"/>
              <a:t>802.11 comment#3 (on the 5C):</a:t>
            </a:r>
          </a:p>
          <a:p>
            <a:r>
              <a:rPr lang="en-US" i="1" dirty="0" smtClean="0"/>
              <a:t>Distinct Identity</a:t>
            </a:r>
            <a:r>
              <a:rPr lang="en-US" dirty="0" smtClean="0"/>
              <a:t>: </a:t>
            </a:r>
            <a:r>
              <a:rPr lang="en-US" sz="2000" dirty="0" smtClean="0"/>
              <a:t>Suggest change </a:t>
            </a:r>
            <a:r>
              <a:rPr lang="en-US" sz="2000" i="1" dirty="0" smtClean="0"/>
              <a:t>“provides fault tolerance” with “provides link or intermediate node failure tolerance”.</a:t>
            </a:r>
            <a:endParaRPr lang="en-US" sz="2000" dirty="0" smtClean="0"/>
          </a:p>
          <a:p>
            <a:r>
              <a:rPr lang="en-US" sz="2000" dirty="0" smtClean="0"/>
              <a:t>Suggest change in b</a:t>
            </a:r>
            <a:r>
              <a:rPr lang="en-US" sz="2000" i="1" dirty="0" smtClean="0"/>
              <a:t>: “fault tolerance” with “link or intermediate node failure tolerance”</a:t>
            </a:r>
            <a:endParaRPr lang="en-US" dirty="0" smtClean="0"/>
          </a:p>
          <a:p>
            <a:r>
              <a:rPr lang="en-US" i="1" dirty="0" smtClean="0"/>
              <a:t>Economic Feasibility</a:t>
            </a:r>
            <a:r>
              <a:rPr lang="en-US" dirty="0" smtClean="0"/>
              <a:t>: </a:t>
            </a:r>
            <a:r>
              <a:rPr lang="en-US" sz="2000" dirty="0" smtClean="0"/>
              <a:t>Suggested replacement of c</a:t>
            </a:r>
            <a:r>
              <a:rPr lang="en-US" sz="2000" i="1" dirty="0" smtClean="0"/>
              <a:t>:</a:t>
            </a:r>
          </a:p>
          <a:p>
            <a:pPr lvl="1"/>
            <a:r>
              <a:rPr lang="en-US" i="1" dirty="0" smtClean="0"/>
              <a:t> “The installation cost of enhanced VLAN bridges and end stations is expected to be similar to existing implementations”. </a:t>
            </a:r>
            <a:endParaRPr lang="en-US" dirty="0" smtClean="0"/>
          </a:p>
          <a:p>
            <a:r>
              <a:rPr lang="en-US" dirty="0" smtClean="0"/>
              <a:t>802.1 response:</a:t>
            </a:r>
          </a:p>
          <a:p>
            <a:pPr lvl="1"/>
            <a:r>
              <a:rPr lang="en-US" dirty="0" smtClean="0"/>
              <a:t>These were considered to be helpful improvements to the text of the 5C and have been incorporated.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PLAN for 802.1Qcb -&gt; Now 802.1CB</a:t>
            </a:r>
            <a:endParaRPr lang="en-US" dirty="0"/>
          </a:p>
        </p:txBody>
      </p:sp>
      <p:sp>
        <p:nvSpPr>
          <p:cNvPr id="3" name="Content Placeholder 2"/>
          <p:cNvSpPr>
            <a:spLocks noGrp="1"/>
          </p:cNvSpPr>
          <p:nvPr>
            <p:ph idx="1"/>
          </p:nvPr>
        </p:nvSpPr>
        <p:spPr>
          <a:xfrm>
            <a:off x="685800" y="1981200"/>
            <a:ext cx="7770813" cy="4419600"/>
          </a:xfrm>
        </p:spPr>
        <p:txBody>
          <a:bodyPr/>
          <a:lstStyle/>
          <a:p>
            <a:r>
              <a:rPr lang="en-US" sz="1800" dirty="0" smtClean="0"/>
              <a:t>802.1 has considered the comments from 802.11 on the </a:t>
            </a:r>
            <a:r>
              <a:rPr lang="en-US" sz="1800" dirty="0" err="1" smtClean="0"/>
              <a:t>precirculated</a:t>
            </a:r>
            <a:r>
              <a:rPr lang="en-US" sz="1800" dirty="0" smtClean="0"/>
              <a:t> P802.1Qcb draft PAR/5C; our responses have been documented in an earlier email.</a:t>
            </a:r>
          </a:p>
          <a:p>
            <a:r>
              <a:rPr lang="en-US" sz="1800" dirty="0" smtClean="0"/>
              <a:t>As </a:t>
            </a:r>
            <a:r>
              <a:rPr lang="en-US" sz="1800" dirty="0" smtClean="0"/>
              <a:t>a result of discussion within 802.1 this week we have decided to re-cast the draft PAR as a </a:t>
            </a:r>
            <a:r>
              <a:rPr lang="en-US" sz="1800" dirty="0" smtClean="0"/>
              <a:t>stand-alone </a:t>
            </a:r>
            <a:r>
              <a:rPr lang="en-US" sz="1800" dirty="0" smtClean="0"/>
              <a:t>PAR rather than as an amendment to 802.1Q. I have therefore uploaded the revised draft PAR and 5C, now designated P802.1CB, which reflect this change along with the changes suggested by 802.11. The changes to the PAR and 5C text arising out of the change to a stand-alone standard are minor editorials; the intent and content of the project has not changed, simply how it is documented.</a:t>
            </a:r>
          </a:p>
          <a:p>
            <a:r>
              <a:rPr lang="en-US" sz="1800" dirty="0" smtClean="0"/>
              <a:t>The </a:t>
            </a:r>
            <a:r>
              <a:rPr lang="en-US" sz="1800" dirty="0" smtClean="0"/>
              <a:t>revised P802.1CB draft PAR and 5C are located here:</a:t>
            </a:r>
          </a:p>
          <a:p>
            <a:r>
              <a:rPr lang="en-US" sz="1800" dirty="0" smtClean="0">
                <a:hlinkClick r:id="rId2"/>
              </a:rPr>
              <a:t>http</a:t>
            </a:r>
            <a:r>
              <a:rPr lang="en-US" sz="1800" dirty="0" smtClean="0">
                <a:hlinkClick r:id="rId2"/>
              </a:rPr>
              <a:t>://</a:t>
            </a:r>
            <a:r>
              <a:rPr lang="en-US" sz="1800" dirty="0" smtClean="0">
                <a:hlinkClick r:id="rId2"/>
              </a:rPr>
              <a:t>ieee802.org/1/files/public/docs2013/new-p802-1CB-draft-par-0313.pdf</a:t>
            </a:r>
            <a:endParaRPr lang="en-US" sz="1800" dirty="0" smtClean="0"/>
          </a:p>
          <a:p>
            <a:r>
              <a:rPr lang="en-US" sz="1800" dirty="0" smtClean="0">
                <a:hlinkClick r:id="rId3"/>
              </a:rPr>
              <a:t>http://ieee802.org/1/files/public/docs2013/new-p802-1CB-draft-5c-0313.pdf</a:t>
            </a:r>
            <a:r>
              <a:rPr lang="en-US" sz="1800" dirty="0" smtClean="0"/>
              <a:t/>
            </a:r>
            <a:br>
              <a:rPr lang="en-US" sz="1800" dirty="0" smtClean="0"/>
            </a:b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GB" dirty="0" smtClean="0"/>
              <a:t>Section 1: Review </a:t>
            </a:r>
            <a:r>
              <a:rPr lang="en-GB" dirty="0" smtClean="0"/>
              <a:t>of 802 WG PARS submitted for review during the March 2013 </a:t>
            </a:r>
            <a:r>
              <a:rPr lang="en-GB" dirty="0" smtClean="0"/>
              <a:t>Session – Feedback to 802 WGs.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GB" dirty="0" smtClean="0"/>
              <a:t>Section 2: Response to feedback given.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802.3bm</a:t>
            </a:r>
            <a:endParaRPr lang="en-US" dirty="0"/>
          </a:p>
        </p:txBody>
      </p:sp>
      <p:sp>
        <p:nvSpPr>
          <p:cNvPr id="3" name="Content Placeholder 2"/>
          <p:cNvSpPr>
            <a:spLocks noGrp="1"/>
          </p:cNvSpPr>
          <p:nvPr>
            <p:ph idx="1"/>
          </p:nvPr>
        </p:nvSpPr>
        <p:spPr>
          <a:xfrm>
            <a:off x="685800" y="1371600"/>
            <a:ext cx="7770813" cy="5105400"/>
          </a:xfrm>
        </p:spPr>
        <p:txBody>
          <a:bodyPr/>
          <a:lstStyle/>
          <a:p>
            <a:r>
              <a:rPr lang="en-US" dirty="0" smtClean="0"/>
              <a:t>Remove first item #5.2 from 8.1 not necessary for a PAR modification (similar to the discussion we had last November with the two PARs 802.3 submitted.  This will cause confusion with the </a:t>
            </a:r>
            <a:r>
              <a:rPr lang="en-US" dirty="0" err="1" smtClean="0"/>
              <a:t>NesCom</a:t>
            </a:r>
            <a:r>
              <a:rPr lang="en-US" dirty="0" smtClean="0"/>
              <a:t> review.</a:t>
            </a:r>
          </a:p>
          <a:p>
            <a:r>
              <a:rPr lang="en-US" dirty="0" smtClean="0"/>
              <a:t>5.2 Scope of Standard states that it is for “twisted pair PHY types”.  If you are changing the Scope of the project, would you not want to change the scope of the resulting Standard?</a:t>
            </a:r>
          </a:p>
          <a:p>
            <a:r>
              <a:rPr lang="en-US" dirty="0" smtClean="0"/>
              <a:t>5.2.b – What is Energy Efficient Ethernet (EEE) really pointing to in IEEE Std 802.3-2012?</a:t>
            </a:r>
          </a:p>
          <a:p>
            <a:r>
              <a:rPr lang="en-US" dirty="0" smtClean="0"/>
              <a:t>	 What is the real difference between this and 802.3az? </a:t>
            </a:r>
          </a:p>
          <a:p>
            <a:r>
              <a:rPr lang="en-US" dirty="0" smtClean="0"/>
              <a:t>	Is this a marketing term?  Is this a reuse of MAC functions to put the PHY to sleep?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802.3bm Response</a:t>
            </a:r>
            <a:endParaRPr lang="en-US" dirty="0"/>
          </a:p>
        </p:txBody>
      </p:sp>
      <p:sp>
        <p:nvSpPr>
          <p:cNvPr id="3" name="Content Placeholder 2"/>
          <p:cNvSpPr>
            <a:spLocks noGrp="1"/>
          </p:cNvSpPr>
          <p:nvPr>
            <p:ph idx="1"/>
          </p:nvPr>
        </p:nvSpPr>
        <p:spPr>
          <a:xfrm>
            <a:off x="685800" y="1295400"/>
            <a:ext cx="7770813" cy="5105400"/>
          </a:xfrm>
        </p:spPr>
        <p:txBody>
          <a:bodyPr/>
          <a:lstStyle/>
          <a:p>
            <a:r>
              <a:rPr lang="en-US" sz="2000" dirty="0" smtClean="0"/>
              <a:t>The P802.3bm task force has unanimously approved the attached </a:t>
            </a:r>
            <a:br>
              <a:rPr lang="en-US" sz="2000" dirty="0" smtClean="0"/>
            </a:br>
            <a:r>
              <a:rPr lang="en-US" sz="2000" dirty="0" smtClean="0"/>
              <a:t>modification which was made to our pre-submitted PAR based upon feedback </a:t>
            </a:r>
            <a:r>
              <a:rPr lang="en-US" sz="2000" dirty="0" smtClean="0"/>
              <a:t> from </a:t>
            </a:r>
            <a:r>
              <a:rPr lang="en-US" sz="2000" dirty="0" smtClean="0"/>
              <a:t>802.11. (We struck vestigial language from section 8.1 as directed</a:t>
            </a:r>
            <a:r>
              <a:rPr lang="en-US" sz="2000" dirty="0" smtClean="0"/>
              <a:t>)</a:t>
            </a:r>
          </a:p>
          <a:p>
            <a:r>
              <a:rPr lang="en-US" sz="2000" dirty="0" smtClean="0"/>
              <a:t/>
            </a:r>
            <a:br>
              <a:rPr lang="en-US" sz="2000" dirty="0" smtClean="0"/>
            </a:br>
            <a:r>
              <a:rPr lang="en-US" sz="2000" dirty="0" smtClean="0"/>
              <a:t>We </a:t>
            </a:r>
            <a:r>
              <a:rPr lang="en-US" sz="2000" dirty="0" smtClean="0"/>
              <a:t>appreciate your time to consider this PAR modification to allow EEE </a:t>
            </a:r>
            <a:r>
              <a:rPr lang="en-US" sz="2000" dirty="0" smtClean="0"/>
              <a:t>(</a:t>
            </a:r>
            <a:r>
              <a:rPr lang="en-US" sz="2000" dirty="0" smtClean="0"/>
              <a:t>Energy Efficient Ethernet) enhancements into the P802.3bm project</a:t>
            </a:r>
            <a:r>
              <a:rPr lang="en-US" sz="2000" dirty="0" smtClean="0"/>
              <a:t>.</a:t>
            </a:r>
          </a:p>
          <a:p>
            <a:r>
              <a:rPr lang="en-US" sz="2000" dirty="0" smtClean="0"/>
              <a:t/>
            </a:r>
            <a:br>
              <a:rPr lang="en-US" sz="2000" dirty="0" smtClean="0"/>
            </a:br>
            <a:r>
              <a:rPr lang="en-US" sz="2000" dirty="0" smtClean="0"/>
              <a:t>Of </a:t>
            </a:r>
            <a:r>
              <a:rPr lang="en-US" sz="2000" dirty="0" smtClean="0"/>
              <a:t>course, this modification is subject to Working Group approval which </a:t>
            </a:r>
            <a:r>
              <a:rPr lang="en-US" sz="2000" dirty="0" smtClean="0"/>
              <a:t>we </a:t>
            </a:r>
            <a:r>
              <a:rPr lang="en-US" sz="2000" dirty="0" smtClean="0"/>
              <a:t>plan to request at tomorrow's 802.3 WG meeting.</a:t>
            </a:r>
            <a:br>
              <a:rPr lang="en-US" sz="2000" dirty="0" smtClean="0"/>
            </a:br>
            <a:r>
              <a:rPr lang="en-US" sz="2000" dirty="0" smtClean="0"/>
              <a:t/>
            </a:r>
            <a:br>
              <a:rPr lang="en-US" sz="2000" dirty="0" smtClean="0"/>
            </a:br>
            <a:r>
              <a:rPr lang="en-US" sz="2000" dirty="0" smtClean="0"/>
              <a:t>Best Regards,</a:t>
            </a:r>
            <a:br>
              <a:rPr lang="en-US" sz="2000" dirty="0" smtClean="0"/>
            </a:br>
            <a:r>
              <a:rPr lang="en-US" sz="2000" dirty="0" smtClean="0"/>
              <a:t>Dan </a:t>
            </a:r>
            <a:r>
              <a:rPr lang="en-US" sz="2000" dirty="0" smtClean="0"/>
              <a:t>Dove</a:t>
            </a:r>
            <a:br>
              <a:rPr lang="en-US" sz="2000" dirty="0" smtClean="0"/>
            </a:br>
            <a:r>
              <a:rPr lang="en-US" sz="2000" dirty="0" smtClean="0"/>
              <a:t>PDF file is </a:t>
            </a:r>
            <a:r>
              <a:rPr lang="en-US" sz="2000" dirty="0" smtClean="0"/>
              <a:t>located.</a:t>
            </a:r>
            <a:r>
              <a:rPr lang="en-US" sz="2000" dirty="0" smtClean="0"/>
              <a:t/>
            </a:r>
            <a:br>
              <a:rPr lang="en-US" sz="2000" dirty="0" smtClean="0"/>
            </a:br>
            <a:r>
              <a:rPr lang="en-US" sz="2000" dirty="0" smtClean="0">
                <a:hlinkClick r:id="rId2"/>
              </a:rPr>
              <a:t>http://www.ieee802.org/3/bm/P802_3bm_PAR_0313.pdf</a:t>
            </a: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dirty="0" smtClean="0"/>
              <a:t>Response to Questions on 80.23bm</a:t>
            </a:r>
            <a:endParaRPr lang="en-US" dirty="0"/>
          </a:p>
        </p:txBody>
      </p:sp>
      <p:sp>
        <p:nvSpPr>
          <p:cNvPr id="3" name="Content Placeholder 2"/>
          <p:cNvSpPr>
            <a:spLocks noGrp="1"/>
          </p:cNvSpPr>
          <p:nvPr>
            <p:ph idx="1"/>
          </p:nvPr>
        </p:nvSpPr>
        <p:spPr>
          <a:xfrm>
            <a:off x="304800" y="1066800"/>
            <a:ext cx="8458200" cy="5410200"/>
          </a:xfrm>
        </p:spPr>
        <p:txBody>
          <a:bodyPr/>
          <a:lstStyle/>
          <a:p>
            <a:r>
              <a:rPr lang="en-US" sz="1800" dirty="0" smtClean="0">
                <a:solidFill>
                  <a:srgbClr val="000000"/>
                </a:solidFill>
              </a:rPr>
              <a:t>Comment #1 accepted</a:t>
            </a:r>
          </a:p>
          <a:p>
            <a:r>
              <a:rPr lang="en-US" sz="1800" dirty="0" smtClean="0">
                <a:solidFill>
                  <a:srgbClr val="000000"/>
                </a:solidFill>
              </a:rPr>
              <a:t>Comment #2 – The stated scope of 802.3 includes the provision of </a:t>
            </a:r>
            <a:r>
              <a:rPr lang="en-US" sz="1800" b="1" dirty="0" smtClean="0">
                <a:solidFill>
                  <a:srgbClr val="000000"/>
                </a:solidFill>
              </a:rPr>
              <a:t>power</a:t>
            </a:r>
            <a:r>
              <a:rPr lang="en-US" sz="1800" dirty="0" smtClean="0">
                <a:solidFill>
                  <a:srgbClr val="000000"/>
                </a:solidFill>
              </a:rPr>
              <a:t> over selected twisted-pair cables. We aren’t changing that capability and it will remain within scope. We request the comment be withdrawn.</a:t>
            </a:r>
          </a:p>
          <a:p>
            <a:r>
              <a:rPr lang="en-US" sz="1800" dirty="0" smtClean="0">
                <a:solidFill>
                  <a:srgbClr val="000000"/>
                </a:solidFill>
              </a:rPr>
              <a:t>Comment #3 – EEE is specified in Clause 78 and affects numerous points within IEEE Std 802.3-2012. Our plan is to use the existing EEE protocol and extend it to support fiber-optic interfaces with minimal changes to existing clauses.</a:t>
            </a:r>
          </a:p>
          <a:p>
            <a:r>
              <a:rPr lang="en-US" sz="1800" dirty="0" smtClean="0">
                <a:solidFill>
                  <a:srgbClr val="000000"/>
                </a:solidFill>
              </a:rPr>
              <a:t>Comment #4 – </a:t>
            </a:r>
            <a:r>
              <a:rPr lang="en-GB" sz="1800" dirty="0" smtClean="0">
                <a:solidFill>
                  <a:srgbClr val="000000"/>
                </a:solidFill>
              </a:rPr>
              <a:t>The changes to IEEE 802.3 introduced by 802.3az did not address </a:t>
            </a:r>
            <a:r>
              <a:rPr lang="en-US" sz="1800" dirty="0" smtClean="0">
                <a:solidFill>
                  <a:srgbClr val="000000"/>
                </a:solidFill>
              </a:rPr>
              <a:t> how to communicate EEE capability and state on fiber-optic cables. Our plan is to specify that with minimal change to existing specifications.</a:t>
            </a:r>
          </a:p>
          <a:p>
            <a:r>
              <a:rPr lang="en-US" sz="1800" dirty="0" smtClean="0">
                <a:solidFill>
                  <a:srgbClr val="000000"/>
                </a:solidFill>
              </a:rPr>
              <a:t>Comment #5 – EEE is specified in Clause 78 of IEEE Std 802.3-2012 and may also be used as a marketing term by those implementing it.  EEE also describes capability that spans numerous 802.3 clauses. It is not technically a MAC function, but rather is specified in the Management, Reconciliation Sub-layer, PCS, PMA and PMD clauses.</a:t>
            </a:r>
          </a:p>
          <a:p>
            <a:endParaRPr lang="en-US" sz="1800" dirty="0" smtClean="0">
              <a:solidFill>
                <a:srgbClr val="00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802.3bq</a:t>
            </a:r>
            <a:endParaRPr lang="en-US" dirty="0"/>
          </a:p>
        </p:txBody>
      </p:sp>
      <p:sp>
        <p:nvSpPr>
          <p:cNvPr id="3" name="Content Placeholder 2"/>
          <p:cNvSpPr>
            <a:spLocks noGrp="1"/>
          </p:cNvSpPr>
          <p:nvPr>
            <p:ph idx="1"/>
          </p:nvPr>
        </p:nvSpPr>
        <p:spPr/>
        <p:txBody>
          <a:bodyPr/>
          <a:lstStyle/>
          <a:p>
            <a:r>
              <a:rPr lang="en-US" dirty="0" smtClean="0"/>
              <a:t>4.2 and 4.3 – Suggest that the time between 4.2 and 4.3 should be at least 6 months.  (per suggested </a:t>
            </a:r>
            <a:r>
              <a:rPr lang="en-US" dirty="0" err="1" smtClean="0"/>
              <a:t>NesCom</a:t>
            </a:r>
            <a:r>
              <a:rPr lang="en-US" dirty="0" smtClean="0"/>
              <a:t> conventions</a:t>
            </a:r>
            <a:r>
              <a:rPr lang="en-US" dirty="0" smtClean="0"/>
              <a:t>)</a:t>
            </a:r>
          </a:p>
          <a:p>
            <a:endParaRPr lang="en-US" dirty="0" smtClean="0"/>
          </a:p>
          <a:p>
            <a:r>
              <a:rPr lang="en-US" dirty="0" smtClean="0"/>
              <a:t>Response: </a:t>
            </a:r>
            <a:br>
              <a:rPr lang="en-US" dirty="0" smtClean="0"/>
            </a:br>
            <a:r>
              <a:rPr lang="en-US" dirty="0" smtClean="0"/>
              <a:t>Accept, the Initial Sponsor Ballot has been changed to from September 2015 to August 2015.</a:t>
            </a:r>
            <a:br>
              <a:rPr lang="en-US" dirty="0" smtClean="0"/>
            </a:br>
            <a:r>
              <a:rPr lang="en-US" dirty="0" smtClean="0"/>
              <a:t/>
            </a:r>
            <a:br>
              <a:rPr lang="en-US" dirty="0" smtClean="0"/>
            </a:br>
            <a:r>
              <a:rPr lang="en-US" dirty="0" smtClean="0"/>
              <a:t>Final draft PAR URL:</a:t>
            </a:r>
            <a:br>
              <a:rPr lang="en-US" dirty="0" smtClean="0"/>
            </a:br>
            <a:r>
              <a:rPr lang="en-US" dirty="0" smtClean="0">
                <a:hlinkClick r:id="rId2"/>
              </a:rPr>
              <a:t>http</a:t>
            </a:r>
            <a:r>
              <a:rPr lang="en-US" dirty="0" smtClean="0">
                <a:hlinkClick r:id="rId2"/>
              </a:rPr>
              <a:t>://www.ieee802.org/3/NGBASET/P802_3bq_PAR_Detail_20_03_2013.pdf</a:t>
            </a:r>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802.15.4p</a:t>
            </a:r>
            <a:endParaRPr lang="en-US" dirty="0"/>
          </a:p>
        </p:txBody>
      </p:sp>
      <p:sp>
        <p:nvSpPr>
          <p:cNvPr id="3" name="Content Placeholder 2"/>
          <p:cNvSpPr>
            <a:spLocks noGrp="1"/>
          </p:cNvSpPr>
          <p:nvPr>
            <p:ph idx="1"/>
          </p:nvPr>
        </p:nvSpPr>
        <p:spPr>
          <a:xfrm>
            <a:off x="685800" y="1676400"/>
            <a:ext cx="7770813" cy="4418013"/>
          </a:xfrm>
        </p:spPr>
        <p:txBody>
          <a:bodyPr/>
          <a:lstStyle/>
          <a:p>
            <a:r>
              <a:rPr lang="en-US" sz="2000" dirty="0" smtClean="0"/>
              <a:t>8.1 should only include a statement of what is being changed. i.e. </a:t>
            </a:r>
          </a:p>
          <a:p>
            <a:pPr lvl="1"/>
            <a:r>
              <a:rPr lang="en-US" dirty="0" smtClean="0"/>
              <a:t>“2.1 – Change Title to better communicate what features are in the standard .”</a:t>
            </a:r>
          </a:p>
          <a:p>
            <a:r>
              <a:rPr lang="en-US" sz="2000" dirty="0" smtClean="0"/>
              <a:t>Or something similar</a:t>
            </a:r>
            <a:r>
              <a:rPr lang="en-US" sz="2000" dirty="0" smtClean="0"/>
              <a:t>.</a:t>
            </a:r>
          </a:p>
          <a:p>
            <a:endParaRPr lang="en-US" sz="2000" dirty="0" smtClean="0"/>
          </a:p>
          <a:p>
            <a:endParaRPr lang="en-US" sz="2000" dirty="0" smtClean="0"/>
          </a:p>
          <a:p>
            <a:r>
              <a:rPr lang="en-US" dirty="0" smtClean="0"/>
              <a:t>802.15 Response</a:t>
            </a:r>
            <a:r>
              <a:rPr lang="en-US" dirty="0" smtClean="0"/>
              <a:t>: </a:t>
            </a:r>
            <a:endParaRPr lang="en-US" dirty="0" smtClean="0"/>
          </a:p>
          <a:p>
            <a:r>
              <a:rPr lang="en-US" sz="2000" dirty="0" smtClean="0"/>
              <a:t> </a:t>
            </a:r>
            <a:r>
              <a:rPr lang="en-US" sz="2000" dirty="0" smtClean="0"/>
              <a:t>    We </a:t>
            </a:r>
            <a:r>
              <a:rPr lang="en-US" sz="2000" dirty="0" smtClean="0"/>
              <a:t>will add to 8.1 the sentence: </a:t>
            </a:r>
            <a:r>
              <a:rPr lang="en-US" sz="2000" i="1" dirty="0" smtClean="0"/>
              <a:t>Title is being changed to more clearly reflect and communicate the intended use of the standard</a:t>
            </a:r>
            <a:r>
              <a:rPr lang="en-US" sz="2000" dirty="0" smtClean="0"/>
              <a:t>.</a:t>
            </a:r>
            <a:br>
              <a:rPr lang="en-US" sz="2000" dirty="0" smtClean="0"/>
            </a:b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802.21c</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Section 2. Change </a:t>
            </a:r>
            <a:r>
              <a:rPr lang="en-US" sz="2000" dirty="0" smtClean="0"/>
              <a:t>“The draft has now 61% approval.” to “The draft is now 61% stable”….if it has not had 75% approval, then you are not able to do a recirculation ballot, but would be  still trying to pass a Sponsor Letter Ballot</a:t>
            </a:r>
            <a:r>
              <a:rPr lang="en-US" sz="2000" dirty="0" smtClean="0"/>
              <a:t>.</a:t>
            </a:r>
          </a:p>
          <a:p>
            <a:endParaRPr lang="en-US" sz="2000" dirty="0" smtClean="0"/>
          </a:p>
          <a:p>
            <a:r>
              <a:rPr lang="en-US" dirty="0" smtClean="0"/>
              <a:t>802.21 Response: </a:t>
            </a:r>
          </a:p>
          <a:p>
            <a:r>
              <a:rPr lang="en-US" sz="2000" dirty="0" smtClean="0"/>
              <a:t>Thanks </a:t>
            </a:r>
            <a:r>
              <a:rPr lang="en-US" sz="2000" dirty="0" smtClean="0"/>
              <a:t>for the comment and we will reflect it.</a:t>
            </a:r>
          </a:p>
          <a:p>
            <a:r>
              <a:rPr lang="en-US" sz="2000" dirty="0" smtClean="0"/>
              <a:t>Will try to circulate the EC with this update if I get </a:t>
            </a:r>
          </a:p>
          <a:p>
            <a:r>
              <a:rPr lang="en-US" sz="2000" dirty="0" smtClean="0"/>
              <a:t>an updated version from Lisa quickly.</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286512" y="6475413"/>
            <a:ext cx="2255826"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PARs under </a:t>
            </a:r>
            <a:r>
              <a:rPr lang="en-US" dirty="0" smtClean="0"/>
              <a:t>consideration March 2013</a:t>
            </a:r>
            <a:endParaRPr lang="en-US" dirty="0"/>
          </a:p>
        </p:txBody>
      </p:sp>
      <p:sp>
        <p:nvSpPr>
          <p:cNvPr id="9218" name="Rectangle 2"/>
          <p:cNvSpPr>
            <a:spLocks noGrp="1" noChangeArrowheads="1"/>
          </p:cNvSpPr>
          <p:nvPr>
            <p:ph type="body" idx="1"/>
          </p:nvPr>
        </p:nvSpPr>
        <p:spPr>
          <a:xfrm>
            <a:off x="685800" y="1981200"/>
            <a:ext cx="7772400" cy="4267200"/>
          </a:xfrm>
          <a:ln/>
        </p:spPr>
        <p:txBody>
          <a:bodyPr/>
          <a:lstStyle/>
          <a:p>
            <a:r>
              <a:rPr lang="en-US" dirty="0" smtClean="0"/>
              <a:t>802 - Standard for Local and Metropolitan Area Networks: Overview and Architecture - </a:t>
            </a:r>
            <a:r>
              <a:rPr lang="en-US" dirty="0" smtClean="0">
                <a:hlinkClick r:id="rId3"/>
              </a:rPr>
              <a:t>PAR modification request</a:t>
            </a:r>
            <a:r>
              <a:rPr lang="en-US" dirty="0" smtClean="0"/>
              <a:t> </a:t>
            </a:r>
          </a:p>
          <a:p>
            <a:r>
              <a:rPr lang="en-US" dirty="0" smtClean="0"/>
              <a:t>802.1Qcb - amendment for Frame Replication and Elimination for Reliability - </a:t>
            </a:r>
            <a:r>
              <a:rPr lang="en-US" dirty="0" smtClean="0">
                <a:hlinkClick r:id="rId4"/>
              </a:rPr>
              <a:t>PAR</a:t>
            </a:r>
            <a:r>
              <a:rPr lang="en-US" dirty="0" smtClean="0"/>
              <a:t> and </a:t>
            </a:r>
            <a:r>
              <a:rPr lang="en-US" dirty="0" smtClean="0">
                <a:hlinkClick r:id="rId5"/>
              </a:rPr>
              <a:t>5C</a:t>
            </a:r>
            <a:r>
              <a:rPr lang="en-US" dirty="0" smtClean="0"/>
              <a:t> </a:t>
            </a:r>
          </a:p>
          <a:p>
            <a:r>
              <a:rPr lang="en-US" dirty="0" smtClean="0"/>
              <a:t>802.3bm - </a:t>
            </a:r>
            <a:r>
              <a:rPr lang="en-US" dirty="0" smtClean="0">
                <a:hlinkClick r:id="rId6"/>
              </a:rPr>
              <a:t>PAR modification Request</a:t>
            </a:r>
            <a:r>
              <a:rPr lang="en-US" dirty="0" smtClean="0"/>
              <a:t> &amp; </a:t>
            </a:r>
            <a:r>
              <a:rPr lang="en-US" dirty="0" smtClean="0">
                <a:hlinkClick r:id="rId7"/>
              </a:rPr>
              <a:t>Updated 5C</a:t>
            </a:r>
            <a:r>
              <a:rPr lang="en-US" dirty="0" smtClean="0"/>
              <a:t> </a:t>
            </a:r>
          </a:p>
          <a:p>
            <a:r>
              <a:rPr lang="en-US" dirty="0" smtClean="0"/>
              <a:t>802.3bq - amendment for 40GBASE-T, </a:t>
            </a:r>
            <a:r>
              <a:rPr lang="en-US" dirty="0" smtClean="0">
                <a:hlinkClick r:id="rId8"/>
              </a:rPr>
              <a:t>PAR</a:t>
            </a:r>
            <a:r>
              <a:rPr lang="en-US" dirty="0" smtClean="0"/>
              <a:t> and </a:t>
            </a:r>
            <a:r>
              <a:rPr lang="en-US" dirty="0" smtClean="0">
                <a:hlinkClick r:id="rId9"/>
              </a:rPr>
              <a:t>5C</a:t>
            </a:r>
            <a:r>
              <a:rPr lang="en-US" dirty="0" smtClean="0"/>
              <a:t> </a:t>
            </a:r>
          </a:p>
          <a:p>
            <a:r>
              <a:rPr lang="en-US" dirty="0" smtClean="0"/>
              <a:t>802.15.4p - </a:t>
            </a:r>
            <a:r>
              <a:rPr lang="en-US" dirty="0" smtClean="0">
                <a:hlinkClick r:id="rId10"/>
              </a:rPr>
              <a:t>PAR modification Request</a:t>
            </a:r>
            <a:r>
              <a:rPr lang="en-US" dirty="0" smtClean="0"/>
              <a:t> </a:t>
            </a:r>
          </a:p>
          <a:p>
            <a:r>
              <a:rPr lang="en-US" dirty="0" smtClean="0"/>
              <a:t>802.21c - PAR Extension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2209800"/>
            <a:ext cx="7772400" cy="1362075"/>
          </a:xfrm>
        </p:spPr>
        <p:txBody>
          <a:bodyPr/>
          <a:lstStyle/>
          <a:p>
            <a:r>
              <a:rPr lang="en-US" dirty="0" smtClean="0"/>
              <a:t>Section 1: PAR Review</a:t>
            </a:r>
            <a:endParaRPr lang="en-US" dirty="0"/>
          </a:p>
        </p:txBody>
      </p:sp>
      <p:sp>
        <p:nvSpPr>
          <p:cNvPr id="8" name="Text Placeholder 7"/>
          <p:cNvSpPr>
            <a:spLocks noGrp="1"/>
          </p:cNvSpPr>
          <p:nvPr>
            <p:ph type="body" idx="1"/>
          </p:nvPr>
        </p:nvSpPr>
        <p:spPr>
          <a:xfrm>
            <a:off x="722313" y="2906713"/>
            <a:ext cx="7772400" cy="1131887"/>
          </a:xfrm>
        </p:spPr>
        <p:txBody>
          <a:bodyPr/>
          <a:lstStyle/>
          <a:p>
            <a:r>
              <a:rPr lang="en-US" dirty="0" smtClean="0"/>
              <a:t>802.11 review and feedback on PARS for March 2013 Plenary</a:t>
            </a:r>
            <a:endParaRPr lang="en-US" dirty="0"/>
          </a:p>
        </p:txBody>
      </p:sp>
      <p:sp>
        <p:nvSpPr>
          <p:cNvPr id="6" name="Date Placeholder 5"/>
          <p:cNvSpPr>
            <a:spLocks noGrp="1"/>
          </p:cNvSpPr>
          <p:nvPr>
            <p:ph type="dt" idx="10"/>
          </p:nvPr>
        </p:nvSpPr>
        <p:spPr/>
        <p:txBody>
          <a:bodyPr/>
          <a:lstStyle/>
          <a:p>
            <a:r>
              <a:rPr lang="en-US" smtClean="0"/>
              <a:t>March 2013</a:t>
            </a:r>
            <a:endParaRPr lang="en-GB" dirty="0"/>
          </a:p>
        </p:txBody>
      </p:sp>
      <p:sp>
        <p:nvSpPr>
          <p:cNvPr id="5" name="Footer Placeholder 4"/>
          <p:cNvSpPr>
            <a:spLocks noGrp="1"/>
          </p:cNvSpPr>
          <p:nvPr>
            <p:ph type="ftr" idx="11"/>
          </p:nvPr>
        </p:nvSpPr>
        <p:spPr/>
        <p:txBody>
          <a:bodyPr/>
          <a:lstStyle/>
          <a:p>
            <a:r>
              <a:rPr lang="en-US" smtClean="0"/>
              <a:t>Jon Rosdahl, CSR Technology Inc.</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143636" y="6475413"/>
            <a:ext cx="2398702"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 PAR Modification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5.2 Is the change of capitalization of “Local Area Network”, “Metropolitan Area Networks”, and  Personal Area Networks” consistent with the IEEE style guide?</a:t>
            </a:r>
          </a:p>
          <a:p>
            <a:r>
              <a:rPr lang="en-US" dirty="0" smtClean="0"/>
              <a:t>5.2 – If Upper case of the other “Area Networks” then “Regional Area Networks” should be upper case as well.</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802.1Qcb</a:t>
            </a:r>
            <a:endParaRPr lang="en-US" dirty="0"/>
          </a:p>
        </p:txBody>
      </p:sp>
      <p:sp>
        <p:nvSpPr>
          <p:cNvPr id="3" name="Content Placeholder 2"/>
          <p:cNvSpPr>
            <a:spLocks noGrp="1"/>
          </p:cNvSpPr>
          <p:nvPr>
            <p:ph idx="1"/>
          </p:nvPr>
        </p:nvSpPr>
        <p:spPr>
          <a:xfrm>
            <a:off x="685800" y="1676400"/>
            <a:ext cx="7770813" cy="4800600"/>
          </a:xfrm>
        </p:spPr>
        <p:txBody>
          <a:bodyPr/>
          <a:lstStyle/>
          <a:p>
            <a:r>
              <a:rPr lang="en-US" dirty="0" smtClean="0"/>
              <a:t>Suggest Change to 7.1: </a:t>
            </a:r>
          </a:p>
          <a:p>
            <a:r>
              <a:rPr lang="en-US" dirty="0" smtClean="0"/>
              <a:t>“IEC 62439-3 defines high-availability mechanisms in automation networks, but it is restricted to ring topologies, whereas this amendment will work on all LAN topologies.”</a:t>
            </a:r>
          </a:p>
          <a:p>
            <a:r>
              <a:rPr lang="en-US" dirty="0" smtClean="0"/>
              <a:t>7.1 It appears that PRP or RSTP in IEC 62439-3 are not limited to “ring topologies”. (See tutorial at http://www.gridwiseac.org/pdfs/forum_papers10/haradapre_gi10.pdf)</a:t>
            </a:r>
          </a:p>
          <a:p>
            <a:pPr lvl="1"/>
            <a:r>
              <a:rPr lang="en-US" dirty="0" smtClean="0"/>
              <a:t>Can you please explain why PRP and RSTP are not suitable solutions?</a:t>
            </a:r>
          </a:p>
          <a:p>
            <a:pPr lvl="1"/>
            <a:r>
              <a:rPr lang="en-US" dirty="0" smtClean="0"/>
              <a:t>Does the revision of 62439-3 make a difference?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802.1Qcb – 5C	</a:t>
            </a:r>
            <a:endParaRPr lang="en-US" dirty="0"/>
          </a:p>
        </p:txBody>
      </p:sp>
      <p:sp>
        <p:nvSpPr>
          <p:cNvPr id="3" name="Content Placeholder 2"/>
          <p:cNvSpPr>
            <a:spLocks noGrp="1"/>
          </p:cNvSpPr>
          <p:nvPr>
            <p:ph idx="1"/>
          </p:nvPr>
        </p:nvSpPr>
        <p:spPr>
          <a:xfrm>
            <a:off x="685800" y="1981200"/>
            <a:ext cx="7770813" cy="4419600"/>
          </a:xfrm>
        </p:spPr>
        <p:txBody>
          <a:bodyPr/>
          <a:lstStyle/>
          <a:p>
            <a:r>
              <a:rPr lang="en-US" dirty="0" smtClean="0"/>
              <a:t>Distinct Identity: Suggest change “provides fault tolerance” with “provides link or intermediate node failure tolerance”.</a:t>
            </a:r>
          </a:p>
          <a:p>
            <a:r>
              <a:rPr lang="en-US" dirty="0" smtClean="0"/>
              <a:t>Suggest change in b: “fault tolerance” with “link or intermediate node failure tolerance”</a:t>
            </a:r>
          </a:p>
          <a:p>
            <a:endParaRPr lang="en-US" dirty="0" smtClean="0"/>
          </a:p>
          <a:p>
            <a:r>
              <a:rPr lang="en-US" dirty="0" smtClean="0"/>
              <a:t>Economic Feasibility:</a:t>
            </a:r>
          </a:p>
          <a:p>
            <a:r>
              <a:rPr lang="en-US" dirty="0" smtClean="0"/>
              <a:t>	Suggested replacement of c: “The installation cost of enhanced VLAN bridges and end stations is expected to be similar to existing implementations”.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802.3bm</a:t>
            </a:r>
            <a:endParaRPr lang="en-US" dirty="0"/>
          </a:p>
        </p:txBody>
      </p:sp>
      <p:sp>
        <p:nvSpPr>
          <p:cNvPr id="3" name="Content Placeholder 2"/>
          <p:cNvSpPr>
            <a:spLocks noGrp="1"/>
          </p:cNvSpPr>
          <p:nvPr>
            <p:ph idx="1"/>
          </p:nvPr>
        </p:nvSpPr>
        <p:spPr>
          <a:xfrm>
            <a:off x="685800" y="1371600"/>
            <a:ext cx="7770813" cy="5105400"/>
          </a:xfrm>
        </p:spPr>
        <p:txBody>
          <a:bodyPr/>
          <a:lstStyle/>
          <a:p>
            <a:r>
              <a:rPr lang="en-US" dirty="0" smtClean="0"/>
              <a:t>Remove first item #5.2 from 8.1 not necessary for a PAR modification (similar to the discussion we had last November with the two PARs 802.3 submitted.  This will cause confusion with the </a:t>
            </a:r>
            <a:r>
              <a:rPr lang="en-US" dirty="0" err="1" smtClean="0"/>
              <a:t>NesCom</a:t>
            </a:r>
            <a:r>
              <a:rPr lang="en-US" dirty="0" smtClean="0"/>
              <a:t> review.</a:t>
            </a:r>
          </a:p>
          <a:p>
            <a:r>
              <a:rPr lang="en-US" dirty="0" smtClean="0"/>
              <a:t>5.2 Scope of Standard states that it is for “twisted pair PHY types”.  If you are changing the Scope of the project, would you not want to change the scope of the resulting Standard?</a:t>
            </a:r>
          </a:p>
          <a:p>
            <a:r>
              <a:rPr lang="en-US" dirty="0" smtClean="0"/>
              <a:t>5.2.b – What is Energy Efficient Ethernet (EEE) really pointing to in IEEE Std 802.3-2012?</a:t>
            </a:r>
          </a:p>
          <a:p>
            <a:r>
              <a:rPr lang="en-US" dirty="0" smtClean="0"/>
              <a:t>	 What is the real difference between this and 802.3az? </a:t>
            </a:r>
          </a:p>
          <a:p>
            <a:r>
              <a:rPr lang="en-US" dirty="0" smtClean="0"/>
              <a:t>	Is this a marketing term?  Is this a reuse of MAC functions to put the PHY to sleep?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802.3bq</a:t>
            </a:r>
            <a:endParaRPr lang="en-US" dirty="0"/>
          </a:p>
        </p:txBody>
      </p:sp>
      <p:sp>
        <p:nvSpPr>
          <p:cNvPr id="3" name="Content Placeholder 2"/>
          <p:cNvSpPr>
            <a:spLocks noGrp="1"/>
          </p:cNvSpPr>
          <p:nvPr>
            <p:ph idx="1"/>
          </p:nvPr>
        </p:nvSpPr>
        <p:spPr/>
        <p:txBody>
          <a:bodyPr/>
          <a:lstStyle/>
          <a:p>
            <a:r>
              <a:rPr lang="en-US" dirty="0" smtClean="0"/>
              <a:t>4.2 and 4.3 – Suggest that the time between 4.2 and 4.3 should be at least 6 months.  (per suggested </a:t>
            </a:r>
            <a:r>
              <a:rPr lang="en-US" dirty="0" err="1" smtClean="0"/>
              <a:t>NesCom</a:t>
            </a:r>
            <a:r>
              <a:rPr lang="en-US" dirty="0" smtClean="0"/>
              <a:t> conventions)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644</TotalTime>
  <Words>1937</Words>
  <Application>Microsoft Office PowerPoint</Application>
  <PresentationFormat>On-screen Show (4:3)</PresentationFormat>
  <Paragraphs>226</Paragraphs>
  <Slides>25</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802.11 Review of March 2013  Proposed Pars</vt:lpstr>
      <vt:lpstr>Abstract</vt:lpstr>
      <vt:lpstr>PARs under consideration March 2013</vt:lpstr>
      <vt:lpstr>Section 1: PAR Review</vt:lpstr>
      <vt:lpstr>802 PAR Modification </vt:lpstr>
      <vt:lpstr>802.1Qcb</vt:lpstr>
      <vt:lpstr>802.1Qcb – 5C </vt:lpstr>
      <vt:lpstr>802.3bm</vt:lpstr>
      <vt:lpstr>802.3bq</vt:lpstr>
      <vt:lpstr>802.15.4p</vt:lpstr>
      <vt:lpstr>802.21c</vt:lpstr>
      <vt:lpstr>Section 2: Response  from 802 WGs</vt:lpstr>
      <vt:lpstr>802 PAR Modification - 802 Response</vt:lpstr>
      <vt:lpstr>802.1Qbc Response</vt:lpstr>
      <vt:lpstr>802.1Qbc Repsonse (cont) </vt:lpstr>
      <vt:lpstr>802.1Qbc Response (cont)</vt:lpstr>
      <vt:lpstr>802.1Qbc Response (cont)</vt:lpstr>
      <vt:lpstr>802.1Qbc Response (cont)</vt:lpstr>
      <vt:lpstr>New PLAN for 802.1Qcb -&gt; Now 802.1CB</vt:lpstr>
      <vt:lpstr>802.3bm</vt:lpstr>
      <vt:lpstr>802.3bm Response</vt:lpstr>
      <vt:lpstr>Response to Questions on 80.23bm</vt:lpstr>
      <vt:lpstr>802.3bq</vt:lpstr>
      <vt:lpstr>802.15.4p</vt:lpstr>
      <vt:lpstr>802.21c</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March 2013  Proposed Pars</dc:title>
  <dc:creator>Jon Rosdahl</dc:creator>
  <cp:lastModifiedBy>jr05</cp:lastModifiedBy>
  <cp:revision>8</cp:revision>
  <cp:lastPrinted>1601-01-01T00:00:00Z</cp:lastPrinted>
  <dcterms:created xsi:type="dcterms:W3CDTF">2013-03-18T19:48:19Z</dcterms:created>
  <dcterms:modified xsi:type="dcterms:W3CDTF">2013-03-21T22:44:40Z</dcterms:modified>
</cp:coreProperties>
</file>