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Default Extension="pict" ContentType="image/pict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Default Extension="rels" ContentType="application/vnd.openxmlformats-package.relationship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Default Extension="jpeg" ContentType="image/jpeg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22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Default Extension="doc" ContentType="application/msword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2.xml" ContentType="application/vnd.openxmlformats-officedocument.presentationml.slide+xml"/>
  <Override PartName="/ppt/theme/theme3.xml" ContentType="application/vnd.openxmlformats-officedocument.theme+xml"/>
  <Override PartName="/ppt/slideLayouts/slideLayout2.xml" ContentType="application/vnd.openxmlformats-officedocument.presentationml.slideLayout+xml"/>
  <Default Extension="png" ContentType="image/png"/>
  <Override PartName="/ppt/slides/slide23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Default Extension="vml" ContentType="application/vnd.openxmlformats-officedocument.vmlDrawing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20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257" r:id="rId3"/>
    <p:sldId id="280" r:id="rId4"/>
    <p:sldId id="265" r:id="rId5"/>
    <p:sldId id="281" r:id="rId6"/>
    <p:sldId id="282" r:id="rId7"/>
    <p:sldId id="283" r:id="rId8"/>
    <p:sldId id="269" r:id="rId9"/>
    <p:sldId id="295" r:id="rId10"/>
    <p:sldId id="296" r:id="rId11"/>
    <p:sldId id="297" r:id="rId12"/>
    <p:sldId id="298" r:id="rId13"/>
    <p:sldId id="299" r:id="rId14"/>
    <p:sldId id="300" r:id="rId15"/>
    <p:sldId id="301" r:id="rId16"/>
    <p:sldId id="284" r:id="rId17"/>
    <p:sldId id="279" r:id="rId18"/>
    <p:sldId id="275" r:id="rId19"/>
    <p:sldId id="285" r:id="rId20"/>
    <p:sldId id="290" r:id="rId21"/>
    <p:sldId id="291" r:id="rId22"/>
    <p:sldId id="292" r:id="rId23"/>
    <p:sldId id="293" r:id="rId24"/>
    <p:sldId id="294" r:id="rId25"/>
    <p:sldId id="287" r:id="rId26"/>
    <p:sldId id="288" r:id="rId27"/>
    <p:sldId id="289" r:id="rId28"/>
    <p:sldId id="264" r:id="rId2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prstClr val="red"/>
    </p:penClr>
    <p:extLst>
      <p:ext uri="{EC167BDD-8182-4AB7-AECC-EB403E3ABB37}">
        <p14:laserClr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="" xmlns:mv="urn:schemas-microsoft-com:mac:vml" xmlns:mc="http://schemas.openxmlformats.org/markup-compatibility/2006">
          <a:srgbClr val="FF0000"/>
        </p14:laserClr>
      </p:ext>
      <p:ext uri="{2FDB2607-1784-4EEB-B798-7EB5836EED8A}">
        <p14:showMediaCtrls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="" xmlns:mv="urn:schemas-microsoft-com:mac:vml" xmlns:mc="http://schemas.openxmlformats.org/markup-compatibility/2006" val="1"/>
      </p:ext>
    </p:extLst>
  </p:showPr>
  <p:extLst>
    <p:ext uri="{E76CE94A-603C-4142-B9EB-6D1370010A27}">
      <p14:discardImageEditData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="" xmlns:mv="urn:schemas-microsoft-com:mac:vml" xmlns:mc="http://schemas.openxmlformats.org/markup-compatibility/2006" val="0"/>
    </p:ext>
    <p:ext uri="{D31A062A-798A-4329-ABDD-BBA856620510}">
      <p14:defaultImageDpi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="" xmlns:mv="urn:schemas-microsoft-com:mac:vml" xmlns:mc="http://schemas.openxmlformats.org/markup-compatibility/2006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145" d="100"/>
          <a:sy n="145" d="100"/>
        </p:scale>
        <p:origin x="-640" y="-8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handoutMaster" Target="handoutMasters/handoutMaster1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altLang="ja-JP" smtClean="0"/>
              <a:pPr/>
              <a:t>18.03.2013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6" name="fc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="" xmlns:mv="urn:schemas-microsoft-com:mac:vml" xmlns:mc="http://schemas.openxmlformats.org/markup-compatibility/2006" val="238264599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" name="fc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="" xmlns:mv="urn:schemas-microsoft-com:mac:vml" xmlns:mc="http://schemas.openxmlformats.org/markup-compatibility/2006" val="79545159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171218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798534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8215683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553159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March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M. Emmelmann, FOKUS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7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smtClean="0"/>
              <a:t>M. Emmelmann, FOKUS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smtClean="0"/>
              <a:t>March 2013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March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M. Emmelmann, FOKUS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March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M. Emmelmann, FOKUS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March 2013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M. Emmelmann, FOKUS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March 2013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M. Emmelmann, FOKUS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March 2013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M. Emmelmann, FOKUS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March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M. Emmelmann, FOKUS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March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M. Emmelmann, FOKUS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smtClean="0"/>
              <a:t>March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smtClean="0"/>
              <a:t>M. Emmelmann, FOKUS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11-13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/0324r0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2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-_2004-Dokument1.doc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0/11-10-1152-01-0fia-fast-initial-link-set-up-par.doc" TargetMode="External"/><Relationship Id="rId4" Type="http://schemas.openxmlformats.org/officeDocument/2006/relationships/hyperlink" Target="https://mentor.ieee.org/802.11/dcn/11/11-11-0238-19-00ai-use-case-reference-list-for-tgai.docx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de-DE" smtClean="0"/>
              <a:t>March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 smtClean="0"/>
              <a:t>M. Emmelmann, FOKUS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 smtClean="0"/>
              <a:t>TGai</a:t>
            </a:r>
            <a:r>
              <a:rPr lang="en-GB" dirty="0" smtClean="0"/>
              <a:t> Principles and Mechanisms</a:t>
            </a:r>
            <a:br>
              <a:rPr lang="en-GB" dirty="0" smtClean="0"/>
            </a:br>
            <a:r>
              <a:rPr lang="en-GB" dirty="0" smtClean="0"/>
              <a:t>(Joint </a:t>
            </a:r>
            <a:r>
              <a:rPr lang="en-GB" dirty="0" err="1" smtClean="0"/>
              <a:t>TGai</a:t>
            </a:r>
            <a:r>
              <a:rPr lang="en-GB" dirty="0" smtClean="0"/>
              <a:t> and </a:t>
            </a:r>
            <a:r>
              <a:rPr lang="en-GB" dirty="0" err="1" smtClean="0"/>
              <a:t>TGaq</a:t>
            </a:r>
            <a:r>
              <a:rPr lang="en-GB" dirty="0" smtClean="0"/>
              <a:t> Meeting)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748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2013-03-08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15938" y="2133600"/>
          <a:ext cx="8139112" cy="4348162"/>
        </p:xfrm>
        <a:graphic>
          <a:graphicData uri="http://schemas.openxmlformats.org/presentationml/2006/ole">
            <p:oleObj spid="_x0000_s3087" name="Dokument" r:id="rId4" imgW="8255000" imgH="4419600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752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Active scanning, </a:t>
            </a:r>
            <a:r>
              <a:rPr lang="en-US" dirty="0"/>
              <a:t>e</a:t>
            </a:r>
            <a:r>
              <a:rPr lang="en-US" dirty="0" smtClean="0"/>
              <a:t>xpedited scanning procedure</a:t>
            </a:r>
            <a:r>
              <a:rPr lang="fi-FI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315256"/>
            <a:ext cx="7770813" cy="1267364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fi-FI" dirty="0"/>
              <a:t>If device has received a probe request, it should avoid transmitting the same probe request as transmitted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73767" y="6539805"/>
            <a:ext cx="3184520" cy="180975"/>
          </a:xfrm>
        </p:spPr>
        <p:txBody>
          <a:bodyPr/>
          <a:lstStyle/>
          <a:p>
            <a:r>
              <a:rPr lang="en-GB" dirty="0" smtClean="0"/>
              <a:t>John Doe, Some Company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GB" dirty="0"/>
          </a:p>
        </p:txBody>
      </p:sp>
      <p:grpSp>
        <p:nvGrpSpPr>
          <p:cNvPr id="7" name="Group 6"/>
          <p:cNvGrpSpPr/>
          <p:nvPr/>
        </p:nvGrpSpPr>
        <p:grpSpPr>
          <a:xfrm>
            <a:off x="1538005" y="3483872"/>
            <a:ext cx="3156306" cy="2465396"/>
            <a:chOff x="0" y="0"/>
            <a:chExt cx="2334895" cy="1886738"/>
          </a:xfrm>
        </p:grpSpPr>
        <p:grpSp>
          <p:nvGrpSpPr>
            <p:cNvPr id="8" name="Group 7"/>
            <p:cNvGrpSpPr>
              <a:grpSpLocks/>
            </p:cNvGrpSpPr>
            <p:nvPr/>
          </p:nvGrpSpPr>
          <p:grpSpPr bwMode="auto">
            <a:xfrm>
              <a:off x="182880" y="435128"/>
              <a:ext cx="2152015" cy="1451610"/>
              <a:chOff x="2206" y="4388"/>
              <a:chExt cx="3389" cy="2286"/>
            </a:xfrm>
          </p:grpSpPr>
          <p:grpSp>
            <p:nvGrpSpPr>
              <p:cNvPr id="12" name="Group 11"/>
              <p:cNvGrpSpPr>
                <a:grpSpLocks/>
              </p:cNvGrpSpPr>
              <p:nvPr/>
            </p:nvGrpSpPr>
            <p:grpSpPr bwMode="auto">
              <a:xfrm>
                <a:off x="2206" y="4388"/>
                <a:ext cx="2029" cy="1753"/>
                <a:chOff x="2357" y="4397"/>
                <a:chExt cx="2029" cy="1753"/>
              </a:xfrm>
            </p:grpSpPr>
            <p:sp>
              <p:nvSpPr>
                <p:cNvPr id="15" name="AutoShape 297"/>
                <p:cNvSpPr>
                  <a:spLocks noChangeArrowheads="1"/>
                </p:cNvSpPr>
                <p:nvPr/>
              </p:nvSpPr>
              <p:spPr bwMode="auto">
                <a:xfrm>
                  <a:off x="2986" y="5609"/>
                  <a:ext cx="642" cy="532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F79646"/>
                </a:solidFill>
                <a:ln w="38100">
                  <a:solidFill>
                    <a:srgbClr val="F2F2F2"/>
                  </a:solidFill>
                  <a:round/>
                  <a:headEnd/>
                  <a:tailEnd/>
                </a:ln>
                <a:effectLst>
                  <a:outerShdw dist="28398" dir="3806097" algn="ctr" rotWithShape="0">
                    <a:srgbClr val="974706">
                      <a:alpha val="50000"/>
                    </a:srgbClr>
                  </a:outerShdw>
                </a:effec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en-US" sz="1100">
                      <a:effectLst/>
                      <a:latin typeface="Arial"/>
                      <a:ea typeface="Times New Roman"/>
                      <a:cs typeface="Times New Roman"/>
                    </a:rPr>
                    <a:t>STA 1</a:t>
                  </a:r>
                </a:p>
              </p:txBody>
            </p:sp>
            <p:cxnSp>
              <p:nvCxnSpPr>
                <p:cNvPr id="16" name="AutoShape 298"/>
                <p:cNvCxnSpPr>
                  <a:cxnSpLocks noChangeShapeType="1"/>
                </p:cNvCxnSpPr>
                <p:nvPr/>
              </p:nvCxnSpPr>
              <p:spPr bwMode="auto">
                <a:xfrm flipV="1">
                  <a:off x="3283" y="4397"/>
                  <a:ext cx="1" cy="1092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  <a:noFill/>
                    </a14:hiddenFill>
                  </a:ext>
                </a:extLst>
              </p:spPr>
            </p:cxnSp>
            <p:cxnSp>
              <p:nvCxnSpPr>
                <p:cNvPr id="17" name="AutoShape 299"/>
                <p:cNvCxnSpPr>
                  <a:cxnSpLocks noChangeShapeType="1"/>
                </p:cNvCxnSpPr>
                <p:nvPr/>
              </p:nvCxnSpPr>
              <p:spPr bwMode="auto">
                <a:xfrm flipH="1" flipV="1">
                  <a:off x="2357" y="4397"/>
                  <a:ext cx="926" cy="1092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  <a:noFill/>
                    </a14:hiddenFill>
                  </a:ext>
                </a:extLst>
              </p:spPr>
            </p:cxnSp>
            <p:cxnSp>
              <p:nvCxnSpPr>
                <p:cNvPr id="18" name="AutoShape 300"/>
                <p:cNvCxnSpPr>
                  <a:cxnSpLocks noChangeShapeType="1"/>
                </p:cNvCxnSpPr>
                <p:nvPr/>
              </p:nvCxnSpPr>
              <p:spPr bwMode="auto">
                <a:xfrm flipV="1">
                  <a:off x="3284" y="4397"/>
                  <a:ext cx="926" cy="1092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  <a:noFill/>
                    </a14:hiddenFill>
                  </a:ext>
                </a:extLst>
              </p:spPr>
            </p:cxnSp>
            <p:sp>
              <p:nvSpPr>
                <p:cNvPr id="19" name="Rectangle 18"/>
                <p:cNvSpPr>
                  <a:spLocks noChangeArrowheads="1"/>
                </p:cNvSpPr>
                <p:nvPr/>
              </p:nvSpPr>
              <p:spPr bwMode="auto">
                <a:xfrm>
                  <a:off x="2645" y="4719"/>
                  <a:ext cx="1248" cy="596"/>
                </a:xfrm>
                <a:prstGeom prst="rect">
                  <a:avLst/>
                </a:prstGeom>
                <a:solidFill>
                  <a:srgbClr val="4BACC6"/>
                </a:solidFill>
                <a:ln w="38100">
                  <a:solidFill>
                    <a:srgbClr val="F2F2F2"/>
                  </a:solidFill>
                  <a:miter lim="800000"/>
                  <a:headEnd/>
                  <a:tailEnd/>
                </a:ln>
                <a:effectLst>
                  <a:outerShdw dist="28398" dir="3806097" algn="ctr" rotWithShape="0">
                    <a:srgbClr val="205867">
                      <a:alpha val="50000"/>
                    </a:srgbClr>
                  </a:outerShdw>
                </a:effec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en-US" sz="1100">
                      <a:effectLst/>
                      <a:latin typeface="Arial"/>
                      <a:ea typeface="Times New Roman"/>
                      <a:cs typeface="Times New Roman"/>
                    </a:rPr>
                    <a:t>Probe Request</a:t>
                  </a:r>
                </a:p>
              </p:txBody>
            </p:sp>
            <p:sp>
              <p:nvSpPr>
                <p:cNvPr id="20" name="AutoShape 302"/>
                <p:cNvSpPr>
                  <a:spLocks noChangeArrowheads="1"/>
                </p:cNvSpPr>
                <p:nvPr/>
              </p:nvSpPr>
              <p:spPr bwMode="auto">
                <a:xfrm>
                  <a:off x="3744" y="5618"/>
                  <a:ext cx="642" cy="532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F79646"/>
                </a:solidFill>
                <a:ln w="38100">
                  <a:solidFill>
                    <a:srgbClr val="F2F2F2"/>
                  </a:solidFill>
                  <a:round/>
                  <a:headEnd/>
                  <a:tailEnd/>
                </a:ln>
                <a:effectLst>
                  <a:outerShdw dist="28398" dir="3806097" algn="ctr" rotWithShape="0">
                    <a:srgbClr val="974706">
                      <a:alpha val="50000"/>
                    </a:srgbClr>
                  </a:outerShdw>
                </a:effec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en-US" sz="1100">
                      <a:effectLst/>
                      <a:latin typeface="Arial"/>
                      <a:ea typeface="Times New Roman"/>
                      <a:cs typeface="Times New Roman"/>
                    </a:rPr>
                    <a:t>STA 2</a:t>
                  </a:r>
                </a:p>
              </p:txBody>
            </p:sp>
          </p:grpSp>
          <p:sp>
            <p:nvSpPr>
              <p:cNvPr id="13" name="Arc 327"/>
              <p:cNvSpPr>
                <a:spLocks/>
              </p:cNvSpPr>
              <p:nvPr/>
            </p:nvSpPr>
            <p:spPr bwMode="auto">
              <a:xfrm rot="10652231">
                <a:off x="3925" y="5999"/>
                <a:ext cx="434" cy="373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/>
              </a:p>
            </p:txBody>
          </p:sp>
          <p:sp>
            <p:nvSpPr>
              <p:cNvPr id="14" name="Text Box 328"/>
              <p:cNvSpPr txBox="1">
                <a:spLocks noChangeArrowheads="1"/>
              </p:cNvSpPr>
              <p:nvPr/>
            </p:nvSpPr>
            <p:spPr bwMode="auto">
              <a:xfrm>
                <a:off x="4362" y="5993"/>
                <a:ext cx="1233" cy="681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en-US" sz="1100" dirty="0">
                    <a:solidFill>
                      <a:schemeClr val="tx1"/>
                    </a:solidFill>
                    <a:effectLst/>
                    <a:latin typeface="Arial"/>
                    <a:ea typeface="Times New Roman"/>
                    <a:cs typeface="Times New Roman"/>
                  </a:rPr>
                  <a:t>Delay probe request </a:t>
                </a:r>
                <a:r>
                  <a:rPr lang="en-US" sz="1100" dirty="0">
                    <a:effectLst/>
                    <a:latin typeface="Arial"/>
                    <a:ea typeface="Times New Roman"/>
                    <a:cs typeface="Times New Roman"/>
                  </a:rPr>
                  <a:t>transmission</a:t>
                </a:r>
              </a:p>
            </p:txBody>
          </p:sp>
        </p:grpSp>
        <p:sp>
          <p:nvSpPr>
            <p:cNvPr id="9" name="AutoShape 81"/>
            <p:cNvSpPr>
              <a:spLocks noChangeArrowheads="1"/>
            </p:cNvSpPr>
            <p:nvPr/>
          </p:nvSpPr>
          <p:spPr bwMode="auto">
            <a:xfrm>
              <a:off x="0" y="0"/>
              <a:ext cx="378460" cy="367030"/>
            </a:xfrm>
            <a:prstGeom prst="roundRect">
              <a:avLst>
                <a:gd name="adj" fmla="val 16667"/>
              </a:avLst>
            </a:prstGeom>
            <a:solidFill>
              <a:srgbClr val="9BBB59"/>
            </a:solidFill>
            <a:ln w="38100">
              <a:solidFill>
                <a:srgbClr val="F2F2F2"/>
              </a:solidFill>
              <a:round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100">
                  <a:effectLst/>
                  <a:latin typeface="Arial"/>
                  <a:ea typeface="Times New Roman"/>
                  <a:cs typeface="Times New Roman"/>
                </a:rPr>
                <a:t>AP1</a:t>
              </a:r>
            </a:p>
          </p:txBody>
        </p:sp>
        <p:sp>
          <p:nvSpPr>
            <p:cNvPr id="10" name="AutoShape 82"/>
            <p:cNvSpPr>
              <a:spLocks noChangeArrowheads="1"/>
            </p:cNvSpPr>
            <p:nvPr/>
          </p:nvSpPr>
          <p:spPr bwMode="auto">
            <a:xfrm>
              <a:off x="599090" y="0"/>
              <a:ext cx="378460" cy="367030"/>
            </a:xfrm>
            <a:prstGeom prst="roundRect">
              <a:avLst>
                <a:gd name="adj" fmla="val 16667"/>
              </a:avLst>
            </a:prstGeom>
            <a:solidFill>
              <a:srgbClr val="9BBB59"/>
            </a:solidFill>
            <a:ln w="38100">
              <a:solidFill>
                <a:srgbClr val="F2F2F2"/>
              </a:solidFill>
              <a:round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100">
                  <a:effectLst/>
                  <a:latin typeface="Arial"/>
                  <a:ea typeface="Times New Roman"/>
                  <a:cs typeface="Times New Roman"/>
                </a:rPr>
                <a:t>AP2</a:t>
              </a:r>
            </a:p>
          </p:txBody>
        </p:sp>
        <p:sp>
          <p:nvSpPr>
            <p:cNvPr id="11" name="AutoShape 83"/>
            <p:cNvSpPr>
              <a:spLocks noChangeArrowheads="1"/>
            </p:cNvSpPr>
            <p:nvPr/>
          </p:nvSpPr>
          <p:spPr bwMode="auto">
            <a:xfrm>
              <a:off x="1191873" y="0"/>
              <a:ext cx="378460" cy="367030"/>
            </a:xfrm>
            <a:prstGeom prst="roundRect">
              <a:avLst>
                <a:gd name="adj" fmla="val 16667"/>
              </a:avLst>
            </a:prstGeom>
            <a:solidFill>
              <a:srgbClr val="9BBB59"/>
            </a:solidFill>
            <a:ln w="38100">
              <a:solidFill>
                <a:srgbClr val="F2F2F2"/>
              </a:solidFill>
              <a:round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100">
                  <a:effectLst/>
                  <a:latin typeface="Arial"/>
                  <a:ea typeface="Times New Roman"/>
                  <a:cs typeface="Times New Roman"/>
                </a:rPr>
                <a:t>AP3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352093" y="3467405"/>
            <a:ext cx="3121289" cy="2481820"/>
            <a:chOff x="0" y="0"/>
            <a:chExt cx="2308991" cy="1899307"/>
          </a:xfrm>
        </p:grpSpPr>
        <p:grpSp>
          <p:nvGrpSpPr>
            <p:cNvPr id="22" name="Group 21"/>
            <p:cNvGrpSpPr>
              <a:grpSpLocks/>
            </p:cNvGrpSpPr>
            <p:nvPr/>
          </p:nvGrpSpPr>
          <p:grpSpPr bwMode="auto">
            <a:xfrm>
              <a:off x="163961" y="454047"/>
              <a:ext cx="2145030" cy="1445260"/>
              <a:chOff x="5096" y="4398"/>
              <a:chExt cx="3378" cy="2276"/>
            </a:xfrm>
          </p:grpSpPr>
          <p:grpSp>
            <p:nvGrpSpPr>
              <p:cNvPr id="26" name="Group 25"/>
              <p:cNvGrpSpPr>
                <a:grpSpLocks/>
              </p:cNvGrpSpPr>
              <p:nvPr/>
            </p:nvGrpSpPr>
            <p:grpSpPr bwMode="auto">
              <a:xfrm>
                <a:off x="5096" y="4398"/>
                <a:ext cx="2040" cy="1748"/>
                <a:chOff x="5247" y="4407"/>
                <a:chExt cx="2040" cy="1748"/>
              </a:xfrm>
            </p:grpSpPr>
            <p:grpSp>
              <p:nvGrpSpPr>
                <p:cNvPr id="29" name="Group 28"/>
                <p:cNvGrpSpPr>
                  <a:grpSpLocks/>
                </p:cNvGrpSpPr>
                <p:nvPr/>
              </p:nvGrpSpPr>
              <p:grpSpPr bwMode="auto">
                <a:xfrm>
                  <a:off x="5247" y="4407"/>
                  <a:ext cx="1944" cy="1743"/>
                  <a:chOff x="4070" y="6085"/>
                  <a:chExt cx="1944" cy="1743"/>
                </a:xfrm>
              </p:grpSpPr>
              <p:cxnSp>
                <p:nvCxnSpPr>
                  <p:cNvPr id="31" name="AutoShape 305"/>
                  <p:cNvCxnSpPr>
                    <a:cxnSpLocks noChangeShapeType="1"/>
                  </p:cNvCxnSpPr>
                  <p:nvPr/>
                </p:nvCxnSpPr>
                <p:spPr bwMode="auto">
                  <a:xfrm flipH="1">
                    <a:off x="5066" y="6131"/>
                    <a:ext cx="948" cy="100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    <a:noFill/>
                      </a14:hiddenFill>
                    </a:ext>
                  </a:extLst>
                </p:spPr>
              </p:cxnSp>
              <p:cxnSp>
                <p:nvCxnSpPr>
                  <p:cNvPr id="32" name="AutoShape 306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4070" y="6085"/>
                    <a:ext cx="942" cy="1046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    <a:noFill/>
                      </a14:hiddenFill>
                    </a:ext>
                  </a:extLst>
                </p:spPr>
              </p:cxnSp>
              <p:sp>
                <p:nvSpPr>
                  <p:cNvPr id="33" name="AutoShape 310"/>
                  <p:cNvSpPr>
                    <a:spLocks noChangeArrowheads="1"/>
                  </p:cNvSpPr>
                  <p:nvPr/>
                </p:nvSpPr>
                <p:spPr bwMode="auto">
                  <a:xfrm>
                    <a:off x="4714" y="7296"/>
                    <a:ext cx="642" cy="532"/>
                  </a:xfrm>
                  <a:prstGeom prst="roundRect">
                    <a:avLst>
                      <a:gd name="adj" fmla="val 16667"/>
                    </a:avLst>
                  </a:prstGeom>
                  <a:solidFill>
                    <a:srgbClr val="F79646"/>
                  </a:solidFill>
                  <a:ln w="38100">
                    <a:solidFill>
                      <a:srgbClr val="F2F2F2"/>
                    </a:solidFill>
                    <a:round/>
                    <a:headEnd/>
                    <a:tailEnd/>
                  </a:ln>
                  <a:effectLst>
                    <a:outerShdw dist="28398" dir="3806097" algn="ctr" rotWithShape="0">
                      <a:srgbClr val="974706">
                        <a:alpha val="50000"/>
                      </a:srgbClr>
                    </a:outerShdw>
                  </a:effectLst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pPr algn="ctr">
                      <a:spcAft>
                        <a:spcPts val="0"/>
                      </a:spcAft>
                    </a:pPr>
                    <a:r>
                      <a:rPr lang="en-US" sz="1100">
                        <a:effectLst/>
                        <a:latin typeface="Arial"/>
                        <a:ea typeface="Times New Roman"/>
                        <a:cs typeface="Times New Roman"/>
                      </a:rPr>
                      <a:t>STA 1</a:t>
                    </a:r>
                  </a:p>
                </p:txBody>
              </p:sp>
              <p:cxnSp>
                <p:nvCxnSpPr>
                  <p:cNvPr id="34" name="AutoShape 311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5039" y="6085"/>
                    <a:ext cx="0" cy="975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    <a:noFill/>
                      </a14:hiddenFill>
                    </a:ext>
                  </a:extLst>
                </p:spPr>
              </p:cxnSp>
              <p:sp>
                <p:nvSpPr>
                  <p:cNvPr id="35" name="Rectangle 34"/>
                  <p:cNvSpPr>
                    <a:spLocks noChangeArrowheads="1"/>
                  </p:cNvSpPr>
                  <p:nvPr/>
                </p:nvSpPr>
                <p:spPr bwMode="auto">
                  <a:xfrm>
                    <a:off x="4406" y="6251"/>
                    <a:ext cx="1248" cy="596"/>
                  </a:xfrm>
                  <a:prstGeom prst="rect">
                    <a:avLst/>
                  </a:prstGeom>
                  <a:solidFill>
                    <a:srgbClr val="4BACC6"/>
                  </a:solidFill>
                  <a:ln w="38100">
                    <a:solidFill>
                      <a:srgbClr val="F2F2F2"/>
                    </a:solidFill>
                    <a:miter lim="800000"/>
                    <a:headEnd/>
                    <a:tailEnd/>
                  </a:ln>
                  <a:effectLst>
                    <a:outerShdw dist="28398" dir="3806097" algn="ctr" rotWithShape="0">
                      <a:srgbClr val="205867">
                        <a:alpha val="50000"/>
                      </a:srgbClr>
                    </a:outerShdw>
                  </a:effectLst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pPr algn="ctr">
                      <a:spcAft>
                        <a:spcPts val="0"/>
                      </a:spcAft>
                    </a:pPr>
                    <a:r>
                      <a:rPr lang="en-US" sz="1100">
                        <a:effectLst/>
                        <a:latin typeface="Arial"/>
                        <a:ea typeface="Times New Roman"/>
                        <a:cs typeface="Times New Roman"/>
                      </a:rPr>
                      <a:t>Probe Response</a:t>
                    </a:r>
                  </a:p>
                </p:txBody>
              </p:sp>
            </p:grpSp>
            <p:sp>
              <p:nvSpPr>
                <p:cNvPr id="30" name="AutoShape 313"/>
                <p:cNvSpPr>
                  <a:spLocks noChangeArrowheads="1"/>
                </p:cNvSpPr>
                <p:nvPr/>
              </p:nvSpPr>
              <p:spPr bwMode="auto">
                <a:xfrm>
                  <a:off x="6645" y="5623"/>
                  <a:ext cx="642" cy="532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F79646"/>
                </a:solidFill>
                <a:ln w="38100">
                  <a:solidFill>
                    <a:srgbClr val="F2F2F2"/>
                  </a:solidFill>
                  <a:round/>
                  <a:headEnd/>
                  <a:tailEnd/>
                </a:ln>
                <a:effectLst>
                  <a:outerShdw dist="28398" dir="3806097" algn="ctr" rotWithShape="0">
                    <a:srgbClr val="974706">
                      <a:alpha val="50000"/>
                    </a:srgbClr>
                  </a:outerShdw>
                </a:effec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en-US" sz="1100">
                      <a:effectLst/>
                      <a:latin typeface="Arial"/>
                      <a:ea typeface="Times New Roman"/>
                      <a:cs typeface="Times New Roman"/>
                    </a:rPr>
                    <a:t>STA 2</a:t>
                  </a:r>
                </a:p>
              </p:txBody>
            </p:sp>
          </p:grpSp>
          <p:sp>
            <p:nvSpPr>
              <p:cNvPr id="27" name="Arc 329"/>
              <p:cNvSpPr>
                <a:spLocks/>
              </p:cNvSpPr>
              <p:nvPr/>
            </p:nvSpPr>
            <p:spPr bwMode="auto">
              <a:xfrm rot="10652231">
                <a:off x="6838" y="5999"/>
                <a:ext cx="400" cy="373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/>
              </a:p>
            </p:txBody>
          </p:sp>
          <p:sp>
            <p:nvSpPr>
              <p:cNvPr id="28" name="Text Box 330"/>
              <p:cNvSpPr txBox="1">
                <a:spLocks noChangeArrowheads="1"/>
              </p:cNvSpPr>
              <p:nvPr/>
            </p:nvSpPr>
            <p:spPr bwMode="auto">
              <a:xfrm>
                <a:off x="7241" y="5993"/>
                <a:ext cx="1233" cy="681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en-US" sz="1100" dirty="0">
                    <a:solidFill>
                      <a:schemeClr val="tx1"/>
                    </a:solidFill>
                    <a:effectLst/>
                    <a:latin typeface="Arial"/>
                    <a:ea typeface="Times New Roman"/>
                    <a:cs typeface="Times New Roman"/>
                  </a:rPr>
                  <a:t>Abort probe request </a:t>
                </a:r>
                <a:r>
                  <a:rPr lang="en-US" sz="1100" dirty="0">
                    <a:effectLst/>
                    <a:latin typeface="Arial"/>
                    <a:ea typeface="Times New Roman"/>
                    <a:cs typeface="Times New Roman"/>
                  </a:rPr>
                  <a:t>transmission</a:t>
                </a:r>
              </a:p>
            </p:txBody>
          </p:sp>
        </p:grpSp>
        <p:sp>
          <p:nvSpPr>
            <p:cNvPr id="23" name="AutoShape 81"/>
            <p:cNvSpPr>
              <a:spLocks noChangeArrowheads="1"/>
            </p:cNvSpPr>
            <p:nvPr/>
          </p:nvSpPr>
          <p:spPr bwMode="auto">
            <a:xfrm>
              <a:off x="0" y="0"/>
              <a:ext cx="378460" cy="367030"/>
            </a:xfrm>
            <a:prstGeom prst="roundRect">
              <a:avLst>
                <a:gd name="adj" fmla="val 16667"/>
              </a:avLst>
            </a:prstGeom>
            <a:solidFill>
              <a:srgbClr val="9BBB59"/>
            </a:solidFill>
            <a:ln w="38100">
              <a:solidFill>
                <a:srgbClr val="F2F2F2"/>
              </a:solidFill>
              <a:round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100">
                  <a:effectLst/>
                  <a:latin typeface="Arial"/>
                  <a:ea typeface="Times New Roman"/>
                  <a:cs typeface="Times New Roman"/>
                </a:rPr>
                <a:t>AP1</a:t>
              </a:r>
            </a:p>
          </p:txBody>
        </p:sp>
        <p:sp>
          <p:nvSpPr>
            <p:cNvPr id="24" name="AutoShape 82"/>
            <p:cNvSpPr>
              <a:spLocks noChangeArrowheads="1"/>
            </p:cNvSpPr>
            <p:nvPr/>
          </p:nvSpPr>
          <p:spPr bwMode="auto">
            <a:xfrm>
              <a:off x="592783" y="0"/>
              <a:ext cx="378460" cy="367030"/>
            </a:xfrm>
            <a:prstGeom prst="roundRect">
              <a:avLst>
                <a:gd name="adj" fmla="val 16667"/>
              </a:avLst>
            </a:prstGeom>
            <a:solidFill>
              <a:srgbClr val="9BBB59"/>
            </a:solidFill>
            <a:ln w="38100">
              <a:solidFill>
                <a:srgbClr val="F2F2F2"/>
              </a:solidFill>
              <a:round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100">
                  <a:effectLst/>
                  <a:latin typeface="Arial"/>
                  <a:ea typeface="Times New Roman"/>
                  <a:cs typeface="Times New Roman"/>
                </a:rPr>
                <a:t>AP2</a:t>
              </a:r>
            </a:p>
          </p:txBody>
        </p:sp>
        <p:sp>
          <p:nvSpPr>
            <p:cNvPr id="25" name="AutoShape 83"/>
            <p:cNvSpPr>
              <a:spLocks noChangeArrowheads="1"/>
            </p:cNvSpPr>
            <p:nvPr/>
          </p:nvSpPr>
          <p:spPr bwMode="auto">
            <a:xfrm>
              <a:off x="1191873" y="0"/>
              <a:ext cx="378460" cy="367030"/>
            </a:xfrm>
            <a:prstGeom prst="roundRect">
              <a:avLst>
                <a:gd name="adj" fmla="val 16667"/>
              </a:avLst>
            </a:prstGeom>
            <a:solidFill>
              <a:srgbClr val="9BBB59"/>
            </a:solidFill>
            <a:ln w="38100">
              <a:solidFill>
                <a:srgbClr val="F2F2F2"/>
              </a:solidFill>
              <a:round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100">
                  <a:effectLst/>
                  <a:latin typeface="Arial"/>
                  <a:ea typeface="Times New Roman"/>
                  <a:cs typeface="Times New Roman"/>
                </a:rPr>
                <a:t>AP3</a:t>
              </a:r>
            </a:p>
          </p:txBody>
        </p:sp>
      </p:grp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515201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Active scanning, Probe Response collision avoidance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6717" y="2046420"/>
            <a:ext cx="7770813" cy="14478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fi-FI" dirty="0"/>
              <a:t>The APs </a:t>
            </a:r>
            <a:r>
              <a:rPr lang="fi-FI" dirty="0" smtClean="0"/>
              <a:t>avoids </a:t>
            </a:r>
            <a:r>
              <a:rPr lang="fi-FI" dirty="0"/>
              <a:t>sending unnecessary copies of probe responses</a:t>
            </a:r>
          </a:p>
          <a:p>
            <a:pPr marL="400050">
              <a:buFont typeface="Arial" pitchFamily="34" charset="0"/>
              <a:buChar char="•"/>
            </a:pPr>
            <a:r>
              <a:rPr lang="fi-FI" dirty="0"/>
              <a:t>Single copy of probe response or beacon frame is </a:t>
            </a:r>
            <a:r>
              <a:rPr lang="fi-FI" dirty="0" smtClean="0"/>
              <a:t>enough</a:t>
            </a:r>
            <a:endParaRPr lang="fi-FI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GB" dirty="0"/>
          </a:p>
        </p:txBody>
      </p:sp>
      <p:grpSp>
        <p:nvGrpSpPr>
          <p:cNvPr id="4" name="Group 47"/>
          <p:cNvGrpSpPr/>
          <p:nvPr/>
        </p:nvGrpSpPr>
        <p:grpSpPr>
          <a:xfrm>
            <a:off x="270640" y="4200118"/>
            <a:ext cx="3160137" cy="2339690"/>
            <a:chOff x="0" y="0"/>
            <a:chExt cx="2334895" cy="1886738"/>
          </a:xfrm>
        </p:grpSpPr>
        <p:grpSp>
          <p:nvGrpSpPr>
            <p:cNvPr id="5" name="Group 48"/>
            <p:cNvGrpSpPr>
              <a:grpSpLocks/>
            </p:cNvGrpSpPr>
            <p:nvPr/>
          </p:nvGrpSpPr>
          <p:grpSpPr bwMode="auto">
            <a:xfrm>
              <a:off x="182880" y="435128"/>
              <a:ext cx="2152015" cy="1451610"/>
              <a:chOff x="2206" y="4388"/>
              <a:chExt cx="3389" cy="2286"/>
            </a:xfrm>
          </p:grpSpPr>
          <p:grpSp>
            <p:nvGrpSpPr>
              <p:cNvPr id="7" name="Group 52"/>
              <p:cNvGrpSpPr>
                <a:grpSpLocks/>
              </p:cNvGrpSpPr>
              <p:nvPr/>
            </p:nvGrpSpPr>
            <p:grpSpPr bwMode="auto">
              <a:xfrm>
                <a:off x="2206" y="4388"/>
                <a:ext cx="2029" cy="1753"/>
                <a:chOff x="2357" y="4397"/>
                <a:chExt cx="2029" cy="1753"/>
              </a:xfrm>
            </p:grpSpPr>
            <p:sp>
              <p:nvSpPr>
                <p:cNvPr id="56" name="AutoShape 297"/>
                <p:cNvSpPr>
                  <a:spLocks noChangeArrowheads="1"/>
                </p:cNvSpPr>
                <p:nvPr/>
              </p:nvSpPr>
              <p:spPr bwMode="auto">
                <a:xfrm>
                  <a:off x="2986" y="5609"/>
                  <a:ext cx="642" cy="532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F79646"/>
                </a:solidFill>
                <a:ln w="38100">
                  <a:solidFill>
                    <a:srgbClr val="F2F2F2"/>
                  </a:solidFill>
                  <a:round/>
                  <a:headEnd/>
                  <a:tailEnd/>
                </a:ln>
                <a:effectLst>
                  <a:outerShdw dist="28398" dir="3806097" algn="ctr" rotWithShape="0">
                    <a:srgbClr val="974706">
                      <a:alpha val="50000"/>
                    </a:srgbClr>
                  </a:outerShdw>
                </a:effec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en-US" sz="1100">
                      <a:solidFill>
                        <a:schemeClr val="tx1"/>
                      </a:solidFill>
                      <a:effectLst/>
                      <a:latin typeface="Arial"/>
                      <a:ea typeface="Times New Roman"/>
                      <a:cs typeface="Times New Roman"/>
                    </a:rPr>
                    <a:t>STA 1</a:t>
                  </a:r>
                </a:p>
              </p:txBody>
            </p:sp>
            <p:cxnSp>
              <p:nvCxnSpPr>
                <p:cNvPr id="57" name="AutoShape 298"/>
                <p:cNvCxnSpPr>
                  <a:cxnSpLocks noChangeShapeType="1"/>
                </p:cNvCxnSpPr>
                <p:nvPr/>
              </p:nvCxnSpPr>
              <p:spPr bwMode="auto">
                <a:xfrm flipV="1">
                  <a:off x="3283" y="4397"/>
                  <a:ext cx="1" cy="1092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  <a:noFill/>
                    </a14:hiddenFill>
                  </a:ext>
                </a:extLst>
              </p:spPr>
            </p:cxnSp>
            <p:cxnSp>
              <p:nvCxnSpPr>
                <p:cNvPr id="58" name="AutoShape 299"/>
                <p:cNvCxnSpPr>
                  <a:cxnSpLocks noChangeShapeType="1"/>
                </p:cNvCxnSpPr>
                <p:nvPr/>
              </p:nvCxnSpPr>
              <p:spPr bwMode="auto">
                <a:xfrm flipH="1" flipV="1">
                  <a:off x="2357" y="4397"/>
                  <a:ext cx="926" cy="1092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  <a:noFill/>
                    </a14:hiddenFill>
                  </a:ext>
                </a:extLst>
              </p:spPr>
            </p:cxnSp>
            <p:cxnSp>
              <p:nvCxnSpPr>
                <p:cNvPr id="59" name="AutoShape 300"/>
                <p:cNvCxnSpPr>
                  <a:cxnSpLocks noChangeShapeType="1"/>
                </p:cNvCxnSpPr>
                <p:nvPr/>
              </p:nvCxnSpPr>
              <p:spPr bwMode="auto">
                <a:xfrm flipV="1">
                  <a:off x="3284" y="4397"/>
                  <a:ext cx="926" cy="1092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  <a:noFill/>
                    </a14:hiddenFill>
                  </a:ext>
                </a:extLst>
              </p:spPr>
            </p:cxnSp>
            <p:sp>
              <p:nvSpPr>
                <p:cNvPr id="60" name="Rectangle 59"/>
                <p:cNvSpPr>
                  <a:spLocks noChangeArrowheads="1"/>
                </p:cNvSpPr>
                <p:nvPr/>
              </p:nvSpPr>
              <p:spPr bwMode="auto">
                <a:xfrm>
                  <a:off x="2645" y="4719"/>
                  <a:ext cx="1248" cy="596"/>
                </a:xfrm>
                <a:prstGeom prst="rect">
                  <a:avLst/>
                </a:prstGeom>
                <a:solidFill>
                  <a:srgbClr val="4BACC6"/>
                </a:solidFill>
                <a:ln w="38100">
                  <a:solidFill>
                    <a:srgbClr val="F2F2F2"/>
                  </a:solidFill>
                  <a:miter lim="800000"/>
                  <a:headEnd/>
                  <a:tailEnd/>
                </a:ln>
                <a:effectLst>
                  <a:outerShdw dist="28398" dir="3806097" algn="ctr" rotWithShape="0">
                    <a:srgbClr val="205867">
                      <a:alpha val="50000"/>
                    </a:srgbClr>
                  </a:outerShdw>
                </a:effec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en-US" sz="1100" dirty="0">
                      <a:solidFill>
                        <a:schemeClr val="tx1"/>
                      </a:solidFill>
                      <a:effectLst/>
                      <a:latin typeface="Arial"/>
                      <a:ea typeface="Times New Roman"/>
                      <a:cs typeface="Times New Roman"/>
                    </a:rPr>
                    <a:t>Probe Request</a:t>
                  </a:r>
                </a:p>
              </p:txBody>
            </p:sp>
            <p:sp>
              <p:nvSpPr>
                <p:cNvPr id="61" name="AutoShape 302"/>
                <p:cNvSpPr>
                  <a:spLocks noChangeArrowheads="1"/>
                </p:cNvSpPr>
                <p:nvPr/>
              </p:nvSpPr>
              <p:spPr bwMode="auto">
                <a:xfrm>
                  <a:off x="3744" y="5618"/>
                  <a:ext cx="642" cy="532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F79646"/>
                </a:solidFill>
                <a:ln w="38100">
                  <a:solidFill>
                    <a:srgbClr val="F2F2F2"/>
                  </a:solidFill>
                  <a:round/>
                  <a:headEnd/>
                  <a:tailEnd/>
                </a:ln>
                <a:effectLst>
                  <a:outerShdw dist="28398" dir="3806097" algn="ctr" rotWithShape="0">
                    <a:srgbClr val="974706">
                      <a:alpha val="50000"/>
                    </a:srgbClr>
                  </a:outerShdw>
                </a:effec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en-US" sz="1100">
                      <a:solidFill>
                        <a:schemeClr val="tx1"/>
                      </a:solidFill>
                      <a:effectLst/>
                      <a:latin typeface="Arial"/>
                      <a:ea typeface="Times New Roman"/>
                      <a:cs typeface="Times New Roman"/>
                    </a:rPr>
                    <a:t>STA 2</a:t>
                  </a:r>
                </a:p>
              </p:txBody>
            </p:sp>
          </p:grpSp>
          <p:sp>
            <p:nvSpPr>
              <p:cNvPr id="54" name="Arc 327"/>
              <p:cNvSpPr>
                <a:spLocks/>
              </p:cNvSpPr>
              <p:nvPr/>
            </p:nvSpPr>
            <p:spPr bwMode="auto">
              <a:xfrm rot="10652231">
                <a:off x="3925" y="5999"/>
                <a:ext cx="434" cy="373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solidFill>
                    <a:schemeClr val="tx1"/>
                  </a:solidFill>
                </a:endParaRPr>
              </a:p>
            </p:txBody>
          </p:sp>
          <p:sp>
            <p:nvSpPr>
              <p:cNvPr id="55" name="Text Box 328"/>
              <p:cNvSpPr txBox="1">
                <a:spLocks noChangeArrowheads="1"/>
              </p:cNvSpPr>
              <p:nvPr/>
            </p:nvSpPr>
            <p:spPr bwMode="auto">
              <a:xfrm>
                <a:off x="4362" y="5634"/>
                <a:ext cx="1233" cy="104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en-US" sz="1100" dirty="0" smtClean="0">
                    <a:solidFill>
                      <a:schemeClr val="tx1"/>
                    </a:solidFill>
                    <a:effectLst/>
                    <a:latin typeface="Arial"/>
                    <a:ea typeface="Times New Roman"/>
                    <a:cs typeface="Times New Roman"/>
                  </a:rPr>
                  <a:t>STA2 misses the probe </a:t>
                </a:r>
                <a:r>
                  <a:rPr lang="en-US" sz="1100" dirty="0">
                    <a:solidFill>
                      <a:schemeClr val="tx1"/>
                    </a:solidFill>
                    <a:effectLst/>
                    <a:latin typeface="Arial"/>
                    <a:ea typeface="Times New Roman"/>
                    <a:cs typeface="Times New Roman"/>
                  </a:rPr>
                  <a:t>request transmission</a:t>
                </a:r>
              </a:p>
            </p:txBody>
          </p:sp>
        </p:grpSp>
        <p:sp>
          <p:nvSpPr>
            <p:cNvPr id="50" name="AutoShape 81"/>
            <p:cNvSpPr>
              <a:spLocks noChangeArrowheads="1"/>
            </p:cNvSpPr>
            <p:nvPr/>
          </p:nvSpPr>
          <p:spPr bwMode="auto">
            <a:xfrm>
              <a:off x="0" y="0"/>
              <a:ext cx="378460" cy="367030"/>
            </a:xfrm>
            <a:prstGeom prst="roundRect">
              <a:avLst>
                <a:gd name="adj" fmla="val 16667"/>
              </a:avLst>
            </a:prstGeom>
            <a:solidFill>
              <a:srgbClr val="9BBB59"/>
            </a:solidFill>
            <a:ln w="38100">
              <a:solidFill>
                <a:srgbClr val="F2F2F2"/>
              </a:solidFill>
              <a:round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100">
                  <a:solidFill>
                    <a:schemeClr val="tx1"/>
                  </a:solidFill>
                  <a:effectLst/>
                  <a:latin typeface="Arial"/>
                  <a:ea typeface="Times New Roman"/>
                  <a:cs typeface="Times New Roman"/>
                </a:rPr>
                <a:t>AP1</a:t>
              </a:r>
            </a:p>
          </p:txBody>
        </p:sp>
        <p:sp>
          <p:nvSpPr>
            <p:cNvPr id="51" name="AutoShape 82"/>
            <p:cNvSpPr>
              <a:spLocks noChangeArrowheads="1"/>
            </p:cNvSpPr>
            <p:nvPr/>
          </p:nvSpPr>
          <p:spPr bwMode="auto">
            <a:xfrm>
              <a:off x="599090" y="0"/>
              <a:ext cx="378460" cy="367030"/>
            </a:xfrm>
            <a:prstGeom prst="roundRect">
              <a:avLst>
                <a:gd name="adj" fmla="val 16667"/>
              </a:avLst>
            </a:prstGeom>
            <a:solidFill>
              <a:srgbClr val="9BBB59"/>
            </a:solidFill>
            <a:ln w="38100">
              <a:solidFill>
                <a:srgbClr val="F2F2F2"/>
              </a:solidFill>
              <a:round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100">
                  <a:solidFill>
                    <a:schemeClr val="tx1"/>
                  </a:solidFill>
                  <a:effectLst/>
                  <a:latin typeface="Arial"/>
                  <a:ea typeface="Times New Roman"/>
                  <a:cs typeface="Times New Roman"/>
                </a:rPr>
                <a:t>AP2</a:t>
              </a:r>
            </a:p>
          </p:txBody>
        </p:sp>
        <p:sp>
          <p:nvSpPr>
            <p:cNvPr id="52" name="AutoShape 83"/>
            <p:cNvSpPr>
              <a:spLocks noChangeArrowheads="1"/>
            </p:cNvSpPr>
            <p:nvPr/>
          </p:nvSpPr>
          <p:spPr bwMode="auto">
            <a:xfrm>
              <a:off x="1191873" y="0"/>
              <a:ext cx="378460" cy="367030"/>
            </a:xfrm>
            <a:prstGeom prst="roundRect">
              <a:avLst>
                <a:gd name="adj" fmla="val 16667"/>
              </a:avLst>
            </a:prstGeom>
            <a:solidFill>
              <a:srgbClr val="9BBB59"/>
            </a:solidFill>
            <a:ln w="38100">
              <a:solidFill>
                <a:srgbClr val="F2F2F2"/>
              </a:solidFill>
              <a:round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100">
                  <a:solidFill>
                    <a:schemeClr val="tx1"/>
                  </a:solidFill>
                  <a:effectLst/>
                  <a:latin typeface="Arial"/>
                  <a:ea typeface="Times New Roman"/>
                  <a:cs typeface="Times New Roman"/>
                </a:rPr>
                <a:t>AP3</a:t>
              </a:r>
            </a:p>
          </p:txBody>
        </p:sp>
      </p:grpSp>
      <p:grpSp>
        <p:nvGrpSpPr>
          <p:cNvPr id="8" name="Group 61"/>
          <p:cNvGrpSpPr/>
          <p:nvPr/>
        </p:nvGrpSpPr>
        <p:grpSpPr>
          <a:xfrm>
            <a:off x="5786687" y="4197100"/>
            <a:ext cx="3125078" cy="2355277"/>
            <a:chOff x="0" y="0"/>
            <a:chExt cx="2308991" cy="1899307"/>
          </a:xfrm>
        </p:grpSpPr>
        <p:grpSp>
          <p:nvGrpSpPr>
            <p:cNvPr id="9" name="Group 62"/>
            <p:cNvGrpSpPr>
              <a:grpSpLocks/>
            </p:cNvGrpSpPr>
            <p:nvPr/>
          </p:nvGrpSpPr>
          <p:grpSpPr bwMode="auto">
            <a:xfrm>
              <a:off x="163961" y="454047"/>
              <a:ext cx="2145030" cy="1445260"/>
              <a:chOff x="5096" y="4398"/>
              <a:chExt cx="3378" cy="2276"/>
            </a:xfrm>
          </p:grpSpPr>
          <p:grpSp>
            <p:nvGrpSpPr>
              <p:cNvPr id="10" name="Group 66"/>
              <p:cNvGrpSpPr>
                <a:grpSpLocks/>
              </p:cNvGrpSpPr>
              <p:nvPr/>
            </p:nvGrpSpPr>
            <p:grpSpPr bwMode="auto">
              <a:xfrm>
                <a:off x="5096" y="4398"/>
                <a:ext cx="2040" cy="1748"/>
                <a:chOff x="5247" y="4407"/>
                <a:chExt cx="2040" cy="1748"/>
              </a:xfrm>
            </p:grpSpPr>
            <p:grpSp>
              <p:nvGrpSpPr>
                <p:cNvPr id="11" name="Group 69"/>
                <p:cNvGrpSpPr>
                  <a:grpSpLocks/>
                </p:cNvGrpSpPr>
                <p:nvPr/>
              </p:nvGrpSpPr>
              <p:grpSpPr bwMode="auto">
                <a:xfrm>
                  <a:off x="5247" y="4407"/>
                  <a:ext cx="1944" cy="1743"/>
                  <a:chOff x="4070" y="6085"/>
                  <a:chExt cx="1944" cy="1743"/>
                </a:xfrm>
              </p:grpSpPr>
              <p:cxnSp>
                <p:nvCxnSpPr>
                  <p:cNvPr id="72" name="AutoShape 305"/>
                  <p:cNvCxnSpPr>
                    <a:cxnSpLocks noChangeShapeType="1"/>
                    <a:endCxn id="71" idx="0"/>
                  </p:cNvCxnSpPr>
                  <p:nvPr/>
                </p:nvCxnSpPr>
                <p:spPr bwMode="auto">
                  <a:xfrm flipH="1">
                    <a:off x="5789" y="6131"/>
                    <a:ext cx="225" cy="117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    <a:noFill/>
                      </a14:hiddenFill>
                    </a:ext>
                  </a:extLst>
                </p:spPr>
              </p:cxnSp>
              <p:cxnSp>
                <p:nvCxnSpPr>
                  <p:cNvPr id="73" name="AutoShape 306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4070" y="6085"/>
                    <a:ext cx="942" cy="1046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    <a:noFill/>
                      </a14:hiddenFill>
                    </a:ext>
                  </a:extLst>
                </p:spPr>
              </p:cxnSp>
              <p:sp>
                <p:nvSpPr>
                  <p:cNvPr id="74" name="AutoShape 310"/>
                  <p:cNvSpPr>
                    <a:spLocks noChangeArrowheads="1"/>
                  </p:cNvSpPr>
                  <p:nvPr/>
                </p:nvSpPr>
                <p:spPr bwMode="auto">
                  <a:xfrm>
                    <a:off x="4714" y="7296"/>
                    <a:ext cx="642" cy="532"/>
                  </a:xfrm>
                  <a:prstGeom prst="roundRect">
                    <a:avLst>
                      <a:gd name="adj" fmla="val 16667"/>
                    </a:avLst>
                  </a:prstGeom>
                  <a:solidFill>
                    <a:srgbClr val="F79646"/>
                  </a:solidFill>
                  <a:ln w="38100">
                    <a:solidFill>
                      <a:srgbClr val="F2F2F2"/>
                    </a:solidFill>
                    <a:round/>
                    <a:headEnd/>
                    <a:tailEnd/>
                  </a:ln>
                  <a:effectLst>
                    <a:outerShdw dist="28398" dir="3806097" algn="ctr" rotWithShape="0">
                      <a:srgbClr val="974706">
                        <a:alpha val="50000"/>
                      </a:srgbClr>
                    </a:outerShdw>
                  </a:effectLst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pPr algn="ctr">
                      <a:spcAft>
                        <a:spcPts val="0"/>
                      </a:spcAft>
                    </a:pPr>
                    <a:r>
                      <a:rPr lang="en-US" sz="11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rPr>
                      <a:t>STA 1</a:t>
                    </a:r>
                  </a:p>
                </p:txBody>
              </p:sp>
              <p:cxnSp>
                <p:nvCxnSpPr>
                  <p:cNvPr id="75" name="AutoShape 311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5039" y="6085"/>
                    <a:ext cx="0" cy="975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    <a:noFill/>
                      </a14:hiddenFill>
                    </a:ext>
                  </a:extLst>
                </p:spPr>
              </p:cxnSp>
              <p:sp>
                <p:nvSpPr>
                  <p:cNvPr id="76" name="Rectangle 75"/>
                  <p:cNvSpPr>
                    <a:spLocks noChangeArrowheads="1"/>
                  </p:cNvSpPr>
                  <p:nvPr/>
                </p:nvSpPr>
                <p:spPr bwMode="auto">
                  <a:xfrm>
                    <a:off x="4613" y="6277"/>
                    <a:ext cx="1248" cy="596"/>
                  </a:xfrm>
                  <a:prstGeom prst="rect">
                    <a:avLst/>
                  </a:prstGeom>
                  <a:solidFill>
                    <a:srgbClr val="4BACC6"/>
                  </a:solidFill>
                  <a:ln w="38100">
                    <a:solidFill>
                      <a:srgbClr val="F2F2F2"/>
                    </a:solidFill>
                    <a:miter lim="800000"/>
                    <a:headEnd/>
                    <a:tailEnd/>
                  </a:ln>
                  <a:effectLst>
                    <a:outerShdw dist="28398" dir="3806097" algn="ctr" rotWithShape="0">
                      <a:srgbClr val="205867">
                        <a:alpha val="50000"/>
                      </a:srgbClr>
                    </a:outerShdw>
                  </a:effectLst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pPr algn="ctr">
                      <a:spcAft>
                        <a:spcPts val="0"/>
                      </a:spcAft>
                    </a:pPr>
                    <a:r>
                      <a:rPr lang="en-US" sz="11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rPr>
                      <a:t>Probe Response</a:t>
                    </a:r>
                  </a:p>
                </p:txBody>
              </p:sp>
            </p:grpSp>
            <p:sp>
              <p:nvSpPr>
                <p:cNvPr id="71" name="AutoShape 313"/>
                <p:cNvSpPr>
                  <a:spLocks noChangeArrowheads="1"/>
                </p:cNvSpPr>
                <p:nvPr/>
              </p:nvSpPr>
              <p:spPr bwMode="auto">
                <a:xfrm>
                  <a:off x="6645" y="5623"/>
                  <a:ext cx="642" cy="532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F79646"/>
                </a:solidFill>
                <a:ln w="38100">
                  <a:solidFill>
                    <a:srgbClr val="F2F2F2"/>
                  </a:solidFill>
                  <a:round/>
                  <a:headEnd/>
                  <a:tailEnd/>
                </a:ln>
                <a:effectLst>
                  <a:outerShdw dist="28398" dir="3806097" algn="ctr" rotWithShape="0">
                    <a:srgbClr val="974706">
                      <a:alpha val="50000"/>
                    </a:srgbClr>
                  </a:outerShdw>
                </a:effec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en-US" sz="1100">
                      <a:solidFill>
                        <a:schemeClr val="tx1"/>
                      </a:solidFill>
                      <a:effectLst/>
                      <a:latin typeface="Arial"/>
                      <a:ea typeface="Times New Roman"/>
                      <a:cs typeface="Times New Roman"/>
                    </a:rPr>
                    <a:t>STA 2</a:t>
                  </a:r>
                </a:p>
              </p:txBody>
            </p:sp>
          </p:grpSp>
          <p:sp>
            <p:nvSpPr>
              <p:cNvPr id="68" name="Arc 329"/>
              <p:cNvSpPr>
                <a:spLocks/>
              </p:cNvSpPr>
              <p:nvPr/>
            </p:nvSpPr>
            <p:spPr bwMode="auto">
              <a:xfrm rot="10652231">
                <a:off x="6838" y="5999"/>
                <a:ext cx="400" cy="373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solidFill>
                    <a:schemeClr val="tx1"/>
                  </a:solidFill>
                </a:endParaRPr>
              </a:p>
            </p:txBody>
          </p:sp>
          <p:sp>
            <p:nvSpPr>
              <p:cNvPr id="69" name="Text Box 330"/>
              <p:cNvSpPr txBox="1">
                <a:spLocks noChangeArrowheads="1"/>
              </p:cNvSpPr>
              <p:nvPr/>
            </p:nvSpPr>
            <p:spPr bwMode="auto">
              <a:xfrm>
                <a:off x="7241" y="5993"/>
                <a:ext cx="1233" cy="681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en-US" sz="1100" dirty="0" smtClean="0">
                    <a:solidFill>
                      <a:schemeClr val="tx1"/>
                    </a:solidFill>
                    <a:latin typeface="Arial"/>
                    <a:ea typeface="Times New Roman"/>
                    <a:cs typeface="Times New Roman"/>
                  </a:rPr>
                  <a:t>Receive </a:t>
                </a:r>
                <a:r>
                  <a:rPr lang="en-US" sz="1100" dirty="0" smtClean="0">
                    <a:solidFill>
                      <a:schemeClr val="tx1"/>
                    </a:solidFill>
                    <a:effectLst/>
                    <a:latin typeface="Arial"/>
                    <a:ea typeface="Times New Roman"/>
                    <a:cs typeface="Times New Roman"/>
                  </a:rPr>
                  <a:t> </a:t>
                </a:r>
                <a:r>
                  <a:rPr lang="en-US" sz="1100" dirty="0">
                    <a:solidFill>
                      <a:schemeClr val="tx1"/>
                    </a:solidFill>
                    <a:effectLst/>
                    <a:latin typeface="Arial"/>
                    <a:ea typeface="Times New Roman"/>
                    <a:cs typeface="Times New Roman"/>
                  </a:rPr>
                  <a:t>probe </a:t>
                </a:r>
                <a:r>
                  <a:rPr lang="en-US" sz="1100" dirty="0" smtClean="0">
                    <a:solidFill>
                      <a:schemeClr val="tx1"/>
                    </a:solidFill>
                    <a:effectLst/>
                    <a:latin typeface="Arial"/>
                    <a:ea typeface="Times New Roman"/>
                    <a:cs typeface="Times New Roman"/>
                  </a:rPr>
                  <a:t>responses </a:t>
                </a:r>
                <a:endParaRPr lang="en-US" sz="1100" dirty="0">
                  <a:solidFill>
                    <a:schemeClr val="tx1"/>
                  </a:solidFill>
                  <a:effectLst/>
                  <a:latin typeface="Arial"/>
                  <a:ea typeface="Times New Roman"/>
                  <a:cs typeface="Times New Roman"/>
                </a:endParaRPr>
              </a:p>
            </p:txBody>
          </p:sp>
        </p:grpSp>
        <p:sp>
          <p:nvSpPr>
            <p:cNvPr id="64" name="AutoShape 81"/>
            <p:cNvSpPr>
              <a:spLocks noChangeArrowheads="1"/>
            </p:cNvSpPr>
            <p:nvPr/>
          </p:nvSpPr>
          <p:spPr bwMode="auto">
            <a:xfrm>
              <a:off x="0" y="0"/>
              <a:ext cx="378460" cy="367030"/>
            </a:xfrm>
            <a:prstGeom prst="roundRect">
              <a:avLst>
                <a:gd name="adj" fmla="val 16667"/>
              </a:avLst>
            </a:prstGeom>
            <a:solidFill>
              <a:srgbClr val="9BBB59"/>
            </a:solidFill>
            <a:ln w="38100">
              <a:solidFill>
                <a:srgbClr val="F2F2F2"/>
              </a:solidFill>
              <a:round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100">
                  <a:solidFill>
                    <a:schemeClr val="tx1"/>
                  </a:solidFill>
                  <a:effectLst/>
                  <a:latin typeface="Arial"/>
                  <a:ea typeface="Times New Roman"/>
                  <a:cs typeface="Times New Roman"/>
                </a:rPr>
                <a:t>AP1</a:t>
              </a:r>
            </a:p>
          </p:txBody>
        </p:sp>
        <p:sp>
          <p:nvSpPr>
            <p:cNvPr id="65" name="AutoShape 82"/>
            <p:cNvSpPr>
              <a:spLocks noChangeArrowheads="1"/>
            </p:cNvSpPr>
            <p:nvPr/>
          </p:nvSpPr>
          <p:spPr bwMode="auto">
            <a:xfrm>
              <a:off x="592783" y="0"/>
              <a:ext cx="378460" cy="367030"/>
            </a:xfrm>
            <a:prstGeom prst="roundRect">
              <a:avLst>
                <a:gd name="adj" fmla="val 16667"/>
              </a:avLst>
            </a:prstGeom>
            <a:solidFill>
              <a:srgbClr val="9BBB59"/>
            </a:solidFill>
            <a:ln w="38100">
              <a:solidFill>
                <a:srgbClr val="F2F2F2"/>
              </a:solidFill>
              <a:round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100">
                  <a:solidFill>
                    <a:schemeClr val="tx1"/>
                  </a:solidFill>
                  <a:effectLst/>
                  <a:latin typeface="Arial"/>
                  <a:ea typeface="Times New Roman"/>
                  <a:cs typeface="Times New Roman"/>
                </a:rPr>
                <a:t>AP2</a:t>
              </a:r>
            </a:p>
          </p:txBody>
        </p:sp>
        <p:sp>
          <p:nvSpPr>
            <p:cNvPr id="66" name="AutoShape 83"/>
            <p:cNvSpPr>
              <a:spLocks noChangeArrowheads="1"/>
            </p:cNvSpPr>
            <p:nvPr/>
          </p:nvSpPr>
          <p:spPr bwMode="auto">
            <a:xfrm>
              <a:off x="1191873" y="0"/>
              <a:ext cx="378460" cy="367030"/>
            </a:xfrm>
            <a:prstGeom prst="roundRect">
              <a:avLst>
                <a:gd name="adj" fmla="val 16667"/>
              </a:avLst>
            </a:prstGeom>
            <a:solidFill>
              <a:srgbClr val="9BBB59"/>
            </a:solidFill>
            <a:ln w="38100">
              <a:solidFill>
                <a:srgbClr val="F2F2F2"/>
              </a:solidFill>
              <a:round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100">
                  <a:solidFill>
                    <a:schemeClr val="tx1"/>
                  </a:solidFill>
                  <a:effectLst/>
                  <a:latin typeface="Arial"/>
                  <a:ea typeface="Times New Roman"/>
                  <a:cs typeface="Times New Roman"/>
                </a:rPr>
                <a:t>AP3</a:t>
              </a:r>
            </a:p>
          </p:txBody>
        </p:sp>
      </p:grpSp>
      <p:grpSp>
        <p:nvGrpSpPr>
          <p:cNvPr id="12" name="Group 85"/>
          <p:cNvGrpSpPr/>
          <p:nvPr/>
        </p:nvGrpSpPr>
        <p:grpSpPr>
          <a:xfrm>
            <a:off x="3445181" y="4197100"/>
            <a:ext cx="2125349" cy="1919982"/>
            <a:chOff x="3411871" y="4654266"/>
            <a:chExt cx="1570280" cy="1548229"/>
          </a:xfrm>
        </p:grpSpPr>
        <p:sp>
          <p:nvSpPr>
            <p:cNvPr id="77" name="AutoShape 297"/>
            <p:cNvSpPr>
              <a:spLocks noChangeArrowheads="1"/>
            </p:cNvSpPr>
            <p:nvPr/>
          </p:nvSpPr>
          <p:spPr bwMode="auto">
            <a:xfrm>
              <a:off x="3491880" y="5858972"/>
              <a:ext cx="407656" cy="337808"/>
            </a:xfrm>
            <a:prstGeom prst="roundRect">
              <a:avLst>
                <a:gd name="adj" fmla="val 16667"/>
              </a:avLst>
            </a:prstGeom>
            <a:solidFill>
              <a:srgbClr val="F79646"/>
            </a:solidFill>
            <a:ln w="38100">
              <a:solidFill>
                <a:srgbClr val="F2F2F2"/>
              </a:solidFill>
              <a:round/>
              <a:headEnd/>
              <a:tailEnd/>
            </a:ln>
            <a:effectLst>
              <a:outerShdw dist="28398" dir="3806097" algn="ctr" rotWithShape="0">
                <a:srgbClr val="974706">
                  <a:alpha val="50000"/>
                </a:srgbClr>
              </a:outerShdw>
            </a:effec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100" dirty="0">
                  <a:solidFill>
                    <a:schemeClr val="tx1"/>
                  </a:solidFill>
                  <a:effectLst/>
                  <a:latin typeface="Arial"/>
                  <a:ea typeface="Times New Roman"/>
                  <a:cs typeface="Times New Roman"/>
                </a:rPr>
                <a:t>STA 1</a:t>
              </a:r>
            </a:p>
          </p:txBody>
        </p:sp>
        <p:cxnSp>
          <p:nvCxnSpPr>
            <p:cNvPr id="78" name="AutoShape 298"/>
            <p:cNvCxnSpPr>
              <a:cxnSpLocks noChangeShapeType="1"/>
            </p:cNvCxnSpPr>
            <p:nvPr/>
          </p:nvCxnSpPr>
          <p:spPr bwMode="auto">
            <a:xfrm flipV="1">
              <a:off x="4151878" y="5089379"/>
              <a:ext cx="635" cy="69339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</p:cxnSp>
        <p:cxnSp>
          <p:nvCxnSpPr>
            <p:cNvPr id="79" name="AutoShape 299"/>
            <p:cNvCxnSpPr>
              <a:cxnSpLocks noChangeShapeType="1"/>
            </p:cNvCxnSpPr>
            <p:nvPr/>
          </p:nvCxnSpPr>
          <p:spPr bwMode="auto">
            <a:xfrm flipH="1" flipV="1">
              <a:off x="3563888" y="5089379"/>
              <a:ext cx="587990" cy="69339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</p:cxnSp>
        <p:cxnSp>
          <p:nvCxnSpPr>
            <p:cNvPr id="80" name="AutoShape 300"/>
            <p:cNvCxnSpPr>
              <a:cxnSpLocks noChangeShapeType="1"/>
            </p:cNvCxnSpPr>
            <p:nvPr/>
          </p:nvCxnSpPr>
          <p:spPr bwMode="auto">
            <a:xfrm flipV="1">
              <a:off x="4152513" y="5089379"/>
              <a:ext cx="587990" cy="69339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</p:cxnSp>
        <p:sp>
          <p:nvSpPr>
            <p:cNvPr id="81" name="Rectangle 80"/>
            <p:cNvSpPr>
              <a:spLocks noChangeArrowheads="1"/>
            </p:cNvSpPr>
            <p:nvPr/>
          </p:nvSpPr>
          <p:spPr bwMode="auto">
            <a:xfrm>
              <a:off x="3746762" y="5293842"/>
              <a:ext cx="792454" cy="378447"/>
            </a:xfrm>
            <a:prstGeom prst="rect">
              <a:avLst/>
            </a:prstGeom>
            <a:solidFill>
              <a:srgbClr val="4BACC6"/>
            </a:solidFill>
            <a:ln w="38100">
              <a:solidFill>
                <a:srgbClr val="F2F2F2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100" dirty="0">
                  <a:solidFill>
                    <a:schemeClr val="tx1"/>
                  </a:solidFill>
                  <a:effectLst/>
                  <a:latin typeface="Arial"/>
                  <a:ea typeface="Times New Roman"/>
                  <a:cs typeface="Times New Roman"/>
                </a:rPr>
                <a:t>Probe Request</a:t>
              </a:r>
            </a:p>
          </p:txBody>
        </p:sp>
        <p:sp>
          <p:nvSpPr>
            <p:cNvPr id="82" name="AutoShape 302"/>
            <p:cNvSpPr>
              <a:spLocks noChangeArrowheads="1"/>
            </p:cNvSpPr>
            <p:nvPr/>
          </p:nvSpPr>
          <p:spPr bwMode="auto">
            <a:xfrm>
              <a:off x="3973194" y="5864687"/>
              <a:ext cx="407656" cy="337808"/>
            </a:xfrm>
            <a:prstGeom prst="roundRect">
              <a:avLst>
                <a:gd name="adj" fmla="val 16667"/>
              </a:avLst>
            </a:prstGeom>
            <a:solidFill>
              <a:srgbClr val="F79646"/>
            </a:solidFill>
            <a:ln w="38100">
              <a:solidFill>
                <a:srgbClr val="F2F2F2"/>
              </a:solidFill>
              <a:round/>
              <a:headEnd/>
              <a:tailEnd/>
            </a:ln>
            <a:effectLst>
              <a:outerShdw dist="28398" dir="3806097" algn="ctr" rotWithShape="0">
                <a:srgbClr val="974706">
                  <a:alpha val="50000"/>
                </a:srgbClr>
              </a:outerShdw>
            </a:effec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100">
                  <a:solidFill>
                    <a:schemeClr val="tx1"/>
                  </a:solidFill>
                  <a:effectLst/>
                  <a:latin typeface="Arial"/>
                  <a:ea typeface="Times New Roman"/>
                  <a:cs typeface="Times New Roman"/>
                </a:rPr>
                <a:t>STA 2</a:t>
              </a:r>
            </a:p>
          </p:txBody>
        </p:sp>
        <p:sp>
          <p:nvSpPr>
            <p:cNvPr id="83" name="AutoShape 81"/>
            <p:cNvSpPr>
              <a:spLocks noChangeArrowheads="1"/>
            </p:cNvSpPr>
            <p:nvPr/>
          </p:nvSpPr>
          <p:spPr bwMode="auto">
            <a:xfrm>
              <a:off x="3411871" y="4654266"/>
              <a:ext cx="378447" cy="367017"/>
            </a:xfrm>
            <a:prstGeom prst="roundRect">
              <a:avLst>
                <a:gd name="adj" fmla="val 16667"/>
              </a:avLst>
            </a:prstGeom>
            <a:solidFill>
              <a:srgbClr val="9BBB59"/>
            </a:solidFill>
            <a:ln w="38100">
              <a:solidFill>
                <a:srgbClr val="F2F2F2"/>
              </a:solidFill>
              <a:round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100">
                  <a:solidFill>
                    <a:schemeClr val="tx1"/>
                  </a:solidFill>
                  <a:effectLst/>
                  <a:latin typeface="Arial"/>
                  <a:ea typeface="Times New Roman"/>
                  <a:cs typeface="Times New Roman"/>
                </a:rPr>
                <a:t>AP1</a:t>
              </a:r>
            </a:p>
          </p:txBody>
        </p:sp>
        <p:sp>
          <p:nvSpPr>
            <p:cNvPr id="84" name="AutoShape 82"/>
            <p:cNvSpPr>
              <a:spLocks noChangeArrowheads="1"/>
            </p:cNvSpPr>
            <p:nvPr/>
          </p:nvSpPr>
          <p:spPr bwMode="auto">
            <a:xfrm>
              <a:off x="4010941" y="4654266"/>
              <a:ext cx="378447" cy="367017"/>
            </a:xfrm>
            <a:prstGeom prst="roundRect">
              <a:avLst>
                <a:gd name="adj" fmla="val 16667"/>
              </a:avLst>
            </a:prstGeom>
            <a:solidFill>
              <a:srgbClr val="9BBB59"/>
            </a:solidFill>
            <a:ln w="38100">
              <a:solidFill>
                <a:srgbClr val="F2F2F2"/>
              </a:solidFill>
              <a:round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100">
                  <a:solidFill>
                    <a:schemeClr val="tx1"/>
                  </a:solidFill>
                  <a:effectLst/>
                  <a:latin typeface="Arial"/>
                  <a:ea typeface="Times New Roman"/>
                  <a:cs typeface="Times New Roman"/>
                </a:rPr>
                <a:t>AP2</a:t>
              </a:r>
            </a:p>
          </p:txBody>
        </p:sp>
        <p:sp>
          <p:nvSpPr>
            <p:cNvPr id="85" name="AutoShape 83"/>
            <p:cNvSpPr>
              <a:spLocks noChangeArrowheads="1"/>
            </p:cNvSpPr>
            <p:nvPr/>
          </p:nvSpPr>
          <p:spPr bwMode="auto">
            <a:xfrm>
              <a:off x="4603704" y="4654266"/>
              <a:ext cx="378447" cy="367017"/>
            </a:xfrm>
            <a:prstGeom prst="roundRect">
              <a:avLst>
                <a:gd name="adj" fmla="val 16667"/>
              </a:avLst>
            </a:prstGeom>
            <a:solidFill>
              <a:srgbClr val="9BBB59"/>
            </a:solidFill>
            <a:ln w="38100">
              <a:solidFill>
                <a:srgbClr val="F2F2F2"/>
              </a:solidFill>
              <a:round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100">
                  <a:solidFill>
                    <a:schemeClr val="tx1"/>
                  </a:solidFill>
                  <a:effectLst/>
                  <a:latin typeface="Arial"/>
                  <a:ea typeface="Times New Roman"/>
                  <a:cs typeface="Times New Roman"/>
                </a:rPr>
                <a:t>AP3</a:t>
              </a:r>
            </a:p>
          </p:txBody>
        </p:sp>
      </p:grp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7190362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Active scanning, comprehensive response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fi-FI" dirty="0"/>
              <a:t>One probe response may contain information of multiple APs </a:t>
            </a:r>
            <a:endParaRPr lang="fi-FI" dirty="0" smtClean="0"/>
          </a:p>
          <a:p>
            <a:pPr>
              <a:buFont typeface="Arial" pitchFamily="34" charset="0"/>
              <a:buChar char="•"/>
            </a:pPr>
            <a:r>
              <a:rPr lang="fi-FI" dirty="0" smtClean="0"/>
              <a:t>The </a:t>
            </a:r>
            <a:r>
              <a:rPr lang="fi-FI" dirty="0"/>
              <a:t>total amount of responses is reduced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GB" dirty="0"/>
          </a:p>
        </p:txBody>
      </p:sp>
      <p:grpSp>
        <p:nvGrpSpPr>
          <p:cNvPr id="7" name="Group 6"/>
          <p:cNvGrpSpPr/>
          <p:nvPr/>
        </p:nvGrpSpPr>
        <p:grpSpPr>
          <a:xfrm>
            <a:off x="2040021" y="3659431"/>
            <a:ext cx="5719594" cy="2330208"/>
            <a:chOff x="0" y="0"/>
            <a:chExt cx="4617748" cy="1816735"/>
          </a:xfrm>
        </p:grpSpPr>
        <p:grpSp>
          <p:nvGrpSpPr>
            <p:cNvPr id="8" name="Group 7"/>
            <p:cNvGrpSpPr/>
            <p:nvPr/>
          </p:nvGrpSpPr>
          <p:grpSpPr>
            <a:xfrm>
              <a:off x="0" y="0"/>
              <a:ext cx="2085754" cy="1816735"/>
              <a:chOff x="0" y="0"/>
              <a:chExt cx="2085754" cy="1816735"/>
            </a:xfrm>
          </p:grpSpPr>
          <p:grpSp>
            <p:nvGrpSpPr>
              <p:cNvPr id="9" name="Group 20"/>
              <p:cNvGrpSpPr>
                <a:grpSpLocks/>
              </p:cNvGrpSpPr>
              <p:nvPr/>
            </p:nvGrpSpPr>
            <p:grpSpPr bwMode="auto">
              <a:xfrm>
                <a:off x="238539" y="0"/>
                <a:ext cx="1847215" cy="1816735"/>
                <a:chOff x="3395" y="7377"/>
                <a:chExt cx="2909" cy="2861"/>
              </a:xfrm>
            </p:grpSpPr>
            <p:sp>
              <p:nvSpPr>
                <p:cNvPr id="25" name="AutoShape 159"/>
                <p:cNvSpPr>
                  <a:spLocks noChangeArrowheads="1"/>
                </p:cNvSpPr>
                <p:nvPr/>
              </p:nvSpPr>
              <p:spPr bwMode="auto">
                <a:xfrm>
                  <a:off x="3958" y="9706"/>
                  <a:ext cx="642" cy="532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F79646"/>
                </a:solidFill>
                <a:ln w="38100">
                  <a:solidFill>
                    <a:srgbClr val="F2F2F2"/>
                  </a:solidFill>
                  <a:round/>
                  <a:headEnd/>
                  <a:tailEnd/>
                </a:ln>
                <a:effectLst>
                  <a:outerShdw dist="28398" dir="3806097" algn="ctr" rotWithShape="0">
                    <a:srgbClr val="974706">
                      <a:alpha val="50000"/>
                    </a:srgbClr>
                  </a:outerShdw>
                </a:effec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en-US" sz="1050">
                      <a:solidFill>
                        <a:schemeClr val="tx1"/>
                      </a:solidFill>
                      <a:effectLst/>
                      <a:latin typeface="Arial"/>
                      <a:ea typeface="Times New Roman"/>
                      <a:cs typeface="Times New Roman"/>
                    </a:rPr>
                    <a:t>STA 1</a:t>
                  </a:r>
                </a:p>
              </p:txBody>
            </p:sp>
            <p:cxnSp>
              <p:nvCxnSpPr>
                <p:cNvPr id="26" name="AutoShape 160"/>
                <p:cNvCxnSpPr>
                  <a:cxnSpLocks noChangeShapeType="1"/>
                </p:cNvCxnSpPr>
                <p:nvPr/>
              </p:nvCxnSpPr>
              <p:spPr bwMode="auto">
                <a:xfrm flipV="1">
                  <a:off x="4255" y="8494"/>
                  <a:ext cx="1" cy="1092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  <a:noFill/>
                    </a14:hiddenFill>
                  </a:ext>
                </a:extLst>
              </p:spPr>
            </p:cxnSp>
            <p:sp>
              <p:nvSpPr>
                <p:cNvPr id="27" name="Rectangle 26"/>
                <p:cNvSpPr>
                  <a:spLocks noChangeArrowheads="1"/>
                </p:cNvSpPr>
                <p:nvPr/>
              </p:nvSpPr>
              <p:spPr bwMode="auto">
                <a:xfrm>
                  <a:off x="3617" y="8816"/>
                  <a:ext cx="1248" cy="596"/>
                </a:xfrm>
                <a:prstGeom prst="rect">
                  <a:avLst/>
                </a:prstGeom>
                <a:solidFill>
                  <a:srgbClr val="4BACC6"/>
                </a:solidFill>
                <a:ln w="38100">
                  <a:solidFill>
                    <a:srgbClr val="F2F2F2"/>
                  </a:solidFill>
                  <a:miter lim="800000"/>
                  <a:headEnd/>
                  <a:tailEnd/>
                </a:ln>
                <a:effectLst>
                  <a:outerShdw dist="28398" dir="3806097" algn="ctr" rotWithShape="0">
                    <a:srgbClr val="205867">
                      <a:alpha val="50000"/>
                    </a:srgbClr>
                  </a:outerShdw>
                </a:effec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en-US" sz="1050">
                      <a:solidFill>
                        <a:schemeClr val="tx1"/>
                      </a:solidFill>
                      <a:effectLst/>
                      <a:latin typeface="Arial"/>
                      <a:ea typeface="Times New Roman"/>
                      <a:cs typeface="Times New Roman"/>
                    </a:rPr>
                    <a:t>Probe Request</a:t>
                  </a:r>
                </a:p>
              </p:txBody>
            </p:sp>
            <p:sp>
              <p:nvSpPr>
                <p:cNvPr id="28" name="Rectangle 27"/>
                <p:cNvSpPr>
                  <a:spLocks noChangeArrowheads="1"/>
                </p:cNvSpPr>
                <p:nvPr/>
              </p:nvSpPr>
              <p:spPr bwMode="auto">
                <a:xfrm>
                  <a:off x="3395" y="7377"/>
                  <a:ext cx="760" cy="315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en-US" sz="1050">
                      <a:solidFill>
                        <a:schemeClr val="tx1"/>
                      </a:solidFill>
                      <a:effectLst/>
                      <a:latin typeface="Arial"/>
                      <a:ea typeface="Times New Roman"/>
                      <a:cs typeface="Times New Roman"/>
                    </a:rPr>
                    <a:t>Chn 1</a:t>
                  </a:r>
                </a:p>
              </p:txBody>
            </p:sp>
            <p:sp>
              <p:nvSpPr>
                <p:cNvPr id="29" name="Rectangle 28"/>
                <p:cNvSpPr>
                  <a:spLocks noChangeArrowheads="1"/>
                </p:cNvSpPr>
                <p:nvPr/>
              </p:nvSpPr>
              <p:spPr bwMode="auto">
                <a:xfrm>
                  <a:off x="4800" y="7377"/>
                  <a:ext cx="760" cy="315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en-US" sz="1050">
                      <a:solidFill>
                        <a:schemeClr val="tx1"/>
                      </a:solidFill>
                      <a:effectLst/>
                      <a:latin typeface="Arial"/>
                      <a:ea typeface="Times New Roman"/>
                      <a:cs typeface="Times New Roman"/>
                    </a:rPr>
                    <a:t>Chn 6</a:t>
                  </a:r>
                </a:p>
              </p:txBody>
            </p:sp>
            <p:sp>
              <p:nvSpPr>
                <p:cNvPr id="30" name="Arc 168"/>
                <p:cNvSpPr>
                  <a:spLocks/>
                </p:cNvSpPr>
                <p:nvPr/>
              </p:nvSpPr>
              <p:spPr bwMode="auto">
                <a:xfrm rot="10652231">
                  <a:off x="4441" y="9258"/>
                  <a:ext cx="533" cy="373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 sz="105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1" name="Text Box 169"/>
                <p:cNvSpPr txBox="1">
                  <a:spLocks noChangeArrowheads="1"/>
                </p:cNvSpPr>
                <p:nvPr/>
              </p:nvSpPr>
              <p:spPr bwMode="auto">
                <a:xfrm>
                  <a:off x="4976" y="9266"/>
                  <a:ext cx="1328" cy="678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en-US" sz="1050">
                      <a:solidFill>
                        <a:schemeClr val="tx1"/>
                      </a:solidFill>
                      <a:effectLst/>
                      <a:latin typeface="Arial"/>
                      <a:ea typeface="Times New Roman"/>
                      <a:cs typeface="Times New Roman"/>
                    </a:rPr>
                    <a:t>Request for information of other BSSs</a:t>
                  </a:r>
                </a:p>
              </p:txBody>
            </p:sp>
          </p:grpSp>
          <p:sp>
            <p:nvSpPr>
              <p:cNvPr id="22" name="AutoShape 81"/>
              <p:cNvSpPr>
                <a:spLocks noChangeArrowheads="1"/>
              </p:cNvSpPr>
              <p:nvPr/>
            </p:nvSpPr>
            <p:spPr bwMode="auto">
              <a:xfrm>
                <a:off x="0" y="262393"/>
                <a:ext cx="378460" cy="367030"/>
              </a:xfrm>
              <a:prstGeom prst="roundRect">
                <a:avLst>
                  <a:gd name="adj" fmla="val 16667"/>
                </a:avLst>
              </a:prstGeom>
              <a:solidFill>
                <a:srgbClr val="9BBB59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4E6128">
                    <a:alpha val="50000"/>
                  </a:srgbClr>
                </a:outerShdw>
              </a:effec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en-US" sz="1050">
                    <a:solidFill>
                      <a:schemeClr val="tx1"/>
                    </a:solidFill>
                    <a:effectLst/>
                    <a:latin typeface="Arial"/>
                    <a:ea typeface="Times New Roman"/>
                    <a:cs typeface="Times New Roman"/>
                  </a:rPr>
                  <a:t>AP1</a:t>
                </a:r>
              </a:p>
            </p:txBody>
          </p:sp>
          <p:sp>
            <p:nvSpPr>
              <p:cNvPr id="23" name="AutoShape 82"/>
              <p:cNvSpPr>
                <a:spLocks noChangeArrowheads="1"/>
              </p:cNvSpPr>
              <p:nvPr/>
            </p:nvSpPr>
            <p:spPr bwMode="auto">
              <a:xfrm>
                <a:off x="596348" y="262393"/>
                <a:ext cx="378460" cy="367030"/>
              </a:xfrm>
              <a:prstGeom prst="roundRect">
                <a:avLst>
                  <a:gd name="adj" fmla="val 16667"/>
                </a:avLst>
              </a:prstGeom>
              <a:solidFill>
                <a:srgbClr val="9BBB59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4E6128">
                    <a:alpha val="50000"/>
                  </a:srgbClr>
                </a:outerShdw>
              </a:effec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en-US" sz="1050">
                    <a:solidFill>
                      <a:schemeClr val="tx1"/>
                    </a:solidFill>
                    <a:effectLst/>
                    <a:latin typeface="Arial"/>
                    <a:ea typeface="Times New Roman"/>
                    <a:cs typeface="Times New Roman"/>
                  </a:rPr>
                  <a:t>AP2</a:t>
                </a:r>
              </a:p>
            </p:txBody>
          </p:sp>
          <p:sp>
            <p:nvSpPr>
              <p:cNvPr id="24" name="AutoShape 83"/>
              <p:cNvSpPr>
                <a:spLocks noChangeArrowheads="1"/>
              </p:cNvSpPr>
              <p:nvPr/>
            </p:nvSpPr>
            <p:spPr bwMode="auto">
              <a:xfrm>
                <a:off x="1192696" y="262393"/>
                <a:ext cx="378460" cy="367030"/>
              </a:xfrm>
              <a:prstGeom prst="roundRect">
                <a:avLst>
                  <a:gd name="adj" fmla="val 16667"/>
                </a:avLst>
              </a:prstGeom>
              <a:solidFill>
                <a:srgbClr val="9BBB59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4E6128">
                    <a:alpha val="50000"/>
                  </a:srgbClr>
                </a:outerShdw>
              </a:effec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en-US" sz="1050">
                    <a:solidFill>
                      <a:schemeClr val="tx1"/>
                    </a:solidFill>
                    <a:effectLst/>
                    <a:latin typeface="Arial"/>
                    <a:ea typeface="Times New Roman"/>
                    <a:cs typeface="Times New Roman"/>
                  </a:rPr>
                  <a:t>AP3</a:t>
                </a:r>
              </a:p>
            </p:txBody>
          </p:sp>
        </p:grpSp>
        <p:grpSp>
          <p:nvGrpSpPr>
            <p:cNvPr id="10" name="Group 8"/>
            <p:cNvGrpSpPr/>
            <p:nvPr/>
          </p:nvGrpSpPr>
          <p:grpSpPr>
            <a:xfrm>
              <a:off x="2178658" y="0"/>
              <a:ext cx="2439090" cy="1816735"/>
              <a:chOff x="0" y="0"/>
              <a:chExt cx="2439090" cy="1816735"/>
            </a:xfrm>
          </p:grpSpPr>
          <p:grpSp>
            <p:nvGrpSpPr>
              <p:cNvPr id="21" name="Group 9"/>
              <p:cNvGrpSpPr>
                <a:grpSpLocks/>
              </p:cNvGrpSpPr>
              <p:nvPr/>
            </p:nvGrpSpPr>
            <p:grpSpPr bwMode="auto">
              <a:xfrm>
                <a:off x="214685" y="0"/>
                <a:ext cx="2224405" cy="1816735"/>
                <a:chOff x="6788" y="7377"/>
                <a:chExt cx="3503" cy="2861"/>
              </a:xfrm>
            </p:grpSpPr>
            <p:sp>
              <p:nvSpPr>
                <p:cNvPr id="14" name="AutoShape 152"/>
                <p:cNvSpPr>
                  <a:spLocks noChangeArrowheads="1"/>
                </p:cNvSpPr>
                <p:nvPr/>
              </p:nvSpPr>
              <p:spPr bwMode="auto">
                <a:xfrm>
                  <a:off x="7361" y="9706"/>
                  <a:ext cx="642" cy="532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F79646"/>
                </a:solidFill>
                <a:ln w="38100">
                  <a:solidFill>
                    <a:srgbClr val="F2F2F2"/>
                  </a:solidFill>
                  <a:round/>
                  <a:headEnd/>
                  <a:tailEnd/>
                </a:ln>
                <a:effectLst>
                  <a:outerShdw dist="28398" dir="3806097" algn="ctr" rotWithShape="0">
                    <a:srgbClr val="974706">
                      <a:alpha val="50000"/>
                    </a:srgbClr>
                  </a:outerShdw>
                </a:effec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en-US" sz="1050">
                      <a:solidFill>
                        <a:schemeClr val="tx1"/>
                      </a:solidFill>
                      <a:effectLst/>
                      <a:latin typeface="Arial"/>
                      <a:ea typeface="Times New Roman"/>
                      <a:cs typeface="Times New Roman"/>
                    </a:rPr>
                    <a:t>STA 1</a:t>
                  </a:r>
                </a:p>
              </p:txBody>
            </p:sp>
            <p:cxnSp>
              <p:nvCxnSpPr>
                <p:cNvPr id="15" name="AutoShape 153"/>
                <p:cNvCxnSpPr>
                  <a:cxnSpLocks noChangeShapeType="1"/>
                </p:cNvCxnSpPr>
                <p:nvPr/>
              </p:nvCxnSpPr>
              <p:spPr bwMode="auto">
                <a:xfrm>
                  <a:off x="7686" y="8494"/>
                  <a:ext cx="0" cy="1092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  <a:noFill/>
                    </a14:hiddenFill>
                  </a:ext>
                </a:extLst>
              </p:spPr>
            </p:cxnSp>
            <p:sp>
              <p:nvSpPr>
                <p:cNvPr id="16" name="Rectangle 15"/>
                <p:cNvSpPr>
                  <a:spLocks noChangeArrowheads="1"/>
                </p:cNvSpPr>
                <p:nvPr/>
              </p:nvSpPr>
              <p:spPr bwMode="auto">
                <a:xfrm>
                  <a:off x="6993" y="8561"/>
                  <a:ext cx="1385" cy="806"/>
                </a:xfrm>
                <a:prstGeom prst="rect">
                  <a:avLst/>
                </a:prstGeom>
                <a:solidFill>
                  <a:srgbClr val="4BACC6"/>
                </a:solidFill>
                <a:ln w="38100">
                  <a:solidFill>
                    <a:srgbClr val="F2F2F2"/>
                  </a:solidFill>
                  <a:miter lim="800000"/>
                  <a:headEnd/>
                  <a:tailEnd/>
                </a:ln>
                <a:effectLst>
                  <a:outerShdw dist="28398" dir="3806097" algn="ctr" rotWithShape="0">
                    <a:srgbClr val="205867">
                      <a:alpha val="50000"/>
                    </a:srgbClr>
                  </a:outerShdw>
                </a:effec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en-US" sz="1050">
                      <a:solidFill>
                        <a:schemeClr val="tx1"/>
                      </a:solidFill>
                      <a:effectLst/>
                      <a:latin typeface="Arial"/>
                      <a:ea typeface="Times New Roman"/>
                      <a:cs typeface="Times New Roman"/>
                    </a:rPr>
                    <a:t>Probe Response + Neighbor List</a:t>
                  </a:r>
                </a:p>
              </p:txBody>
            </p:sp>
            <p:sp>
              <p:nvSpPr>
                <p:cNvPr id="17" name="Arc 170"/>
                <p:cNvSpPr>
                  <a:spLocks/>
                </p:cNvSpPr>
                <p:nvPr/>
              </p:nvSpPr>
              <p:spPr bwMode="auto">
                <a:xfrm rot="10652231">
                  <a:off x="8112" y="9219"/>
                  <a:ext cx="533" cy="373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 sz="105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8" name="Text Box 172"/>
                <p:cNvSpPr txBox="1">
                  <a:spLocks noChangeArrowheads="1"/>
                </p:cNvSpPr>
                <p:nvPr/>
              </p:nvSpPr>
              <p:spPr bwMode="auto">
                <a:xfrm>
                  <a:off x="8645" y="8816"/>
                  <a:ext cx="1646" cy="1218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en-US" sz="1050" dirty="0">
                      <a:solidFill>
                        <a:schemeClr val="tx1"/>
                      </a:solidFill>
                      <a:effectLst/>
                      <a:latin typeface="Arial"/>
                      <a:ea typeface="Times New Roman"/>
                      <a:cs typeface="Times New Roman"/>
                    </a:rPr>
                    <a:t>Contains information of itself (AP 2), as well as AP 1 and AP </a:t>
                  </a:r>
                  <a:r>
                    <a:rPr lang="en-US" sz="1050" dirty="0" smtClean="0">
                      <a:solidFill>
                        <a:schemeClr val="tx1"/>
                      </a:solidFill>
                      <a:effectLst/>
                      <a:latin typeface="Arial"/>
                      <a:ea typeface="Times New Roman"/>
                      <a:cs typeface="Times New Roman"/>
                    </a:rPr>
                    <a:t>3 or channel 6</a:t>
                  </a:r>
                  <a:endParaRPr lang="en-US" sz="1050" dirty="0">
                    <a:solidFill>
                      <a:schemeClr val="tx1"/>
                    </a:solidFill>
                    <a:effectLst/>
                    <a:latin typeface="Arial"/>
                    <a:ea typeface="Times New Roman"/>
                    <a:cs typeface="Times New Roman"/>
                  </a:endParaRPr>
                </a:p>
              </p:txBody>
            </p:sp>
            <p:sp>
              <p:nvSpPr>
                <p:cNvPr id="19" name="Rectangle 18"/>
                <p:cNvSpPr>
                  <a:spLocks noChangeArrowheads="1"/>
                </p:cNvSpPr>
                <p:nvPr/>
              </p:nvSpPr>
              <p:spPr bwMode="auto">
                <a:xfrm>
                  <a:off x="6788" y="7377"/>
                  <a:ext cx="760" cy="315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en-US" sz="1050">
                      <a:solidFill>
                        <a:schemeClr val="tx1"/>
                      </a:solidFill>
                      <a:effectLst/>
                      <a:latin typeface="Arial"/>
                      <a:ea typeface="Times New Roman"/>
                      <a:cs typeface="Times New Roman"/>
                    </a:rPr>
                    <a:t>Chn 1</a:t>
                  </a:r>
                </a:p>
              </p:txBody>
            </p:sp>
            <p:sp>
              <p:nvSpPr>
                <p:cNvPr id="20" name="Rectangle 19"/>
                <p:cNvSpPr>
                  <a:spLocks noChangeArrowheads="1"/>
                </p:cNvSpPr>
                <p:nvPr/>
              </p:nvSpPr>
              <p:spPr bwMode="auto">
                <a:xfrm>
                  <a:off x="8193" y="7377"/>
                  <a:ext cx="760" cy="315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en-US" sz="1050">
                      <a:solidFill>
                        <a:schemeClr val="tx1"/>
                      </a:solidFill>
                      <a:effectLst/>
                      <a:latin typeface="Arial"/>
                      <a:ea typeface="Times New Roman"/>
                      <a:cs typeface="Times New Roman"/>
                    </a:rPr>
                    <a:t>Chn 6</a:t>
                  </a:r>
                </a:p>
              </p:txBody>
            </p:sp>
          </p:grpSp>
          <p:sp>
            <p:nvSpPr>
              <p:cNvPr id="11" name="AutoShape 81"/>
              <p:cNvSpPr>
                <a:spLocks noChangeArrowheads="1"/>
              </p:cNvSpPr>
              <p:nvPr/>
            </p:nvSpPr>
            <p:spPr bwMode="auto">
              <a:xfrm>
                <a:off x="0" y="262393"/>
                <a:ext cx="378460" cy="367030"/>
              </a:xfrm>
              <a:prstGeom prst="roundRect">
                <a:avLst>
                  <a:gd name="adj" fmla="val 16667"/>
                </a:avLst>
              </a:prstGeom>
              <a:solidFill>
                <a:srgbClr val="9BBB59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4E6128">
                    <a:alpha val="50000"/>
                  </a:srgbClr>
                </a:outerShdw>
              </a:effec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en-US" sz="1050">
                    <a:solidFill>
                      <a:schemeClr val="tx1"/>
                    </a:solidFill>
                    <a:effectLst/>
                    <a:latin typeface="Arial"/>
                    <a:ea typeface="Times New Roman"/>
                    <a:cs typeface="Times New Roman"/>
                  </a:rPr>
                  <a:t>AP1</a:t>
                </a:r>
              </a:p>
            </p:txBody>
          </p:sp>
          <p:sp>
            <p:nvSpPr>
              <p:cNvPr id="12" name="AutoShape 82"/>
              <p:cNvSpPr>
                <a:spLocks noChangeArrowheads="1"/>
              </p:cNvSpPr>
              <p:nvPr/>
            </p:nvSpPr>
            <p:spPr bwMode="auto">
              <a:xfrm>
                <a:off x="596348" y="262393"/>
                <a:ext cx="378460" cy="367030"/>
              </a:xfrm>
              <a:prstGeom prst="roundRect">
                <a:avLst>
                  <a:gd name="adj" fmla="val 16667"/>
                </a:avLst>
              </a:prstGeom>
              <a:solidFill>
                <a:srgbClr val="9BBB59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4E6128">
                    <a:alpha val="50000"/>
                  </a:srgbClr>
                </a:outerShdw>
              </a:effec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en-US" sz="1050">
                    <a:solidFill>
                      <a:schemeClr val="tx1"/>
                    </a:solidFill>
                    <a:effectLst/>
                    <a:latin typeface="Arial"/>
                    <a:ea typeface="Times New Roman"/>
                    <a:cs typeface="Times New Roman"/>
                  </a:rPr>
                  <a:t>AP2</a:t>
                </a:r>
              </a:p>
            </p:txBody>
          </p:sp>
          <p:sp>
            <p:nvSpPr>
              <p:cNvPr id="13" name="AutoShape 83"/>
              <p:cNvSpPr>
                <a:spLocks noChangeArrowheads="1"/>
              </p:cNvSpPr>
              <p:nvPr/>
            </p:nvSpPr>
            <p:spPr bwMode="auto">
              <a:xfrm>
                <a:off x="1192695" y="262393"/>
                <a:ext cx="378460" cy="367030"/>
              </a:xfrm>
              <a:prstGeom prst="roundRect">
                <a:avLst>
                  <a:gd name="adj" fmla="val 16667"/>
                </a:avLst>
              </a:prstGeom>
              <a:solidFill>
                <a:srgbClr val="9BBB59"/>
              </a:solidFill>
              <a:ln w="38100">
                <a:solidFill>
                  <a:srgbClr val="F2F2F2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4E6128">
                    <a:alpha val="50000"/>
                  </a:srgbClr>
                </a:outerShdw>
              </a:effec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en-US" sz="1050">
                    <a:solidFill>
                      <a:schemeClr val="tx1"/>
                    </a:solidFill>
                    <a:effectLst/>
                    <a:latin typeface="Arial"/>
                    <a:ea typeface="Times New Roman"/>
                    <a:cs typeface="Times New Roman"/>
                  </a:rPr>
                  <a:t>AP3</a:t>
                </a:r>
              </a:p>
            </p:txBody>
          </p:sp>
        </p:grpSp>
      </p:grp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9342654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Active scanning, new </a:t>
            </a:r>
            <a:r>
              <a:rPr lang="fi-FI" dirty="0"/>
              <a:t>response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236" y="1981200"/>
            <a:ext cx="8224378" cy="41132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fi-FI" dirty="0"/>
              <a:t>Probe Request contains criteria to transmit Probe Response. Response is transmitted only if the criteria is met</a:t>
            </a:r>
            <a:endParaRPr lang="en-US" dirty="0"/>
          </a:p>
          <a:p>
            <a:pPr>
              <a:buFont typeface="Arial" pitchFamily="34" charset="0"/>
              <a:buChar char="•"/>
            </a:pPr>
            <a:endParaRPr lang="fi-FI" dirty="0" smtClean="0"/>
          </a:p>
          <a:p>
            <a:pPr>
              <a:buFont typeface="Arial" pitchFamily="34" charset="0"/>
              <a:buChar char="•"/>
            </a:pPr>
            <a:r>
              <a:rPr lang="fi-FI" dirty="0" smtClean="0"/>
              <a:t>Criteria </a:t>
            </a:r>
            <a:r>
              <a:rPr lang="fi-FI" dirty="0"/>
              <a:t>include: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fi-FI" dirty="0"/>
              <a:t>Transmission power 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fi-FI" dirty="0"/>
              <a:t>AP transmission Delay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fi-FI" dirty="0"/>
              <a:t>Vendor specific information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fi-FI" dirty="0"/>
              <a:t>Data delivery rate to Internet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fi-FI" dirty="0"/>
              <a:t>AP capabilities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880865" y="6474045"/>
            <a:ext cx="3184520" cy="180975"/>
          </a:xfrm>
        </p:spPr>
        <p:txBody>
          <a:bodyPr/>
          <a:lstStyle/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GB" dirty="0"/>
          </a:p>
        </p:txBody>
      </p:sp>
      <p:grpSp>
        <p:nvGrpSpPr>
          <p:cNvPr id="7" name="Group 6"/>
          <p:cNvGrpSpPr/>
          <p:nvPr/>
        </p:nvGrpSpPr>
        <p:grpSpPr>
          <a:xfrm>
            <a:off x="3792200" y="3851455"/>
            <a:ext cx="3122505" cy="2327843"/>
            <a:chOff x="0" y="0"/>
            <a:chExt cx="2167255" cy="1670203"/>
          </a:xfrm>
        </p:grpSpPr>
        <p:grpSp>
          <p:nvGrpSpPr>
            <p:cNvPr id="8" name="Group 7"/>
            <p:cNvGrpSpPr>
              <a:grpSpLocks/>
            </p:cNvGrpSpPr>
            <p:nvPr/>
          </p:nvGrpSpPr>
          <p:grpSpPr bwMode="auto">
            <a:xfrm>
              <a:off x="182880" y="435128"/>
              <a:ext cx="1984375" cy="1235075"/>
              <a:chOff x="2206" y="4388"/>
              <a:chExt cx="3125" cy="1945"/>
            </a:xfrm>
          </p:grpSpPr>
          <p:grpSp>
            <p:nvGrpSpPr>
              <p:cNvPr id="12" name="Group 11"/>
              <p:cNvGrpSpPr>
                <a:grpSpLocks/>
              </p:cNvGrpSpPr>
              <p:nvPr/>
            </p:nvGrpSpPr>
            <p:grpSpPr bwMode="auto">
              <a:xfrm>
                <a:off x="2206" y="4388"/>
                <a:ext cx="1853" cy="1744"/>
                <a:chOff x="2357" y="4397"/>
                <a:chExt cx="1853" cy="1744"/>
              </a:xfrm>
            </p:grpSpPr>
            <p:sp>
              <p:nvSpPr>
                <p:cNvPr id="15" name="AutoShape 297"/>
                <p:cNvSpPr>
                  <a:spLocks noChangeArrowheads="1"/>
                </p:cNvSpPr>
                <p:nvPr/>
              </p:nvSpPr>
              <p:spPr bwMode="auto">
                <a:xfrm>
                  <a:off x="2986" y="5609"/>
                  <a:ext cx="642" cy="532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F79646"/>
                </a:solidFill>
                <a:ln w="38100">
                  <a:solidFill>
                    <a:srgbClr val="F2F2F2"/>
                  </a:solidFill>
                  <a:round/>
                  <a:headEnd/>
                  <a:tailEnd/>
                </a:ln>
                <a:effectLst>
                  <a:outerShdw dist="28398" dir="3806097" algn="ctr" rotWithShape="0">
                    <a:srgbClr val="974706">
                      <a:alpha val="50000"/>
                    </a:srgbClr>
                  </a:outerShdw>
                </a:effec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en-US" sz="1100">
                      <a:solidFill>
                        <a:schemeClr val="tx1"/>
                      </a:solidFill>
                      <a:effectLst/>
                      <a:latin typeface="Arial"/>
                      <a:ea typeface="Times New Roman"/>
                      <a:cs typeface="Times New Roman"/>
                    </a:rPr>
                    <a:t>STA 1</a:t>
                  </a:r>
                </a:p>
              </p:txBody>
            </p:sp>
            <p:cxnSp>
              <p:nvCxnSpPr>
                <p:cNvPr id="16" name="AutoShape 298"/>
                <p:cNvCxnSpPr>
                  <a:cxnSpLocks noChangeShapeType="1"/>
                </p:cNvCxnSpPr>
                <p:nvPr/>
              </p:nvCxnSpPr>
              <p:spPr bwMode="auto">
                <a:xfrm flipV="1">
                  <a:off x="3283" y="4397"/>
                  <a:ext cx="1" cy="1092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  <a:noFill/>
                    </a14:hiddenFill>
                  </a:ext>
                </a:extLst>
              </p:spPr>
            </p:cxnSp>
            <p:cxnSp>
              <p:nvCxnSpPr>
                <p:cNvPr id="17" name="AutoShape 299"/>
                <p:cNvCxnSpPr>
                  <a:cxnSpLocks noChangeShapeType="1"/>
                </p:cNvCxnSpPr>
                <p:nvPr/>
              </p:nvCxnSpPr>
              <p:spPr bwMode="auto">
                <a:xfrm flipH="1" flipV="1">
                  <a:off x="2357" y="4397"/>
                  <a:ext cx="926" cy="1092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  <a:noFill/>
                    </a14:hiddenFill>
                  </a:ext>
                </a:extLst>
              </p:spPr>
            </p:cxnSp>
            <p:cxnSp>
              <p:nvCxnSpPr>
                <p:cNvPr id="18" name="AutoShape 300"/>
                <p:cNvCxnSpPr>
                  <a:cxnSpLocks noChangeShapeType="1"/>
                </p:cNvCxnSpPr>
                <p:nvPr/>
              </p:nvCxnSpPr>
              <p:spPr bwMode="auto">
                <a:xfrm flipV="1">
                  <a:off x="3284" y="4397"/>
                  <a:ext cx="926" cy="1092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  <a:noFill/>
                    </a14:hiddenFill>
                  </a:ext>
                </a:extLst>
              </p:spPr>
            </p:cxnSp>
            <p:sp>
              <p:nvSpPr>
                <p:cNvPr id="19" name="Rectangle 18"/>
                <p:cNvSpPr>
                  <a:spLocks noChangeArrowheads="1"/>
                </p:cNvSpPr>
                <p:nvPr/>
              </p:nvSpPr>
              <p:spPr bwMode="auto">
                <a:xfrm>
                  <a:off x="2645" y="4719"/>
                  <a:ext cx="1248" cy="596"/>
                </a:xfrm>
                <a:prstGeom prst="rect">
                  <a:avLst/>
                </a:prstGeom>
                <a:solidFill>
                  <a:srgbClr val="4BACC6"/>
                </a:solidFill>
                <a:ln w="38100">
                  <a:solidFill>
                    <a:srgbClr val="F2F2F2"/>
                  </a:solidFill>
                  <a:miter lim="800000"/>
                  <a:headEnd/>
                  <a:tailEnd/>
                </a:ln>
                <a:effectLst>
                  <a:outerShdw dist="28398" dir="3806097" algn="ctr" rotWithShape="0">
                    <a:srgbClr val="205867">
                      <a:alpha val="50000"/>
                    </a:srgbClr>
                  </a:outerShdw>
                </a:effec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en-US" sz="1100" dirty="0">
                      <a:solidFill>
                        <a:schemeClr val="tx1"/>
                      </a:solidFill>
                      <a:effectLst/>
                      <a:latin typeface="Arial"/>
                      <a:ea typeface="Times New Roman"/>
                      <a:cs typeface="Times New Roman"/>
                    </a:rPr>
                    <a:t>Probe Request</a:t>
                  </a:r>
                </a:p>
              </p:txBody>
            </p:sp>
          </p:grpSp>
          <p:sp>
            <p:nvSpPr>
              <p:cNvPr id="13" name="Arc 327"/>
              <p:cNvSpPr>
                <a:spLocks/>
              </p:cNvSpPr>
              <p:nvPr/>
            </p:nvSpPr>
            <p:spPr bwMode="auto">
              <a:xfrm rot="10652231">
                <a:off x="3641" y="5209"/>
                <a:ext cx="434" cy="373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Text Box 328"/>
              <p:cNvSpPr txBox="1">
                <a:spLocks noChangeArrowheads="1"/>
              </p:cNvSpPr>
              <p:nvPr/>
            </p:nvSpPr>
            <p:spPr bwMode="auto">
              <a:xfrm>
                <a:off x="4098" y="5200"/>
                <a:ext cx="1233" cy="113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en-US" sz="1100" dirty="0" smtClean="0">
                    <a:solidFill>
                      <a:schemeClr val="tx1"/>
                    </a:solidFill>
                    <a:effectLst/>
                    <a:latin typeface="Arial"/>
                    <a:ea typeface="Times New Roman"/>
                    <a:cs typeface="Times New Roman"/>
                  </a:rPr>
                  <a:t>Criteria for AP delay performance &amp; RSSI </a:t>
                </a:r>
                <a:endParaRPr lang="en-US" sz="1100" dirty="0">
                  <a:solidFill>
                    <a:schemeClr val="tx1"/>
                  </a:solidFill>
                  <a:effectLst/>
                  <a:latin typeface="Arial"/>
                  <a:ea typeface="Times New Roman"/>
                  <a:cs typeface="Times New Roman"/>
                </a:endParaRPr>
              </a:p>
            </p:txBody>
          </p:sp>
        </p:grpSp>
        <p:sp>
          <p:nvSpPr>
            <p:cNvPr id="9" name="AutoShape 81"/>
            <p:cNvSpPr>
              <a:spLocks noChangeArrowheads="1"/>
            </p:cNvSpPr>
            <p:nvPr/>
          </p:nvSpPr>
          <p:spPr bwMode="auto">
            <a:xfrm>
              <a:off x="0" y="0"/>
              <a:ext cx="378460" cy="367030"/>
            </a:xfrm>
            <a:prstGeom prst="roundRect">
              <a:avLst>
                <a:gd name="adj" fmla="val 16667"/>
              </a:avLst>
            </a:prstGeom>
            <a:solidFill>
              <a:srgbClr val="9BBB59"/>
            </a:solidFill>
            <a:ln w="38100">
              <a:solidFill>
                <a:srgbClr val="F2F2F2"/>
              </a:solidFill>
              <a:round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100">
                  <a:solidFill>
                    <a:schemeClr val="tx1"/>
                  </a:solidFill>
                  <a:effectLst/>
                  <a:latin typeface="Arial"/>
                  <a:ea typeface="Times New Roman"/>
                  <a:cs typeface="Times New Roman"/>
                </a:rPr>
                <a:t>AP1</a:t>
              </a:r>
            </a:p>
          </p:txBody>
        </p:sp>
        <p:sp>
          <p:nvSpPr>
            <p:cNvPr id="10" name="AutoShape 82"/>
            <p:cNvSpPr>
              <a:spLocks noChangeArrowheads="1"/>
            </p:cNvSpPr>
            <p:nvPr/>
          </p:nvSpPr>
          <p:spPr bwMode="auto">
            <a:xfrm>
              <a:off x="599090" y="0"/>
              <a:ext cx="378460" cy="367030"/>
            </a:xfrm>
            <a:prstGeom prst="roundRect">
              <a:avLst>
                <a:gd name="adj" fmla="val 16667"/>
              </a:avLst>
            </a:prstGeom>
            <a:solidFill>
              <a:srgbClr val="9BBB59"/>
            </a:solidFill>
            <a:ln w="38100">
              <a:solidFill>
                <a:srgbClr val="F2F2F2"/>
              </a:solidFill>
              <a:round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100">
                  <a:solidFill>
                    <a:schemeClr val="tx1"/>
                  </a:solidFill>
                  <a:effectLst/>
                  <a:latin typeface="Arial"/>
                  <a:ea typeface="Times New Roman"/>
                  <a:cs typeface="Times New Roman"/>
                </a:rPr>
                <a:t>AP2</a:t>
              </a:r>
            </a:p>
          </p:txBody>
        </p:sp>
        <p:sp>
          <p:nvSpPr>
            <p:cNvPr id="11" name="AutoShape 83"/>
            <p:cNvSpPr>
              <a:spLocks noChangeArrowheads="1"/>
            </p:cNvSpPr>
            <p:nvPr/>
          </p:nvSpPr>
          <p:spPr bwMode="auto">
            <a:xfrm>
              <a:off x="1191873" y="0"/>
              <a:ext cx="378460" cy="367030"/>
            </a:xfrm>
            <a:prstGeom prst="roundRect">
              <a:avLst>
                <a:gd name="adj" fmla="val 16667"/>
              </a:avLst>
            </a:prstGeom>
            <a:solidFill>
              <a:srgbClr val="9BBB59"/>
            </a:solidFill>
            <a:ln w="38100">
              <a:solidFill>
                <a:srgbClr val="F2F2F2"/>
              </a:solidFill>
              <a:round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100">
                  <a:solidFill>
                    <a:schemeClr val="tx1"/>
                  </a:solidFill>
                  <a:effectLst/>
                  <a:latin typeface="Arial"/>
                  <a:ea typeface="Times New Roman"/>
                  <a:cs typeface="Times New Roman"/>
                </a:rPr>
                <a:t>AP3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6150330" y="3853704"/>
            <a:ext cx="2991865" cy="2345362"/>
            <a:chOff x="0" y="0"/>
            <a:chExt cx="2076581" cy="1682772"/>
          </a:xfrm>
        </p:grpSpPr>
        <p:grpSp>
          <p:nvGrpSpPr>
            <p:cNvPr id="21" name="Group 20"/>
            <p:cNvGrpSpPr>
              <a:grpSpLocks/>
            </p:cNvGrpSpPr>
            <p:nvPr/>
          </p:nvGrpSpPr>
          <p:grpSpPr bwMode="auto">
            <a:xfrm>
              <a:off x="377321" y="454047"/>
              <a:ext cx="1699260" cy="1228725"/>
              <a:chOff x="5432" y="4398"/>
              <a:chExt cx="2676" cy="1935"/>
            </a:xfrm>
          </p:grpSpPr>
          <p:grpSp>
            <p:nvGrpSpPr>
              <p:cNvPr id="25" name="Group 24"/>
              <p:cNvGrpSpPr>
                <a:grpSpLocks/>
              </p:cNvGrpSpPr>
              <p:nvPr/>
            </p:nvGrpSpPr>
            <p:grpSpPr bwMode="auto">
              <a:xfrm>
                <a:off x="5432" y="4398"/>
                <a:ext cx="1248" cy="1743"/>
                <a:chOff x="4406" y="6085"/>
                <a:chExt cx="1248" cy="1743"/>
              </a:xfrm>
            </p:grpSpPr>
            <p:sp>
              <p:nvSpPr>
                <p:cNvPr id="28" name="AutoShape 310"/>
                <p:cNvSpPr>
                  <a:spLocks noChangeArrowheads="1"/>
                </p:cNvSpPr>
                <p:nvPr/>
              </p:nvSpPr>
              <p:spPr bwMode="auto">
                <a:xfrm>
                  <a:off x="4714" y="7296"/>
                  <a:ext cx="642" cy="532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F79646"/>
                </a:solidFill>
                <a:ln w="38100">
                  <a:solidFill>
                    <a:srgbClr val="F2F2F2"/>
                  </a:solidFill>
                  <a:round/>
                  <a:headEnd/>
                  <a:tailEnd/>
                </a:ln>
                <a:effectLst>
                  <a:outerShdw dist="28398" dir="3806097" algn="ctr" rotWithShape="0">
                    <a:srgbClr val="974706">
                      <a:alpha val="50000"/>
                    </a:srgbClr>
                  </a:outerShdw>
                </a:effec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en-US" sz="1100">
                      <a:solidFill>
                        <a:schemeClr val="tx1"/>
                      </a:solidFill>
                      <a:effectLst/>
                      <a:latin typeface="Arial"/>
                      <a:ea typeface="Times New Roman"/>
                      <a:cs typeface="Times New Roman"/>
                    </a:rPr>
                    <a:t>STA 1</a:t>
                  </a:r>
                </a:p>
              </p:txBody>
            </p:sp>
            <p:cxnSp>
              <p:nvCxnSpPr>
                <p:cNvPr id="29" name="AutoShape 311"/>
                <p:cNvCxnSpPr>
                  <a:cxnSpLocks noChangeShapeType="1"/>
                </p:cNvCxnSpPr>
                <p:nvPr/>
              </p:nvCxnSpPr>
              <p:spPr bwMode="auto">
                <a:xfrm>
                  <a:off x="5039" y="6085"/>
                  <a:ext cx="0" cy="975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  <a:noFill/>
                    </a14:hiddenFill>
                  </a:ext>
                </a:extLst>
              </p:spPr>
            </p:cxnSp>
            <p:sp>
              <p:nvSpPr>
                <p:cNvPr id="30" name="Rectangle 29"/>
                <p:cNvSpPr>
                  <a:spLocks noChangeArrowheads="1"/>
                </p:cNvSpPr>
                <p:nvPr/>
              </p:nvSpPr>
              <p:spPr bwMode="auto">
                <a:xfrm>
                  <a:off x="4406" y="6251"/>
                  <a:ext cx="1248" cy="596"/>
                </a:xfrm>
                <a:prstGeom prst="rect">
                  <a:avLst/>
                </a:prstGeom>
                <a:solidFill>
                  <a:srgbClr val="4BACC6"/>
                </a:solidFill>
                <a:ln w="38100">
                  <a:solidFill>
                    <a:srgbClr val="F2F2F2"/>
                  </a:solidFill>
                  <a:miter lim="800000"/>
                  <a:headEnd/>
                  <a:tailEnd/>
                </a:ln>
                <a:effectLst>
                  <a:outerShdw dist="28398" dir="3806097" algn="ctr" rotWithShape="0">
                    <a:srgbClr val="205867">
                      <a:alpha val="50000"/>
                    </a:srgbClr>
                  </a:outerShdw>
                </a:effec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en-US" sz="1100">
                      <a:solidFill>
                        <a:schemeClr val="tx1"/>
                      </a:solidFill>
                      <a:effectLst/>
                      <a:latin typeface="Arial"/>
                      <a:ea typeface="Times New Roman"/>
                      <a:cs typeface="Times New Roman"/>
                    </a:rPr>
                    <a:t>Probe Response</a:t>
                  </a:r>
                </a:p>
              </p:txBody>
            </p:sp>
          </p:grpSp>
          <p:sp>
            <p:nvSpPr>
              <p:cNvPr id="26" name="Arc 329"/>
              <p:cNvSpPr>
                <a:spLocks/>
              </p:cNvSpPr>
              <p:nvPr/>
            </p:nvSpPr>
            <p:spPr bwMode="auto">
              <a:xfrm rot="10652231">
                <a:off x="6472" y="5205"/>
                <a:ext cx="400" cy="373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1100">
                  <a:solidFill>
                    <a:schemeClr val="tx1"/>
                  </a:solidFill>
                </a:endParaRPr>
              </a:p>
            </p:txBody>
          </p:sp>
          <p:sp>
            <p:nvSpPr>
              <p:cNvPr id="27" name="Text Box 330"/>
              <p:cNvSpPr txBox="1">
                <a:spLocks noChangeArrowheads="1"/>
              </p:cNvSpPr>
              <p:nvPr/>
            </p:nvSpPr>
            <p:spPr bwMode="auto">
              <a:xfrm>
                <a:off x="6875" y="5199"/>
                <a:ext cx="1233" cy="113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en-US" sz="1100" dirty="0">
                    <a:solidFill>
                      <a:schemeClr val="tx1"/>
                    </a:solidFill>
                    <a:latin typeface="Arial"/>
                    <a:ea typeface="Times New Roman"/>
                    <a:cs typeface="Times New Roman"/>
                  </a:rPr>
                  <a:t>P</a:t>
                </a:r>
                <a:r>
                  <a:rPr lang="en-US" sz="1100" dirty="0" smtClean="0">
                    <a:solidFill>
                      <a:schemeClr val="tx1"/>
                    </a:solidFill>
                    <a:effectLst/>
                    <a:latin typeface="Arial"/>
                    <a:ea typeface="Times New Roman"/>
                    <a:cs typeface="Times New Roman"/>
                  </a:rPr>
                  <a:t>robe response is transmitted if all the criteria are met</a:t>
                </a:r>
                <a:endParaRPr lang="en-US" sz="1100" dirty="0">
                  <a:solidFill>
                    <a:schemeClr val="tx1"/>
                  </a:solidFill>
                  <a:effectLst/>
                  <a:latin typeface="Arial"/>
                  <a:ea typeface="Times New Roman"/>
                  <a:cs typeface="Times New Roman"/>
                </a:endParaRPr>
              </a:p>
            </p:txBody>
          </p:sp>
        </p:grpSp>
        <p:sp>
          <p:nvSpPr>
            <p:cNvPr id="22" name="AutoShape 81"/>
            <p:cNvSpPr>
              <a:spLocks noChangeArrowheads="1"/>
            </p:cNvSpPr>
            <p:nvPr/>
          </p:nvSpPr>
          <p:spPr bwMode="auto">
            <a:xfrm>
              <a:off x="0" y="0"/>
              <a:ext cx="378460" cy="367030"/>
            </a:xfrm>
            <a:prstGeom prst="roundRect">
              <a:avLst>
                <a:gd name="adj" fmla="val 16667"/>
              </a:avLst>
            </a:prstGeom>
            <a:solidFill>
              <a:srgbClr val="9BBB59"/>
            </a:solidFill>
            <a:ln w="38100">
              <a:solidFill>
                <a:srgbClr val="F2F2F2"/>
              </a:solidFill>
              <a:round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100">
                  <a:solidFill>
                    <a:schemeClr val="tx1"/>
                  </a:solidFill>
                  <a:effectLst/>
                  <a:latin typeface="Arial"/>
                  <a:ea typeface="Times New Roman"/>
                  <a:cs typeface="Times New Roman"/>
                </a:rPr>
                <a:t>AP1</a:t>
              </a:r>
            </a:p>
          </p:txBody>
        </p:sp>
        <p:sp>
          <p:nvSpPr>
            <p:cNvPr id="23" name="AutoShape 82"/>
            <p:cNvSpPr>
              <a:spLocks noChangeArrowheads="1"/>
            </p:cNvSpPr>
            <p:nvPr/>
          </p:nvSpPr>
          <p:spPr bwMode="auto">
            <a:xfrm>
              <a:off x="592783" y="0"/>
              <a:ext cx="378460" cy="367030"/>
            </a:xfrm>
            <a:prstGeom prst="roundRect">
              <a:avLst>
                <a:gd name="adj" fmla="val 16667"/>
              </a:avLst>
            </a:prstGeom>
            <a:solidFill>
              <a:srgbClr val="9BBB59"/>
            </a:solidFill>
            <a:ln w="38100">
              <a:solidFill>
                <a:srgbClr val="F2F2F2"/>
              </a:solidFill>
              <a:round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100">
                  <a:solidFill>
                    <a:schemeClr val="tx1"/>
                  </a:solidFill>
                  <a:effectLst/>
                  <a:latin typeface="Arial"/>
                  <a:ea typeface="Times New Roman"/>
                  <a:cs typeface="Times New Roman"/>
                </a:rPr>
                <a:t>AP2</a:t>
              </a:r>
            </a:p>
          </p:txBody>
        </p:sp>
        <p:sp>
          <p:nvSpPr>
            <p:cNvPr id="24" name="AutoShape 83"/>
            <p:cNvSpPr>
              <a:spLocks noChangeArrowheads="1"/>
            </p:cNvSpPr>
            <p:nvPr/>
          </p:nvSpPr>
          <p:spPr bwMode="auto">
            <a:xfrm>
              <a:off x="1191873" y="0"/>
              <a:ext cx="378460" cy="367030"/>
            </a:xfrm>
            <a:prstGeom prst="roundRect">
              <a:avLst>
                <a:gd name="adj" fmla="val 16667"/>
              </a:avLst>
            </a:prstGeom>
            <a:solidFill>
              <a:srgbClr val="9BBB59"/>
            </a:solidFill>
            <a:ln w="38100">
              <a:solidFill>
                <a:srgbClr val="F2F2F2"/>
              </a:solidFill>
              <a:round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100">
                  <a:solidFill>
                    <a:schemeClr val="tx1"/>
                  </a:solidFill>
                  <a:effectLst/>
                  <a:latin typeface="Arial"/>
                  <a:ea typeface="Times New Roman"/>
                  <a:cs typeface="Times New Roman"/>
                </a:rPr>
                <a:t>AP3</a:t>
              </a:r>
            </a:p>
          </p:txBody>
        </p:sp>
      </p:grp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0720127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7" y="663840"/>
            <a:ext cx="8075613" cy="647700"/>
          </a:xfrm>
        </p:spPr>
        <p:txBody>
          <a:bodyPr/>
          <a:lstStyle/>
          <a:p>
            <a:r>
              <a:rPr lang="fi-FI" sz="2800" dirty="0" smtClean="0"/>
              <a:t>Active scanning, </a:t>
            </a:r>
            <a:r>
              <a:rPr lang="en-US" sz="2800" dirty="0"/>
              <a:t>Probe Response Reception Time </a:t>
            </a:r>
            <a:r>
              <a:rPr lang="en-US" sz="2800" dirty="0" smtClean="0"/>
              <a:t>element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1"/>
            <a:ext cx="8153400" cy="5334000"/>
          </a:xfrm>
        </p:spPr>
        <p:txBody>
          <a:bodyPr>
            <a:normAutofit/>
          </a:bodyPr>
          <a:lstStyle/>
          <a:p>
            <a:pPr marL="63500" indent="-231775">
              <a:buFont typeface="Wingdings" pitchFamily="2" charset="2"/>
              <a:buChar char="§"/>
            </a:pPr>
            <a:endParaRPr lang="en-US" dirty="0" smtClean="0"/>
          </a:p>
          <a:p>
            <a:pPr marL="63500" indent="-231775">
              <a:buFont typeface="Wingdings" pitchFamily="2" charset="2"/>
              <a:buChar char="§"/>
            </a:pPr>
            <a:r>
              <a:rPr lang="fi-FI" dirty="0"/>
              <a:t>T</a:t>
            </a:r>
            <a:r>
              <a:rPr lang="fi-FI" dirty="0" smtClean="0"/>
              <a:t>he transmitters of the Probe Request may indicate how long the transmitter will be available to receive Probe Responses</a:t>
            </a:r>
          </a:p>
          <a:p>
            <a:pPr marL="63500" indent="-231775">
              <a:buFont typeface="Wingdings" pitchFamily="2" charset="2"/>
              <a:buChar char="§"/>
            </a:pPr>
            <a:r>
              <a:rPr lang="fi-FI" dirty="0" smtClean="0"/>
              <a:t>Probe Response Reception Time is set to MAX_Probe_Response_Time</a:t>
            </a:r>
          </a:p>
          <a:p>
            <a:pPr marL="463550" lvl="1" indent="-231775">
              <a:buFont typeface="Wingdings" pitchFamily="2" charset="2"/>
              <a:buChar char="§"/>
            </a:pPr>
            <a:endParaRPr lang="en-US" dirty="0" smtClean="0"/>
          </a:p>
          <a:p>
            <a:pPr marL="63500" indent="-231775">
              <a:buFont typeface="Wingdings" pitchFamily="2" charset="2"/>
              <a:buChar char="§"/>
            </a:pPr>
            <a:endParaRPr lang="en-US" dirty="0"/>
          </a:p>
          <a:p>
            <a:pPr marL="63500" indent="-231775">
              <a:buFont typeface="Wingdings" pitchFamily="2" charset="2"/>
              <a:buChar char="§"/>
            </a:pPr>
            <a:endParaRPr lang="en-US" dirty="0" smtClean="0"/>
          </a:p>
          <a:p>
            <a:pPr marL="63500" indent="-231775">
              <a:buFont typeface="Wingdings" pitchFamily="2" charset="2"/>
              <a:buChar char="§"/>
            </a:pPr>
            <a:endParaRPr lang="en-US" dirty="0"/>
          </a:p>
          <a:p>
            <a:pPr marL="63500" indent="-231775">
              <a:buFont typeface="Wingdings" pitchFamily="2" charset="2"/>
              <a:buChar char="§"/>
            </a:pPr>
            <a:endParaRPr lang="en-US" dirty="0" smtClean="0"/>
          </a:p>
          <a:p>
            <a:pPr marL="63500" indent="-231775">
              <a:buFont typeface="Wingdings" pitchFamily="2" charset="2"/>
              <a:buChar char="§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GB" dirty="0"/>
          </a:p>
        </p:txBody>
      </p:sp>
      <p:pic>
        <p:nvPicPr>
          <p:cNvPr id="7" name="Picture 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1307575" y="3544215"/>
            <a:ext cx="5871097" cy="3082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4514158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Reducing sizes of the responses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3500" indent="-231775">
              <a:buFont typeface="Wingdings" pitchFamily="2" charset="2"/>
              <a:buChar char="§"/>
            </a:pPr>
            <a:r>
              <a:rPr lang="en-US" sz="3200" dirty="0" smtClean="0"/>
              <a:t>AP </a:t>
            </a:r>
            <a:r>
              <a:rPr lang="en-US" sz="3200" dirty="0"/>
              <a:t>Configuration Change Count (CCC) keeps count of changes of the parameters in Probe Response and </a:t>
            </a:r>
            <a:r>
              <a:rPr lang="en-US" sz="3200" dirty="0" smtClean="0"/>
              <a:t>Beacon</a:t>
            </a:r>
          </a:p>
          <a:p>
            <a:pPr marL="463550" lvl="1" indent="-231775">
              <a:buFont typeface="Wingdings" pitchFamily="2" charset="2"/>
              <a:buChar char="§"/>
            </a:pPr>
            <a:r>
              <a:rPr lang="fi-FI" sz="2800" dirty="0" smtClean="0"/>
              <a:t>One octet in length </a:t>
            </a:r>
            <a:endParaRPr lang="en-US" sz="2800" dirty="0" smtClean="0"/>
          </a:p>
          <a:p>
            <a:pPr marL="463550" lvl="1" indent="-231775">
              <a:buFont typeface="Wingdings" pitchFamily="2" charset="2"/>
              <a:buChar char="§"/>
            </a:pPr>
            <a:r>
              <a:rPr lang="en-US" sz="2800" dirty="0" smtClean="0"/>
              <a:t>Changes of BSS Load, Average Access Delay and other rapidly changing parameters are not considered in CCC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GB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7174436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802.11ai Passive Scanning enhancements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smtClean="0"/>
              <a:t>March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smtClean="0"/>
              <a:t>M. Emmelmann, FOKUS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="" xmlns:mv="urn:schemas-microsoft-com:mac:vml" xmlns:mc="http://schemas.openxmlformats.org/markup-compatibility/2006" val="3032106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7" y="533400"/>
            <a:ext cx="8075613" cy="647700"/>
          </a:xfrm>
        </p:spPr>
        <p:txBody>
          <a:bodyPr/>
          <a:lstStyle/>
          <a:p>
            <a:r>
              <a:rPr lang="fi-FI" sz="2800" dirty="0" smtClean="0"/>
              <a:t>Passive Scanning, key enhancements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28700"/>
            <a:ext cx="8153400" cy="2743200"/>
          </a:xfrm>
        </p:spPr>
        <p:txBody>
          <a:bodyPr>
            <a:normAutofit fontScale="85000" lnSpcReduction="10000"/>
          </a:bodyPr>
          <a:lstStyle/>
          <a:p>
            <a:pPr marL="231775" indent="-231775">
              <a:buFont typeface="Arial" pitchFamily="34" charset="0"/>
              <a:buChar char="•"/>
            </a:pPr>
            <a:r>
              <a:rPr lang="en-US" dirty="0" smtClean="0"/>
              <a:t>FILS Discovery (FD) frame: a new public action frame</a:t>
            </a:r>
          </a:p>
          <a:p>
            <a:pPr marL="631825" lvl="1" indent="-400050">
              <a:buFont typeface="Wingdings" pitchFamily="2" charset="2"/>
              <a:buChar char="Ø"/>
            </a:pPr>
            <a:r>
              <a:rPr lang="en-US" dirty="0" smtClean="0"/>
              <a:t>small-size: 30-byte MAC framing + 10 to  about 25 bytes FD frame body, i.e., 40 to 55 bytes for typical uses;</a:t>
            </a:r>
          </a:p>
          <a:p>
            <a:pPr marL="631825" lvl="1" indent="-400050">
              <a:buFont typeface="Wingdings" pitchFamily="2" charset="2"/>
              <a:buChar char="Ø"/>
            </a:pPr>
            <a:r>
              <a:rPr lang="en-US" dirty="0" smtClean="0"/>
              <a:t>One Mandatory information item: SSID;</a:t>
            </a:r>
          </a:p>
          <a:p>
            <a:pPr marL="631825" lvl="1" indent="-400050">
              <a:buFont typeface="Wingdings" pitchFamily="2" charset="2"/>
              <a:buChar char="Ø"/>
            </a:pPr>
            <a:r>
              <a:rPr lang="en-US" dirty="0" smtClean="0"/>
              <a:t>Optional information items: AP’s Next TBTT, AP-CCC, Access Network Options, Capability, Security, Neighbor AP information.</a:t>
            </a:r>
          </a:p>
          <a:p>
            <a:pPr marL="631825" lvl="1" indent="-400050">
              <a:buFont typeface="Wingdings" pitchFamily="2" charset="2"/>
              <a:buChar char="Ø"/>
            </a:pPr>
            <a:r>
              <a:rPr lang="en-US" dirty="0" smtClean="0"/>
              <a:t>transmitted between beacon frame transmissions, for a fast AP/Network discovery;</a:t>
            </a:r>
          </a:p>
          <a:p>
            <a:pPr marL="631825" lvl="1" indent="-400050">
              <a:buFont typeface="Wingdings" pitchFamily="2" charset="2"/>
              <a:buChar char="Ø"/>
            </a:pPr>
            <a:r>
              <a:rPr lang="en-US" dirty="0" smtClean="0"/>
              <a:t>Transmitted as non-HT duplicate PPDU, when using a larger channel than 20MHz;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smtClean="0"/>
              <a:t>M. Emmelmann, FOKUS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March 2013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 bwMode="auto">
          <a:xfrm>
            <a:off x="6781800" y="4132684"/>
            <a:ext cx="1825885" cy="40121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fi-FI" sz="1400" dirty="0" smtClean="0"/>
              <a:t>Payload/FD Frame 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53000" y="4113212"/>
            <a:ext cx="990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Primary channel of the transmitter</a:t>
            </a:r>
            <a:endParaRPr lang="en-US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5067300" y="5103812"/>
            <a:ext cx="774236" cy="15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" name="Rectangle 16"/>
          <p:cNvSpPr/>
          <p:nvPr/>
        </p:nvSpPr>
        <p:spPr bwMode="auto">
          <a:xfrm>
            <a:off x="5867400" y="4114800"/>
            <a:ext cx="912515" cy="39888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i-FI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Preamble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6781800" y="4513684"/>
            <a:ext cx="1825885" cy="40121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fi-FI" sz="1400" dirty="0" smtClean="0"/>
              <a:t>Payload/FD Frame 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6781800" y="4932784"/>
            <a:ext cx="1825885" cy="40121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fi-FI" sz="1400" dirty="0" smtClean="0"/>
              <a:t>Payload/FD Frame 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6781800" y="5313784"/>
            <a:ext cx="1825885" cy="36311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fi-FI" sz="1400" dirty="0" smtClean="0"/>
              <a:t>Payload/FD Frame 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5869285" y="4513684"/>
            <a:ext cx="912515" cy="4191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i-FI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Preamble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5867400" y="4932784"/>
            <a:ext cx="912515" cy="3810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i-FI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Preamble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5869285" y="5313784"/>
            <a:ext cx="912515" cy="3810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i-FI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Preamble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9" name="Straight Arrow Connector 28"/>
          <p:cNvCxnSpPr/>
          <p:nvPr/>
        </p:nvCxnSpPr>
        <p:spPr bwMode="auto">
          <a:xfrm>
            <a:off x="495300" y="5446712"/>
            <a:ext cx="3695700" cy="15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Straight Arrow Connector 29"/>
          <p:cNvCxnSpPr/>
          <p:nvPr/>
        </p:nvCxnSpPr>
        <p:spPr bwMode="auto">
          <a:xfrm rot="5400000" flipH="1" flipV="1">
            <a:off x="1620044" y="5312568"/>
            <a:ext cx="266700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 bwMode="auto">
          <a:xfrm rot="5400000" flipH="1" flipV="1">
            <a:off x="2610247" y="5312965"/>
            <a:ext cx="266700" cy="794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 bwMode="auto">
          <a:xfrm flipV="1">
            <a:off x="1752600" y="5332412"/>
            <a:ext cx="952500" cy="287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1978762" y="4989512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ysClr val="windowText" lastClr="000000"/>
                </a:solidFill>
              </a:rPr>
              <a:t>T2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886200" y="5065712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ysClr val="windowText" lastClr="000000"/>
                </a:solidFill>
              </a:rPr>
              <a:t>time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cxnSp>
        <p:nvCxnSpPr>
          <p:cNvPr id="35" name="Straight Arrow Connector 34"/>
          <p:cNvCxnSpPr/>
          <p:nvPr/>
        </p:nvCxnSpPr>
        <p:spPr bwMode="auto">
          <a:xfrm rot="5400000" flipH="1" flipV="1">
            <a:off x="609600" y="5256212"/>
            <a:ext cx="381000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 bwMode="auto">
          <a:xfrm rot="5400000" flipH="1" flipV="1">
            <a:off x="3561556" y="5237162"/>
            <a:ext cx="419100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228600" y="3884612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ysClr val="windowText" lastClr="000000"/>
                </a:solidFill>
              </a:rPr>
              <a:t>Example #1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cxnSp>
        <p:nvCxnSpPr>
          <p:cNvPr id="60" name="Straight Arrow Connector 59"/>
          <p:cNvCxnSpPr/>
          <p:nvPr/>
        </p:nvCxnSpPr>
        <p:spPr bwMode="auto">
          <a:xfrm>
            <a:off x="457200" y="4608512"/>
            <a:ext cx="3695700" cy="15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1" name="Straight Arrow Connector 60"/>
          <p:cNvCxnSpPr/>
          <p:nvPr/>
        </p:nvCxnSpPr>
        <p:spPr bwMode="auto">
          <a:xfrm rot="5400000" flipH="1" flipV="1">
            <a:off x="1351756" y="4475162"/>
            <a:ext cx="266700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 bwMode="auto">
          <a:xfrm rot="5400000" flipH="1" flipV="1">
            <a:off x="2114947" y="4474765"/>
            <a:ext cx="266700" cy="794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 bwMode="auto">
          <a:xfrm flipV="1">
            <a:off x="1524000" y="4494212"/>
            <a:ext cx="723900" cy="287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64" name="TextBox 63"/>
          <p:cNvSpPr txBox="1"/>
          <p:nvPr/>
        </p:nvSpPr>
        <p:spPr>
          <a:xfrm>
            <a:off x="1676400" y="4151312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ysClr val="windowText" lastClr="000000"/>
                </a:solidFill>
              </a:rPr>
              <a:t>T1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3924300" y="4227512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ysClr val="windowText" lastClr="000000"/>
                </a:solidFill>
              </a:rPr>
              <a:t>time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cxnSp>
        <p:nvCxnSpPr>
          <p:cNvPr id="66" name="Straight Arrow Connector 65"/>
          <p:cNvCxnSpPr/>
          <p:nvPr/>
        </p:nvCxnSpPr>
        <p:spPr bwMode="auto">
          <a:xfrm rot="5400000" flipH="1" flipV="1">
            <a:off x="571500" y="4418012"/>
            <a:ext cx="381000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 bwMode="auto">
          <a:xfrm rot="5400000" flipH="1" flipV="1">
            <a:off x="3523456" y="4398962"/>
            <a:ext cx="419100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 bwMode="auto">
          <a:xfrm rot="5400000" flipH="1" flipV="1">
            <a:off x="2838053" y="4474765"/>
            <a:ext cx="266700" cy="794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 bwMode="auto">
          <a:xfrm>
            <a:off x="495300" y="6323012"/>
            <a:ext cx="3695700" cy="15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4" name="Straight Arrow Connector 73"/>
          <p:cNvCxnSpPr/>
          <p:nvPr/>
        </p:nvCxnSpPr>
        <p:spPr bwMode="auto">
          <a:xfrm rot="5400000" flipH="1" flipV="1">
            <a:off x="2153047" y="6189265"/>
            <a:ext cx="266700" cy="794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 bwMode="auto">
          <a:xfrm flipV="1">
            <a:off x="800100" y="6208713"/>
            <a:ext cx="1485900" cy="297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76" name="TextBox 75"/>
          <p:cNvSpPr txBox="1"/>
          <p:nvPr/>
        </p:nvSpPr>
        <p:spPr>
          <a:xfrm>
            <a:off x="1333500" y="5865812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ysClr val="windowText" lastClr="000000"/>
                </a:solidFill>
              </a:rPr>
              <a:t>T3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000500" y="5983089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ysClr val="windowText" lastClr="000000"/>
                </a:solidFill>
              </a:rPr>
              <a:t>time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cxnSp>
        <p:nvCxnSpPr>
          <p:cNvPr id="78" name="Straight Arrow Connector 77"/>
          <p:cNvCxnSpPr/>
          <p:nvPr/>
        </p:nvCxnSpPr>
        <p:spPr bwMode="auto">
          <a:xfrm rot="5400000" flipH="1" flipV="1">
            <a:off x="609600" y="6132512"/>
            <a:ext cx="381000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 bwMode="auto">
          <a:xfrm rot="5400000" flipH="1" flipV="1">
            <a:off x="3561556" y="6113462"/>
            <a:ext cx="419100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266700" y="4771092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ysClr val="windowText" lastClr="000000"/>
                </a:solidFill>
              </a:rPr>
              <a:t>Example #2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228600" y="561088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ysClr val="windowText" lastClr="000000"/>
                </a:solidFill>
              </a:rPr>
              <a:t>Example #3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cxnSp>
        <p:nvCxnSpPr>
          <p:cNvPr id="88" name="Straight Arrow Connector 87"/>
          <p:cNvCxnSpPr/>
          <p:nvPr/>
        </p:nvCxnSpPr>
        <p:spPr bwMode="auto">
          <a:xfrm rot="5400000" flipH="1" flipV="1">
            <a:off x="1124744" y="3790156"/>
            <a:ext cx="419100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 bwMode="auto">
          <a:xfrm rot="5400000" flipH="1" flipV="1">
            <a:off x="2799953" y="3752453"/>
            <a:ext cx="266700" cy="794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>
            <a:off x="1447800" y="3619500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ysClr val="windowText" lastClr="000000"/>
                </a:solidFill>
              </a:rPr>
              <a:t>Beacon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3009900" y="3657600"/>
            <a:ext cx="99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ysClr val="windowText" lastClr="000000"/>
                </a:solidFill>
              </a:rPr>
              <a:t>FD frame</a:t>
            </a:r>
            <a:endParaRPr lang="en-US" sz="140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="" xmlns:mv="urn:schemas-microsoft-com:mac:vml" xmlns:mc="http://schemas.openxmlformats.org/markup-compatibility/2006" val="3352962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7" y="533400"/>
            <a:ext cx="8075613" cy="647700"/>
          </a:xfrm>
        </p:spPr>
        <p:txBody>
          <a:bodyPr/>
          <a:lstStyle/>
          <a:p>
            <a:r>
              <a:rPr lang="fi-FI" sz="2800" dirty="0" smtClean="0"/>
              <a:t>Network Discovery, key enhancements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1"/>
            <a:ext cx="8153400" cy="5334000"/>
          </a:xfrm>
        </p:spPr>
        <p:txBody>
          <a:bodyPr>
            <a:normAutofit/>
          </a:bodyPr>
          <a:lstStyle/>
          <a:p>
            <a:pPr marL="231775" indent="-231775">
              <a:buFont typeface="Arial" pitchFamily="34" charset="0"/>
              <a:buChar char="•"/>
            </a:pPr>
            <a:r>
              <a:rPr lang="en-US" dirty="0" smtClean="0"/>
              <a:t>GAS query enhancement by using an AP white-list</a:t>
            </a:r>
          </a:p>
          <a:p>
            <a:pPr marL="573088" lvl="1" indent="-341313">
              <a:buFont typeface="Wingdings" pitchFamily="2" charset="2"/>
              <a:buChar char="§"/>
            </a:pPr>
            <a:r>
              <a:rPr lang="en-US" dirty="0" smtClean="0"/>
              <a:t>A new IE with one or multiple 6-byte BSSIDs  in GAS request  to </a:t>
            </a:r>
            <a:r>
              <a:rPr lang="en-US" sz="2000" b="0" dirty="0" smtClean="0"/>
              <a:t>indicate the AP(s)  that the requesting STA wants to query.</a:t>
            </a:r>
          </a:p>
          <a:p>
            <a:pPr marL="231775" lvl="1" indent="-231775">
              <a:spcBef>
                <a:spcPts val="600"/>
              </a:spcBef>
              <a:buFont typeface="Arial" pitchFamily="34" charset="0"/>
              <a:buChar char="•"/>
            </a:pPr>
            <a:r>
              <a:rPr lang="en-US" sz="2400" b="1" dirty="0" smtClean="0">
                <a:cs typeface="+mn-cs"/>
              </a:rPr>
              <a:t>GAS traffic reduction by using GAS Configuration Sequence Number</a:t>
            </a:r>
          </a:p>
          <a:p>
            <a:pPr marL="573088" lvl="1" indent="-341313">
              <a:buFont typeface="Wingdings" pitchFamily="2" charset="2"/>
              <a:buChar char="§"/>
            </a:pPr>
            <a:r>
              <a:rPr lang="en-US" dirty="0" smtClean="0"/>
              <a:t>A new IE with an 1-byte unsigned integer:</a:t>
            </a:r>
          </a:p>
          <a:p>
            <a:pPr marL="973138" lvl="2" indent="-341313">
              <a:buFont typeface="Wingdings" pitchFamily="2" charset="2"/>
              <a:buChar char="Ø"/>
            </a:pPr>
            <a:r>
              <a:rPr lang="en-US" dirty="0" smtClean="0"/>
              <a:t>indicating  the version number of AP’s GAS configuration information set;</a:t>
            </a:r>
          </a:p>
          <a:p>
            <a:pPr marL="973138" lvl="2" indent="-341313">
              <a:buFont typeface="Wingdings" pitchFamily="2" charset="2"/>
              <a:buChar char="Ø"/>
            </a:pPr>
            <a:r>
              <a:rPr lang="en-US" dirty="0" smtClean="0"/>
              <a:t>monotonically incrementing whenever there is any change in  the AP’s GAS configuration information set;</a:t>
            </a:r>
          </a:p>
          <a:p>
            <a:pPr marL="973138" lvl="2" indent="-341313">
              <a:buFont typeface="Wingdings" pitchFamily="2" charset="2"/>
              <a:buChar char="Ø"/>
            </a:pPr>
            <a:r>
              <a:rPr lang="en-US" dirty="0" smtClean="0"/>
              <a:t>Used in Beacon and/or Probe Response.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smtClean="0"/>
              <a:t>M. Emmelmann, FOKUS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March 2013</a:t>
            </a:r>
            <a:endParaRPr lang="en-GB" dirty="0"/>
          </a:p>
        </p:txBody>
      </p:sp>
    </p:spTree>
    <p:extLst>
      <p:ext uri="{BB962C8B-B14F-4D97-AF65-F5344CB8AC3E}">
        <p14:creationId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="" xmlns:mv="urn:schemas-microsoft-com:mac:vml" xmlns:mc="http://schemas.openxmlformats.org/markup-compatibility/2006" val="3352962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802.11ai </a:t>
            </a:r>
            <a:r>
              <a:rPr lang="fi-FI" dirty="0" err="1" smtClean="0"/>
              <a:t>Security</a:t>
            </a:r>
            <a:r>
              <a:rPr lang="fi-FI" dirty="0" smtClean="0"/>
              <a:t> &amp; </a:t>
            </a:r>
            <a:r>
              <a:rPr lang="fi-FI" dirty="0" err="1" smtClean="0"/>
              <a:t>Higher</a:t>
            </a:r>
            <a:r>
              <a:rPr lang="fi-FI" dirty="0" smtClean="0"/>
              <a:t> </a:t>
            </a:r>
            <a:r>
              <a:rPr lang="fi-FI" dirty="0" err="1" smtClean="0"/>
              <a:t>Layer</a:t>
            </a:r>
            <a:r>
              <a:rPr lang="fi-FI" dirty="0" smtClean="0"/>
              <a:t> </a:t>
            </a:r>
            <a:r>
              <a:rPr lang="fi-FI" dirty="0" err="1" smtClean="0"/>
              <a:t>Set-Up</a:t>
            </a:r>
            <a:r>
              <a:rPr lang="fi-FI" dirty="0" smtClean="0"/>
              <a:t> 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smtClean="0"/>
              <a:t>March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smtClean="0"/>
              <a:t>M. Emmelmann, FOKUS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="" xmlns:mv="urn:schemas-microsoft-com:mac:vml" xmlns:mc="http://schemas.openxmlformats.org/markup-compatibility/2006" val="3032106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de-DE" smtClean="0"/>
              <a:t>March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 smtClean="0"/>
              <a:t>M. Emmelmann, FOKUS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Overview on </a:t>
            </a:r>
            <a:r>
              <a:rPr lang="en-GB" dirty="0" err="1" smtClean="0"/>
              <a:t>TGai</a:t>
            </a:r>
            <a:r>
              <a:rPr lang="en-GB" dirty="0" smtClean="0"/>
              <a:t> principles and mechanisms to enable for Fast Initial Link Set-Up as of March 2013.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Disclaimer: This document has not been approved by </a:t>
            </a:r>
            <a:r>
              <a:rPr lang="en-GB" dirty="0" err="1" smtClean="0"/>
              <a:t>TGai</a:t>
            </a:r>
            <a:r>
              <a:rPr lang="en-GB" dirty="0" smtClean="0"/>
              <a:t> as an official </a:t>
            </a:r>
            <a:r>
              <a:rPr lang="en-GB" dirty="0" err="1" smtClean="0"/>
              <a:t>TGai</a:t>
            </a:r>
            <a:r>
              <a:rPr lang="en-GB" dirty="0" smtClean="0"/>
              <a:t> overview document.  It has been assembled by the authors based on submissions approved for going into the </a:t>
            </a:r>
            <a:r>
              <a:rPr lang="en-GB" dirty="0" err="1" smtClean="0"/>
              <a:t>TGai</a:t>
            </a:r>
            <a:r>
              <a:rPr lang="en-GB" dirty="0" smtClean="0"/>
              <a:t> Draft (D0.4) as well as on documents currently under discussion.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802.11ai scanning enables </a:t>
            </a:r>
            <a:r>
              <a:rPr lang="en-GB" dirty="0" err="1" smtClean="0"/>
              <a:t>QoS</a:t>
            </a:r>
            <a:r>
              <a:rPr lang="en-GB" dirty="0" smtClean="0"/>
              <a:t> oriented fast discovery that is backward compatible.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066800"/>
          </a:xfrm>
        </p:spPr>
        <p:txBody>
          <a:bodyPr/>
          <a:lstStyle/>
          <a:p>
            <a:r>
              <a:rPr lang="en-US" altLang="ja-JP" dirty="0" smtClean="0"/>
              <a:t>FILS Security Status</a:t>
            </a:r>
            <a:endParaRPr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955340" cy="276999"/>
          </a:xfrm>
          <a:prstGeom prst="rect">
            <a:avLst/>
          </a:prstGeom>
        </p:spPr>
        <p:txBody>
          <a:bodyPr/>
          <a:lstStyle/>
          <a:p>
            <a:r>
              <a:rPr lang="de-DE" altLang="ja-JP" smtClean="0"/>
              <a:t>March 2013</a:t>
            </a:r>
            <a:endParaRPr lang="en-US" altLang="ja-JP"/>
          </a:p>
        </p:txBody>
      </p:sp>
      <p:sp>
        <p:nvSpPr>
          <p:cNvPr id="39" name="TextBox 38"/>
          <p:cNvSpPr txBox="1"/>
          <p:nvPr/>
        </p:nvSpPr>
        <p:spPr>
          <a:xfrm>
            <a:off x="304800" y="1143000"/>
            <a:ext cx="91440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tx1"/>
                </a:solidFill>
              </a:rPr>
              <a:t>Current Status: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 Three FILS authentication protocol options specified:</a:t>
            </a:r>
          </a:p>
          <a:p>
            <a:pPr lvl="1">
              <a:buFont typeface="Symbol" pitchFamily="18" charset="2"/>
              <a:buChar char="-"/>
            </a:pPr>
            <a:r>
              <a:rPr lang="en-US" sz="2000" dirty="0" smtClean="0">
                <a:solidFill>
                  <a:schemeClr val="tx1"/>
                </a:solidFill>
              </a:rPr>
              <a:t> FILS Authentication </a:t>
            </a:r>
            <a:r>
              <a:rPr lang="en-US" sz="2000" i="1" dirty="0" smtClean="0">
                <a:solidFill>
                  <a:schemeClr val="tx1"/>
                </a:solidFill>
              </a:rPr>
              <a:t>with</a:t>
            </a:r>
            <a:r>
              <a:rPr lang="en-US" sz="2000" dirty="0" smtClean="0">
                <a:solidFill>
                  <a:schemeClr val="tx1"/>
                </a:solidFill>
              </a:rPr>
              <a:t> Trusted Third Party</a:t>
            </a:r>
          </a:p>
          <a:p>
            <a:pPr lvl="1">
              <a:buFont typeface="Symbol" pitchFamily="18" charset="2"/>
              <a:buChar char="-"/>
            </a:pPr>
            <a:r>
              <a:rPr lang="en-US" sz="2000" dirty="0" smtClean="0">
                <a:solidFill>
                  <a:schemeClr val="tx1"/>
                </a:solidFill>
              </a:rPr>
              <a:t> FILS Authentication </a:t>
            </a:r>
            <a:r>
              <a:rPr lang="en-US" sz="2000" i="1" dirty="0" smtClean="0">
                <a:solidFill>
                  <a:schemeClr val="tx1"/>
                </a:solidFill>
              </a:rPr>
              <a:t>with</a:t>
            </a:r>
            <a:r>
              <a:rPr lang="en-US" sz="2000" dirty="0" smtClean="0">
                <a:solidFill>
                  <a:schemeClr val="tx1"/>
                </a:solidFill>
              </a:rPr>
              <a:t> Trusted Third Party and “PFS”</a:t>
            </a:r>
          </a:p>
          <a:p>
            <a:pPr lvl="1">
              <a:buFont typeface="Symbol" pitchFamily="18" charset="2"/>
              <a:buChar char="-"/>
            </a:pPr>
            <a:r>
              <a:rPr lang="en-US" sz="2000" dirty="0" smtClean="0">
                <a:solidFill>
                  <a:schemeClr val="tx1"/>
                </a:solidFill>
              </a:rPr>
              <a:t> FILS Authentication </a:t>
            </a:r>
            <a:r>
              <a:rPr lang="en-US" sz="2000" i="1" dirty="0" smtClean="0">
                <a:solidFill>
                  <a:schemeClr val="tx1"/>
                </a:solidFill>
              </a:rPr>
              <a:t>without</a:t>
            </a:r>
            <a:r>
              <a:rPr lang="en-US" sz="2000" dirty="0" smtClean="0">
                <a:solidFill>
                  <a:schemeClr val="tx1"/>
                </a:solidFill>
              </a:rPr>
              <a:t> Trusted Third Party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 Main differences:</a:t>
            </a:r>
          </a:p>
          <a:p>
            <a:pPr lvl="1">
              <a:buFont typeface="Symbol" pitchFamily="18" charset="2"/>
              <a:buChar char="-"/>
            </a:pPr>
            <a:r>
              <a:rPr lang="en-US" sz="2000" dirty="0" smtClean="0">
                <a:solidFill>
                  <a:schemeClr val="tx1"/>
                </a:solidFill>
              </a:rPr>
              <a:t> Different trust assumptions</a:t>
            </a:r>
          </a:p>
          <a:p>
            <a:pPr lvl="1">
              <a:buFont typeface="Symbol" pitchFamily="18" charset="2"/>
              <a:buChar char="-"/>
            </a:pPr>
            <a:r>
              <a:rPr lang="en-US" sz="2000" dirty="0" smtClean="0">
                <a:solidFill>
                  <a:schemeClr val="tx1"/>
                </a:solidFill>
              </a:rPr>
              <a:t> Different assumption on “pre-existing” system set-up</a:t>
            </a:r>
          </a:p>
          <a:p>
            <a:pPr lvl="1">
              <a:buFont typeface="Symbol" pitchFamily="18" charset="2"/>
              <a:buChar char="-"/>
            </a:pPr>
            <a:r>
              <a:rPr lang="en-US" sz="2000" dirty="0" smtClean="0">
                <a:solidFill>
                  <a:schemeClr val="tx1"/>
                </a:solidFill>
              </a:rPr>
              <a:t> Different assumptions on online availability of the “backbone network”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 Common elements:</a:t>
            </a:r>
          </a:p>
          <a:p>
            <a:pPr lvl="1">
              <a:buFont typeface="Symbol" pitchFamily="18" charset="2"/>
              <a:buChar char="-"/>
            </a:pPr>
            <a:r>
              <a:rPr lang="en-US" sz="2000" dirty="0" smtClean="0">
                <a:solidFill>
                  <a:schemeClr val="tx1"/>
                </a:solidFill>
              </a:rPr>
              <a:t> All have only four protocol flows</a:t>
            </a:r>
          </a:p>
          <a:p>
            <a:pPr lvl="1">
              <a:buFont typeface="Symbol" pitchFamily="18" charset="2"/>
              <a:buChar char="-"/>
            </a:pPr>
            <a:r>
              <a:rPr lang="en-US" sz="2000" dirty="0" smtClean="0">
                <a:solidFill>
                  <a:schemeClr val="tx1"/>
                </a:solidFill>
              </a:rPr>
              <a:t> All implemented via Authentication/Association Request/Response frames</a:t>
            </a:r>
          </a:p>
          <a:p>
            <a:pPr lvl="1">
              <a:buFont typeface="Symbol" pitchFamily="18" charset="2"/>
              <a:buChar char="-"/>
            </a:pPr>
            <a:r>
              <a:rPr lang="en-US" sz="2000" dirty="0" smtClean="0">
                <a:solidFill>
                  <a:schemeClr val="tx1"/>
                </a:solidFill>
              </a:rPr>
              <a:t> All allow piggy-backing of other info along Association frames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   (e.g., IP address assignment)</a:t>
            </a:r>
          </a:p>
          <a:p>
            <a:r>
              <a:rPr lang="en-US" sz="2000" b="1" u="sng" dirty="0" smtClean="0">
                <a:solidFill>
                  <a:schemeClr val="tx1"/>
                </a:solidFill>
              </a:rPr>
              <a:t>Current Work in Progress: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 How to deal with large objects (e.g., certificates, higher-layer data objects)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1"/>
                </a:solidFill>
              </a:rPr>
              <a:t> How to specify main piggy-backing details (e.g., on IP address assignment)</a:t>
            </a:r>
          </a:p>
          <a:p>
            <a:pPr>
              <a:buFont typeface="Wingdings" pitchFamily="2" charset="2"/>
              <a:buChar char="§"/>
            </a:pPr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US" sz="2000" dirty="0" smtClean="0">
                <a:solidFill>
                  <a:schemeClr val="tx1"/>
                </a:solidFill>
              </a:rPr>
              <a:t>  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smtClean="0"/>
              <a:t>M. Emmelmann, FOKUS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066800"/>
          </a:xfrm>
        </p:spPr>
        <p:txBody>
          <a:bodyPr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FILS Key Establishment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955340" cy="276999"/>
          </a:xfrm>
          <a:prstGeom prst="rect">
            <a:avLst/>
          </a:prstGeom>
        </p:spPr>
        <p:txBody>
          <a:bodyPr/>
          <a:lstStyle/>
          <a:p>
            <a:r>
              <a:rPr lang="de-DE" altLang="ja-JP" smtClean="0">
                <a:solidFill>
                  <a:schemeClr val="tx1"/>
                </a:solidFill>
              </a:rPr>
              <a:t>March 2013</a:t>
            </a:r>
            <a:endParaRPr lang="en-US" altLang="ja-JP">
              <a:solidFill>
                <a:schemeClr val="tx1"/>
              </a:solidFill>
            </a:endParaRPr>
          </a:p>
        </p:txBody>
      </p:sp>
      <p:grpSp>
        <p:nvGrpSpPr>
          <p:cNvPr id="4" name="Group 66"/>
          <p:cNvGrpSpPr/>
          <p:nvPr/>
        </p:nvGrpSpPr>
        <p:grpSpPr>
          <a:xfrm>
            <a:off x="0" y="1219200"/>
            <a:ext cx="6858000" cy="3582988"/>
            <a:chOff x="0" y="1219200"/>
            <a:chExt cx="6858000" cy="3582988"/>
          </a:xfrm>
        </p:grpSpPr>
        <p:grpSp>
          <p:nvGrpSpPr>
            <p:cNvPr id="5" name="Group 54"/>
            <p:cNvGrpSpPr/>
            <p:nvPr/>
          </p:nvGrpSpPr>
          <p:grpSpPr>
            <a:xfrm>
              <a:off x="0" y="1219200"/>
              <a:ext cx="4951340" cy="3582988"/>
              <a:chOff x="0" y="1219200"/>
              <a:chExt cx="4951340" cy="3582988"/>
            </a:xfrm>
          </p:grpSpPr>
          <p:sp>
            <p:nvSpPr>
              <p:cNvPr id="7" name="正方形/長方形 6"/>
              <p:cNvSpPr/>
              <p:nvPr/>
            </p:nvSpPr>
            <p:spPr bwMode="auto">
              <a:xfrm>
                <a:off x="1217540" y="1219200"/>
                <a:ext cx="762000" cy="457200"/>
              </a:xfrm>
              <a:prstGeom prst="rect">
                <a:avLst/>
              </a:prstGeom>
              <a:solidFill>
                <a:srgbClr val="FFC000"/>
              </a:solidFill>
              <a:ln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ja-JP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STA</a:t>
                </a:r>
                <a:endParaRPr kumimoji="0" lang="ja-JP" alt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8" name="正方形/長方形 7"/>
              <p:cNvSpPr/>
              <p:nvPr/>
            </p:nvSpPr>
            <p:spPr bwMode="auto">
              <a:xfrm>
                <a:off x="4189340" y="1219200"/>
                <a:ext cx="762000" cy="457200"/>
              </a:xfrm>
              <a:prstGeom prst="rect">
                <a:avLst/>
              </a:prstGeom>
              <a:ln>
                <a:solidFill>
                  <a:srgbClr val="00B0F0"/>
                </a:solidFill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ja-JP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AP</a:t>
                </a:r>
                <a:endParaRPr kumimoji="0" lang="ja-JP" alt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cxnSp>
            <p:nvCxnSpPr>
              <p:cNvPr id="9" name="直線コネクタ 8"/>
              <p:cNvCxnSpPr>
                <a:stCxn id="8" idx="2"/>
              </p:cNvCxnSpPr>
              <p:nvPr/>
            </p:nvCxnSpPr>
            <p:spPr bwMode="auto">
              <a:xfrm rot="5400000">
                <a:off x="3007446" y="3238500"/>
                <a:ext cx="3124994" cy="794"/>
              </a:xfrm>
              <a:prstGeom prst="line">
                <a:avLst/>
              </a:prstGeom>
              <a:ln>
                <a:headEnd type="none" w="sm" len="sm"/>
                <a:tailEnd type="none" w="sm" len="sm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0" name="直線コネクタ 9"/>
              <p:cNvCxnSpPr/>
              <p:nvPr/>
            </p:nvCxnSpPr>
            <p:spPr bwMode="auto">
              <a:xfrm rot="5400000">
                <a:off x="37234" y="3237706"/>
                <a:ext cx="3125788" cy="3176"/>
              </a:xfrm>
              <a:prstGeom prst="line">
                <a:avLst/>
              </a:prstGeom>
              <a:ln>
                <a:headEnd type="none" w="sm" len="sm"/>
                <a:tailEnd type="none" w="sm" len="sm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45" name="直線矢印コネクタ 44"/>
              <p:cNvCxnSpPr/>
              <p:nvPr/>
            </p:nvCxnSpPr>
            <p:spPr bwMode="auto">
              <a:xfrm>
                <a:off x="1598540" y="3733800"/>
                <a:ext cx="2971800" cy="0"/>
              </a:xfrm>
              <a:prstGeom prst="straightConnector1">
                <a:avLst/>
              </a:prstGeom>
              <a:ln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46" name="直線矢印コネクタ 45"/>
              <p:cNvCxnSpPr/>
              <p:nvPr/>
            </p:nvCxnSpPr>
            <p:spPr bwMode="auto">
              <a:xfrm flipH="1" flipV="1">
                <a:off x="1598540" y="4267200"/>
                <a:ext cx="2971800" cy="1588"/>
              </a:xfrm>
              <a:prstGeom prst="straightConnector1">
                <a:avLst/>
              </a:prstGeom>
              <a:ln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31" name="テキスト ボックス 30"/>
              <p:cNvSpPr txBox="1"/>
              <p:nvPr/>
            </p:nvSpPr>
            <p:spPr>
              <a:xfrm>
                <a:off x="2131940" y="3352800"/>
                <a:ext cx="186942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>
                    <a:solidFill>
                      <a:schemeClr val="tx1"/>
                    </a:solidFill>
                  </a:rPr>
                  <a:t>Association Request</a:t>
                </a:r>
              </a:p>
            </p:txBody>
          </p:sp>
          <p:cxnSp>
            <p:nvCxnSpPr>
              <p:cNvPr id="27" name="直線矢印コネクタ 26"/>
              <p:cNvCxnSpPr/>
              <p:nvPr/>
            </p:nvCxnSpPr>
            <p:spPr bwMode="auto">
              <a:xfrm flipH="1" flipV="1">
                <a:off x="1598540" y="2133600"/>
                <a:ext cx="2971800" cy="1588"/>
              </a:xfrm>
              <a:prstGeom prst="straightConnector1">
                <a:avLst/>
              </a:prstGeom>
              <a:ln w="28575"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29" name="テキスト ボックス 28"/>
              <p:cNvSpPr txBox="1"/>
              <p:nvPr/>
            </p:nvSpPr>
            <p:spPr>
              <a:xfrm>
                <a:off x="2131940" y="1828800"/>
                <a:ext cx="184858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>
                    <a:solidFill>
                      <a:schemeClr val="tx1"/>
                    </a:solidFill>
                  </a:rPr>
                  <a:t>Beacon/Probe Resp.</a:t>
                </a:r>
              </a:p>
            </p:txBody>
          </p:sp>
          <p:cxnSp>
            <p:nvCxnSpPr>
              <p:cNvPr id="30" name="直線矢印コネクタ 29"/>
              <p:cNvCxnSpPr/>
              <p:nvPr/>
            </p:nvCxnSpPr>
            <p:spPr bwMode="auto">
              <a:xfrm flipV="1">
                <a:off x="1598540" y="2667000"/>
                <a:ext cx="2971800" cy="1588"/>
              </a:xfrm>
              <a:prstGeom prst="straightConnector1">
                <a:avLst/>
              </a:prstGeom>
              <a:ln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33" name="直線矢印コネクタ 32"/>
              <p:cNvCxnSpPr/>
              <p:nvPr/>
            </p:nvCxnSpPr>
            <p:spPr bwMode="auto">
              <a:xfrm flipH="1" flipV="1">
                <a:off x="1598540" y="3200400"/>
                <a:ext cx="2971800" cy="1588"/>
              </a:xfrm>
              <a:prstGeom prst="straightConnector1">
                <a:avLst/>
              </a:prstGeom>
              <a:ln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34" name="テキスト ボックス 33"/>
              <p:cNvSpPr txBox="1"/>
              <p:nvPr/>
            </p:nvSpPr>
            <p:spPr>
              <a:xfrm>
                <a:off x="2002021" y="2362200"/>
                <a:ext cx="212109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>
                    <a:solidFill>
                      <a:schemeClr val="tx1"/>
                    </a:solidFill>
                  </a:rPr>
                  <a:t>Authentication Request</a:t>
                </a:r>
                <a:endParaRPr kumimoji="1" lang="ja-JP" alt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8" name="テキスト ボックス 33"/>
              <p:cNvSpPr txBox="1"/>
              <p:nvPr/>
            </p:nvSpPr>
            <p:spPr>
              <a:xfrm>
                <a:off x="1979540" y="2819400"/>
                <a:ext cx="224612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>
                    <a:solidFill>
                      <a:schemeClr val="tx1"/>
                    </a:solidFill>
                  </a:rPr>
                  <a:t>Authentication Response</a:t>
                </a:r>
                <a:endParaRPr kumimoji="1" lang="ja-JP" alt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2" name="Left Brace 41"/>
              <p:cNvSpPr/>
              <p:nvPr/>
            </p:nvSpPr>
            <p:spPr bwMode="auto">
              <a:xfrm>
                <a:off x="1217540" y="2590800"/>
                <a:ext cx="226117" cy="678352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3" name="Left Brace 42"/>
              <p:cNvSpPr/>
              <p:nvPr/>
            </p:nvSpPr>
            <p:spPr bwMode="auto">
              <a:xfrm>
                <a:off x="1217540" y="3657600"/>
                <a:ext cx="226117" cy="678352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4" name="テキスト ボックス 30"/>
              <p:cNvSpPr txBox="1"/>
              <p:nvPr/>
            </p:nvSpPr>
            <p:spPr>
              <a:xfrm>
                <a:off x="2131940" y="3886200"/>
                <a:ext cx="186942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>
                    <a:solidFill>
                      <a:schemeClr val="tx1"/>
                    </a:solidFill>
                  </a:rPr>
                  <a:t>Association Request</a:t>
                </a:r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0" y="2743200"/>
                <a:ext cx="135165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CA" sz="1600" dirty="0" smtClean="0">
                    <a:solidFill>
                      <a:schemeClr val="tx1"/>
                    </a:solidFill>
                  </a:rPr>
                  <a:t>Key </a:t>
                </a:r>
              </a:p>
              <a:p>
                <a:pPr algn="ctr"/>
                <a:r>
                  <a:rPr lang="en-CA" sz="1600" dirty="0" smtClean="0">
                    <a:solidFill>
                      <a:schemeClr val="tx1"/>
                    </a:solidFill>
                  </a:rPr>
                  <a:t>Establishment</a:t>
                </a:r>
                <a:endParaRPr lang="en-CA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28856" y="3733800"/>
                <a:ext cx="1293945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CA" sz="1600" dirty="0" smtClean="0">
                    <a:solidFill>
                      <a:schemeClr val="tx1"/>
                    </a:solidFill>
                  </a:rPr>
                  <a:t>Key </a:t>
                </a:r>
              </a:p>
              <a:p>
                <a:pPr algn="ctr"/>
                <a:r>
                  <a:rPr lang="en-CA" sz="1600" dirty="0" smtClean="0">
                    <a:solidFill>
                      <a:schemeClr val="tx1"/>
                    </a:solidFill>
                  </a:rPr>
                  <a:t>Confirmation</a:t>
                </a:r>
                <a:endParaRPr lang="en-CA" sz="16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6" name="Group 55"/>
            <p:cNvGrpSpPr/>
            <p:nvPr/>
          </p:nvGrpSpPr>
          <p:grpSpPr>
            <a:xfrm>
              <a:off x="6096000" y="1219200"/>
              <a:ext cx="762000" cy="3582194"/>
              <a:chOff x="6096000" y="1219200"/>
              <a:chExt cx="762000" cy="3582194"/>
            </a:xfrm>
          </p:grpSpPr>
          <p:sp>
            <p:nvSpPr>
              <p:cNvPr id="47" name="正方形/長方形 7"/>
              <p:cNvSpPr/>
              <p:nvPr/>
            </p:nvSpPr>
            <p:spPr bwMode="auto">
              <a:xfrm>
                <a:off x="6096000" y="1219200"/>
                <a:ext cx="762000" cy="457200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rgbClr val="00B0F0"/>
                </a:solidFill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ja-JP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TTP</a:t>
                </a:r>
                <a:endParaRPr kumimoji="0" lang="ja-JP" alt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cxnSp>
            <p:nvCxnSpPr>
              <p:cNvPr id="53" name="直線コネクタ 8"/>
              <p:cNvCxnSpPr/>
              <p:nvPr/>
            </p:nvCxnSpPr>
            <p:spPr bwMode="auto">
              <a:xfrm rot="5400000">
                <a:off x="4914900" y="3238500"/>
                <a:ext cx="3124994" cy="794"/>
              </a:xfrm>
              <a:prstGeom prst="line">
                <a:avLst/>
              </a:prstGeom>
              <a:ln>
                <a:headEnd type="none" w="sm" len="sm"/>
                <a:tailEnd type="none" w="sm" len="sm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</p:grpSp>
        <p:cxnSp>
          <p:nvCxnSpPr>
            <p:cNvPr id="62" name="直線矢印コネクタ 29"/>
            <p:cNvCxnSpPr/>
            <p:nvPr/>
          </p:nvCxnSpPr>
          <p:spPr bwMode="auto">
            <a:xfrm flipV="1">
              <a:off x="4572000" y="2819400"/>
              <a:ext cx="1905000" cy="1588"/>
            </a:xfrm>
            <a:prstGeom prst="straightConnector1">
              <a:avLst/>
            </a:prstGeom>
            <a:ln w="28575">
              <a:prstDash val="dash"/>
              <a:headEnd type="triangle" w="med" len="med"/>
              <a:tailEnd type="triangl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32" name="Oval Callout 31"/>
          <p:cNvSpPr/>
          <p:nvPr/>
        </p:nvSpPr>
        <p:spPr bwMode="auto">
          <a:xfrm>
            <a:off x="6858000" y="838200"/>
            <a:ext cx="2286000" cy="533400"/>
          </a:xfrm>
          <a:prstGeom prst="wedgeEllipseCallout">
            <a:avLst>
              <a:gd name="adj1" fmla="val -49924"/>
              <a:gd name="adj2" fmla="val 67459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858000" y="762000"/>
            <a:ext cx="251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 online/offline assistance 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with authentication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36" name="直線矢印コネクタ 29"/>
          <p:cNvCxnSpPr/>
          <p:nvPr/>
        </p:nvCxnSpPr>
        <p:spPr bwMode="auto">
          <a:xfrm flipV="1">
            <a:off x="4572000" y="3352800"/>
            <a:ext cx="1905000" cy="1588"/>
          </a:xfrm>
          <a:prstGeom prst="straightConnector1">
            <a:avLst/>
          </a:prstGeom>
          <a:ln w="28575">
            <a:prstDash val="dash"/>
            <a:headEnd type="triangl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0" y="4800600"/>
            <a:ext cx="9144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tx1"/>
                </a:solidFill>
              </a:rPr>
              <a:t>FILS key establishment protocol options provided:</a:t>
            </a:r>
          </a:p>
          <a:p>
            <a:pPr>
              <a:buFont typeface="Wingdings" pitchFamily="2" charset="2"/>
              <a:buChar char="§"/>
            </a:pP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FILS Authentication </a:t>
            </a:r>
            <a:r>
              <a:rPr lang="en-US" sz="2000" i="1" dirty="0" smtClean="0">
                <a:solidFill>
                  <a:schemeClr val="tx1"/>
                </a:solidFill>
              </a:rPr>
              <a:t>with</a:t>
            </a:r>
            <a:r>
              <a:rPr lang="en-US" sz="2000" dirty="0" smtClean="0">
                <a:solidFill>
                  <a:schemeClr val="tx1"/>
                </a:solidFill>
              </a:rPr>
              <a:t> TTP, based on ERP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   (two flavors: </a:t>
            </a:r>
            <a:r>
              <a:rPr lang="en-US" sz="2000" i="1" dirty="0" smtClean="0">
                <a:solidFill>
                  <a:schemeClr val="tx1"/>
                </a:solidFill>
              </a:rPr>
              <a:t>with</a:t>
            </a:r>
            <a:r>
              <a:rPr lang="en-US" sz="2000" dirty="0" smtClean="0">
                <a:solidFill>
                  <a:schemeClr val="tx1"/>
                </a:solidFill>
              </a:rPr>
              <a:t> or </a:t>
            </a:r>
            <a:r>
              <a:rPr lang="en-US" sz="2000" i="1" dirty="0" smtClean="0">
                <a:solidFill>
                  <a:schemeClr val="tx1"/>
                </a:solidFill>
              </a:rPr>
              <a:t>without</a:t>
            </a:r>
            <a:r>
              <a:rPr lang="en-US" sz="2000" dirty="0" smtClean="0">
                <a:solidFill>
                  <a:schemeClr val="tx1"/>
                </a:solidFill>
              </a:rPr>
              <a:t> “PFS” (ERP+ECDH, resp. ERP) </a:t>
            </a:r>
            <a:r>
              <a:rPr lang="en-US" sz="2000" dirty="0" smtClean="0">
                <a:solidFill>
                  <a:schemeClr val="tx1"/>
                </a:solidFill>
                <a:sym typeface="Symbol"/>
              </a:rPr>
              <a:t></a:t>
            </a:r>
            <a:r>
              <a:rPr lang="en-US" sz="2000" dirty="0" smtClean="0">
                <a:solidFill>
                  <a:schemeClr val="tx1"/>
                </a:solidFill>
              </a:rPr>
              <a:t> see next slides)</a:t>
            </a:r>
          </a:p>
          <a:p>
            <a:pPr>
              <a:buFont typeface="Wingdings" pitchFamily="2" charset="2"/>
              <a:buChar char="§"/>
            </a:pP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Authentication </a:t>
            </a:r>
            <a:r>
              <a:rPr lang="en-US" sz="2000" i="1" dirty="0" smtClean="0">
                <a:solidFill>
                  <a:schemeClr val="tx1"/>
                </a:solidFill>
              </a:rPr>
              <a:t>without</a:t>
            </a:r>
            <a:r>
              <a:rPr lang="en-US" sz="2000" dirty="0" smtClean="0">
                <a:solidFill>
                  <a:schemeClr val="tx1"/>
                </a:solidFill>
              </a:rPr>
              <a:t> online TTP, based on ECDH and ECDSA certificates</a:t>
            </a:r>
            <a:endParaRPr lang="en-US" sz="2000" b="1" u="sng" dirty="0" smtClean="0">
              <a:solidFill>
                <a:schemeClr val="tx1"/>
              </a:solidFill>
            </a:endParaRPr>
          </a:p>
          <a:p>
            <a:endParaRPr lang="en-US" sz="2000" b="1" u="sng" dirty="0" smtClean="0">
              <a:solidFill>
                <a:schemeClr val="tx1"/>
              </a:solidFill>
            </a:endParaRPr>
          </a:p>
        </p:txBody>
      </p:sp>
      <p:sp>
        <p:nvSpPr>
          <p:cNvPr id="37" name="Foliennummernplatzhalter 3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>
                <a:solidFill>
                  <a:schemeClr val="tx1"/>
                </a:solidFill>
              </a:rPr>
              <a:t>Slide </a:t>
            </a:r>
            <a:fld id="{440F5867-744E-4AA6-B0ED-4C44D2DFBB7B}" type="slidenum">
              <a:rPr lang="en-GB" smtClean="0">
                <a:solidFill>
                  <a:schemeClr val="tx1"/>
                </a:solidFill>
              </a:rPr>
              <a:pPr/>
              <a:t>21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0" name="Fußzeilenplatzhalter 39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smtClean="0">
                <a:solidFill>
                  <a:schemeClr val="tx1"/>
                </a:solidFill>
              </a:rPr>
              <a:t>M. Emmelmann, FOKUS</a:t>
            </a:r>
            <a:endParaRPr lang="en-GB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Cloud 82"/>
          <p:cNvSpPr/>
          <p:nvPr/>
        </p:nvSpPr>
        <p:spPr bwMode="auto">
          <a:xfrm>
            <a:off x="3505200" y="1066800"/>
            <a:ext cx="533400" cy="381000"/>
          </a:xfrm>
          <a:prstGeom prst="cloud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imes New Roman" charset="0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066800"/>
          </a:xfrm>
        </p:spPr>
        <p:txBody>
          <a:bodyPr/>
          <a:lstStyle/>
          <a:p>
            <a:r>
              <a:rPr lang="en-US" altLang="ja-JP" dirty="0" smtClean="0"/>
              <a:t>FILS Key Establishment with TTP</a:t>
            </a:r>
            <a:endParaRPr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955340" cy="276999"/>
          </a:xfrm>
          <a:prstGeom prst="rect">
            <a:avLst/>
          </a:prstGeom>
        </p:spPr>
        <p:txBody>
          <a:bodyPr/>
          <a:lstStyle/>
          <a:p>
            <a:r>
              <a:rPr lang="de-DE" altLang="ja-JP" smtClean="0"/>
              <a:t>March 2013</a:t>
            </a:r>
            <a:endParaRPr lang="en-US" altLang="ja-JP"/>
          </a:p>
        </p:txBody>
      </p:sp>
      <p:grpSp>
        <p:nvGrpSpPr>
          <p:cNvPr id="4" name="Group 66"/>
          <p:cNvGrpSpPr/>
          <p:nvPr/>
        </p:nvGrpSpPr>
        <p:grpSpPr>
          <a:xfrm>
            <a:off x="0" y="1219200"/>
            <a:ext cx="8305800" cy="3659188"/>
            <a:chOff x="0" y="1143000"/>
            <a:chExt cx="8305800" cy="3659188"/>
          </a:xfrm>
        </p:grpSpPr>
        <p:grpSp>
          <p:nvGrpSpPr>
            <p:cNvPr id="5" name="Group 54"/>
            <p:cNvGrpSpPr/>
            <p:nvPr/>
          </p:nvGrpSpPr>
          <p:grpSpPr>
            <a:xfrm>
              <a:off x="0" y="1219200"/>
              <a:ext cx="4951340" cy="3582988"/>
              <a:chOff x="0" y="1219200"/>
              <a:chExt cx="4951340" cy="3582988"/>
            </a:xfrm>
          </p:grpSpPr>
          <p:sp>
            <p:nvSpPr>
              <p:cNvPr id="7" name="正方形/長方形 6"/>
              <p:cNvSpPr/>
              <p:nvPr/>
            </p:nvSpPr>
            <p:spPr bwMode="auto">
              <a:xfrm>
                <a:off x="1217540" y="1219200"/>
                <a:ext cx="762000" cy="457200"/>
              </a:xfrm>
              <a:prstGeom prst="rect">
                <a:avLst/>
              </a:prstGeom>
              <a:solidFill>
                <a:srgbClr val="FFC000"/>
              </a:solidFill>
              <a:ln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ja-JP" sz="2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charset="0"/>
                  </a:rPr>
                  <a:t>STA</a:t>
                </a:r>
                <a:endParaRPr kumimoji="0" lang="ja-JP" alt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8" name="正方形/長方形 7"/>
              <p:cNvSpPr/>
              <p:nvPr/>
            </p:nvSpPr>
            <p:spPr bwMode="auto">
              <a:xfrm>
                <a:off x="4189340" y="1219200"/>
                <a:ext cx="762000" cy="457200"/>
              </a:xfrm>
              <a:prstGeom prst="rect">
                <a:avLst/>
              </a:prstGeom>
              <a:ln>
                <a:solidFill>
                  <a:srgbClr val="00B0F0"/>
                </a:solidFill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ja-JP" sz="2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charset="0"/>
                  </a:rPr>
                  <a:t>AP</a:t>
                </a:r>
                <a:endParaRPr kumimoji="0" lang="ja-JP" alt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charset="0"/>
                </a:endParaRPr>
              </a:p>
            </p:txBody>
          </p:sp>
          <p:cxnSp>
            <p:nvCxnSpPr>
              <p:cNvPr id="9" name="直線コネクタ 8"/>
              <p:cNvCxnSpPr>
                <a:stCxn id="8" idx="2"/>
              </p:cNvCxnSpPr>
              <p:nvPr/>
            </p:nvCxnSpPr>
            <p:spPr bwMode="auto">
              <a:xfrm rot="5400000">
                <a:off x="3007446" y="3238500"/>
                <a:ext cx="3124994" cy="794"/>
              </a:xfrm>
              <a:prstGeom prst="line">
                <a:avLst/>
              </a:prstGeom>
              <a:ln>
                <a:headEnd type="none" w="sm" len="sm"/>
                <a:tailEnd type="none" w="sm" len="sm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0" name="直線コネクタ 9"/>
              <p:cNvCxnSpPr/>
              <p:nvPr/>
            </p:nvCxnSpPr>
            <p:spPr bwMode="auto">
              <a:xfrm rot="5400000">
                <a:off x="37234" y="3237706"/>
                <a:ext cx="3125788" cy="3176"/>
              </a:xfrm>
              <a:prstGeom prst="line">
                <a:avLst/>
              </a:prstGeom>
              <a:ln>
                <a:headEnd type="none" w="sm" len="sm"/>
                <a:tailEnd type="none" w="sm" len="sm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45" name="直線矢印コネクタ 44"/>
              <p:cNvCxnSpPr/>
              <p:nvPr/>
            </p:nvCxnSpPr>
            <p:spPr bwMode="auto">
              <a:xfrm>
                <a:off x="1598540" y="3733800"/>
                <a:ext cx="2971800" cy="0"/>
              </a:xfrm>
              <a:prstGeom prst="straightConnector1">
                <a:avLst/>
              </a:prstGeom>
              <a:ln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46" name="直線矢印コネクタ 45"/>
              <p:cNvCxnSpPr/>
              <p:nvPr/>
            </p:nvCxnSpPr>
            <p:spPr bwMode="auto">
              <a:xfrm flipH="1" flipV="1">
                <a:off x="1598540" y="4267200"/>
                <a:ext cx="2971800" cy="1588"/>
              </a:xfrm>
              <a:prstGeom prst="straightConnector1">
                <a:avLst/>
              </a:prstGeom>
              <a:ln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31" name="テキスト ボックス 30"/>
              <p:cNvSpPr txBox="1"/>
              <p:nvPr/>
            </p:nvSpPr>
            <p:spPr>
              <a:xfrm>
                <a:off x="2131940" y="3352800"/>
                <a:ext cx="186942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>
                    <a:solidFill>
                      <a:srgbClr val="000000"/>
                    </a:solidFill>
                  </a:rPr>
                  <a:t>Association Request</a:t>
                </a:r>
              </a:p>
            </p:txBody>
          </p:sp>
          <p:cxnSp>
            <p:nvCxnSpPr>
              <p:cNvPr id="27" name="直線矢印コネクタ 26"/>
              <p:cNvCxnSpPr/>
              <p:nvPr/>
            </p:nvCxnSpPr>
            <p:spPr bwMode="auto">
              <a:xfrm flipH="1" flipV="1">
                <a:off x="1598540" y="2133600"/>
                <a:ext cx="2971800" cy="1588"/>
              </a:xfrm>
              <a:prstGeom prst="straightConnector1">
                <a:avLst/>
              </a:prstGeom>
              <a:ln w="28575"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29" name="テキスト ボックス 28"/>
              <p:cNvSpPr txBox="1"/>
              <p:nvPr/>
            </p:nvSpPr>
            <p:spPr>
              <a:xfrm>
                <a:off x="2131940" y="1828800"/>
                <a:ext cx="184858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>
                    <a:solidFill>
                      <a:srgbClr val="000000"/>
                    </a:solidFill>
                  </a:rPr>
                  <a:t>Beacon/Probe Resp.</a:t>
                </a:r>
              </a:p>
            </p:txBody>
          </p:sp>
          <p:cxnSp>
            <p:nvCxnSpPr>
              <p:cNvPr id="30" name="直線矢印コネクタ 29"/>
              <p:cNvCxnSpPr/>
              <p:nvPr/>
            </p:nvCxnSpPr>
            <p:spPr bwMode="auto">
              <a:xfrm flipV="1">
                <a:off x="1598540" y="2667000"/>
                <a:ext cx="2971800" cy="1588"/>
              </a:xfrm>
              <a:prstGeom prst="straightConnector1">
                <a:avLst/>
              </a:prstGeom>
              <a:ln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33" name="直線矢印コネクタ 32"/>
              <p:cNvCxnSpPr/>
              <p:nvPr/>
            </p:nvCxnSpPr>
            <p:spPr bwMode="auto">
              <a:xfrm flipH="1" flipV="1">
                <a:off x="1598540" y="3200400"/>
                <a:ext cx="2971800" cy="1588"/>
              </a:xfrm>
              <a:prstGeom prst="straightConnector1">
                <a:avLst/>
              </a:prstGeom>
              <a:ln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34" name="テキスト ボックス 33"/>
              <p:cNvSpPr txBox="1"/>
              <p:nvPr/>
            </p:nvSpPr>
            <p:spPr>
              <a:xfrm>
                <a:off x="2002021" y="2362200"/>
                <a:ext cx="212109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>
                    <a:solidFill>
                      <a:srgbClr val="000000"/>
                    </a:solidFill>
                  </a:rPr>
                  <a:t>Authentication Request</a:t>
                </a:r>
                <a:endParaRPr kumimoji="1" lang="ja-JP" altLang="en-US" sz="16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8" name="テキスト ボックス 33"/>
              <p:cNvSpPr txBox="1"/>
              <p:nvPr/>
            </p:nvSpPr>
            <p:spPr>
              <a:xfrm>
                <a:off x="1979540" y="2819400"/>
                <a:ext cx="224612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>
                    <a:solidFill>
                      <a:srgbClr val="000000"/>
                    </a:solidFill>
                  </a:rPr>
                  <a:t>Authentication Response</a:t>
                </a:r>
                <a:endParaRPr kumimoji="1" lang="ja-JP" altLang="en-US" sz="16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2" name="Left Brace 41"/>
              <p:cNvSpPr/>
              <p:nvPr/>
            </p:nvSpPr>
            <p:spPr bwMode="auto">
              <a:xfrm>
                <a:off x="1217540" y="2590800"/>
                <a:ext cx="226117" cy="678352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3" name="Left Brace 42"/>
              <p:cNvSpPr/>
              <p:nvPr/>
            </p:nvSpPr>
            <p:spPr bwMode="auto">
              <a:xfrm>
                <a:off x="1217540" y="3657600"/>
                <a:ext cx="226117" cy="678352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4" name="テキスト ボックス 30"/>
              <p:cNvSpPr txBox="1"/>
              <p:nvPr/>
            </p:nvSpPr>
            <p:spPr>
              <a:xfrm>
                <a:off x="2131940" y="3886200"/>
                <a:ext cx="186942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>
                    <a:solidFill>
                      <a:srgbClr val="000000"/>
                    </a:solidFill>
                  </a:rPr>
                  <a:t>Association Request</a:t>
                </a:r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0" y="2743200"/>
                <a:ext cx="135165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CA" sz="1600" dirty="0" smtClean="0">
                    <a:solidFill>
                      <a:srgbClr val="000000"/>
                    </a:solidFill>
                  </a:rPr>
                  <a:t>Key </a:t>
                </a:r>
              </a:p>
              <a:p>
                <a:pPr algn="ctr"/>
                <a:r>
                  <a:rPr lang="en-CA" sz="1600" dirty="0" smtClean="0">
                    <a:solidFill>
                      <a:srgbClr val="000000"/>
                    </a:solidFill>
                  </a:rPr>
                  <a:t>Establishment</a:t>
                </a:r>
                <a:endParaRPr lang="en-CA" sz="16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28856" y="3733800"/>
                <a:ext cx="1293945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CA" sz="1600" dirty="0" smtClean="0">
                    <a:solidFill>
                      <a:srgbClr val="000000"/>
                    </a:solidFill>
                  </a:rPr>
                  <a:t>Key </a:t>
                </a:r>
              </a:p>
              <a:p>
                <a:pPr algn="ctr"/>
                <a:r>
                  <a:rPr lang="en-CA" sz="1600" dirty="0" smtClean="0">
                    <a:solidFill>
                      <a:srgbClr val="000000"/>
                    </a:solidFill>
                  </a:rPr>
                  <a:t>Confirmation</a:t>
                </a:r>
                <a:endParaRPr lang="en-CA" sz="1600" dirty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52" name="Flowchart: Magnetic Disk 51"/>
            <p:cNvSpPr/>
            <p:nvPr/>
          </p:nvSpPr>
          <p:spPr bwMode="auto">
            <a:xfrm>
              <a:off x="7543800" y="1143000"/>
              <a:ext cx="762000" cy="609600"/>
            </a:xfrm>
            <a:prstGeom prst="flowChartMagneticDisk">
              <a:avLst/>
            </a:prstGeom>
            <a:solidFill>
              <a:srgbClr val="FF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Secret keys</a:t>
              </a:r>
            </a:p>
          </p:txBody>
        </p:sp>
        <p:grpSp>
          <p:nvGrpSpPr>
            <p:cNvPr id="6" name="Group 55"/>
            <p:cNvGrpSpPr/>
            <p:nvPr/>
          </p:nvGrpSpPr>
          <p:grpSpPr>
            <a:xfrm>
              <a:off x="6096000" y="1219200"/>
              <a:ext cx="762000" cy="3582194"/>
              <a:chOff x="6096000" y="1219200"/>
              <a:chExt cx="762000" cy="3582194"/>
            </a:xfrm>
          </p:grpSpPr>
          <p:sp>
            <p:nvSpPr>
              <p:cNvPr id="47" name="正方形/長方形 7"/>
              <p:cNvSpPr/>
              <p:nvPr/>
            </p:nvSpPr>
            <p:spPr bwMode="auto">
              <a:xfrm>
                <a:off x="6096000" y="1219200"/>
                <a:ext cx="762000" cy="457200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rgbClr val="00B0F0"/>
                </a:solidFill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ja-JP" sz="2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charset="0"/>
                  </a:rPr>
                  <a:t>TTP</a:t>
                </a:r>
                <a:endParaRPr kumimoji="0" lang="ja-JP" alt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charset="0"/>
                </a:endParaRPr>
              </a:p>
            </p:txBody>
          </p:sp>
          <p:cxnSp>
            <p:nvCxnSpPr>
              <p:cNvPr id="53" name="直線コネクタ 8"/>
              <p:cNvCxnSpPr/>
              <p:nvPr/>
            </p:nvCxnSpPr>
            <p:spPr bwMode="auto">
              <a:xfrm rot="5400000">
                <a:off x="4914900" y="3238500"/>
                <a:ext cx="3124994" cy="794"/>
              </a:xfrm>
              <a:prstGeom prst="line">
                <a:avLst/>
              </a:prstGeom>
              <a:ln>
                <a:headEnd type="none" w="sm" len="sm"/>
                <a:tailEnd type="none" w="sm" len="sm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</p:grpSp>
        <p:cxnSp>
          <p:nvCxnSpPr>
            <p:cNvPr id="57" name="直線矢印コネクタ 26"/>
            <p:cNvCxnSpPr>
              <a:stCxn id="52" idx="2"/>
            </p:cNvCxnSpPr>
            <p:nvPr/>
          </p:nvCxnSpPr>
          <p:spPr bwMode="auto">
            <a:xfrm flipH="1">
              <a:off x="6858000" y="1447800"/>
              <a:ext cx="685800" cy="0"/>
            </a:xfrm>
            <a:prstGeom prst="straightConnector1">
              <a:avLst/>
            </a:prstGeom>
            <a:ln>
              <a:headEnd type="triangle" w="med" len="med"/>
              <a:tailEnd type="triangl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62" name="直線矢印コネクタ 29"/>
            <p:cNvCxnSpPr/>
            <p:nvPr/>
          </p:nvCxnSpPr>
          <p:spPr bwMode="auto">
            <a:xfrm flipV="1">
              <a:off x="4572000" y="2819400"/>
              <a:ext cx="1905000" cy="1588"/>
            </a:xfrm>
            <a:prstGeom prst="straightConnector1">
              <a:avLst/>
            </a:prstGeom>
            <a:ln w="28575">
              <a:headEnd type="none" w="sm" len="sm"/>
              <a:tailEnd type="triangle" w="lg" len="lg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65" name="直線矢印コネクタ 29"/>
            <p:cNvCxnSpPr/>
            <p:nvPr/>
          </p:nvCxnSpPr>
          <p:spPr bwMode="auto">
            <a:xfrm flipV="1">
              <a:off x="4572000" y="3048000"/>
              <a:ext cx="1905000" cy="1588"/>
            </a:xfrm>
            <a:prstGeom prst="straightConnector1">
              <a:avLst/>
            </a:prstGeom>
            <a:ln w="28575">
              <a:headEnd type="triangle" w="med" len="med"/>
              <a:tailEnd type="non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69" name="Rectangle 68"/>
          <p:cNvSpPr/>
          <p:nvPr/>
        </p:nvSpPr>
        <p:spPr>
          <a:xfrm>
            <a:off x="7516631" y="609600"/>
            <a:ext cx="162736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1600" b="1" dirty="0" smtClean="0">
                <a:solidFill>
                  <a:srgbClr val="000000"/>
                </a:solidFill>
              </a:rPr>
              <a:t>{(STA: </a:t>
            </a:r>
            <a:r>
              <a:rPr lang="en-US" altLang="ja-JP" sz="1600" b="1" i="1" dirty="0" smtClean="0">
                <a:solidFill>
                  <a:srgbClr val="000000"/>
                </a:solidFill>
              </a:rPr>
              <a:t>K</a:t>
            </a:r>
            <a:r>
              <a:rPr lang="en-US" altLang="ja-JP" sz="1600" b="1" baseline="-25000" dirty="0" smtClean="0">
                <a:solidFill>
                  <a:srgbClr val="000000"/>
                </a:solidFill>
              </a:rPr>
              <a:t>STA</a:t>
            </a:r>
            <a:r>
              <a:rPr lang="en-US" altLang="ja-JP" sz="1600" b="1" dirty="0" smtClean="0">
                <a:solidFill>
                  <a:srgbClr val="000000"/>
                </a:solidFill>
              </a:rPr>
              <a:t>), </a:t>
            </a:r>
          </a:p>
          <a:p>
            <a:pPr algn="ctr"/>
            <a:r>
              <a:rPr lang="en-US" altLang="ja-JP" sz="1600" b="1" dirty="0" smtClean="0">
                <a:solidFill>
                  <a:srgbClr val="000000"/>
                </a:solidFill>
              </a:rPr>
              <a:t>    (AP: </a:t>
            </a:r>
            <a:r>
              <a:rPr lang="en-US" altLang="ja-JP" sz="1600" b="1" i="1" dirty="0" smtClean="0">
                <a:solidFill>
                  <a:srgbClr val="000000"/>
                </a:solidFill>
              </a:rPr>
              <a:t>K</a:t>
            </a:r>
            <a:r>
              <a:rPr lang="en-US" altLang="ja-JP" sz="1600" b="1" baseline="-25000" dirty="0" smtClean="0">
                <a:solidFill>
                  <a:srgbClr val="000000"/>
                </a:solidFill>
              </a:rPr>
              <a:t>AP</a:t>
            </a:r>
            <a:r>
              <a:rPr lang="en-US" altLang="ja-JP" sz="1600" b="1" dirty="0" smtClean="0">
                <a:solidFill>
                  <a:srgbClr val="000000"/>
                </a:solidFill>
              </a:rPr>
              <a:t>), …}</a:t>
            </a:r>
            <a:endParaRPr lang="en-US" altLang="ja-JP" sz="1600" b="1" baseline="-25000" dirty="0" smtClean="0">
              <a:solidFill>
                <a:srgbClr val="000000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0" y="4876800"/>
            <a:ext cx="9144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rgbClr val="000000"/>
                </a:solidFill>
              </a:rPr>
              <a:t>FILS authentication with online TTP:</a:t>
            </a:r>
          </a:p>
          <a:p>
            <a:pPr>
              <a:buFont typeface="Wingdings" pitchFamily="2" charset="2"/>
              <a:buChar char="§"/>
            </a:pPr>
            <a:r>
              <a:rPr lang="en-US" sz="2000" b="1" dirty="0" smtClean="0">
                <a:solidFill>
                  <a:srgbClr val="000000"/>
                </a:solidFill>
              </a:rPr>
              <a:t> </a:t>
            </a:r>
            <a:r>
              <a:rPr lang="en-US" sz="2000" dirty="0" smtClean="0">
                <a:solidFill>
                  <a:srgbClr val="000000"/>
                </a:solidFill>
              </a:rPr>
              <a:t>TTP actively assists STA and AP in deriving shared keying material (hence, “online”)</a:t>
            </a:r>
          </a:p>
          <a:p>
            <a:pPr>
              <a:buFont typeface="Wingdings" pitchFamily="2" charset="2"/>
              <a:buChar char="§"/>
            </a:pPr>
            <a:r>
              <a:rPr lang="en-US" sz="2000" b="1" dirty="0" smtClean="0">
                <a:solidFill>
                  <a:srgbClr val="000000"/>
                </a:solidFill>
              </a:rPr>
              <a:t> </a:t>
            </a:r>
            <a:r>
              <a:rPr lang="en-US" sz="2000" dirty="0" smtClean="0">
                <a:solidFill>
                  <a:srgbClr val="000000"/>
                </a:solidFill>
              </a:rPr>
              <a:t>Two flavors: </a:t>
            </a:r>
            <a:r>
              <a:rPr lang="en-US" sz="2000" i="1" dirty="0" smtClean="0">
                <a:solidFill>
                  <a:srgbClr val="000000"/>
                </a:solidFill>
              </a:rPr>
              <a:t>with</a:t>
            </a:r>
            <a:r>
              <a:rPr lang="en-US" sz="2000" dirty="0" smtClean="0">
                <a:solidFill>
                  <a:srgbClr val="000000"/>
                </a:solidFill>
              </a:rPr>
              <a:t> or </a:t>
            </a:r>
            <a:r>
              <a:rPr lang="en-US" sz="2000" i="1" dirty="0" smtClean="0">
                <a:solidFill>
                  <a:srgbClr val="000000"/>
                </a:solidFill>
              </a:rPr>
              <a:t>without</a:t>
            </a:r>
            <a:r>
              <a:rPr lang="en-US" sz="2000" dirty="0" smtClean="0">
                <a:solidFill>
                  <a:srgbClr val="000000"/>
                </a:solidFill>
              </a:rPr>
              <a:t> “Perfect Forward Secrecy” (PFS)</a:t>
            </a:r>
          </a:p>
          <a:p>
            <a:r>
              <a:rPr lang="en-US" sz="2000" u="sng" dirty="0" smtClean="0">
                <a:solidFill>
                  <a:srgbClr val="000000"/>
                </a:solidFill>
              </a:rPr>
              <a:t>NOTE:</a:t>
            </a:r>
            <a:r>
              <a:rPr lang="en-US" sz="2000" dirty="0" smtClean="0">
                <a:solidFill>
                  <a:srgbClr val="000000"/>
                </a:solidFill>
              </a:rPr>
              <a:t> With “PFS”, TTP usually does not learn shared key STA-AP, nor can re-compute past sessions should node get compromised (in short: better security)</a:t>
            </a:r>
            <a:endParaRPr lang="en-US" sz="2000" b="1" u="sng" dirty="0">
              <a:solidFill>
                <a:srgbClr val="000000"/>
              </a:solidFill>
            </a:endParaRPr>
          </a:p>
        </p:txBody>
      </p:sp>
      <p:cxnSp>
        <p:nvCxnSpPr>
          <p:cNvPr id="78" name="Straight Arrow Connector 77"/>
          <p:cNvCxnSpPr/>
          <p:nvPr/>
        </p:nvCxnSpPr>
        <p:spPr bwMode="auto">
          <a:xfrm>
            <a:off x="7924800" y="1981200"/>
            <a:ext cx="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80" name="TextBox 79"/>
          <p:cNvSpPr txBox="1"/>
          <p:nvPr/>
        </p:nvSpPr>
        <p:spPr>
          <a:xfrm>
            <a:off x="7159676" y="2438400"/>
            <a:ext cx="1984324" cy="116955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0000"/>
                </a:solidFill>
              </a:rPr>
              <a:t>Requires  STA and AP  to share secret key with same TTP (e.g., via ISPs that have pre-existing business relationships)</a:t>
            </a:r>
          </a:p>
        </p:txBody>
      </p:sp>
      <p:sp>
        <p:nvSpPr>
          <p:cNvPr id="82" name="Rectangle 81"/>
          <p:cNvSpPr/>
          <p:nvPr/>
        </p:nvSpPr>
        <p:spPr>
          <a:xfrm>
            <a:off x="3505200" y="1066800"/>
            <a:ext cx="54427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600" b="1" i="1" dirty="0" smtClean="0">
                <a:solidFill>
                  <a:srgbClr val="000000"/>
                </a:solidFill>
              </a:rPr>
              <a:t>K</a:t>
            </a:r>
            <a:r>
              <a:rPr lang="en-US" altLang="ja-JP" sz="1600" b="1" baseline="-25000" dirty="0" smtClean="0">
                <a:solidFill>
                  <a:srgbClr val="000000"/>
                </a:solidFill>
              </a:rPr>
              <a:t>AP</a:t>
            </a: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87" name="Cloud 86"/>
          <p:cNvSpPr/>
          <p:nvPr/>
        </p:nvSpPr>
        <p:spPr bwMode="auto">
          <a:xfrm>
            <a:off x="609600" y="1066800"/>
            <a:ext cx="533400" cy="381000"/>
          </a:xfrm>
          <a:prstGeom prst="cloud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imes New Roman" charset="0"/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609600" y="1066800"/>
            <a:ext cx="60839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600" b="1" i="1" dirty="0" smtClean="0">
                <a:solidFill>
                  <a:srgbClr val="000000"/>
                </a:solidFill>
              </a:rPr>
              <a:t>K</a:t>
            </a:r>
            <a:r>
              <a:rPr lang="en-US" altLang="ja-JP" sz="1600" b="1" baseline="-25000" dirty="0" smtClean="0">
                <a:solidFill>
                  <a:srgbClr val="000000"/>
                </a:solidFill>
              </a:rPr>
              <a:t>STA</a:t>
            </a: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39" name="Foliennummernplatzhalter 3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40" name="Fußzeilenplatzhalter 39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smtClean="0"/>
              <a:t>M. Emmelmann, FOKUS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Cloud 54"/>
          <p:cNvSpPr/>
          <p:nvPr/>
        </p:nvSpPr>
        <p:spPr bwMode="auto">
          <a:xfrm>
            <a:off x="2819400" y="1066800"/>
            <a:ext cx="1371600" cy="381000"/>
          </a:xfrm>
          <a:prstGeom prst="clou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imes New Roman" charset="0"/>
            </a:endParaRPr>
          </a:p>
        </p:txBody>
      </p:sp>
      <p:sp>
        <p:nvSpPr>
          <p:cNvPr id="50" name="Cloud 49"/>
          <p:cNvSpPr/>
          <p:nvPr/>
        </p:nvSpPr>
        <p:spPr bwMode="auto">
          <a:xfrm>
            <a:off x="0" y="1066800"/>
            <a:ext cx="1371600" cy="381000"/>
          </a:xfrm>
          <a:prstGeom prst="cloud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imes New Roman" charset="0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066800"/>
          </a:xfrm>
        </p:spPr>
        <p:txBody>
          <a:bodyPr/>
          <a:lstStyle/>
          <a:p>
            <a:r>
              <a:rPr lang="en-US" altLang="ja-JP" dirty="0" smtClean="0"/>
              <a:t>FILS Key Establishment w/o. TTP</a:t>
            </a:r>
            <a:endParaRPr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955340" cy="276999"/>
          </a:xfrm>
          <a:prstGeom prst="rect">
            <a:avLst/>
          </a:prstGeom>
        </p:spPr>
        <p:txBody>
          <a:bodyPr/>
          <a:lstStyle/>
          <a:p>
            <a:r>
              <a:rPr lang="de-DE" altLang="ja-JP" smtClean="0"/>
              <a:t>March 2013</a:t>
            </a:r>
            <a:endParaRPr lang="en-US" altLang="ja-JP"/>
          </a:p>
        </p:txBody>
      </p:sp>
      <p:grpSp>
        <p:nvGrpSpPr>
          <p:cNvPr id="4" name="Group 66"/>
          <p:cNvGrpSpPr/>
          <p:nvPr/>
        </p:nvGrpSpPr>
        <p:grpSpPr>
          <a:xfrm>
            <a:off x="0" y="1219200"/>
            <a:ext cx="8305800" cy="3659188"/>
            <a:chOff x="0" y="1143000"/>
            <a:chExt cx="8305800" cy="3659188"/>
          </a:xfrm>
        </p:grpSpPr>
        <p:grpSp>
          <p:nvGrpSpPr>
            <p:cNvPr id="5" name="Group 54"/>
            <p:cNvGrpSpPr/>
            <p:nvPr/>
          </p:nvGrpSpPr>
          <p:grpSpPr>
            <a:xfrm>
              <a:off x="0" y="1219200"/>
              <a:ext cx="4951340" cy="3582988"/>
              <a:chOff x="0" y="1219200"/>
              <a:chExt cx="4951340" cy="3582988"/>
            </a:xfrm>
          </p:grpSpPr>
          <p:sp>
            <p:nvSpPr>
              <p:cNvPr id="7" name="正方形/長方形 6"/>
              <p:cNvSpPr/>
              <p:nvPr/>
            </p:nvSpPr>
            <p:spPr bwMode="auto">
              <a:xfrm>
                <a:off x="1217540" y="1219200"/>
                <a:ext cx="762000" cy="457200"/>
              </a:xfrm>
              <a:prstGeom prst="rect">
                <a:avLst/>
              </a:prstGeom>
              <a:solidFill>
                <a:srgbClr val="FFC000"/>
              </a:solidFill>
              <a:ln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ja-JP" sz="2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charset="0"/>
                  </a:rPr>
                  <a:t>STA</a:t>
                </a:r>
                <a:endParaRPr kumimoji="0" lang="ja-JP" alt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8" name="正方形/長方形 7"/>
              <p:cNvSpPr/>
              <p:nvPr/>
            </p:nvSpPr>
            <p:spPr bwMode="auto">
              <a:xfrm>
                <a:off x="4189340" y="1219200"/>
                <a:ext cx="762000" cy="457200"/>
              </a:xfrm>
              <a:prstGeom prst="rect">
                <a:avLst/>
              </a:prstGeom>
              <a:ln>
                <a:solidFill>
                  <a:srgbClr val="00B0F0"/>
                </a:solidFill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ja-JP" sz="2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charset="0"/>
                  </a:rPr>
                  <a:t>AP</a:t>
                </a:r>
                <a:endParaRPr kumimoji="0" lang="ja-JP" alt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charset="0"/>
                </a:endParaRPr>
              </a:p>
            </p:txBody>
          </p:sp>
          <p:cxnSp>
            <p:nvCxnSpPr>
              <p:cNvPr id="9" name="直線コネクタ 8"/>
              <p:cNvCxnSpPr>
                <a:stCxn id="8" idx="2"/>
              </p:cNvCxnSpPr>
              <p:nvPr/>
            </p:nvCxnSpPr>
            <p:spPr bwMode="auto">
              <a:xfrm rot="5400000">
                <a:off x="3007446" y="3238500"/>
                <a:ext cx="3124994" cy="794"/>
              </a:xfrm>
              <a:prstGeom prst="line">
                <a:avLst/>
              </a:prstGeom>
              <a:ln>
                <a:headEnd type="none" w="sm" len="sm"/>
                <a:tailEnd type="none" w="sm" len="sm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0" name="直線コネクタ 9"/>
              <p:cNvCxnSpPr/>
              <p:nvPr/>
            </p:nvCxnSpPr>
            <p:spPr bwMode="auto">
              <a:xfrm rot="5400000">
                <a:off x="37234" y="3237706"/>
                <a:ext cx="3125788" cy="3176"/>
              </a:xfrm>
              <a:prstGeom prst="line">
                <a:avLst/>
              </a:prstGeom>
              <a:ln>
                <a:headEnd type="none" w="sm" len="sm"/>
                <a:tailEnd type="none" w="sm" len="sm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45" name="直線矢印コネクタ 44"/>
              <p:cNvCxnSpPr/>
              <p:nvPr/>
            </p:nvCxnSpPr>
            <p:spPr bwMode="auto">
              <a:xfrm>
                <a:off x="1598540" y="3733800"/>
                <a:ext cx="2971800" cy="0"/>
              </a:xfrm>
              <a:prstGeom prst="straightConnector1">
                <a:avLst/>
              </a:prstGeom>
              <a:ln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46" name="直線矢印コネクタ 45"/>
              <p:cNvCxnSpPr/>
              <p:nvPr/>
            </p:nvCxnSpPr>
            <p:spPr bwMode="auto">
              <a:xfrm flipH="1" flipV="1">
                <a:off x="1598540" y="4267200"/>
                <a:ext cx="2971800" cy="1588"/>
              </a:xfrm>
              <a:prstGeom prst="straightConnector1">
                <a:avLst/>
              </a:prstGeom>
              <a:ln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31" name="テキスト ボックス 30"/>
              <p:cNvSpPr txBox="1"/>
              <p:nvPr/>
            </p:nvSpPr>
            <p:spPr>
              <a:xfrm>
                <a:off x="2131940" y="3352800"/>
                <a:ext cx="186942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>
                    <a:solidFill>
                      <a:srgbClr val="000000"/>
                    </a:solidFill>
                  </a:rPr>
                  <a:t>Association Request</a:t>
                </a:r>
              </a:p>
            </p:txBody>
          </p:sp>
          <p:cxnSp>
            <p:nvCxnSpPr>
              <p:cNvPr id="27" name="直線矢印コネクタ 26"/>
              <p:cNvCxnSpPr/>
              <p:nvPr/>
            </p:nvCxnSpPr>
            <p:spPr bwMode="auto">
              <a:xfrm flipH="1" flipV="1">
                <a:off x="1598540" y="2133600"/>
                <a:ext cx="2971800" cy="1588"/>
              </a:xfrm>
              <a:prstGeom prst="straightConnector1">
                <a:avLst/>
              </a:prstGeom>
              <a:ln w="28575"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29" name="テキスト ボックス 28"/>
              <p:cNvSpPr txBox="1"/>
              <p:nvPr/>
            </p:nvSpPr>
            <p:spPr>
              <a:xfrm>
                <a:off x="2131940" y="1828800"/>
                <a:ext cx="184858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>
                    <a:solidFill>
                      <a:srgbClr val="000000"/>
                    </a:solidFill>
                  </a:rPr>
                  <a:t>Beacon/Probe Resp.</a:t>
                </a:r>
              </a:p>
            </p:txBody>
          </p:sp>
          <p:cxnSp>
            <p:nvCxnSpPr>
              <p:cNvPr id="30" name="直線矢印コネクタ 29"/>
              <p:cNvCxnSpPr/>
              <p:nvPr/>
            </p:nvCxnSpPr>
            <p:spPr bwMode="auto">
              <a:xfrm flipV="1">
                <a:off x="1598540" y="2667000"/>
                <a:ext cx="2971800" cy="1588"/>
              </a:xfrm>
              <a:prstGeom prst="straightConnector1">
                <a:avLst/>
              </a:prstGeom>
              <a:ln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33" name="直線矢印コネクタ 32"/>
              <p:cNvCxnSpPr/>
              <p:nvPr/>
            </p:nvCxnSpPr>
            <p:spPr bwMode="auto">
              <a:xfrm flipH="1" flipV="1">
                <a:off x="1598540" y="3200400"/>
                <a:ext cx="2971800" cy="1588"/>
              </a:xfrm>
              <a:prstGeom prst="straightConnector1">
                <a:avLst/>
              </a:prstGeom>
              <a:ln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34" name="テキスト ボックス 33"/>
              <p:cNvSpPr txBox="1"/>
              <p:nvPr/>
            </p:nvSpPr>
            <p:spPr>
              <a:xfrm>
                <a:off x="2002021" y="2362200"/>
                <a:ext cx="212109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>
                    <a:solidFill>
                      <a:srgbClr val="000000"/>
                    </a:solidFill>
                  </a:rPr>
                  <a:t>Authentication Request</a:t>
                </a:r>
                <a:endParaRPr kumimoji="1" lang="ja-JP" altLang="en-US" sz="16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8" name="テキスト ボックス 33"/>
              <p:cNvSpPr txBox="1"/>
              <p:nvPr/>
            </p:nvSpPr>
            <p:spPr>
              <a:xfrm>
                <a:off x="1979540" y="2819400"/>
                <a:ext cx="224612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>
                    <a:solidFill>
                      <a:srgbClr val="000000"/>
                    </a:solidFill>
                  </a:rPr>
                  <a:t>Authentication Response</a:t>
                </a:r>
                <a:endParaRPr kumimoji="1" lang="ja-JP" altLang="en-US" sz="16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2" name="Left Brace 41"/>
              <p:cNvSpPr/>
              <p:nvPr/>
            </p:nvSpPr>
            <p:spPr bwMode="auto">
              <a:xfrm>
                <a:off x="1217540" y="2590800"/>
                <a:ext cx="226117" cy="678352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3" name="Left Brace 42"/>
              <p:cNvSpPr/>
              <p:nvPr/>
            </p:nvSpPr>
            <p:spPr bwMode="auto">
              <a:xfrm>
                <a:off x="1217540" y="3657600"/>
                <a:ext cx="226117" cy="678352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4" name="テキスト ボックス 30"/>
              <p:cNvSpPr txBox="1"/>
              <p:nvPr/>
            </p:nvSpPr>
            <p:spPr>
              <a:xfrm>
                <a:off x="2131940" y="3886200"/>
                <a:ext cx="186942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>
                    <a:solidFill>
                      <a:srgbClr val="000000"/>
                    </a:solidFill>
                  </a:rPr>
                  <a:t>Association Request</a:t>
                </a:r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0" y="2743200"/>
                <a:ext cx="135165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CA" sz="1600" dirty="0" smtClean="0">
                    <a:solidFill>
                      <a:srgbClr val="000000"/>
                    </a:solidFill>
                  </a:rPr>
                  <a:t>Key </a:t>
                </a:r>
              </a:p>
              <a:p>
                <a:pPr algn="ctr"/>
                <a:r>
                  <a:rPr lang="en-CA" sz="1600" dirty="0" smtClean="0">
                    <a:solidFill>
                      <a:srgbClr val="000000"/>
                    </a:solidFill>
                  </a:rPr>
                  <a:t>Establishment</a:t>
                </a:r>
                <a:endParaRPr lang="en-CA" sz="16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28856" y="3733800"/>
                <a:ext cx="1293945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CA" sz="1600" dirty="0" smtClean="0">
                    <a:solidFill>
                      <a:srgbClr val="000000"/>
                    </a:solidFill>
                  </a:rPr>
                  <a:t>Key </a:t>
                </a:r>
              </a:p>
              <a:p>
                <a:pPr algn="ctr"/>
                <a:r>
                  <a:rPr lang="en-CA" sz="1600" dirty="0" smtClean="0">
                    <a:solidFill>
                      <a:srgbClr val="000000"/>
                    </a:solidFill>
                  </a:rPr>
                  <a:t>Confirmation</a:t>
                </a:r>
                <a:endParaRPr lang="en-CA" sz="1600" dirty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52" name="Flowchart: Magnetic Disk 51"/>
            <p:cNvSpPr/>
            <p:nvPr/>
          </p:nvSpPr>
          <p:spPr bwMode="auto">
            <a:xfrm>
              <a:off x="7543800" y="1143000"/>
              <a:ext cx="762000" cy="609600"/>
            </a:xfrm>
            <a:prstGeom prst="flowChartMagneticDisk">
              <a:avLst/>
            </a:prstGeom>
            <a:solidFill>
              <a:schemeClr val="accent2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rPr>
                <a:t>Public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dirty="0" smtClean="0">
                  <a:solidFill>
                    <a:srgbClr val="000000"/>
                  </a:solidFill>
                  <a:latin typeface="Times New Roman" pitchFamily="18" charset="0"/>
                </a:rPr>
                <a:t>keys</a:t>
              </a:r>
              <a:endParaRPr kumimoji="0" lang="en-C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6" name="Group 55"/>
            <p:cNvGrpSpPr/>
            <p:nvPr/>
          </p:nvGrpSpPr>
          <p:grpSpPr>
            <a:xfrm>
              <a:off x="6096000" y="1219200"/>
              <a:ext cx="762000" cy="3582194"/>
              <a:chOff x="6096000" y="1219200"/>
              <a:chExt cx="762000" cy="3582194"/>
            </a:xfrm>
          </p:grpSpPr>
          <p:sp>
            <p:nvSpPr>
              <p:cNvPr id="47" name="正方形/長方形 7"/>
              <p:cNvSpPr/>
              <p:nvPr/>
            </p:nvSpPr>
            <p:spPr bwMode="auto">
              <a:xfrm>
                <a:off x="6096000" y="1219200"/>
                <a:ext cx="762000" cy="457200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rgbClr val="00B0F0"/>
                </a:solidFill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ja-JP" sz="2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charset="0"/>
                  </a:rPr>
                  <a:t>CA</a:t>
                </a:r>
                <a:endParaRPr kumimoji="0" lang="ja-JP" alt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charset="0"/>
                </a:endParaRPr>
              </a:p>
            </p:txBody>
          </p:sp>
          <p:cxnSp>
            <p:nvCxnSpPr>
              <p:cNvPr id="53" name="直線コネクタ 8"/>
              <p:cNvCxnSpPr/>
              <p:nvPr/>
            </p:nvCxnSpPr>
            <p:spPr bwMode="auto">
              <a:xfrm rot="5400000">
                <a:off x="4914900" y="3238500"/>
                <a:ext cx="3124994" cy="794"/>
              </a:xfrm>
              <a:prstGeom prst="line">
                <a:avLst/>
              </a:prstGeom>
              <a:ln>
                <a:headEnd type="none" w="sm" len="sm"/>
                <a:tailEnd type="none" w="sm" len="sm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</p:grpSp>
        <p:cxnSp>
          <p:nvCxnSpPr>
            <p:cNvPr id="57" name="直線矢印コネクタ 26"/>
            <p:cNvCxnSpPr>
              <a:stCxn id="52" idx="2"/>
            </p:cNvCxnSpPr>
            <p:nvPr/>
          </p:nvCxnSpPr>
          <p:spPr bwMode="auto">
            <a:xfrm flipH="1">
              <a:off x="6858000" y="1447800"/>
              <a:ext cx="685800" cy="0"/>
            </a:xfrm>
            <a:prstGeom prst="straightConnector1">
              <a:avLst/>
            </a:prstGeom>
            <a:ln>
              <a:headEnd type="triangle" w="med" len="med"/>
              <a:tailEnd type="triangl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32" name="Rectangle 31"/>
          <p:cNvSpPr/>
          <p:nvPr/>
        </p:nvSpPr>
        <p:spPr>
          <a:xfrm>
            <a:off x="7779267" y="609600"/>
            <a:ext cx="13647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1600" b="1" dirty="0" smtClean="0">
                <a:solidFill>
                  <a:srgbClr val="000000"/>
                </a:solidFill>
              </a:rPr>
              <a:t>{</a:t>
            </a:r>
            <a:r>
              <a:rPr lang="en-US" altLang="ja-JP" sz="1600" b="1" i="1" dirty="0" err="1" smtClean="0">
                <a:solidFill>
                  <a:srgbClr val="000000"/>
                </a:solidFill>
              </a:rPr>
              <a:t>Cert</a:t>
            </a:r>
            <a:r>
              <a:rPr lang="en-US" altLang="ja-JP" sz="1600" b="1" baseline="-25000" dirty="0" err="1" smtClean="0">
                <a:solidFill>
                  <a:srgbClr val="000000"/>
                </a:solidFill>
              </a:rPr>
              <a:t>STA</a:t>
            </a:r>
            <a:r>
              <a:rPr lang="en-US" altLang="ja-JP" sz="1600" b="1" dirty="0" smtClean="0">
                <a:solidFill>
                  <a:srgbClr val="000000"/>
                </a:solidFill>
              </a:rPr>
              <a:t>, </a:t>
            </a:r>
          </a:p>
          <a:p>
            <a:pPr algn="ctr"/>
            <a:r>
              <a:rPr lang="en-US" altLang="ja-JP" sz="1600" b="1" dirty="0" smtClean="0">
                <a:solidFill>
                  <a:srgbClr val="000000"/>
                </a:solidFill>
              </a:rPr>
              <a:t>     </a:t>
            </a:r>
            <a:r>
              <a:rPr lang="en-US" altLang="ja-JP" sz="1600" b="1" i="1" dirty="0" err="1" smtClean="0">
                <a:solidFill>
                  <a:srgbClr val="000000"/>
                </a:solidFill>
              </a:rPr>
              <a:t>Cert</a:t>
            </a:r>
            <a:r>
              <a:rPr lang="en-US" altLang="ja-JP" sz="1600" b="1" baseline="-25000" dirty="0" err="1" smtClean="0">
                <a:solidFill>
                  <a:srgbClr val="000000"/>
                </a:solidFill>
              </a:rPr>
              <a:t>AP</a:t>
            </a:r>
            <a:r>
              <a:rPr lang="en-US" altLang="ja-JP" sz="1600" b="1" dirty="0" smtClean="0">
                <a:solidFill>
                  <a:srgbClr val="000000"/>
                </a:solidFill>
              </a:rPr>
              <a:t>, …}</a:t>
            </a:r>
            <a:endParaRPr lang="en-US" altLang="ja-JP" sz="1600" b="1" baseline="-25000" dirty="0" smtClean="0">
              <a:solidFill>
                <a:srgbClr val="000000"/>
              </a:solidFill>
            </a:endParaRPr>
          </a:p>
        </p:txBody>
      </p:sp>
      <p:cxnSp>
        <p:nvCxnSpPr>
          <p:cNvPr id="35" name="直線矢印コネクタ 29"/>
          <p:cNvCxnSpPr/>
          <p:nvPr/>
        </p:nvCxnSpPr>
        <p:spPr bwMode="auto">
          <a:xfrm flipV="1">
            <a:off x="4572000" y="3124200"/>
            <a:ext cx="1905000" cy="1588"/>
          </a:xfrm>
          <a:prstGeom prst="straightConnector1">
            <a:avLst/>
          </a:prstGeom>
          <a:ln w="28575"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0" y="4876800"/>
            <a:ext cx="9144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rgbClr val="000000"/>
                </a:solidFill>
              </a:rPr>
              <a:t>FILS authentication without online TTP:</a:t>
            </a:r>
          </a:p>
          <a:p>
            <a:pPr>
              <a:buFont typeface="Wingdings" pitchFamily="2" charset="2"/>
              <a:buChar char="§"/>
            </a:pPr>
            <a:r>
              <a:rPr lang="en-US" sz="2000" b="1" dirty="0" smtClean="0">
                <a:solidFill>
                  <a:srgbClr val="000000"/>
                </a:solidFill>
              </a:rPr>
              <a:t> </a:t>
            </a:r>
            <a:r>
              <a:rPr lang="en-US" sz="2000" dirty="0" smtClean="0">
                <a:solidFill>
                  <a:srgbClr val="000000"/>
                </a:solidFill>
              </a:rPr>
              <a:t>STA and AP can derive shared keying material and authentication directly, via use of </a:t>
            </a:r>
          </a:p>
          <a:p>
            <a:r>
              <a:rPr lang="en-US" sz="2000" dirty="0" smtClean="0">
                <a:solidFill>
                  <a:srgbClr val="000000"/>
                </a:solidFill>
              </a:rPr>
              <a:t>  certificates  (so, no need for any active involvement third party for authentication) </a:t>
            </a:r>
          </a:p>
          <a:p>
            <a:pPr>
              <a:buFont typeface="Wingdings" pitchFamily="2" charset="2"/>
              <a:buChar char="§"/>
            </a:pPr>
            <a:r>
              <a:rPr lang="en-US" sz="2000" b="1" dirty="0" smtClean="0">
                <a:solidFill>
                  <a:srgbClr val="000000"/>
                </a:solidFill>
              </a:rPr>
              <a:t> </a:t>
            </a:r>
            <a:r>
              <a:rPr lang="en-US" sz="2000" dirty="0" smtClean="0">
                <a:solidFill>
                  <a:srgbClr val="000000"/>
                </a:solidFill>
              </a:rPr>
              <a:t>Third party may still be involved for </a:t>
            </a:r>
            <a:r>
              <a:rPr lang="en-US" sz="2000" i="1" dirty="0" smtClean="0">
                <a:solidFill>
                  <a:srgbClr val="000000"/>
                </a:solidFill>
              </a:rPr>
              <a:t>authorization </a:t>
            </a:r>
            <a:r>
              <a:rPr lang="en-US" sz="2000" dirty="0" smtClean="0">
                <a:solidFill>
                  <a:srgbClr val="000000"/>
                </a:solidFill>
              </a:rPr>
              <a:t>or for </a:t>
            </a:r>
            <a:r>
              <a:rPr lang="en-US" sz="2000" i="1" dirty="0" smtClean="0">
                <a:solidFill>
                  <a:srgbClr val="000000"/>
                </a:solidFill>
              </a:rPr>
              <a:t>configuration</a:t>
            </a:r>
            <a:r>
              <a:rPr lang="en-US" sz="2000" dirty="0" smtClean="0">
                <a:solidFill>
                  <a:srgbClr val="000000"/>
                </a:solidFill>
              </a:rPr>
              <a:t> (as with all</a:t>
            </a:r>
          </a:p>
          <a:p>
            <a:r>
              <a:rPr lang="en-US" sz="2000" dirty="0" smtClean="0">
                <a:solidFill>
                  <a:srgbClr val="000000"/>
                </a:solidFill>
              </a:rPr>
              <a:t>   FILS key establishment protocols)</a:t>
            </a:r>
            <a:endParaRPr lang="en-US" sz="2000" dirty="0">
              <a:solidFill>
                <a:srgbClr val="000000"/>
              </a:solidFill>
            </a:endParaRPr>
          </a:p>
        </p:txBody>
      </p:sp>
      <p:cxnSp>
        <p:nvCxnSpPr>
          <p:cNvPr id="37" name="Straight Arrow Connector 36"/>
          <p:cNvCxnSpPr/>
          <p:nvPr/>
        </p:nvCxnSpPr>
        <p:spPr bwMode="auto">
          <a:xfrm>
            <a:off x="7924800" y="1981200"/>
            <a:ext cx="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6934200" y="2438400"/>
            <a:ext cx="2209800" cy="95410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0000"/>
                </a:solidFill>
              </a:rPr>
              <a:t>Requires STA and AP to certify their own public </a:t>
            </a:r>
          </a:p>
          <a:p>
            <a:r>
              <a:rPr lang="en-US" sz="1400" dirty="0" smtClean="0">
                <a:solidFill>
                  <a:srgbClr val="000000"/>
                </a:solidFill>
              </a:rPr>
              <a:t>key with some CA (e.g., </a:t>
            </a:r>
          </a:p>
          <a:p>
            <a:r>
              <a:rPr lang="en-US" sz="1400" dirty="0" smtClean="0">
                <a:solidFill>
                  <a:srgbClr val="000000"/>
                </a:solidFill>
              </a:rPr>
              <a:t>during manufacturing) </a:t>
            </a:r>
          </a:p>
        </p:txBody>
      </p:sp>
      <p:sp>
        <p:nvSpPr>
          <p:cNvPr id="40" name="Rectangle 39"/>
          <p:cNvSpPr/>
          <p:nvPr/>
        </p:nvSpPr>
        <p:spPr>
          <a:xfrm>
            <a:off x="-29735" y="1066800"/>
            <a:ext cx="123626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1600" b="1" i="1" dirty="0" smtClean="0">
                <a:solidFill>
                  <a:srgbClr val="000000"/>
                </a:solidFill>
              </a:rPr>
              <a:t>CA root key</a:t>
            </a:r>
            <a:endParaRPr lang="ja-JP" altLang="en-US" sz="1600" b="1" i="1" dirty="0">
              <a:solidFill>
                <a:srgbClr val="000000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2942064" y="1066800"/>
            <a:ext cx="123626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1600" b="1" i="1" dirty="0" smtClean="0">
                <a:solidFill>
                  <a:srgbClr val="000000"/>
                </a:solidFill>
              </a:rPr>
              <a:t>CA root key</a:t>
            </a:r>
            <a:endParaRPr lang="ja-JP" altLang="en-US" sz="1600" b="1" i="1" dirty="0">
              <a:solidFill>
                <a:srgbClr val="000000"/>
              </a:solidFill>
            </a:endParaRPr>
          </a:p>
        </p:txBody>
      </p:sp>
      <p:sp>
        <p:nvSpPr>
          <p:cNvPr id="51" name="Foliennummernplatzhalter 50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4" name="Fußzeilenplatzhalter 5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smtClean="0"/>
              <a:t>M. Emmelmann, FOKUS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066800"/>
          </a:xfrm>
        </p:spPr>
        <p:txBody>
          <a:bodyPr/>
          <a:lstStyle/>
          <a:p>
            <a:r>
              <a:rPr lang="en-US" altLang="ja-JP" dirty="0" smtClean="0"/>
              <a:t>Adding “piggy-backed info” to protocol flows …</a:t>
            </a:r>
            <a:endParaRPr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955340" cy="276999"/>
          </a:xfrm>
          <a:prstGeom prst="rect">
            <a:avLst/>
          </a:prstGeom>
        </p:spPr>
        <p:txBody>
          <a:bodyPr/>
          <a:lstStyle/>
          <a:p>
            <a:r>
              <a:rPr lang="de-DE" altLang="ja-JP" smtClean="0"/>
              <a:t>March 2013</a:t>
            </a:r>
            <a:endParaRPr lang="en-US" altLang="ja-JP"/>
          </a:p>
        </p:txBody>
      </p:sp>
      <p:grpSp>
        <p:nvGrpSpPr>
          <p:cNvPr id="4" name="Group 66"/>
          <p:cNvGrpSpPr/>
          <p:nvPr/>
        </p:nvGrpSpPr>
        <p:grpSpPr>
          <a:xfrm>
            <a:off x="0" y="1219200"/>
            <a:ext cx="6858000" cy="3582988"/>
            <a:chOff x="0" y="1219200"/>
            <a:chExt cx="6858000" cy="3582988"/>
          </a:xfrm>
        </p:grpSpPr>
        <p:grpSp>
          <p:nvGrpSpPr>
            <p:cNvPr id="5" name="Group 54"/>
            <p:cNvGrpSpPr/>
            <p:nvPr/>
          </p:nvGrpSpPr>
          <p:grpSpPr>
            <a:xfrm>
              <a:off x="0" y="1219200"/>
              <a:ext cx="4951340" cy="3582988"/>
              <a:chOff x="0" y="1219200"/>
              <a:chExt cx="4951340" cy="3582988"/>
            </a:xfrm>
          </p:grpSpPr>
          <p:sp>
            <p:nvSpPr>
              <p:cNvPr id="7" name="正方形/長方形 6"/>
              <p:cNvSpPr/>
              <p:nvPr/>
            </p:nvSpPr>
            <p:spPr bwMode="auto">
              <a:xfrm>
                <a:off x="1217540" y="1219200"/>
                <a:ext cx="762000" cy="457200"/>
              </a:xfrm>
              <a:prstGeom prst="rect">
                <a:avLst/>
              </a:prstGeom>
              <a:solidFill>
                <a:srgbClr val="FFC000"/>
              </a:solidFill>
              <a:ln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ja-JP" sz="2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charset="0"/>
                  </a:rPr>
                  <a:t>STA</a:t>
                </a:r>
                <a:endParaRPr kumimoji="0" lang="ja-JP" alt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8" name="正方形/長方形 7"/>
              <p:cNvSpPr/>
              <p:nvPr/>
            </p:nvSpPr>
            <p:spPr bwMode="auto">
              <a:xfrm>
                <a:off x="4189340" y="1219200"/>
                <a:ext cx="762000" cy="457200"/>
              </a:xfrm>
              <a:prstGeom prst="rect">
                <a:avLst/>
              </a:prstGeom>
              <a:ln>
                <a:solidFill>
                  <a:srgbClr val="00B0F0"/>
                </a:solidFill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ja-JP" sz="2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charset="0"/>
                  </a:rPr>
                  <a:t>AP</a:t>
                </a:r>
                <a:endParaRPr kumimoji="0" lang="ja-JP" alt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charset="0"/>
                </a:endParaRPr>
              </a:p>
            </p:txBody>
          </p:sp>
          <p:cxnSp>
            <p:nvCxnSpPr>
              <p:cNvPr id="9" name="直線コネクタ 8"/>
              <p:cNvCxnSpPr>
                <a:stCxn id="8" idx="2"/>
              </p:cNvCxnSpPr>
              <p:nvPr/>
            </p:nvCxnSpPr>
            <p:spPr bwMode="auto">
              <a:xfrm rot="5400000">
                <a:off x="3007446" y="3238500"/>
                <a:ext cx="3124994" cy="794"/>
              </a:xfrm>
              <a:prstGeom prst="line">
                <a:avLst/>
              </a:prstGeom>
              <a:ln>
                <a:headEnd type="none" w="sm" len="sm"/>
                <a:tailEnd type="none" w="sm" len="sm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10" name="直線コネクタ 9"/>
              <p:cNvCxnSpPr/>
              <p:nvPr/>
            </p:nvCxnSpPr>
            <p:spPr bwMode="auto">
              <a:xfrm rot="5400000">
                <a:off x="37234" y="3237706"/>
                <a:ext cx="3125788" cy="3176"/>
              </a:xfrm>
              <a:prstGeom prst="line">
                <a:avLst/>
              </a:prstGeom>
              <a:ln>
                <a:headEnd type="none" w="sm" len="sm"/>
                <a:tailEnd type="none" w="sm" len="sm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45" name="直線矢印コネクタ 44"/>
              <p:cNvCxnSpPr/>
              <p:nvPr/>
            </p:nvCxnSpPr>
            <p:spPr bwMode="auto">
              <a:xfrm>
                <a:off x="1598540" y="3733800"/>
                <a:ext cx="2971800" cy="0"/>
              </a:xfrm>
              <a:prstGeom prst="straightConnector1">
                <a:avLst/>
              </a:prstGeom>
              <a:ln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46" name="直線矢印コネクタ 45"/>
              <p:cNvCxnSpPr/>
              <p:nvPr/>
            </p:nvCxnSpPr>
            <p:spPr bwMode="auto">
              <a:xfrm flipH="1" flipV="1">
                <a:off x="1598540" y="4267200"/>
                <a:ext cx="2971800" cy="1588"/>
              </a:xfrm>
              <a:prstGeom prst="straightConnector1">
                <a:avLst/>
              </a:prstGeom>
              <a:ln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31" name="テキスト ボックス 30"/>
              <p:cNvSpPr txBox="1"/>
              <p:nvPr/>
            </p:nvSpPr>
            <p:spPr>
              <a:xfrm>
                <a:off x="2131940" y="3352800"/>
                <a:ext cx="186942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>
                    <a:solidFill>
                      <a:srgbClr val="000000"/>
                    </a:solidFill>
                  </a:rPr>
                  <a:t>Association Request</a:t>
                </a:r>
              </a:p>
            </p:txBody>
          </p:sp>
          <p:cxnSp>
            <p:nvCxnSpPr>
              <p:cNvPr id="27" name="直線矢印コネクタ 26"/>
              <p:cNvCxnSpPr/>
              <p:nvPr/>
            </p:nvCxnSpPr>
            <p:spPr bwMode="auto">
              <a:xfrm flipH="1" flipV="1">
                <a:off x="1598540" y="2133600"/>
                <a:ext cx="2971800" cy="1588"/>
              </a:xfrm>
              <a:prstGeom prst="straightConnector1">
                <a:avLst/>
              </a:prstGeom>
              <a:ln w="28575"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29" name="テキスト ボックス 28"/>
              <p:cNvSpPr txBox="1"/>
              <p:nvPr/>
            </p:nvSpPr>
            <p:spPr>
              <a:xfrm>
                <a:off x="2131940" y="1828800"/>
                <a:ext cx="184858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>
                    <a:solidFill>
                      <a:srgbClr val="000000"/>
                    </a:solidFill>
                  </a:rPr>
                  <a:t>Beacon/Probe Resp.</a:t>
                </a:r>
              </a:p>
            </p:txBody>
          </p:sp>
          <p:cxnSp>
            <p:nvCxnSpPr>
              <p:cNvPr id="30" name="直線矢印コネクタ 29"/>
              <p:cNvCxnSpPr/>
              <p:nvPr/>
            </p:nvCxnSpPr>
            <p:spPr bwMode="auto">
              <a:xfrm flipV="1">
                <a:off x="1598540" y="2667000"/>
                <a:ext cx="2971800" cy="1588"/>
              </a:xfrm>
              <a:prstGeom prst="straightConnector1">
                <a:avLst/>
              </a:prstGeom>
              <a:ln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33" name="直線矢印コネクタ 32"/>
              <p:cNvCxnSpPr/>
              <p:nvPr/>
            </p:nvCxnSpPr>
            <p:spPr bwMode="auto">
              <a:xfrm flipH="1" flipV="1">
                <a:off x="1598540" y="3200400"/>
                <a:ext cx="2971800" cy="1588"/>
              </a:xfrm>
              <a:prstGeom prst="straightConnector1">
                <a:avLst/>
              </a:prstGeom>
              <a:ln>
                <a:headEnd type="none" w="sm" len="sm"/>
                <a:tailEnd type="triangle" w="lg" len="lg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34" name="テキスト ボックス 33"/>
              <p:cNvSpPr txBox="1"/>
              <p:nvPr/>
            </p:nvSpPr>
            <p:spPr>
              <a:xfrm>
                <a:off x="2002021" y="2362200"/>
                <a:ext cx="212109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>
                    <a:solidFill>
                      <a:srgbClr val="000000"/>
                    </a:solidFill>
                  </a:rPr>
                  <a:t>Authentication Request</a:t>
                </a:r>
                <a:endParaRPr kumimoji="1" lang="ja-JP" altLang="en-US" sz="16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8" name="テキスト ボックス 33"/>
              <p:cNvSpPr txBox="1"/>
              <p:nvPr/>
            </p:nvSpPr>
            <p:spPr>
              <a:xfrm>
                <a:off x="1979540" y="2819400"/>
                <a:ext cx="224612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>
                    <a:solidFill>
                      <a:srgbClr val="000000"/>
                    </a:solidFill>
                  </a:rPr>
                  <a:t>Authentication Response</a:t>
                </a:r>
                <a:endParaRPr kumimoji="1" lang="ja-JP" altLang="en-US" sz="16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2" name="Left Brace 41"/>
              <p:cNvSpPr/>
              <p:nvPr/>
            </p:nvSpPr>
            <p:spPr bwMode="auto">
              <a:xfrm>
                <a:off x="1217540" y="2590800"/>
                <a:ext cx="226117" cy="678352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3" name="Left Brace 42"/>
              <p:cNvSpPr/>
              <p:nvPr/>
            </p:nvSpPr>
            <p:spPr bwMode="auto">
              <a:xfrm>
                <a:off x="1217540" y="3657600"/>
                <a:ext cx="226117" cy="678352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4" name="テキスト ボックス 30"/>
              <p:cNvSpPr txBox="1"/>
              <p:nvPr/>
            </p:nvSpPr>
            <p:spPr>
              <a:xfrm>
                <a:off x="2131940" y="3886200"/>
                <a:ext cx="186942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en-US" altLang="ja-JP" sz="1600" dirty="0" smtClean="0">
                    <a:solidFill>
                      <a:srgbClr val="000000"/>
                    </a:solidFill>
                  </a:rPr>
                  <a:t>Association Request</a:t>
                </a:r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0" y="2743200"/>
                <a:ext cx="135165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CA" sz="1600" dirty="0" smtClean="0">
                    <a:solidFill>
                      <a:srgbClr val="000000"/>
                    </a:solidFill>
                  </a:rPr>
                  <a:t>Key </a:t>
                </a:r>
              </a:p>
              <a:p>
                <a:pPr algn="ctr"/>
                <a:r>
                  <a:rPr lang="en-CA" sz="1600" dirty="0" smtClean="0">
                    <a:solidFill>
                      <a:srgbClr val="000000"/>
                    </a:solidFill>
                  </a:rPr>
                  <a:t>Establishment</a:t>
                </a:r>
                <a:endParaRPr lang="en-CA" sz="16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28856" y="3733800"/>
                <a:ext cx="1293945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CA" sz="1600" dirty="0" smtClean="0">
                    <a:solidFill>
                      <a:srgbClr val="000000"/>
                    </a:solidFill>
                  </a:rPr>
                  <a:t>Key </a:t>
                </a:r>
              </a:p>
              <a:p>
                <a:pPr algn="ctr"/>
                <a:r>
                  <a:rPr lang="en-CA" sz="1600" dirty="0" smtClean="0">
                    <a:solidFill>
                      <a:srgbClr val="000000"/>
                    </a:solidFill>
                  </a:rPr>
                  <a:t>Confirmation</a:t>
                </a:r>
                <a:endParaRPr lang="en-CA" sz="1600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55"/>
            <p:cNvGrpSpPr/>
            <p:nvPr/>
          </p:nvGrpSpPr>
          <p:grpSpPr>
            <a:xfrm>
              <a:off x="6096000" y="1219200"/>
              <a:ext cx="762000" cy="3582194"/>
              <a:chOff x="6096000" y="1219200"/>
              <a:chExt cx="762000" cy="3582194"/>
            </a:xfrm>
          </p:grpSpPr>
          <p:sp>
            <p:nvSpPr>
              <p:cNvPr id="47" name="正方形/長方形 7"/>
              <p:cNvSpPr/>
              <p:nvPr/>
            </p:nvSpPr>
            <p:spPr bwMode="auto">
              <a:xfrm>
                <a:off x="6096000" y="1219200"/>
                <a:ext cx="762000" cy="457200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rgbClr val="00B0F0"/>
                </a:solidFill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ja-JP" sz="2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charset="0"/>
                  </a:rPr>
                  <a:t>TTP</a:t>
                </a:r>
                <a:endParaRPr kumimoji="0" lang="ja-JP" alt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charset="0"/>
                </a:endParaRPr>
              </a:p>
            </p:txBody>
          </p:sp>
          <p:cxnSp>
            <p:nvCxnSpPr>
              <p:cNvPr id="53" name="直線コネクタ 8"/>
              <p:cNvCxnSpPr/>
              <p:nvPr/>
            </p:nvCxnSpPr>
            <p:spPr bwMode="auto">
              <a:xfrm rot="5400000">
                <a:off x="4914900" y="3238500"/>
                <a:ext cx="3124994" cy="794"/>
              </a:xfrm>
              <a:prstGeom prst="line">
                <a:avLst/>
              </a:prstGeom>
              <a:ln>
                <a:headEnd type="none" w="sm" len="sm"/>
                <a:tailEnd type="none" w="sm" len="sm"/>
              </a:ln>
            </p:spPr>
            <p:style>
              <a:lnRef idx="2">
                <a:schemeClr val="accent4"/>
              </a:lnRef>
              <a:fillRef idx="0">
                <a:schemeClr val="accent4"/>
              </a:fillRef>
              <a:effectRef idx="1">
                <a:schemeClr val="accent4"/>
              </a:effectRef>
              <a:fontRef idx="minor">
                <a:schemeClr val="tx1"/>
              </a:fontRef>
            </p:style>
          </p:cxnSp>
        </p:grpSp>
        <p:cxnSp>
          <p:nvCxnSpPr>
            <p:cNvPr id="62" name="直線矢印コネクタ 29"/>
            <p:cNvCxnSpPr/>
            <p:nvPr/>
          </p:nvCxnSpPr>
          <p:spPr bwMode="auto">
            <a:xfrm flipV="1">
              <a:off x="4572000" y="2819400"/>
              <a:ext cx="1905000" cy="1588"/>
            </a:xfrm>
            <a:prstGeom prst="straightConnector1">
              <a:avLst/>
            </a:prstGeom>
            <a:ln w="28575">
              <a:prstDash val="dash"/>
              <a:headEnd type="triangle" w="med" len="med"/>
              <a:tailEnd type="triangle" w="med" len="med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40" name="正方形/長方形 7"/>
          <p:cNvSpPr/>
          <p:nvPr/>
        </p:nvSpPr>
        <p:spPr bwMode="auto">
          <a:xfrm>
            <a:off x="6781800" y="1524000"/>
            <a:ext cx="1143000" cy="457200"/>
          </a:xfrm>
          <a:prstGeom prst="rect">
            <a:avLst/>
          </a:prstGeom>
          <a:solidFill>
            <a:srgbClr val="FFA264"/>
          </a:solidFill>
          <a:ln>
            <a:solidFill>
              <a:srgbClr val="00B0F0"/>
            </a:solidFill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>
                <a:solidFill>
                  <a:srgbClr val="000000"/>
                </a:solidFill>
                <a:latin typeface="Times New Roman" charset="0"/>
              </a:rPr>
              <a:t>Services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charset="0"/>
            </a:endParaRPr>
          </a:p>
        </p:txBody>
      </p:sp>
      <p:cxnSp>
        <p:nvCxnSpPr>
          <p:cNvPr id="41" name="直線コネクタ 8"/>
          <p:cNvCxnSpPr/>
          <p:nvPr/>
        </p:nvCxnSpPr>
        <p:spPr bwMode="auto">
          <a:xfrm flipH="1">
            <a:off x="7315200" y="1981200"/>
            <a:ext cx="794" cy="281940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1" name="直線矢印コネクタ 29"/>
          <p:cNvCxnSpPr/>
          <p:nvPr/>
        </p:nvCxnSpPr>
        <p:spPr bwMode="auto">
          <a:xfrm flipV="1">
            <a:off x="4572000" y="3886200"/>
            <a:ext cx="2743200" cy="1588"/>
          </a:xfrm>
          <a:prstGeom prst="straightConnector1">
            <a:avLst/>
          </a:prstGeom>
          <a:ln w="28575">
            <a:prstDash val="dash"/>
            <a:headEnd type="triangle" w="med" len="med"/>
            <a:tailEnd type="triangl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1828800" y="4267200"/>
            <a:ext cx="27225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solidFill>
                  <a:srgbClr val="000000"/>
                </a:solidFill>
              </a:rPr>
              <a:t>+ piggy-backed info response</a:t>
            </a:r>
            <a:endParaRPr lang="en-US" sz="1600" b="1" i="1" dirty="0">
              <a:solidFill>
                <a:srgbClr val="000000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1828800" y="3657600"/>
            <a:ext cx="259708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i="1" dirty="0" smtClean="0">
                <a:solidFill>
                  <a:srgbClr val="000000"/>
                </a:solidFill>
              </a:rPr>
              <a:t>+ piggy-backed info request</a:t>
            </a:r>
            <a:endParaRPr lang="en-US" sz="1600" b="1" i="1" dirty="0">
              <a:solidFill>
                <a:srgbClr val="000000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648200" y="2438400"/>
            <a:ext cx="18646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solidFill>
                  <a:srgbClr val="000000"/>
                </a:solidFill>
              </a:rPr>
              <a:t>Authentication help</a:t>
            </a:r>
            <a:endParaRPr lang="en-US" sz="1600" i="1" dirty="0">
              <a:solidFill>
                <a:srgbClr val="000000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4648200" y="3581400"/>
            <a:ext cx="18194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solidFill>
                  <a:srgbClr val="000000"/>
                </a:solidFill>
              </a:rPr>
              <a:t>Configuration help</a:t>
            </a:r>
            <a:endParaRPr lang="en-US" sz="1600" i="1" dirty="0">
              <a:solidFill>
                <a:srgbClr val="000000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7109597" y="2971800"/>
            <a:ext cx="2098651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solidFill>
                  <a:srgbClr val="000000"/>
                </a:solidFill>
              </a:rPr>
              <a:t>IP address assignment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7086600" y="3429000"/>
            <a:ext cx="1380606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solidFill>
                  <a:srgbClr val="000000"/>
                </a:solidFill>
              </a:rPr>
              <a:t>Authorization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7086600" y="4038600"/>
            <a:ext cx="1289335" cy="58477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solidFill>
                  <a:srgbClr val="000000"/>
                </a:solidFill>
              </a:rPr>
              <a:t>Subscription </a:t>
            </a:r>
          </a:p>
          <a:p>
            <a:r>
              <a:rPr lang="en-US" sz="1600" i="1" dirty="0" smtClean="0">
                <a:solidFill>
                  <a:srgbClr val="000000"/>
                </a:solidFill>
              </a:rPr>
              <a:t>credentials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0" y="4876800"/>
            <a:ext cx="9144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rgbClr val="000000"/>
                </a:solidFill>
              </a:rPr>
              <a:t>Piggy-backing info along FILS authentication protocol:</a:t>
            </a:r>
          </a:p>
          <a:p>
            <a:pPr>
              <a:buFont typeface="Wingdings" pitchFamily="2" charset="2"/>
              <a:buChar char="§"/>
            </a:pPr>
            <a:r>
              <a:rPr lang="en-US" sz="2000" b="1" dirty="0" smtClean="0">
                <a:solidFill>
                  <a:srgbClr val="000000"/>
                </a:solidFill>
              </a:rPr>
              <a:t> </a:t>
            </a:r>
            <a:r>
              <a:rPr lang="en-US" sz="2000" dirty="0" smtClean="0">
                <a:solidFill>
                  <a:srgbClr val="000000"/>
                </a:solidFill>
              </a:rPr>
              <a:t>Higher-layer set-up, including IP address assignment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>
                <a:solidFill>
                  <a:srgbClr val="000000"/>
                </a:solidFill>
              </a:rPr>
              <a:t> Authorization functionality, subscription credentials, etc.</a:t>
            </a:r>
          </a:p>
          <a:p>
            <a:pPr>
              <a:buFont typeface="Wingdings" pitchFamily="2" charset="2"/>
              <a:buChar char="§"/>
            </a:pPr>
            <a:endParaRPr lang="en-US" sz="2000" dirty="0" smtClean="0">
              <a:solidFill>
                <a:srgbClr val="000000"/>
              </a:solidFill>
            </a:endParaRPr>
          </a:p>
          <a:p>
            <a:r>
              <a:rPr lang="en-US" sz="2000" dirty="0" smtClean="0">
                <a:solidFill>
                  <a:srgbClr val="000000"/>
                </a:solidFill>
              </a:rPr>
              <a:t>See details elsewhere in presentation</a:t>
            </a:r>
          </a:p>
        </p:txBody>
      </p:sp>
      <p:sp>
        <p:nvSpPr>
          <p:cNvPr id="39" name="Foliennummernplatzhalter 3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0" name="Fußzeilenplatzhalter 49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smtClean="0"/>
              <a:t>M. Emmelmann, FOKUS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Higher Layer Setup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err="1" smtClean="0"/>
              <a:t>TGai</a:t>
            </a:r>
            <a:r>
              <a:rPr lang="en-US" altLang="ja-JP" dirty="0" smtClean="0"/>
              <a:t> draft specification will include higher layer setup function.</a:t>
            </a:r>
          </a:p>
          <a:p>
            <a:r>
              <a:rPr lang="en-US" altLang="ja-JP" dirty="0" smtClean="0"/>
              <a:t>Information for higher layer setup, such as IP address,  will be piggy-backed in Association Request and Association Response.</a:t>
            </a:r>
          </a:p>
          <a:p>
            <a:r>
              <a:rPr lang="en-US" altLang="ja-JP" dirty="0" smtClean="0"/>
              <a:t>Piggy-backed higher layer setup information will be protected (encrypted and authenticated).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We have 2 proposals and we have not agreed yet which one to be the specification.</a:t>
            </a:r>
          </a:p>
          <a:p>
            <a:r>
              <a:rPr lang="en-US" altLang="ja-JP" dirty="0" smtClean="0"/>
              <a:t>It will be decided in this week.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955340" cy="276999"/>
          </a:xfrm>
          <a:prstGeom prst="rect">
            <a:avLst/>
          </a:prstGeom>
        </p:spPr>
        <p:txBody>
          <a:bodyPr/>
          <a:lstStyle/>
          <a:p>
            <a:r>
              <a:rPr lang="de-DE" altLang="ja-JP" smtClean="0"/>
              <a:t>March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4294967295"/>
          </p:nvPr>
        </p:nvSpPr>
        <p:spPr>
          <a:xfrm>
            <a:off x="7785830" y="6475413"/>
            <a:ext cx="758095" cy="184666"/>
          </a:xfrm>
          <a:prstGeom prst="rect">
            <a:avLst/>
          </a:prstGeom>
        </p:spPr>
        <p:txBody>
          <a:bodyPr/>
          <a:lstStyle/>
          <a:p>
            <a:r>
              <a:rPr lang="de-DE" altLang="ja-JP" smtClean="0"/>
              <a:t>M. Emmelmann, FOKUS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25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Concept</a:t>
            </a:r>
            <a:endParaRPr lang="ja-JP" altLang="en-US" dirty="0"/>
          </a:p>
        </p:txBody>
      </p:sp>
      <p:sp>
        <p:nvSpPr>
          <p:cNvPr id="51" name="コンテンツ プレースホルダ 50"/>
          <p:cNvSpPr>
            <a:spLocks noGrp="1"/>
          </p:cNvSpPr>
          <p:nvPr>
            <p:ph idx="1"/>
          </p:nvPr>
        </p:nvSpPr>
        <p:spPr>
          <a:xfrm>
            <a:off x="685800" y="5410200"/>
            <a:ext cx="7772400" cy="762000"/>
          </a:xfrm>
        </p:spPr>
        <p:txBody>
          <a:bodyPr/>
          <a:lstStyle/>
          <a:p>
            <a:r>
              <a:rPr lang="en-US" altLang="ja-JP" sz="1600" dirty="0" smtClean="0"/>
              <a:t>How to assign higher layer information will not be specified by </a:t>
            </a:r>
            <a:r>
              <a:rPr lang="en-US" altLang="ja-JP" sz="1600" dirty="0" err="1" smtClean="0"/>
              <a:t>TGai</a:t>
            </a:r>
            <a:r>
              <a:rPr lang="en-US" altLang="ja-JP" sz="1600" dirty="0" smtClean="0"/>
              <a:t>.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955340" cy="276999"/>
          </a:xfrm>
          <a:prstGeom prst="rect">
            <a:avLst/>
          </a:prstGeom>
        </p:spPr>
        <p:txBody>
          <a:bodyPr/>
          <a:lstStyle/>
          <a:p>
            <a:r>
              <a:rPr lang="de-DE" altLang="ja-JP" smtClean="0"/>
              <a:t>March 2013</a:t>
            </a:r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4294967295"/>
          </p:nvPr>
        </p:nvSpPr>
        <p:spPr>
          <a:xfrm>
            <a:off x="7785830" y="6475413"/>
            <a:ext cx="758095" cy="184666"/>
          </a:xfrm>
          <a:prstGeom prst="rect">
            <a:avLst/>
          </a:prstGeom>
        </p:spPr>
        <p:txBody>
          <a:bodyPr/>
          <a:lstStyle/>
          <a:p>
            <a:r>
              <a:rPr lang="de-DE" altLang="ja-JP" smtClean="0"/>
              <a:t>M. Emmelmann, FOKUS</a:t>
            </a:r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E7E38082-2016-8848-8E61-3A6B04B6B23C}" type="slidenum">
              <a:rPr lang="en-US" altLang="ja-JP" smtClean="0"/>
              <a:pPr/>
              <a:t>26</a:t>
            </a:fld>
            <a:endParaRPr lang="en-US" altLang="ja-JP"/>
          </a:p>
        </p:txBody>
      </p:sp>
      <p:sp>
        <p:nvSpPr>
          <p:cNvPr id="7" name="正方形/長方形 6"/>
          <p:cNvSpPr/>
          <p:nvPr/>
        </p:nvSpPr>
        <p:spPr bwMode="auto">
          <a:xfrm>
            <a:off x="1449388" y="1674812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STA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正方形/長方形 7"/>
          <p:cNvSpPr/>
          <p:nvPr/>
        </p:nvSpPr>
        <p:spPr bwMode="auto">
          <a:xfrm>
            <a:off x="4572794" y="1675606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AP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9" name="直線コネクタ 8"/>
          <p:cNvCxnSpPr>
            <a:stCxn id="8" idx="2"/>
          </p:cNvCxnSpPr>
          <p:nvPr/>
        </p:nvCxnSpPr>
        <p:spPr bwMode="auto">
          <a:xfrm rot="5400000">
            <a:off x="3390900" y="3694906"/>
            <a:ext cx="3124994" cy="794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 bwMode="auto">
          <a:xfrm rot="5400000">
            <a:off x="267494" y="3693318"/>
            <a:ext cx="3125788" cy="3176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5" name="直線矢印コネクタ 44"/>
          <p:cNvCxnSpPr/>
          <p:nvPr/>
        </p:nvCxnSpPr>
        <p:spPr bwMode="auto">
          <a:xfrm flipV="1">
            <a:off x="1828800" y="35052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6" name="直線矢印コネクタ 45"/>
          <p:cNvCxnSpPr/>
          <p:nvPr/>
        </p:nvCxnSpPr>
        <p:spPr bwMode="auto">
          <a:xfrm rot="10800000">
            <a:off x="1829594" y="5104606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1" name="テキスト ボックス 30"/>
          <p:cNvSpPr txBox="1"/>
          <p:nvPr/>
        </p:nvSpPr>
        <p:spPr>
          <a:xfrm>
            <a:off x="1816954" y="3200400"/>
            <a:ext cx="316444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rgbClr val="000000"/>
                </a:solidFill>
              </a:rPr>
              <a:t>Association Request</a:t>
            </a:r>
          </a:p>
          <a:p>
            <a:pPr algn="ctr"/>
            <a:r>
              <a:rPr kumimoji="1" lang="en-US" altLang="ja-JP" sz="1600" dirty="0" smtClean="0">
                <a:solidFill>
                  <a:srgbClr val="000000"/>
                </a:solidFill>
              </a:rPr>
              <a:t>(Higher Layer Information Request)</a:t>
            </a: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809506" y="4800600"/>
            <a:ext cx="328988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rgbClr val="000000"/>
                </a:solidFill>
              </a:rPr>
              <a:t>Association Response</a:t>
            </a:r>
          </a:p>
          <a:p>
            <a:pPr algn="ctr"/>
            <a:r>
              <a:rPr kumimoji="1" lang="en-US" altLang="ja-JP" sz="1600" dirty="0" smtClean="0">
                <a:solidFill>
                  <a:srgbClr val="000000"/>
                </a:solidFill>
              </a:rPr>
              <a:t>(Higher Layer Information Response)</a:t>
            </a:r>
            <a:endParaRPr kumimoji="1" lang="ja-JP" altLang="en-US" sz="1600" dirty="0">
              <a:solidFill>
                <a:srgbClr val="000000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953000" y="3505200"/>
            <a:ext cx="2313454" cy="30777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Successful Key Confirmation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cxnSp>
        <p:nvCxnSpPr>
          <p:cNvPr id="27" name="直線矢印コネクタ 26"/>
          <p:cNvCxnSpPr/>
          <p:nvPr/>
        </p:nvCxnSpPr>
        <p:spPr bwMode="auto">
          <a:xfrm rot="10800000">
            <a:off x="1828800" y="22860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9" name="テキスト ボックス 28"/>
          <p:cNvSpPr txBox="1"/>
          <p:nvPr/>
        </p:nvSpPr>
        <p:spPr>
          <a:xfrm>
            <a:off x="2474882" y="1981200"/>
            <a:ext cx="18485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rgbClr val="000000"/>
                </a:solidFill>
              </a:rPr>
              <a:t>Beacon/Probe Resp.</a:t>
            </a:r>
          </a:p>
        </p:txBody>
      </p:sp>
      <p:cxnSp>
        <p:nvCxnSpPr>
          <p:cNvPr id="30" name="直線矢印コネクタ 29"/>
          <p:cNvCxnSpPr/>
          <p:nvPr/>
        </p:nvCxnSpPr>
        <p:spPr bwMode="auto">
          <a:xfrm flipV="1">
            <a:off x="1828800" y="28194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/>
          <p:nvPr/>
        </p:nvCxnSpPr>
        <p:spPr bwMode="auto">
          <a:xfrm rot="10800000">
            <a:off x="1828800" y="30480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4" name="テキスト ボックス 33"/>
          <p:cNvSpPr txBox="1"/>
          <p:nvPr/>
        </p:nvSpPr>
        <p:spPr>
          <a:xfrm>
            <a:off x="2697148" y="2514600"/>
            <a:ext cx="14040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rgbClr val="000000"/>
                </a:solidFill>
              </a:rPr>
              <a:t>Authentication</a:t>
            </a:r>
            <a:endParaRPr kumimoji="1" lang="ja-JP" altLang="en-US" sz="1600" dirty="0">
              <a:solidFill>
                <a:srgbClr val="000000"/>
              </a:solidFill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4953000" y="2819400"/>
            <a:ext cx="2428870" cy="30777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Authentication/Key Derivation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457200" y="3048000"/>
            <a:ext cx="1313180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Authentication</a:t>
            </a:r>
          </a:p>
          <a:p>
            <a:r>
              <a:rPr kumimoji="1" lang="en-US" altLang="ja-JP" sz="1400" dirty="0" smtClean="0">
                <a:solidFill>
                  <a:schemeClr val="tx1"/>
                </a:solidFill>
              </a:rPr>
              <a:t>Key Derivation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37" name="雲 36"/>
          <p:cNvSpPr/>
          <p:nvPr/>
        </p:nvSpPr>
        <p:spPr bwMode="auto">
          <a:xfrm>
            <a:off x="5029200" y="3886200"/>
            <a:ext cx="2438400" cy="1295400"/>
          </a:xfrm>
          <a:prstGeom prst="cloud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Higher Layer Information such as IP address is assigned.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Proposals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Proposal A</a:t>
            </a:r>
          </a:p>
          <a:p>
            <a:pPr lvl="1"/>
            <a:r>
              <a:rPr lang="en-US" altLang="ja-JP" dirty="0" smtClean="0"/>
              <a:t>Just provides container to carry higher layer information such as DHCP messages.</a:t>
            </a:r>
          </a:p>
          <a:p>
            <a:pPr lvl="1"/>
            <a:r>
              <a:rPr lang="en-US" altLang="ja-JP" dirty="0" smtClean="0"/>
              <a:t>Expect to use DHCP for IP layer setup, but it can carry any higher layer messages.</a:t>
            </a:r>
          </a:p>
          <a:p>
            <a:r>
              <a:rPr lang="en-US" altLang="ja-JP" dirty="0" smtClean="0"/>
              <a:t>Proposal B</a:t>
            </a:r>
          </a:p>
          <a:p>
            <a:pPr lvl="1"/>
            <a:r>
              <a:rPr lang="en-US" altLang="ja-JP" dirty="0" smtClean="0"/>
              <a:t>Define IEEE802.11ai specific IP address assignment protocol.</a:t>
            </a:r>
          </a:p>
          <a:p>
            <a:pPr lvl="1"/>
            <a:r>
              <a:rPr lang="en-US" altLang="ja-JP" dirty="0" smtClean="0"/>
              <a:t>Specific to IPv4 and IPv6, and IEEE802.11ai.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955340" cy="276999"/>
          </a:xfrm>
          <a:prstGeom prst="rect">
            <a:avLst/>
          </a:prstGeom>
        </p:spPr>
        <p:txBody>
          <a:bodyPr/>
          <a:lstStyle/>
          <a:p>
            <a:r>
              <a:rPr lang="de-DE" altLang="ja-JP" smtClean="0"/>
              <a:t>March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4294967295"/>
          </p:nvPr>
        </p:nvSpPr>
        <p:spPr>
          <a:xfrm>
            <a:off x="7785830" y="6475413"/>
            <a:ext cx="758095" cy="184666"/>
          </a:xfrm>
          <a:prstGeom prst="rect">
            <a:avLst/>
          </a:prstGeom>
        </p:spPr>
        <p:txBody>
          <a:bodyPr/>
          <a:lstStyle/>
          <a:p>
            <a:r>
              <a:rPr lang="de-DE" altLang="ja-JP" smtClean="0"/>
              <a:t>M. Emmelmann, FOKUS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27</a:t>
            </a:fld>
            <a:endParaRPr lang="en-US" altLang="ja-JP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de-DE" smtClean="0"/>
              <a:t>March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de-DE" smtClean="0"/>
              <a:t>M. Emmelmann, FOKUS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28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Tx/>
              <a:buChar char="•"/>
            </a:pPr>
            <a:r>
              <a:rPr lang="en-US" dirty="0" err="1" smtClean="0"/>
              <a:t>TGai</a:t>
            </a:r>
            <a:r>
              <a:rPr lang="en-US" dirty="0" smtClean="0"/>
              <a:t> PAR  </a:t>
            </a:r>
            <a:r>
              <a:rPr lang="de-DE" dirty="0" smtClean="0">
                <a:hlinkClick r:id="rId3"/>
              </a:rPr>
              <a:t>https://mentor.ieee.org/802.11/dcn/10/11-10-1152-01-0fia-fast-initial-link-set-up-par.doc</a:t>
            </a:r>
            <a:endParaRPr lang="de-DE" dirty="0" smtClean="0"/>
          </a:p>
          <a:p>
            <a:pPr>
              <a:buFontTx/>
              <a:buChar char="•"/>
            </a:pPr>
            <a:endParaRPr lang="en-US" dirty="0" smtClean="0"/>
          </a:p>
          <a:p>
            <a:pPr>
              <a:buFontTx/>
              <a:buChar char="•"/>
            </a:pPr>
            <a:r>
              <a:rPr lang="en-US" dirty="0" err="1" smtClean="0"/>
              <a:t>TGai</a:t>
            </a:r>
            <a:r>
              <a:rPr lang="en-US" dirty="0" smtClean="0"/>
              <a:t> Use Case Document  </a:t>
            </a:r>
            <a:r>
              <a:rPr lang="de-DE" dirty="0" smtClean="0">
                <a:hlinkClick r:id="rId4"/>
              </a:rPr>
              <a:t>https://mentor.ieee.org/802.11/dcn/11/11-11-0238-19-00ai-use-case-reference-list-for-tgai.docx</a:t>
            </a:r>
            <a:endParaRPr lang="de-DE" dirty="0" smtClean="0"/>
          </a:p>
          <a:p>
            <a:pPr>
              <a:buFontTx/>
              <a:buChar char="•"/>
            </a:pPr>
            <a:endParaRPr lang="en-US" dirty="0" smtClean="0"/>
          </a:p>
          <a:p>
            <a:pPr>
              <a:buFontTx/>
              <a:buChar char="•"/>
            </a:pPr>
            <a:r>
              <a:rPr lang="en-US" dirty="0" err="1" smtClean="0"/>
              <a:t>TGai</a:t>
            </a:r>
            <a:r>
              <a:rPr lang="en-US" dirty="0" smtClean="0"/>
              <a:t> D0.4</a:t>
            </a:r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err="1" smtClean="0"/>
              <a:t>TGai</a:t>
            </a:r>
            <a:r>
              <a:rPr lang="en-US" dirty="0" smtClean="0"/>
              <a:t> aims at providing mechanisms enabling a fast initial link set-up in less than 100ms.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Note that </a:t>
            </a:r>
            <a:r>
              <a:rPr lang="en-US" dirty="0" err="1" smtClean="0"/>
              <a:t>TGai</a:t>
            </a:r>
            <a:r>
              <a:rPr lang="en-US" dirty="0" smtClean="0"/>
              <a:t> mechanisms will enable this performance but will not guarantee the 100ms link set-up time under all circumstances.</a:t>
            </a:r>
          </a:p>
          <a:p>
            <a:pPr>
              <a:buFont typeface="Arial" pitchFamily="34" charset="0"/>
              <a:buChar char="•"/>
            </a:pPr>
            <a:r>
              <a:rPr lang="fi-FI" dirty="0" smtClean="0"/>
              <a:t>The initial link setup includes </a:t>
            </a:r>
            <a:r>
              <a:rPr lang="en-US" dirty="0" smtClean="0"/>
              <a:t>all operations required for IP data exchange</a:t>
            </a:r>
            <a:r>
              <a:rPr lang="fi-FI" dirty="0" smtClean="0"/>
              <a:t>: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Discovery of the network and the BSS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Authentication and association signaling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IP address configuration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smtClean="0"/>
              <a:t>M. Emmelmann, FOKUS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March 2013</a:t>
            </a:r>
            <a:endParaRPr lang="en-GB" dirty="0"/>
          </a:p>
        </p:txBody>
      </p:sp>
      <p:sp>
        <p:nvSpPr>
          <p:cNvPr id="8" name="Textfeld 7"/>
          <p:cNvSpPr txBox="1"/>
          <p:nvPr/>
        </p:nvSpPr>
        <p:spPr>
          <a:xfrm>
            <a:off x="4648200" y="6019800"/>
            <a:ext cx="396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See also: </a:t>
            </a:r>
            <a:r>
              <a:rPr lang="en-US" sz="1800" dirty="0" err="1" smtClean="0">
                <a:solidFill>
                  <a:schemeClr val="tx1"/>
                </a:solidFill>
              </a:rPr>
              <a:t>TGai</a:t>
            </a:r>
            <a:r>
              <a:rPr lang="en-US" sz="1800" dirty="0" smtClean="0">
                <a:solidFill>
                  <a:schemeClr val="tx1"/>
                </a:solidFill>
              </a:rPr>
              <a:t> PAR: 11-10/1152r1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Main drivers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1132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fi-FI" dirty="0" smtClean="0"/>
              <a:t>Environments</a:t>
            </a:r>
          </a:p>
          <a:p>
            <a:pPr lvl="1">
              <a:buFont typeface="Arial" pitchFamily="34" charset="0"/>
              <a:buChar char="•"/>
            </a:pPr>
            <a:r>
              <a:rPr lang="fi-FI" dirty="0"/>
              <a:t>Busy </a:t>
            </a:r>
            <a:r>
              <a:rPr lang="fi-FI" dirty="0" smtClean="0"/>
              <a:t>areas: The famous ”Tokyo Metro Station” and KDDI measurements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Increased amount of spectrum &amp; number of networks &amp; number of devices</a:t>
            </a:r>
          </a:p>
          <a:p>
            <a:pPr>
              <a:buFont typeface="Arial" pitchFamily="34" charset="0"/>
              <a:buChar char="•"/>
            </a:pPr>
            <a:r>
              <a:rPr lang="fi-FI" dirty="0" smtClean="0"/>
              <a:t>Signaling overhead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Unnecessary information exchange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QoS violations</a:t>
            </a:r>
          </a:p>
          <a:p>
            <a:pPr>
              <a:buFont typeface="Arial" pitchFamily="34" charset="0"/>
              <a:buChar char="•"/>
            </a:pPr>
            <a:r>
              <a:rPr lang="fi-FI" dirty="0" smtClean="0"/>
              <a:t>Offloading, WLAN use is </a:t>
            </a:r>
            <a:r>
              <a:rPr lang="fi-FI" dirty="0"/>
              <a:t>increasing </a:t>
            </a:r>
            <a:endParaRPr lang="fi-FI" dirty="0" smtClean="0"/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It is equally important to shorten the link setup time as it is to shorten the data transmission time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Shorter scanning reduces power consumption of the device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smtClean="0"/>
              <a:t>M. Emmelmann, FOKUS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March 2013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>
            <a:off x="4648200" y="6096000"/>
            <a:ext cx="396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See also: </a:t>
            </a:r>
            <a:r>
              <a:rPr lang="en-US" sz="1800" dirty="0" err="1" smtClean="0">
                <a:solidFill>
                  <a:schemeClr val="tx1"/>
                </a:solidFill>
              </a:rPr>
              <a:t>TGai</a:t>
            </a:r>
            <a:r>
              <a:rPr lang="en-US" sz="1800" dirty="0" smtClean="0">
                <a:solidFill>
                  <a:schemeClr val="tx1"/>
                </a:solidFill>
              </a:rPr>
              <a:t> Use Cases: 11-11/238r19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="" xmlns:mv="urn:schemas-microsoft-com:mac:vml" xmlns:mc="http://schemas.openxmlformats.org/markup-compatibility/2006" val="3216819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we are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113213"/>
          </a:xfrm>
        </p:spPr>
        <p:txBody>
          <a:bodyPr/>
          <a:lstStyle/>
          <a:p>
            <a:pPr>
              <a:buFontTx/>
              <a:buChar char="•"/>
            </a:pPr>
            <a:r>
              <a:rPr lang="en-US" sz="2000" dirty="0" smtClean="0"/>
              <a:t>Draft D0.4</a:t>
            </a:r>
          </a:p>
          <a:p>
            <a:pPr lvl="1">
              <a:buFontTx/>
              <a:buChar char="•"/>
            </a:pPr>
            <a:r>
              <a:rPr lang="en-US" sz="1800" dirty="0" smtClean="0"/>
              <a:t>Available on mentor</a:t>
            </a:r>
          </a:p>
          <a:p>
            <a:pPr lvl="1">
              <a:buFontTx/>
              <a:buChar char="•"/>
            </a:pPr>
            <a:r>
              <a:rPr lang="en-US" sz="1800" dirty="0" smtClean="0"/>
              <a:t>Currently under “volunteer review” to increase clarity and maturity of language</a:t>
            </a:r>
          </a:p>
          <a:p>
            <a:pPr lvl="1">
              <a:buFontTx/>
              <a:buChar char="•"/>
            </a:pPr>
            <a:r>
              <a:rPr lang="en-US" sz="1800" dirty="0" smtClean="0"/>
              <a:t>Expect a (major?) editorial change to reflect / align to changes introduced by 11ac into 802.11</a:t>
            </a:r>
          </a:p>
          <a:p>
            <a:pPr>
              <a:buFontTx/>
              <a:buChar char="•"/>
            </a:pPr>
            <a:r>
              <a:rPr lang="en-US" sz="2000" dirty="0" smtClean="0"/>
              <a:t>Contributions related to DISCOVERY / SCANNING</a:t>
            </a:r>
          </a:p>
          <a:p>
            <a:pPr lvl="1">
              <a:buFontTx/>
              <a:buChar char="•"/>
            </a:pPr>
            <a:r>
              <a:rPr lang="en-US" sz="1800" dirty="0" smtClean="0"/>
              <a:t>D0.4 stable with respect to technical contents on network discovery / scanning</a:t>
            </a:r>
          </a:p>
          <a:p>
            <a:pPr lvl="1">
              <a:buFontTx/>
              <a:buChar char="•"/>
            </a:pPr>
            <a:r>
              <a:rPr lang="en-US" sz="1800" dirty="0" smtClean="0"/>
              <a:t>No new technical contributions for the last two meetings</a:t>
            </a:r>
          </a:p>
          <a:p>
            <a:pPr>
              <a:buFontTx/>
              <a:buChar char="•"/>
            </a:pPr>
            <a:r>
              <a:rPr lang="en-US" sz="2000" dirty="0" smtClean="0"/>
              <a:t>Contributions related to HIGHER LAYER SET-UP</a:t>
            </a:r>
          </a:p>
          <a:p>
            <a:pPr lvl="1">
              <a:buFontTx/>
              <a:buChar char="•"/>
            </a:pPr>
            <a:r>
              <a:rPr lang="en-US" sz="1800" dirty="0" smtClean="0"/>
              <a:t>Two approaches currently under discussion (down selection expected in March 2013)</a:t>
            </a:r>
          </a:p>
          <a:p>
            <a:pPr lvl="1">
              <a:buFontTx/>
              <a:buChar char="•"/>
            </a:pPr>
            <a:r>
              <a:rPr lang="en-US" sz="1800" dirty="0" smtClean="0"/>
              <a:t>General container to carry any protocol (including DHCP) vs. IP-set-up-specific information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smtClean="0"/>
              <a:t>M. Emmelmann, FOKUS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March 2013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 Quoting the Time Plan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US" dirty="0" smtClean="0"/>
              <a:t>Down selection of higher layer set-up proposal (hopefully) to conclude in March 2013 meeting</a:t>
            </a:r>
          </a:p>
          <a:p>
            <a:pPr>
              <a:buFontTx/>
              <a:buChar char="•"/>
            </a:pPr>
            <a:r>
              <a:rPr lang="en-US" dirty="0" smtClean="0"/>
              <a:t>Issue of Request for Comments by end of March / End of May meeting, depending on</a:t>
            </a:r>
          </a:p>
          <a:p>
            <a:pPr lvl="1">
              <a:buFontTx/>
              <a:buChar char="•"/>
            </a:pPr>
            <a:r>
              <a:rPr lang="en-US" dirty="0" smtClean="0"/>
              <a:t>Progress on resolving comments from volunteer reviewers and agreement</a:t>
            </a:r>
          </a:p>
          <a:p>
            <a:pPr lvl="1">
              <a:buFontTx/>
              <a:buChar char="•"/>
            </a:pPr>
            <a:r>
              <a:rPr lang="en-US" dirty="0" smtClean="0"/>
              <a:t>Approving / down selecting higher layer set-up approach</a:t>
            </a:r>
          </a:p>
          <a:p>
            <a:pPr lvl="1">
              <a:buFontTx/>
              <a:buChar char="•"/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smtClean="0"/>
              <a:t>M. Emmelmann, FOKUS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March 2013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next in the presentation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US" dirty="0" smtClean="0"/>
              <a:t>Overview on DISCOVERY / SCANNING approaches</a:t>
            </a:r>
          </a:p>
          <a:p>
            <a:pPr lvl="1">
              <a:buFontTx/>
              <a:buChar char="•"/>
            </a:pPr>
            <a:r>
              <a:rPr lang="en-US" dirty="0" smtClean="0"/>
              <a:t>Active scanning related</a:t>
            </a:r>
          </a:p>
          <a:p>
            <a:pPr lvl="1">
              <a:buFontTx/>
              <a:buChar char="•"/>
            </a:pPr>
            <a:r>
              <a:rPr lang="en-US" dirty="0" smtClean="0"/>
              <a:t>Passive scanning related</a:t>
            </a:r>
          </a:p>
          <a:p>
            <a:pPr>
              <a:buFontTx/>
              <a:buChar char="•"/>
            </a:pPr>
            <a:endParaRPr lang="en-US" dirty="0" smtClean="0"/>
          </a:p>
          <a:p>
            <a:pPr>
              <a:buFontTx/>
              <a:buChar char="•"/>
            </a:pPr>
            <a:r>
              <a:rPr lang="en-US" dirty="0" smtClean="0"/>
              <a:t>Overview on HIGHER LAYER SET-UP &amp; SECURITY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smtClean="0"/>
              <a:t>M. Emmelmann, FOKUS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March 2013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802.11ai Active Scanning enhancements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smtClean="0"/>
              <a:t>March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smtClean="0"/>
              <a:t>M. Emmelmann, FOKUS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="" xmlns:mv="urn:schemas-microsoft-com:mac:vml" xmlns:mc="http://schemas.openxmlformats.org/markup-compatibility/2006" val="3032106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7" y="533400"/>
            <a:ext cx="8075613" cy="647700"/>
          </a:xfrm>
        </p:spPr>
        <p:txBody>
          <a:bodyPr/>
          <a:lstStyle/>
          <a:p>
            <a:r>
              <a:rPr lang="fi-FI" sz="2800" dirty="0" smtClean="0"/>
              <a:t>General scanning enhancements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1"/>
            <a:ext cx="8153400" cy="5334000"/>
          </a:xfrm>
        </p:spPr>
        <p:txBody>
          <a:bodyPr>
            <a:normAutofit/>
          </a:bodyPr>
          <a:lstStyle/>
          <a:p>
            <a:pPr marL="63500" indent="-231775">
              <a:buFont typeface="Wingdings" pitchFamily="2" charset="2"/>
              <a:buChar char="§"/>
            </a:pPr>
            <a:r>
              <a:rPr lang="fi-FI" dirty="0" smtClean="0"/>
              <a:t>More </a:t>
            </a:r>
            <a:r>
              <a:rPr lang="fi-FI" dirty="0"/>
              <a:t>control to scanning procedures:</a:t>
            </a:r>
          </a:p>
          <a:p>
            <a:pPr marL="463550" lvl="1" indent="-231775">
              <a:buFont typeface="Wingdings" pitchFamily="2" charset="2"/>
              <a:buChar char="§"/>
            </a:pPr>
            <a:r>
              <a:rPr lang="fi-FI" dirty="0" smtClean="0"/>
              <a:t>Terminating the </a:t>
            </a:r>
            <a:r>
              <a:rPr lang="fi-FI" dirty="0"/>
              <a:t>ongoing scan</a:t>
            </a:r>
          </a:p>
          <a:p>
            <a:pPr marL="463550" lvl="1" indent="-231775">
              <a:buFont typeface="Wingdings" pitchFamily="2" charset="2"/>
              <a:buChar char="§"/>
            </a:pPr>
            <a:r>
              <a:rPr lang="fi-FI" dirty="0" smtClean="0"/>
              <a:t>More reporting options of the </a:t>
            </a:r>
            <a:r>
              <a:rPr lang="fi-FI" dirty="0"/>
              <a:t>scanning </a:t>
            </a:r>
            <a:r>
              <a:rPr lang="fi-FI" dirty="0" smtClean="0"/>
              <a:t>result</a:t>
            </a:r>
          </a:p>
          <a:p>
            <a:pPr marL="863600" lvl="2" indent="-231775">
              <a:buFont typeface="Wingdings" pitchFamily="2" charset="2"/>
              <a:buChar char="§"/>
            </a:pPr>
            <a:r>
              <a:rPr lang="fi-FI" dirty="0" smtClean="0"/>
              <a:t>Immediate reporting</a:t>
            </a:r>
          </a:p>
          <a:p>
            <a:pPr marL="863600" lvl="2" indent="-231775">
              <a:buFont typeface="Wingdings" pitchFamily="2" charset="2"/>
              <a:buChar char="§"/>
            </a:pPr>
            <a:r>
              <a:rPr lang="fi-FI" dirty="0"/>
              <a:t>R</a:t>
            </a:r>
            <a:r>
              <a:rPr lang="fi-FI" dirty="0" smtClean="0"/>
              <a:t>eporting after a channel is scanned</a:t>
            </a:r>
          </a:p>
          <a:p>
            <a:pPr marL="863600" lvl="2" indent="-231775">
              <a:buFont typeface="Wingdings" pitchFamily="2" charset="2"/>
              <a:buChar char="§"/>
            </a:pPr>
            <a:r>
              <a:rPr lang="fi-FI" dirty="0" smtClean="0"/>
              <a:t>Legacy, reporting after scanning is completed</a:t>
            </a:r>
            <a:endParaRPr lang="fi-FI" dirty="0"/>
          </a:p>
          <a:p>
            <a:pPr marL="63500" indent="-231775">
              <a:buFont typeface="Wingdings" pitchFamily="2" charset="2"/>
              <a:buChar char="§"/>
            </a:pPr>
            <a:r>
              <a:rPr lang="en-US" dirty="0"/>
              <a:t>Announcing one or more neighbor </a:t>
            </a:r>
            <a:r>
              <a:rPr lang="en-US" dirty="0" smtClean="0"/>
              <a:t>BSS or channel information in </a:t>
            </a:r>
            <a:r>
              <a:rPr lang="en-US" dirty="0"/>
              <a:t>Beacon, Probe Response </a:t>
            </a:r>
            <a:r>
              <a:rPr lang="en-US" dirty="0" smtClean="0"/>
              <a:t>and Fast Discovery (FD) </a:t>
            </a:r>
            <a:r>
              <a:rPr lang="en-US" dirty="0"/>
              <a:t>frame</a:t>
            </a:r>
          </a:p>
          <a:p>
            <a:pPr marL="463550" lvl="1" indent="-231775">
              <a:buFont typeface="Wingdings" pitchFamily="2" charset="2"/>
              <a:buChar char="§"/>
            </a:pPr>
            <a:r>
              <a:rPr lang="en-US" dirty="0"/>
              <a:t>Avoids scanning of channels with no AP</a:t>
            </a:r>
          </a:p>
          <a:p>
            <a:pPr marL="463550" lvl="1" indent="-231775">
              <a:buFont typeface="Wingdings" pitchFamily="2" charset="2"/>
              <a:buChar char="§"/>
            </a:pPr>
            <a:r>
              <a:rPr lang="fi-FI" dirty="0" smtClean="0"/>
              <a:t>BSSID enables </a:t>
            </a:r>
            <a:r>
              <a:rPr lang="fi-FI" dirty="0"/>
              <a:t>more precise active </a:t>
            </a:r>
            <a:r>
              <a:rPr lang="fi-FI" dirty="0" smtClean="0"/>
              <a:t>scanning</a:t>
            </a:r>
          </a:p>
          <a:p>
            <a:pPr marL="463550" lvl="1" indent="-231775">
              <a:buFont typeface="Wingdings" pitchFamily="2" charset="2"/>
              <a:buChar char="§"/>
            </a:pPr>
            <a:r>
              <a:rPr lang="fi-FI" dirty="0" smtClean="0"/>
              <a:t>Additional parameters may be included to provide more information of the neighbor BSSs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GB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17046443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 (1)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(1)</Template>
  <TotalTime>0</TotalTime>
  <Words>2374</Words>
  <Application>Microsoft Macintosh PowerPoint</Application>
  <PresentationFormat>Bildschirmpräsentation (4:3)</PresentationFormat>
  <Paragraphs>451</Paragraphs>
  <Slides>28</Slides>
  <Notes>7</Notes>
  <HiddenSlides>0</HiddenSlides>
  <MMClips>0</MMClips>
  <ScaleCrop>false</ScaleCrop>
  <HeadingPairs>
    <vt:vector size="6" baseType="variant">
      <vt:variant>
        <vt:lpstr>Entwurfsvorlage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28</vt:i4>
      </vt:variant>
    </vt:vector>
  </HeadingPairs>
  <TitlesOfParts>
    <vt:vector size="30" baseType="lpstr">
      <vt:lpstr>802-11-Submission (1)</vt:lpstr>
      <vt:lpstr>Dokument</vt:lpstr>
      <vt:lpstr>TGai Principles and Mechanisms (Joint TGai and TGaq Meeting)</vt:lpstr>
      <vt:lpstr>Abstract</vt:lpstr>
      <vt:lpstr>Objective</vt:lpstr>
      <vt:lpstr>Main drivers</vt:lpstr>
      <vt:lpstr>Where we are</vt:lpstr>
      <vt:lpstr>Not Quoting the Time Plan</vt:lpstr>
      <vt:lpstr>What’s next in the presentation</vt:lpstr>
      <vt:lpstr>802.11ai Active Scanning enhancements</vt:lpstr>
      <vt:lpstr>General scanning enhancements</vt:lpstr>
      <vt:lpstr>Active scanning, expedited scanning procedure </vt:lpstr>
      <vt:lpstr>Active scanning, Probe Response collision avoidance</vt:lpstr>
      <vt:lpstr>Active scanning, comprehensive response </vt:lpstr>
      <vt:lpstr>Active scanning, new response criteria</vt:lpstr>
      <vt:lpstr>Active scanning, Probe Response Reception Time element</vt:lpstr>
      <vt:lpstr>Reducing sizes of the responses</vt:lpstr>
      <vt:lpstr>802.11ai Passive Scanning enhancements</vt:lpstr>
      <vt:lpstr>Passive Scanning, key enhancements</vt:lpstr>
      <vt:lpstr>Network Discovery, key enhancements</vt:lpstr>
      <vt:lpstr>802.11ai Security &amp; Higher Layer Set-Up </vt:lpstr>
      <vt:lpstr>FILS Security Status</vt:lpstr>
      <vt:lpstr>FILS Key Establishment</vt:lpstr>
      <vt:lpstr>FILS Key Establishment with TTP</vt:lpstr>
      <vt:lpstr>FILS Key Establishment w/o. TTP</vt:lpstr>
      <vt:lpstr>Adding “piggy-backed info” to protocol flows …</vt:lpstr>
      <vt:lpstr>Higher Layer Setup</vt:lpstr>
      <vt:lpstr>Concept</vt:lpstr>
      <vt:lpstr>Proposals</vt:lpstr>
      <vt:lpstr>References</vt:lpstr>
    </vt:vector>
  </TitlesOfParts>
  <Manager/>
  <Company>Fraunhofer FOKUS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TGai Principles and Mechanisms</dc:title>
  <dc:subject/>
  <dc:creator>Marc Emmelmann</dc:creator>
  <cp:keywords/>
  <dc:description/>
  <cp:lastModifiedBy>Marc Emmelmann</cp:lastModifiedBy>
  <cp:revision>62</cp:revision>
  <cp:lastPrinted>1601-01-01T00:00:00Z</cp:lastPrinted>
  <dcterms:created xsi:type="dcterms:W3CDTF">2013-03-18T12:03:50Z</dcterms:created>
  <dcterms:modified xsi:type="dcterms:W3CDTF">2013-03-18T12:05:06Z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28d99997-9819-48f0-9052-f227fd743055</vt:lpwstr>
  </property>
  <property fmtid="{D5CDD505-2E9C-101B-9397-08002B2CF9AE}" pid="3" name="NokiaConfidentiality">
    <vt:lpwstr>Public</vt:lpwstr>
  </property>
</Properties>
</file>