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6" r:id="rId8"/>
    <p:sldId id="277" r:id="rId9"/>
    <p:sldId id="278" r:id="rId10"/>
    <p:sldId id="279" r:id="rId11"/>
    <p:sldId id="270" r:id="rId12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vertBarState="max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802.11-13/xxxxr0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</a:t>
            </a:r>
            <a:r>
              <a:rPr lang="en-CA" sz="1800" b="1"/>
              <a:t>IEEE </a:t>
            </a:r>
            <a:r>
              <a:rPr lang="en-CA" sz="1800" b="1" smtClean="0"/>
              <a:t>802.11-13/0320r2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P802.11ac </a:t>
            </a:r>
            <a:r>
              <a:rPr lang="en-US" dirty="0"/>
              <a:t>Report to EC on </a:t>
            </a:r>
            <a:r>
              <a:rPr lang="en-US" dirty="0" smtClean="0"/>
              <a:t>Conditional Approval </a:t>
            </a:r>
            <a:r>
              <a:rPr lang="en-US" dirty="0"/>
              <a:t>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2013-03-17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22288" y="2619796"/>
          <a:ext cx="8050212" cy="2465388"/>
        </p:xfrm>
        <a:graphic>
          <a:graphicData uri="http://schemas.openxmlformats.org/presentationml/2006/ole">
            <p:oleObj spid="_x0000_s30731" name="Document" r:id="rId4" imgW="8245941" imgH="2538755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10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/>
        </p:nvGraphicFramePr>
        <p:xfrm>
          <a:off x="685800" y="1905000"/>
          <a:ext cx="8010525" cy="411480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(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TGac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D5.0)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20-March-13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03-April-13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20-April-13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20-May-13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20-July-13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04-Aug-13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04-Sept-13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19-Sept-13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19-Oct-13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3-Nov-13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Fifth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3-Dec-13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18-Dec-13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Jan-14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SB Feb-14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11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P802.11ac Draft 5.0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</a:t>
            </a:r>
            <a:r>
              <a:rPr lang="en-GB" dirty="0" smtClean="0">
                <a:ea typeface="ＭＳ Ｐゴシック" pitchFamily="34" charset="-128"/>
              </a:rPr>
              <a:t>20</a:t>
            </a:r>
            <a:r>
              <a:rPr lang="en-GB" dirty="0" smtClean="0">
                <a:ea typeface="ＭＳ Ｐゴシック" pitchFamily="34" charset="-128"/>
              </a:rPr>
              <a:t> </a:t>
            </a:r>
            <a:r>
              <a:rPr lang="en-GB" dirty="0" smtClean="0">
                <a:ea typeface="ＭＳ Ｐゴシック" pitchFamily="34" charset="-128"/>
              </a:rPr>
              <a:t>March 2013.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</a:t>
            </a:r>
            <a:r>
              <a:rPr lang="en-GB" dirty="0" smtClean="0">
                <a:ea typeface="ＭＳ Ｐゴシック" pitchFamily="34" charset="-128"/>
              </a:rPr>
              <a:t>149</a:t>
            </a:r>
            <a:r>
              <a:rPr lang="en-GB" dirty="0" smtClean="0">
                <a:ea typeface="ＭＳ Ｐゴシック" pitchFamily="34" charset="-128"/>
              </a:rPr>
              <a:t> </a:t>
            </a:r>
            <a:r>
              <a:rPr lang="en-GB" dirty="0" smtClean="0">
                <a:ea typeface="ＭＳ Ｐゴシック" pitchFamily="34" charset="-128"/>
              </a:rPr>
              <a:t>yes, </a:t>
            </a:r>
            <a:r>
              <a:rPr lang="en-GB" dirty="0" smtClean="0">
                <a:ea typeface="ＭＳ Ｐゴシック" pitchFamily="34" charset="-128"/>
              </a:rPr>
              <a:t>0</a:t>
            </a:r>
            <a:r>
              <a:rPr lang="en-GB" dirty="0" smtClean="0">
                <a:ea typeface="ＭＳ Ｐゴシック" pitchFamily="34" charset="-128"/>
              </a:rPr>
              <a:t> </a:t>
            </a:r>
            <a:r>
              <a:rPr lang="en-GB" dirty="0" smtClean="0">
                <a:ea typeface="ＭＳ Ｐゴシック" pitchFamily="34" charset="-128"/>
              </a:rPr>
              <a:t>no , </a:t>
            </a:r>
            <a:r>
              <a:rPr lang="en-GB" dirty="0" smtClean="0">
                <a:ea typeface="ＭＳ Ｐゴシック" pitchFamily="34" charset="-128"/>
              </a:rPr>
              <a:t>1</a:t>
            </a:r>
            <a:r>
              <a:rPr lang="en-GB" dirty="0" smtClean="0">
                <a:ea typeface="ＭＳ Ｐゴシック" pitchFamily="34" charset="-128"/>
              </a:rPr>
              <a:t> </a:t>
            </a:r>
            <a:r>
              <a:rPr lang="en-GB" dirty="0" smtClean="0">
                <a:ea typeface="ＭＳ Ｐゴシック" pitchFamily="34" charset="-128"/>
              </a:rPr>
              <a:t>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P802.11ac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905001"/>
          <a:ext cx="8534400" cy="389919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889000"/>
                <a:gridCol w="2387600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Feb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June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Nov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Feb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191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905000"/>
          <a:ext cx="71628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9691"/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Feb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1492 (837 T, 655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June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855 (594 T, 261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Nov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400 (250 T, 150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Feb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141 (85 T, 56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03648" y="1700808"/>
          <a:ext cx="6705601" cy="410321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LB187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LB188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LB190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LB191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CHAMBELIN,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Philipe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(Deceased)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Fischer, Matthew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Braodcom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Lei,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Zhongding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Liu,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Siyang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Masour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Avi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Lantiq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Rison, Mark (Samsung)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Shi, Wei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samsung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Wang,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CA" sz="11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Haiguang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Zhanji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(BUPT)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Zhao,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Qiang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(China TTL)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23728" y="1700808"/>
          <a:ext cx="5363230" cy="4246348"/>
        </p:xfrm>
        <a:graphic>
          <a:graphicData uri="http://schemas.openxmlformats.org/drawingml/2006/table">
            <a:tbl>
              <a:tblPr/>
              <a:tblGrid>
                <a:gridCol w="1119561"/>
                <a:gridCol w="1012937"/>
                <a:gridCol w="1034260"/>
                <a:gridCol w="1098236"/>
                <a:gridCol w="1098236"/>
              </a:tblGrid>
              <a:tr h="56805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CHAMBELIN,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Philipe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(Deceased)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Fischer, Matthew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Braodcom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Lei,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Zhongding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Liu,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Siyang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48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Masour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Avi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Lantiq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Rison, Mark (Samsung)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aseline="0" dirty="0" smtClean="0"/>
                        <a:t> 5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58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Shi, Wei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samsung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Wang,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CA" sz="11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Haiguang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Zhanji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(BUPT)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Zhao,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Qiang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(China TTL)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7023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15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Editorial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03648" y="1479279"/>
          <a:ext cx="6705601" cy="44700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LB187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LB188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LB190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LB191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CHAMBELIN,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Philipe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 (Deceased)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Fischer, Matthew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Braodcom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Lei,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Zhongding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Liu,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Siyang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Masour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Avi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Lantiq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Rison, Mark (Samsung)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Shi, Wei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samsung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Wang,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CA" sz="11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Haiguang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Zhanji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(BUPT)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Zhao,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Qiang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(China TTL)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Editorial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91680" y="1556792"/>
          <a:ext cx="5363230" cy="4246348"/>
        </p:xfrm>
        <a:graphic>
          <a:graphicData uri="http://schemas.openxmlformats.org/drawingml/2006/table">
            <a:tbl>
              <a:tblPr/>
              <a:tblGrid>
                <a:gridCol w="1119561"/>
                <a:gridCol w="1012937"/>
                <a:gridCol w="1034260"/>
                <a:gridCol w="1098236"/>
                <a:gridCol w="1098236"/>
              </a:tblGrid>
              <a:tr h="56805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CHAMBELIN,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Philipe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(Deceased)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Fischer, Matthew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Braodcom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Lei,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Zhongding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Liu,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Siyang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48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Masour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Avi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Lantiq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Rison, Mark (Samsung)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58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Shi, Wei (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samsung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Wang,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CA" sz="11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Haiguang</a:t>
                      </a:r>
                      <a:r>
                        <a:rPr lang="en-CA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(I2R)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Wu,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Zhanji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(BUPT)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Zhao, </a:t>
                      </a:r>
                      <a:r>
                        <a:rPr lang="en-CA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Qiang</a:t>
                      </a:r>
                      <a:r>
                        <a:rPr lang="en-CA" sz="1100" dirty="0" smtClean="0">
                          <a:latin typeface="Calibri"/>
                          <a:ea typeface="Times New Roman"/>
                          <a:cs typeface="Times New Roman"/>
                        </a:rPr>
                        <a:t> (China TTL)</a:t>
                      </a: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7023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A copy of this same data presented using </a:t>
            </a:r>
            <a:r>
              <a:rPr lang="en-GB" sz="1800" dirty="0" err="1" smtClean="0">
                <a:ea typeface="ＭＳ Ｐゴシック" pitchFamily="34" charset="-128"/>
              </a:rPr>
              <a:t>MyBallot</a:t>
            </a:r>
            <a:r>
              <a:rPr lang="en-GB" sz="1800" dirty="0" smtClean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300192" y="2276872"/>
          <a:ext cx="914400" cy="771525"/>
        </p:xfrm>
        <a:graphic>
          <a:graphicData uri="http://schemas.openxmlformats.org/presentationml/2006/ole">
            <p:oleObj spid="_x0000_s45059" name="Worksheet" showAsIcon="1" r:id="rId3" imgW="914400" imgH="771480" progId="Excel.Sheet.12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516216" y="4437112"/>
          <a:ext cx="914400" cy="771525"/>
        </p:xfrm>
        <a:graphic>
          <a:graphicData uri="http://schemas.openxmlformats.org/presentationml/2006/ole">
            <p:oleObj spid="_x0000_s45060" name="Acrobat Document" showAsIcon="1" r:id="rId4" imgW="914400" imgH="77148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837</TotalTime>
  <Words>987</Words>
  <Application>Microsoft Office PowerPoint</Application>
  <PresentationFormat>On-screen Show (4:3)</PresentationFormat>
  <Paragraphs>385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802-11-Submission</vt:lpstr>
      <vt:lpstr>Document</vt:lpstr>
      <vt:lpstr>Worksheet</vt:lpstr>
      <vt:lpstr>Acrobat Document</vt:lpstr>
      <vt:lpstr>P802.11ac Report to EC on Conditional Approval to go to Sponsor Ballot </vt:lpstr>
      <vt:lpstr>Introduction</vt:lpstr>
      <vt:lpstr>802.11 WG Letter Ballot Results – P802.11ac</vt:lpstr>
      <vt:lpstr>802.11 WG Letter Ballot Comments – P802.11ac</vt:lpstr>
      <vt:lpstr>Unsatisfied Technical comments by commenter</vt:lpstr>
      <vt:lpstr>Unsatisfied Technical Comments – Topics</vt:lpstr>
      <vt:lpstr>Unsatisfied Editorial comments by commenter</vt:lpstr>
      <vt:lpstr>Unsatisfied Editorial Comments – Topics</vt:lpstr>
      <vt:lpstr>Unsatisfied comments</vt:lpstr>
      <vt:lpstr>TGac Timeline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Osama Aboul-Magd</dc:creator>
  <cp:lastModifiedBy>Osama Aboul-Magd</cp:lastModifiedBy>
  <cp:revision>66</cp:revision>
  <cp:lastPrinted>1998-02-10T13:28:06Z</cp:lastPrinted>
  <dcterms:created xsi:type="dcterms:W3CDTF">2013-03-03T00:01:21Z</dcterms:created>
  <dcterms:modified xsi:type="dcterms:W3CDTF">2013-03-20T16:01:25Z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