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57" r:id="rId3"/>
    <p:sldId id="272" r:id="rId4"/>
    <p:sldId id="273" r:id="rId5"/>
    <p:sldId id="275" r:id="rId6"/>
    <p:sldId id="274" r:id="rId7"/>
    <p:sldId id="276" r:id="rId8"/>
    <p:sldId id="277" r:id="rId9"/>
    <p:sldId id="278" r:id="rId10"/>
    <p:sldId id="279" r:id="rId11"/>
    <p:sldId id="270" r:id="rId12"/>
  </p:sldIdLst>
  <p:sldSz cx="9144000" cy="6858000" type="screen4x3"/>
  <p:notesSz cx="6934200" cy="9280525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20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80" y="-90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 smtClean="0"/>
              <a:t>doc.: IEEE 802.11-13/xxxxr0</a:t>
            </a:r>
            <a:endParaRPr lang="en-CA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 smtClean="0"/>
              <a:t>Osama Aboul-Magd, Huawei Technologies</a:t>
            </a:r>
            <a:endParaRPr lang="en-CA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CA"/>
              <a:t>Page </a:t>
            </a:r>
            <a:fld id="{5ABED640-AF00-4474-88F0-00B969F96BCC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CA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 smtClean="0"/>
              <a:t>doc.: IEEE 802.11-13/xxxxr0</a:t>
            </a:r>
            <a:endParaRPr lang="en-CA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CA" smtClean="0"/>
              <a:t>Osama Aboul-Magd, Huawei Technologies</a:t>
            </a:r>
            <a:endParaRPr lang="en-CA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/>
              <a:t>Page </a:t>
            </a:r>
            <a:fld id="{90457F90-05FA-43B5-BE98-57963B7D9E4D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 smtClean="0"/>
              <a:t>doc.: IEEE 802.11-13/xxxxr0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 smtClean="0"/>
              <a:t>Osama Aboul-Magd, Huawei Technologies</a:t>
            </a: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9F8C511B-4062-4BE9-8C69-4D49828CE8AF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 smtClean="0"/>
              <a:t>doc.: IEEE 802.11-13/xxxxr0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 smtClean="0"/>
              <a:t>Osama Aboul-Magd, Huawei Technologies</a:t>
            </a: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348358D5-160B-4D19-957C-E2D1CB7326B0}" type="slidenum">
              <a:rPr lang="en-CA"/>
              <a:pPr/>
              <a:t>2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802.11-13/xxxxr0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Osama Aboul-Magd, Huawei Technologies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10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B0C8945-2C7D-46F8-9D9E-9F18E8A00FF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AA4EA19-1B81-4109-8335-3360630218F8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ED9B002-A3BF-42AB-9ED0-5B589A0BA3E6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4F92BD4B-6AF1-46AB-9E39-ADBC3F182791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347168F-FA94-405B-BD09-8B00E069501A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AE5BF04-57D6-4B7E-88C3-0A2128F44D8D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71866CA-710D-4EC9-86C4-6811179DE46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4DB4A89-15C8-4E45-B125-5017FF6EA3A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EA3E438-5D3D-4ED6-91E9-4156EBC8260E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28D39A3B-6D8F-4B83-A618-B4063997B94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CD868FF-2929-4B0B-8626-CB41982B8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29008660-6A77-4F8A-B0A4-0FEB7B5991A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802.11-13/0320r1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238485AB-6CB7-4626-9233-B1CFFA7D6238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2040"/>
            <a:ext cx="7772400" cy="1066800"/>
          </a:xfrm>
          <a:noFill/>
          <a:ln/>
        </p:spPr>
        <p:txBody>
          <a:bodyPr/>
          <a:lstStyle/>
          <a:p>
            <a:pPr lvl="0"/>
            <a:r>
              <a:rPr lang="en-US" dirty="0" smtClean="0"/>
              <a:t>P802.11ac </a:t>
            </a:r>
            <a:r>
              <a:rPr lang="en-US" dirty="0"/>
              <a:t>Report to EC on </a:t>
            </a:r>
            <a:r>
              <a:rPr lang="en-US" dirty="0" smtClean="0"/>
              <a:t>Conditional Approval </a:t>
            </a:r>
            <a:r>
              <a:rPr lang="en-US" dirty="0"/>
              <a:t>to go to Sponsor Ballot</a:t>
            </a:r>
            <a:br>
              <a:rPr lang="en-US" dirty="0"/>
            </a:b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386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2013-03-17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22288" y="2619796"/>
          <a:ext cx="8050212" cy="2465388"/>
        </p:xfrm>
        <a:graphic>
          <a:graphicData uri="http://schemas.openxmlformats.org/presentationml/2006/ole">
            <p:oleObj spid="_x0000_s30731" name="Document" r:id="rId4" imgW="8245941" imgH="2538755" progId="Word.Document.8">
              <p:embed/>
            </p:oleObj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11189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TGac</a:t>
            </a:r>
            <a:r>
              <a:rPr lang="en-CA" dirty="0" smtClean="0"/>
              <a:t> Timeline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4F92BD4B-6AF1-46AB-9E39-ADBC3F182791}" type="slidenum">
              <a:rPr lang="en-CA" smtClean="0"/>
              <a:pPr/>
              <a:t>10</a:t>
            </a:fld>
            <a:endParaRPr lang="en-CA"/>
          </a:p>
        </p:txBody>
      </p:sp>
      <p:graphicFrame>
        <p:nvGraphicFramePr>
          <p:cNvPr id="7" name="Group 155"/>
          <p:cNvGraphicFramePr>
            <a:graphicFrameLocks/>
          </p:cNvGraphicFramePr>
          <p:nvPr/>
        </p:nvGraphicFramePr>
        <p:xfrm>
          <a:off x="685800" y="1905000"/>
          <a:ext cx="8010525" cy="4114800"/>
        </p:xfrm>
        <a:graphic>
          <a:graphicData uri="http://schemas.openxmlformats.org/drawingml/2006/table">
            <a:tbl>
              <a:tblPr/>
              <a:tblGrid>
                <a:gridCol w="4114800"/>
                <a:gridCol w="2060575"/>
                <a:gridCol w="183515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Open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Close</a:t>
                      </a:r>
                      <a:endParaRPr kumimoji="0" 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Fourth recirculation (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TGac</a:t>
                      </a: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D5.0)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20-March-13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03-April-13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First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20-April-13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20-May-13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Second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20-July-13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04-Aug-13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Third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04-Sept-13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19-Sept-13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Fourth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19-Oct-13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3-Nov-13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Fifth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3-Dec-13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18-Dec-13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EC to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Jan-14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to SB Feb-14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2815944B-6DD9-43DC-AC34-03A77311A80C}" type="slidenum">
              <a:rPr lang="en-CA"/>
              <a:pPr/>
              <a:t>11</a:t>
            </a:fld>
            <a:endParaRPr lang="en-CA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90EAF1B9-E8B2-45F5-A0BA-741F10AEC3FD}" type="slidenum">
              <a:rPr lang="en-CA"/>
              <a:pPr/>
              <a:t>2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Introduction</a:t>
            </a:r>
            <a:endParaRPr lang="en-CA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conditional approval to send IEEE P802.11ac Draft 5.0 to Sponsor Ballot.</a:t>
            </a:r>
          </a:p>
          <a:p>
            <a:r>
              <a:rPr lang="en-GB" dirty="0" smtClean="0">
                <a:ea typeface="ＭＳ Ｐゴシック" pitchFamily="34" charset="-128"/>
              </a:rPr>
              <a:t>This document was approved during the plenary session of the 802.11 working group on xx March 2013.</a:t>
            </a:r>
          </a:p>
          <a:p>
            <a:pPr lvl="1"/>
            <a:r>
              <a:rPr lang="en-GB" dirty="0" smtClean="0">
                <a:ea typeface="ＭＳ Ｐゴシック" pitchFamily="34" charset="-128"/>
              </a:rPr>
              <a:t>Passed in the Working Group  xx yes, xx no , xx abstain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802.11 WG Letter Ballot Results – P802.11ac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3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04800" y="1905001"/>
          <a:ext cx="8534400" cy="389919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533400"/>
                <a:gridCol w="889000"/>
                <a:gridCol w="2387600"/>
                <a:gridCol w="1219200"/>
                <a:gridCol w="533400"/>
                <a:gridCol w="533400"/>
                <a:gridCol w="381000"/>
                <a:gridCol w="381000"/>
                <a:gridCol w="381000"/>
                <a:gridCol w="533400"/>
                <a:gridCol w="381000"/>
                <a:gridCol w="3810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 Feb 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2.0</a:t>
                      </a:r>
                    </a:p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89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 June 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01 Nov 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94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01 Feb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95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191.1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 191 Post-Ballot vote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802.11 WG Letter Ballot Comments – P802.11ac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4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00" y="1905000"/>
          <a:ext cx="7162800" cy="371193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759691"/>
                <a:gridCol w="1266152"/>
                <a:gridCol w="3400521"/>
                <a:gridCol w="1736436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 Feb 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2.0</a:t>
                      </a:r>
                    </a:p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1492 (837 T, 655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 June 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855 (594 T, 261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01 Nov 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400 (250 T, 150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01 Feb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141 (85 T, 56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Technical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03648" y="1700808"/>
          <a:ext cx="6705601" cy="410321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286000"/>
                <a:gridCol w="914400"/>
                <a:gridCol w="914400"/>
                <a:gridCol w="914400"/>
                <a:gridCol w="914400"/>
                <a:gridCol w="762001"/>
              </a:tblGrid>
              <a:tr h="446641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LB187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LB188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LB190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LB191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CHAMBELIN,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Philipe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(Deceased)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Fischer, Matthew (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Braodcom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Lei,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Zhongding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(I2R)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Liu,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Siyang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Masour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Avi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Lantiq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Rison, Mark (Samsung)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Shi, Wei (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samsung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Wang,</a:t>
                      </a:r>
                      <a:r>
                        <a:rPr lang="en-CA" sz="11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CA" sz="11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Haiguang</a:t>
                      </a:r>
                      <a:r>
                        <a:rPr lang="en-CA" sz="11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(I2R)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Wu,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Zhanji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(BUPT)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Zhao,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Qiang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(China TTL)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15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68952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Technical Comments – Topics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123728" y="1700808"/>
          <a:ext cx="5363230" cy="4246348"/>
        </p:xfrm>
        <a:graphic>
          <a:graphicData uri="http://schemas.openxmlformats.org/drawingml/2006/table">
            <a:tbl>
              <a:tblPr/>
              <a:tblGrid>
                <a:gridCol w="1119561"/>
                <a:gridCol w="1012937"/>
                <a:gridCol w="1034260"/>
                <a:gridCol w="1098236"/>
                <a:gridCol w="1098236"/>
              </a:tblGrid>
              <a:tr h="568053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Topic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PHY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MAC (frame formats)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MAC (Others)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Total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CHAMBELIN,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Philipe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(Deceased)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Fischer, Matthew (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Braodcom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Lei,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Zhongding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(I2R)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Liu,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Siyang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1489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Masour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Avi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Lantiq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231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Rison, Mark (Samsung)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aseline="0" dirty="0" smtClean="0"/>
                        <a:t> 5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8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584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Shi, Wei (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samsung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Wang,</a:t>
                      </a:r>
                      <a:r>
                        <a:rPr lang="en-CA" sz="11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CA" sz="11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Haiguang</a:t>
                      </a:r>
                      <a:r>
                        <a:rPr lang="en-CA" sz="11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(I2R)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Wu,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Zhanji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(BUPT)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231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Zhao,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Qiang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(China TTL)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70239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Total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8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5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2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15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568952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Editorial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03648" y="1479279"/>
          <a:ext cx="6705601" cy="447000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286000"/>
                <a:gridCol w="914400"/>
                <a:gridCol w="914400"/>
                <a:gridCol w="914400"/>
                <a:gridCol w="914400"/>
                <a:gridCol w="762001"/>
              </a:tblGrid>
              <a:tr h="446641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LB187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LB188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LB190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LB191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CHAMBELIN,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Philipe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 (Deceased)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Fischer, Matthew (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Braodcom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Lei,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Zhongding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(I2R)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Liu,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Siyang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Masour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Avi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Lantiq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Rison, Mark (Samsung)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Shi, Wei (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samsung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Wang,</a:t>
                      </a:r>
                      <a:r>
                        <a:rPr lang="en-CA" sz="11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CA" sz="11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Haiguang</a:t>
                      </a:r>
                      <a:r>
                        <a:rPr lang="en-CA" sz="11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(I2R)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Wu,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Zhanji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(BUPT)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Zhao,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Qiang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(China TTL)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Total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Editorial Comments – Topics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91680" y="1556792"/>
          <a:ext cx="5363230" cy="4246348"/>
        </p:xfrm>
        <a:graphic>
          <a:graphicData uri="http://schemas.openxmlformats.org/drawingml/2006/table">
            <a:tbl>
              <a:tblPr/>
              <a:tblGrid>
                <a:gridCol w="1119561"/>
                <a:gridCol w="1012937"/>
                <a:gridCol w="1034260"/>
                <a:gridCol w="1098236"/>
                <a:gridCol w="1098236"/>
              </a:tblGrid>
              <a:tr h="568053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Topic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PHY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MAC (frame formats)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MAC (Others)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Total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CHAMBELIN,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Philipe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(Deceased)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Fischer, Matthew (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Braodcom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Lei,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Zhongding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(I2R)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Liu,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Siyang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1489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Masour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Avi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Lantiq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231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Rison, Mark (Samsung)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584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Shi, Wei (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samsung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Wang,</a:t>
                      </a:r>
                      <a:r>
                        <a:rPr lang="en-CA" sz="11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CA" sz="11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Haiguang</a:t>
                      </a:r>
                      <a:r>
                        <a:rPr lang="en-CA" sz="11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(I2R)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Wu,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Zhanji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(BUPT)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231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Zhao,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Qiang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(China TTL)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70239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Total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 smtClean="0">
              <a:ea typeface="ＭＳ Ｐゴシック" pitchFamily="34" charset="-128"/>
            </a:endParaRPr>
          </a:p>
          <a:p>
            <a:pPr>
              <a:lnSpc>
                <a:spcPct val="80000"/>
              </a:lnSpc>
            </a:pPr>
            <a:r>
              <a:rPr lang="en-GB" sz="1800" dirty="0" smtClean="0">
                <a:ea typeface="ＭＳ Ｐゴシック" pitchFamily="34" charset="-128"/>
              </a:rPr>
              <a:t>A copy of this same data presented using </a:t>
            </a:r>
            <a:r>
              <a:rPr lang="en-GB" sz="1800" dirty="0" err="1" smtClean="0">
                <a:ea typeface="ＭＳ Ｐゴシック" pitchFamily="34" charset="-128"/>
              </a:rPr>
              <a:t>MyBallot</a:t>
            </a:r>
            <a:r>
              <a:rPr lang="en-GB" sz="1800" dirty="0" smtClean="0">
                <a:ea typeface="ＭＳ Ｐゴシック" pitchFamily="34" charset="-128"/>
              </a:rPr>
              <a:t> access database report format is attached.  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ea typeface="ＭＳ Ｐゴシック" pitchFamily="34" charset="-128"/>
              </a:rPr>
              <a:t>Double click on the icon to the right to open this.</a:t>
            </a: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9</a:t>
            </a:fld>
            <a:endParaRPr lang="en-CA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6300192" y="2276872"/>
          <a:ext cx="914400" cy="771525"/>
        </p:xfrm>
        <a:graphic>
          <a:graphicData uri="http://schemas.openxmlformats.org/presentationml/2006/ole">
            <p:oleObj spid="_x0000_s45059" name="Worksheet" showAsIcon="1" r:id="rId3" imgW="914400" imgH="771480" progId="Excel.Sheet.12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6516216" y="4437112"/>
          <a:ext cx="914400" cy="771525"/>
        </p:xfrm>
        <a:graphic>
          <a:graphicData uri="http://schemas.openxmlformats.org/presentationml/2006/ole">
            <p:oleObj spid="_x0000_s45060" name="Acrobat Document" showAsIcon="1" r:id="rId4" imgW="914400" imgH="771480" progId="AcroExch.Document.7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739</TotalTime>
  <Words>987</Words>
  <Application>Microsoft Office PowerPoint</Application>
  <PresentationFormat>On-screen Show (4:3)</PresentationFormat>
  <Paragraphs>385</Paragraphs>
  <Slides>11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802-11-Submission</vt:lpstr>
      <vt:lpstr>Document</vt:lpstr>
      <vt:lpstr>Microsoft Office Excel Worksheet</vt:lpstr>
      <vt:lpstr>Adobe Acrobat Document</vt:lpstr>
      <vt:lpstr>P802.11ac Report to EC on Conditional Approval to go to Sponsor Ballot </vt:lpstr>
      <vt:lpstr>Introduction</vt:lpstr>
      <vt:lpstr>802.11 WG Letter Ballot Results – P802.11ac</vt:lpstr>
      <vt:lpstr>802.11 WG Letter Ballot Comments – P802.11ac</vt:lpstr>
      <vt:lpstr>Unsatisfied Technical comments by commenter</vt:lpstr>
      <vt:lpstr>Unsatisfied Technical Comments – Topics</vt:lpstr>
      <vt:lpstr>Unsatisfied Editorial comments by commenter</vt:lpstr>
      <vt:lpstr>Unsatisfied Editorial Comments – Topics</vt:lpstr>
      <vt:lpstr>Unsatisfied comments</vt:lpstr>
      <vt:lpstr>TGac Timeline</vt:lpstr>
      <vt:lpstr>References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P802.11ac Report to EC on Conditional Approval to go to Sponsor Ballot</dc:title>
  <dc:creator>Osama Aboul-Magd</dc:creator>
  <cp:lastModifiedBy>Osama Aboul-Magd</cp:lastModifiedBy>
  <cp:revision>64</cp:revision>
  <cp:lastPrinted>1998-02-10T13:28:06Z</cp:lastPrinted>
  <dcterms:created xsi:type="dcterms:W3CDTF">2013-03-03T00:01:21Z</dcterms:created>
  <dcterms:modified xsi:type="dcterms:W3CDTF">2013-03-18T21:13:11Z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(2)4ELYC3vU5vFVG6v4c54OQgJjQ9vKRDWkqTmdVBT4ZqOYmPDGfmvJ2xJhoryczrfbz23MWmpP_x000d_
gav4FziIzXWcTsH+i651PaSY7ni9cNw9SmEnHCQ4A20WRn/qy3KdjLwyci/Ip42NjkGipGpi_x000d_
hiCkbcNeo52QpTbJgV4cNz4ZfR9nvNQVnw6lA0P007y0wIcKTAlsAjtedMYymdmMcv09TEdq_x000d_
rXHPaQmqlDvz3G1zZn</vt:lpwstr>
  </property>
  <property fmtid="{D5CDD505-2E9C-101B-9397-08002B2CF9AE}" pid="3" name="_ms_pID_7253431">
    <vt:lpwstr>Ih1qztCEIAExJBjLlCzb7Hkwh1kCCJ92yEQ6nA1NiiABzbG4Mkq9Mf_x000d_
2EPmBMXJ5UTJ7UD8xSKIItSEr8VCCpeYijIeqBfWZjYqg2rzNc+d6rLZNgJBdhGQz4nAJgSu_x000d_
QSw=</vt:lpwstr>
  </property>
</Properties>
</file>