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dotm" ContentType="application/vnd.ms-word.template.macroEnabled.12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8"/>
  </p:notesMasterIdLst>
  <p:handoutMasterIdLst>
    <p:handoutMasterId r:id="rId19"/>
  </p:handoutMasterIdLst>
  <p:sldIdLst>
    <p:sldId id="481" r:id="rId6"/>
    <p:sldId id="482" r:id="rId7"/>
    <p:sldId id="483" r:id="rId8"/>
    <p:sldId id="458" r:id="rId9"/>
    <p:sldId id="479" r:id="rId10"/>
    <p:sldId id="484" r:id="rId11"/>
    <p:sldId id="485" r:id="rId12"/>
    <p:sldId id="486" r:id="rId13"/>
    <p:sldId id="466" r:id="rId14"/>
    <p:sldId id="462" r:id="rId15"/>
    <p:sldId id="473" r:id="rId16"/>
    <p:sldId id="472" r:id="rId17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80" d="100"/>
          <a:sy n="80" d="100"/>
        </p:scale>
        <p:origin x="-1230" y="246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39852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13/0318r0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March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2013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705129" y="6489340"/>
            <a:ext cx="2043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A. </a:t>
            </a: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Asterjadhi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, Qualcomm</a:t>
            </a:r>
            <a:r>
              <a:rPr lang="en-US" sz="1200" b="0" baseline="0" dirty="0" smtClean="0">
                <a:solidFill>
                  <a:schemeClr val="tx1"/>
                </a:solidFill>
                <a:latin typeface="+mn-lt"/>
              </a:rPr>
              <a:t> Inc.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Word_Macro-Enabled_Template1.dot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Macro-Enabled_Document3.docm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Short MAC Header Design 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2013-03-15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720988"/>
              </p:ext>
            </p:extLst>
          </p:nvPr>
        </p:nvGraphicFramePr>
        <p:xfrm>
          <a:off x="1365250" y="2019300"/>
          <a:ext cx="725646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Template" r:id="rId5" imgW="9548640" imgH="6023160" progId="Word.TemplateMacroEnabled.12">
                  <p:embed/>
                </p:oleObj>
              </mc:Choice>
              <mc:Fallback>
                <p:oleObj name="Template" r:id="rId5" imgW="9548640" imgH="6023160" progId="Word.Template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2019300"/>
                        <a:ext cx="725646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11-12-0365-01-00ah-mac-header-compression</a:t>
            </a:r>
          </a:p>
          <a:p>
            <a:pPr marL="0" indent="0">
              <a:buNone/>
            </a:pPr>
            <a:r>
              <a:rPr lang="en-US" sz="1800" dirty="0" smtClean="0"/>
              <a:t>[2] 11-12-0110-06-00ah-frame-header-compression</a:t>
            </a:r>
          </a:p>
          <a:p>
            <a:pPr marL="0" indent="0">
              <a:buNone/>
            </a:pPr>
            <a:r>
              <a:rPr lang="en-US" sz="1800" dirty="0" smtClean="0"/>
              <a:t>[3] 11-11-0905-03-00ah-tgah-functional-requirements-and-evaluation-methodology</a:t>
            </a:r>
          </a:p>
          <a:p>
            <a:pPr marL="0" indent="0">
              <a:buNone/>
            </a:pPr>
            <a:r>
              <a:rPr lang="en-US" sz="1800" dirty="0" smtClean="0"/>
              <a:t>[4] 11-12-0324-00-00ah-short-ack</a:t>
            </a:r>
          </a:p>
          <a:p>
            <a:pPr marL="0" indent="0">
              <a:buNone/>
            </a:pPr>
            <a:r>
              <a:rPr lang="en-US" sz="1800" dirty="0" smtClean="0"/>
              <a:t>[5] 11-12-0857-00-00ah-short-mac-header-design</a:t>
            </a:r>
          </a:p>
          <a:p>
            <a:pPr marL="0" indent="0">
              <a:buNone/>
            </a:pPr>
            <a:r>
              <a:rPr lang="en-US" sz="1800" dirty="0" smtClean="0"/>
              <a:t>[6] 11-13-0068-00-00ah-group-addressed-mpdu-transfer-in-relay</a:t>
            </a:r>
          </a:p>
          <a:p>
            <a:pPr marL="0" indent="0">
              <a:buNone/>
            </a:pPr>
            <a:r>
              <a:rPr lang="en-US" sz="1800" dirty="0" smtClean="0"/>
              <a:t>[7] 11-13-0027-00-00ah-duplicate-detection-of-short-mac-frame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Do you support to update in the spec framework, in section 4.5, the Frame Control field of the short MAC Header with the following: </a:t>
            </a:r>
          </a:p>
          <a:p>
            <a:pPr lvl="1"/>
            <a:r>
              <a:rPr lang="en-US" sz="1600" dirty="0" smtClean="0"/>
              <a:t>Move the A3 Present subfield to the </a:t>
            </a:r>
            <a:r>
              <a:rPr lang="en-US" sz="1600" smtClean="0"/>
              <a:t>SID field</a:t>
            </a:r>
            <a:endParaRPr lang="en-US" sz="1600" dirty="0" smtClean="0"/>
          </a:p>
          <a:p>
            <a:pPr lvl="1"/>
            <a:r>
              <a:rPr lang="en-US" sz="1600" dirty="0" smtClean="0"/>
              <a:t>Include the 3 LSB bits of the TID</a:t>
            </a:r>
            <a:endParaRPr lang="en-US" sz="1600" dirty="0"/>
          </a:p>
          <a:p>
            <a:pPr lvl="1"/>
            <a:endParaRPr 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13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48419"/>
              </p:ext>
            </p:extLst>
          </p:nvPr>
        </p:nvGraphicFramePr>
        <p:xfrm>
          <a:off x="827584" y="3501008"/>
          <a:ext cx="7315200" cy="754382"/>
        </p:xfrm>
        <a:graphic>
          <a:graphicData uri="http://schemas.openxmlformats.org/drawingml/2006/table">
            <a:tbl>
              <a:tblPr/>
              <a:tblGrid>
                <a:gridCol w="1005913"/>
                <a:gridCol w="524637"/>
                <a:gridCol w="551180"/>
                <a:gridCol w="865505"/>
                <a:gridCol w="1019493"/>
                <a:gridCol w="551180"/>
                <a:gridCol w="772832"/>
                <a:gridCol w="592455"/>
                <a:gridCol w="898605"/>
                <a:gridCol w="533400"/>
              </a:tblGrid>
              <a:tr h="297182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bits 2              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558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Protocol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Version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From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Fragments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Power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Management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Protected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Frame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to specify in the spec framework, in section 4.5, that the 2 Byte address field is called Short ID field and that it includes the following subfields:</a:t>
            </a:r>
            <a:endParaRPr lang="en-US" sz="1800" dirty="0"/>
          </a:p>
          <a:p>
            <a:r>
              <a:rPr lang="en-US" sz="1800" dirty="0" smtClean="0"/>
              <a:t>Association ID (AID), A3 Present, A4 Present, A-MSDU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32171"/>
              </p:ext>
            </p:extLst>
          </p:nvPr>
        </p:nvGraphicFramePr>
        <p:xfrm>
          <a:off x="2051720" y="2890642"/>
          <a:ext cx="4157344" cy="718378"/>
        </p:xfrm>
        <a:graphic>
          <a:graphicData uri="http://schemas.openxmlformats.org/drawingml/2006/table">
            <a:tbl>
              <a:tblPr/>
              <a:tblGrid>
                <a:gridCol w="1549717"/>
                <a:gridCol w="894080"/>
                <a:gridCol w="894080"/>
                <a:gridCol w="819467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13              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Association ID (AID)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A3 Present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A4 Present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A-MSDU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33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995914"/>
              </p:ext>
            </p:extLst>
          </p:nvPr>
        </p:nvGraphicFramePr>
        <p:xfrm>
          <a:off x="1270000" y="1365250"/>
          <a:ext cx="6376988" cy="438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Macro-Enabled Template" r:id="rId4" imgW="8513727" imgH="5863537" progId="Word.DocumentMacroEnabled.12">
                  <p:embed/>
                </p:oleObj>
              </mc:Choice>
              <mc:Fallback>
                <p:oleObj name="Macro-Enabled Template" r:id="rId4" imgW="8513727" imgH="5863537" progId="Word.Document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365250"/>
                        <a:ext cx="6376988" cy="438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016864"/>
              </p:ext>
            </p:extLst>
          </p:nvPr>
        </p:nvGraphicFramePr>
        <p:xfrm>
          <a:off x="1306513" y="996950"/>
          <a:ext cx="6376987" cy="542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Macro-Enabled Template" r:id="rId4" imgW="8513727" imgH="7237758" progId="Word.DocumentMacroEnabled.12">
                  <p:embed/>
                </p:oleObj>
              </mc:Choice>
              <mc:Fallback>
                <p:oleObj name="Macro-Enabled Template" r:id="rId4" imgW="8513727" imgH="7237758" progId="Word.DocumentMacroEnabled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996950"/>
                        <a:ext cx="6376987" cy="542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MAC header </a:t>
            </a:r>
            <a:r>
              <a:rPr lang="en-US" altLang="zh-CN" sz="1800" dirty="0" smtClean="0"/>
              <a:t>is </a:t>
            </a:r>
            <a:r>
              <a:rPr lang="en-US" sz="1800" dirty="0" smtClean="0"/>
              <a:t>a significant overhead for short MPDUs [1, 2]</a:t>
            </a:r>
            <a:endParaRPr lang="en-US" altLang="zh-CN" sz="1800" dirty="0" smtClean="0"/>
          </a:p>
          <a:p>
            <a:pPr lvl="1"/>
            <a:r>
              <a:rPr lang="sv-SE" sz="1600" dirty="0" smtClean="0"/>
              <a:t>30-36 octets in 11n, without security</a:t>
            </a:r>
          </a:p>
          <a:p>
            <a:pPr lvl="1"/>
            <a:r>
              <a:rPr lang="en-US" sz="1600" dirty="0" smtClean="0"/>
              <a:t>This is inefficient for short-packet applications</a:t>
            </a:r>
          </a:p>
          <a:p>
            <a:pPr lvl="2"/>
            <a:r>
              <a:rPr lang="en-US" sz="1400" dirty="0" smtClean="0"/>
              <a:t>E.g., the FR-EM document includes traffic specifications for sensors (256Bytes), and industrial process automation (64Bytes) [3]. Other applications with very short packets can be envisioned</a:t>
            </a:r>
            <a:endParaRPr lang="en-US" altLang="zh-CN" sz="1600" dirty="0" smtClean="0"/>
          </a:p>
          <a:p>
            <a:r>
              <a:rPr lang="en-US" altLang="zh-CN" sz="1800" dirty="0" smtClean="0"/>
              <a:t>Shortening the MAC header has advantages for 11ah</a:t>
            </a:r>
          </a:p>
          <a:p>
            <a:pPr lvl="2"/>
            <a:r>
              <a:rPr lang="en-US" altLang="zh-CN" sz="1400" dirty="0" smtClean="0"/>
              <a:t>Prolonged battery lifetime</a:t>
            </a:r>
          </a:p>
          <a:p>
            <a:pPr lvl="2"/>
            <a:r>
              <a:rPr lang="en-US" altLang="zh-CN" sz="1400" dirty="0" smtClean="0"/>
              <a:t>Reduced medium occupancy</a:t>
            </a:r>
          </a:p>
          <a:p>
            <a:pPr lvl="2"/>
            <a:endParaRPr lang="en-US" altLang="zh-CN" sz="1400" dirty="0" smtClean="0"/>
          </a:p>
          <a:p>
            <a:r>
              <a:rPr lang="en-US" altLang="zh-CN" sz="1800" dirty="0"/>
              <a:t>Motions that define the structure of the Short MAC header have passed </a:t>
            </a:r>
            <a:r>
              <a:rPr lang="en-US" altLang="zh-CN" sz="1800" dirty="0" smtClean="0"/>
              <a:t>[5]</a:t>
            </a:r>
            <a:endParaRPr lang="en-US" altLang="zh-CN" sz="1800" dirty="0"/>
          </a:p>
          <a:p>
            <a:pPr lvl="1"/>
            <a:r>
              <a:rPr lang="en-US" altLang="zh-CN" sz="1400" dirty="0"/>
              <a:t>See next slide for details on the </a:t>
            </a:r>
            <a:r>
              <a:rPr lang="en-US" altLang="zh-CN" sz="1400" dirty="0" smtClean="0"/>
              <a:t>structure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r>
              <a:rPr lang="en-US" sz="1800" dirty="0" smtClean="0"/>
              <a:t>This presentation follows up on other design details for the Short MAC header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Short MAC Header Format – 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Frame Control (2 Bytes)</a:t>
            </a:r>
          </a:p>
          <a:p>
            <a:pPr lvl="1"/>
            <a:r>
              <a:rPr lang="en-US" sz="1400" dirty="0" smtClean="0"/>
              <a:t>There are 3 available bits</a:t>
            </a:r>
          </a:p>
          <a:p>
            <a:r>
              <a:rPr lang="en-US" sz="1800" dirty="0" smtClean="0"/>
              <a:t>Short ID (2 Bytes)</a:t>
            </a:r>
          </a:p>
          <a:p>
            <a:pPr lvl="1"/>
            <a:r>
              <a:rPr lang="en-US" sz="1400" dirty="0" smtClean="0"/>
              <a:t>Contains the Association ID (13 bits) of the RX/TX STA depending on From DS value</a:t>
            </a:r>
          </a:p>
          <a:p>
            <a:pPr lvl="1"/>
            <a:r>
              <a:rPr lang="en-US" sz="1400" dirty="0" smtClean="0"/>
              <a:t>There are 3 available bits</a:t>
            </a:r>
          </a:p>
          <a:p>
            <a:r>
              <a:rPr lang="en-US" sz="1800" dirty="0" smtClean="0">
                <a:sym typeface="Wingdings" pitchFamily="2" charset="2"/>
              </a:rPr>
              <a:t>A3 </a:t>
            </a:r>
            <a:r>
              <a:rPr lang="en-US" sz="1800" dirty="0">
                <a:sym typeface="Wingdings" pitchFamily="2" charset="2"/>
              </a:rPr>
              <a:t>is optionally </a:t>
            </a:r>
            <a:r>
              <a:rPr lang="en-US" sz="1800" dirty="0" smtClean="0">
                <a:sym typeface="Wingdings" pitchFamily="2" charset="2"/>
              </a:rPr>
              <a:t>present based on A3 Present indication bit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06980"/>
              </p:ext>
            </p:extLst>
          </p:nvPr>
        </p:nvGraphicFramePr>
        <p:xfrm>
          <a:off x="1461561" y="1556792"/>
          <a:ext cx="6206783" cy="533400"/>
        </p:xfrm>
        <a:graphic>
          <a:graphicData uri="http://schemas.openxmlformats.org/drawingml/2006/table">
            <a:tbl>
              <a:tblPr/>
              <a:tblGrid>
                <a:gridCol w="923007"/>
                <a:gridCol w="635578"/>
                <a:gridCol w="609600"/>
                <a:gridCol w="914400"/>
                <a:gridCol w="685800"/>
                <a:gridCol w="1676400"/>
                <a:gridCol w="761998"/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Octets: 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2/6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6/2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variable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Frame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Control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A1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A2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Sequence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Control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A3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Frame 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>
                          <a:effectLst/>
                          <a:latin typeface="Arial"/>
                          <a:ea typeface="Times New Roman"/>
                        </a:rPr>
                        <a:t>Body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GB" sz="1050" dirty="0">
                          <a:effectLst/>
                          <a:latin typeface="Arial"/>
                          <a:ea typeface="Times New Roman"/>
                        </a:rPr>
                        <a:t>FCS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26202"/>
              </p:ext>
            </p:extLst>
          </p:nvPr>
        </p:nvGraphicFramePr>
        <p:xfrm>
          <a:off x="484424" y="2168860"/>
          <a:ext cx="5419724" cy="718378"/>
        </p:xfrm>
        <a:graphic>
          <a:graphicData uri="http://schemas.openxmlformats.org/drawingml/2006/table">
            <a:tbl>
              <a:tblPr/>
              <a:tblGrid>
                <a:gridCol w="845502"/>
                <a:gridCol w="385128"/>
                <a:gridCol w="397828"/>
                <a:gridCol w="659765"/>
                <a:gridCol w="788352"/>
                <a:gridCol w="399415"/>
                <a:gridCol w="635952"/>
                <a:gridCol w="432752"/>
                <a:gridCol w="497840"/>
                <a:gridCol w="377190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bits 2             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Protocol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Version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Type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From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Fragments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Power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Management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Data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Protected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Frame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EOSP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Present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90930"/>
              </p:ext>
            </p:extLst>
          </p:nvPr>
        </p:nvGraphicFramePr>
        <p:xfrm>
          <a:off x="6121410" y="2168860"/>
          <a:ext cx="2339022" cy="718378"/>
        </p:xfrm>
        <a:graphic>
          <a:graphicData uri="http://schemas.openxmlformats.org/drawingml/2006/table">
            <a:tbl>
              <a:tblPr/>
              <a:tblGrid>
                <a:gridCol w="1549717"/>
                <a:gridCol w="789305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13              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Association ID (AID)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768244" y="2941203"/>
            <a:ext cx="1309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Short ID (SID)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195736" y="2960948"/>
            <a:ext cx="1327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Frame Control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A3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04964"/>
            <a:ext cx="8305800" cy="2991036"/>
          </a:xfrm>
        </p:spPr>
        <p:txBody>
          <a:bodyPr/>
          <a:lstStyle/>
          <a:p>
            <a:r>
              <a:rPr lang="en-US" sz="2000" dirty="0" smtClean="0"/>
              <a:t>Propose to move A3 present bit from Frame Control to Short ID field</a:t>
            </a:r>
          </a:p>
          <a:p>
            <a:pPr lvl="1"/>
            <a:r>
              <a:rPr lang="en-US" sz="1800" dirty="0" smtClean="0"/>
              <a:t>One additional free bit is available in FC for other features</a:t>
            </a:r>
          </a:p>
          <a:p>
            <a:pPr lvl="1"/>
            <a:r>
              <a:rPr lang="en-US" sz="1800" dirty="0" smtClean="0"/>
              <a:t>A3 is not necessary for the Short MAC header with 2 full MAC addresses</a:t>
            </a:r>
          </a:p>
          <a:p>
            <a:pPr lvl="2"/>
            <a:r>
              <a:rPr lang="en-US" sz="1600" dirty="0" smtClean="0"/>
              <a:t>That would have similar overhead to normal MAC header, with only </a:t>
            </a:r>
            <a:r>
              <a:rPr lang="en-US" sz="1400" dirty="0" smtClean="0"/>
              <a:t>2 </a:t>
            </a:r>
            <a:r>
              <a:rPr lang="en-US" sz="1400" dirty="0"/>
              <a:t>Bytes less due to </a:t>
            </a:r>
            <a:r>
              <a:rPr lang="en-US" sz="1400" dirty="0" smtClean="0"/>
              <a:t>Duration field removal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78940"/>
              </p:ext>
            </p:extLst>
          </p:nvPr>
        </p:nvGraphicFramePr>
        <p:xfrm>
          <a:off x="484424" y="1664804"/>
          <a:ext cx="5419724" cy="718378"/>
        </p:xfrm>
        <a:graphic>
          <a:graphicData uri="http://schemas.openxmlformats.org/drawingml/2006/table">
            <a:tbl>
              <a:tblPr/>
              <a:tblGrid>
                <a:gridCol w="845502"/>
                <a:gridCol w="385128"/>
                <a:gridCol w="397828"/>
                <a:gridCol w="659765"/>
                <a:gridCol w="788352"/>
                <a:gridCol w="399415"/>
                <a:gridCol w="635952"/>
                <a:gridCol w="432752"/>
                <a:gridCol w="497840"/>
                <a:gridCol w="377190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bits 2             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Protocol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Version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Type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From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Fragments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Power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Management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Data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Protected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Frame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EOSP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Present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648415"/>
              </p:ext>
            </p:extLst>
          </p:nvPr>
        </p:nvGraphicFramePr>
        <p:xfrm>
          <a:off x="6121410" y="1664804"/>
          <a:ext cx="2339022" cy="718378"/>
        </p:xfrm>
        <a:graphic>
          <a:graphicData uri="http://schemas.openxmlformats.org/drawingml/2006/table">
            <a:tbl>
              <a:tblPr/>
              <a:tblGrid>
                <a:gridCol w="1549717"/>
                <a:gridCol w="789305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13              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Association ID (AID)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68244" y="2437147"/>
            <a:ext cx="1309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Short ID (SID)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195736" y="2456892"/>
            <a:ext cx="1327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Frame Control</a:t>
            </a:r>
            <a:endParaRPr lang="en-US" sz="1400" dirty="0"/>
          </a:p>
        </p:txBody>
      </p:sp>
      <p:sp>
        <p:nvSpPr>
          <p:cNvPr id="14" name="Freeform 13"/>
          <p:cNvSpPr/>
          <p:nvPr/>
        </p:nvSpPr>
        <p:spPr bwMode="auto">
          <a:xfrm>
            <a:off x="5262113" y="1276709"/>
            <a:ext cx="2639683" cy="664234"/>
          </a:xfrm>
          <a:custGeom>
            <a:avLst/>
            <a:gdLst>
              <a:gd name="connsiteX0" fmla="*/ 0 w 2639683"/>
              <a:gd name="connsiteY0" fmla="*/ 664234 h 664234"/>
              <a:gd name="connsiteX1" fmla="*/ 1155940 w 2639683"/>
              <a:gd name="connsiteY1" fmla="*/ 0 h 664234"/>
              <a:gd name="connsiteX2" fmla="*/ 2639683 w 2639683"/>
              <a:gd name="connsiteY2" fmla="*/ 664234 h 66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9683" h="664234">
                <a:moveTo>
                  <a:pt x="0" y="664234"/>
                </a:moveTo>
                <a:cubicBezTo>
                  <a:pt x="357996" y="332117"/>
                  <a:pt x="715993" y="0"/>
                  <a:pt x="1155940" y="0"/>
                </a:cubicBezTo>
                <a:cubicBezTo>
                  <a:pt x="1595887" y="0"/>
                  <a:pt x="2639683" y="664234"/>
                  <a:pt x="2639683" y="66423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9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A4 Present and A-MSDU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4924"/>
            <a:ext cx="8305800" cy="3351076"/>
          </a:xfrm>
        </p:spPr>
        <p:txBody>
          <a:bodyPr/>
          <a:lstStyle/>
          <a:p>
            <a:r>
              <a:rPr lang="en-US" sz="1800" dirty="0" smtClean="0">
                <a:sym typeface="Wingdings" pitchFamily="2" charset="2"/>
              </a:rPr>
              <a:t>The 11ah spec framework requires the following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A Relay shall use 4-address frames or A-MSDU to forward packets [6]</a:t>
            </a:r>
          </a:p>
          <a:p>
            <a:pPr lvl="1"/>
            <a:endParaRPr lang="en-US" sz="1600" dirty="0" smtClean="0">
              <a:sym typeface="Wingdings" pitchFamily="2" charset="2"/>
            </a:endParaRPr>
          </a:p>
          <a:p>
            <a:r>
              <a:rPr lang="en-US" sz="1800" dirty="0" smtClean="0">
                <a:sym typeface="Wingdings" pitchFamily="2" charset="2"/>
              </a:rPr>
              <a:t>We propose to indicate presence of A4 and A-MSDU in short MAC header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Use reserved bits in SID field to indicate presence of A4 and A-MSDU</a:t>
            </a:r>
          </a:p>
          <a:p>
            <a:r>
              <a:rPr lang="en-US" sz="1800" dirty="0" smtClean="0">
                <a:sym typeface="Wingdings" pitchFamily="2" charset="2"/>
              </a:rPr>
              <a:t>Allows to use short MAC header for relay operation</a:t>
            </a:r>
          </a:p>
          <a:p>
            <a:r>
              <a:rPr lang="en-US" sz="1800" dirty="0" smtClean="0">
                <a:sym typeface="Wingdings" pitchFamily="2" charset="2"/>
              </a:rPr>
              <a:t>From an overhead perspective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22 </a:t>
            </a:r>
            <a:r>
              <a:rPr lang="en-US" sz="1600" dirty="0">
                <a:sym typeface="Wingdings" pitchFamily="2" charset="2"/>
              </a:rPr>
              <a:t>Bytes for a short MAC </a:t>
            </a:r>
            <a:r>
              <a:rPr lang="en-US" sz="1600" dirty="0" smtClean="0">
                <a:sym typeface="Wingdings" pitchFamily="2" charset="2"/>
              </a:rPr>
              <a:t>header with A4 (when </a:t>
            </a:r>
            <a:r>
              <a:rPr lang="en-US" sz="1600" dirty="0">
                <a:sym typeface="Wingdings" pitchFamily="2" charset="2"/>
              </a:rPr>
              <a:t>A3 is stored at the </a:t>
            </a:r>
            <a:r>
              <a:rPr lang="en-US" sz="1600" dirty="0" smtClean="0">
                <a:sym typeface="Wingdings" pitchFamily="2" charset="2"/>
              </a:rPr>
              <a:t>Relay)</a:t>
            </a:r>
            <a:endParaRPr lang="en-US" sz="1600" dirty="0">
              <a:sym typeface="Wingdings" pitchFamily="2" charset="2"/>
            </a:endParaRPr>
          </a:p>
          <a:p>
            <a:pPr lvl="1"/>
            <a:r>
              <a:rPr lang="en-US" sz="1600" dirty="0" smtClean="0">
                <a:sym typeface="Wingdings" pitchFamily="2" charset="2"/>
              </a:rPr>
              <a:t>40 Bytes </a:t>
            </a:r>
            <a:r>
              <a:rPr lang="en-US" sz="1600" dirty="0">
                <a:sym typeface="Wingdings" pitchFamily="2" charset="2"/>
              </a:rPr>
              <a:t>for a normal MAC header </a:t>
            </a:r>
            <a:r>
              <a:rPr lang="en-US" sz="1600" dirty="0" smtClean="0">
                <a:sym typeface="Wingdings" pitchFamily="2" charset="2"/>
              </a:rPr>
              <a:t>with 4 addresses</a:t>
            </a:r>
          </a:p>
          <a:p>
            <a:pPr lvl="2"/>
            <a:endParaRPr lang="en-US" sz="1400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978"/>
              </p:ext>
            </p:extLst>
          </p:nvPr>
        </p:nvGraphicFramePr>
        <p:xfrm>
          <a:off x="2051720" y="1675527"/>
          <a:ext cx="4157344" cy="718378"/>
        </p:xfrm>
        <a:graphic>
          <a:graphicData uri="http://schemas.openxmlformats.org/drawingml/2006/table">
            <a:tbl>
              <a:tblPr/>
              <a:tblGrid>
                <a:gridCol w="1549717"/>
                <a:gridCol w="894080"/>
                <a:gridCol w="894080"/>
                <a:gridCol w="819467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13              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Association ID (AID)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A3 Present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A4 Present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A-MSDU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041103"/>
            <a:ext cx="1309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Short ID (SID)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973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Traffic Identifier (TID)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2856"/>
            <a:ext cx="8305800" cy="3963144"/>
          </a:xfrm>
        </p:spPr>
        <p:txBody>
          <a:bodyPr/>
          <a:lstStyle/>
          <a:p>
            <a:r>
              <a:rPr lang="en-US" altLang="ko-KR" sz="1800" dirty="0" smtClean="0"/>
              <a:t>TID identifies the TC/TS to which the MSDU or A-MSDU belongs</a:t>
            </a:r>
          </a:p>
          <a:p>
            <a:pPr lvl="1"/>
            <a:r>
              <a:rPr lang="en-US" altLang="ko-KR" sz="1600" dirty="0" smtClean="0"/>
              <a:t>It also identifies the TC or TS of traffic for which a TXOP is being requested</a:t>
            </a:r>
          </a:p>
          <a:p>
            <a:pPr lvl="2"/>
            <a:r>
              <a:rPr lang="en-US" altLang="ko-KR" sz="1400" dirty="0" smtClean="0"/>
              <a:t>Through the setting of TXOP duration requested or queue size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r>
              <a:rPr lang="en-US" altLang="ko-KR" sz="1800" dirty="0" smtClean="0"/>
              <a:t>Including the TID in the short MAC header has already been accepted [7]</a:t>
            </a:r>
          </a:p>
          <a:p>
            <a:pPr lvl="1"/>
            <a:r>
              <a:rPr lang="en-US" altLang="ko-KR" sz="1600" dirty="0" smtClean="0"/>
              <a:t>Sufficient for correct operation with EDCA (0—7)</a:t>
            </a:r>
          </a:p>
          <a:p>
            <a:pPr lvl="1"/>
            <a:r>
              <a:rPr lang="en-US" altLang="ko-KR" sz="1600" dirty="0" smtClean="0"/>
              <a:t>We propose to send the 3 LSBs of the TID in the Frame Control </a:t>
            </a:r>
          </a:p>
          <a:p>
            <a:pPr lvl="2"/>
            <a:r>
              <a:rPr lang="en-US" altLang="ko-KR" sz="1400" dirty="0" smtClean="0"/>
              <a:t>First MSB of TID can be stored at the receiver if HCCA or HEMM is used </a:t>
            </a:r>
          </a:p>
          <a:p>
            <a:pPr lvl="2"/>
            <a:r>
              <a:rPr lang="en-US" altLang="ko-KR" sz="1400" dirty="0" smtClean="0"/>
              <a:t>Fits perfectly in the available bits in the Frame Control</a:t>
            </a:r>
          </a:p>
          <a:p>
            <a:pPr lvl="3"/>
            <a:r>
              <a:rPr lang="en-US" altLang="ko-KR" sz="1200" dirty="0" smtClean="0"/>
              <a:t>One additional bit is still available</a:t>
            </a:r>
            <a:endParaRPr lang="en-US" altLang="ko-KR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758631"/>
              </p:ext>
            </p:extLst>
          </p:nvPr>
        </p:nvGraphicFramePr>
        <p:xfrm>
          <a:off x="1816572" y="1376772"/>
          <a:ext cx="5419724" cy="718378"/>
        </p:xfrm>
        <a:graphic>
          <a:graphicData uri="http://schemas.openxmlformats.org/drawingml/2006/table">
            <a:tbl>
              <a:tblPr/>
              <a:tblGrid>
                <a:gridCol w="845502"/>
                <a:gridCol w="385128"/>
                <a:gridCol w="397828"/>
                <a:gridCol w="659765"/>
                <a:gridCol w="788352"/>
                <a:gridCol w="399415"/>
                <a:gridCol w="635952"/>
                <a:gridCol w="432752"/>
                <a:gridCol w="497840"/>
                <a:gridCol w="377190"/>
              </a:tblGrid>
              <a:tr h="28299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bits 2              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marL="45720" marR="4572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37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Protocol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Version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Type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From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Fragments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Power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Management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Data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Protected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Frame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EOSP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TID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35770"/>
              </p:ext>
            </p:extLst>
          </p:nvPr>
        </p:nvGraphicFramePr>
        <p:xfrm>
          <a:off x="899592" y="3068960"/>
          <a:ext cx="7464425" cy="1571625"/>
        </p:xfrm>
        <a:graphic>
          <a:graphicData uri="http://schemas.openxmlformats.org/drawingml/2006/table">
            <a:tbl>
              <a:tblPr/>
              <a:tblGrid>
                <a:gridCol w="1081088"/>
                <a:gridCol w="3668712"/>
                <a:gridCol w="27146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Access 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Usage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Allowed values in TID subfield (4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EDCA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UP for either TC or TS, regardless of whether admission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control is required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0–7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HCCA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TSID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8–15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HEMM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TSID, regardless of the access mechanism 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34" charset="-127"/>
                          <a:cs typeface="Arial" pitchFamily="34" charset="0"/>
                        </a:rPr>
                        <a:t>8–15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6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Following up on the  design of short MAC header [5], we propose</a:t>
            </a:r>
          </a:p>
          <a:p>
            <a:pPr lvl="1"/>
            <a:r>
              <a:rPr lang="en-US" dirty="0" smtClean="0"/>
              <a:t>Move A3 Present bit from Frame Control to SID field</a:t>
            </a:r>
          </a:p>
          <a:p>
            <a:pPr lvl="1"/>
            <a:r>
              <a:rPr lang="en-US" dirty="0" smtClean="0"/>
              <a:t>Include A4 Present and A-MSDU indication bits in the SID field</a:t>
            </a:r>
          </a:p>
          <a:p>
            <a:pPr lvl="1"/>
            <a:r>
              <a:rPr lang="en-US" dirty="0" smtClean="0"/>
              <a:t>Include 3 LSBs of the TID in FC to enable correct operation of EDCA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20173</TotalTime>
  <Words>891</Words>
  <Application>Microsoft Office PowerPoint</Application>
  <PresentationFormat>On-screen Show (4:3)</PresentationFormat>
  <Paragraphs>263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Extend Submission Template</vt:lpstr>
      <vt:lpstr>Template</vt:lpstr>
      <vt:lpstr>Microsoft Word Macro-Enabled Document</vt:lpstr>
      <vt:lpstr>Macro-Enabled Template</vt:lpstr>
      <vt:lpstr>Short MAC Header Design </vt:lpstr>
      <vt:lpstr>PowerPoint Presentation</vt:lpstr>
      <vt:lpstr>PowerPoint Presentation</vt:lpstr>
      <vt:lpstr>Introduction</vt:lpstr>
      <vt:lpstr>Short MAC Header Format – current status</vt:lpstr>
      <vt:lpstr>A3 Present</vt:lpstr>
      <vt:lpstr>A4 Present and A-MSDU</vt:lpstr>
      <vt:lpstr>Traffic Identifier (TID)</vt:lpstr>
      <vt:lpstr>Conclusions</vt:lpstr>
      <vt:lpstr>References</vt:lpstr>
      <vt:lpstr>Straw Poll 1</vt:lpstr>
      <vt:lpstr>Straw Poll 2</vt:lpstr>
    </vt:vector>
  </TitlesOfParts>
  <Company>Qualcomm, Incorporated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MAC Header</dc:title>
  <dc:creator>Asterjadhi, Alfred</dc:creator>
  <cp:lastModifiedBy>Simone Merlin</cp:lastModifiedBy>
  <cp:revision>887</cp:revision>
  <dcterms:created xsi:type="dcterms:W3CDTF">2008-10-07T17:07:33Z</dcterms:created>
  <dcterms:modified xsi:type="dcterms:W3CDTF">2013-03-18T19:25:22Z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373525484</vt:i4>
  </property>
  <property fmtid="{D5CDD505-2E9C-101B-9397-08002B2CF9AE}" pid="5" name="_EmailSubject">
    <vt:lpwstr>[STDS-802-11-TGAH] March agenda</vt:lpwstr>
  </property>
  <property fmtid="{D5CDD505-2E9C-101B-9397-08002B2CF9AE}" pid="6" name="_AuthorEmail">
    <vt:lpwstr>aasterja@qti.qualcomm.com</vt:lpwstr>
  </property>
  <property fmtid="{D5CDD505-2E9C-101B-9397-08002B2CF9AE}" pid="7" name="_AuthorEmailDisplayName">
    <vt:lpwstr>Asterjadhi, Alfred</vt:lpwstr>
  </property>
  <property fmtid="{D5CDD505-2E9C-101B-9397-08002B2CF9AE}" pid="8" name="_PreviousAdHocReviewCycleID">
    <vt:i4>-1907470694</vt:i4>
  </property>
</Properties>
</file>