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5" r:id="rId3"/>
    <p:sldId id="295" r:id="rId4"/>
    <p:sldId id="315" r:id="rId5"/>
    <p:sldId id="308" r:id="rId6"/>
    <p:sldId id="297" r:id="rId7"/>
    <p:sldId id="300" r:id="rId8"/>
    <p:sldId id="316" r:id="rId9"/>
    <p:sldId id="317" r:id="rId10"/>
    <p:sldId id="302" r:id="rId11"/>
    <p:sldId id="309" r:id="rId12"/>
    <p:sldId id="310" r:id="rId13"/>
    <p:sldId id="318" r:id="rId14"/>
    <p:sldId id="296" r:id="rId15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4573" autoAdjust="0"/>
  </p:normalViewPr>
  <p:slideViewPr>
    <p:cSldViewPr snapToGrid="0">
      <p:cViewPr>
        <p:scale>
          <a:sx n="75" d="100"/>
          <a:sy n="75" d="100"/>
        </p:scale>
        <p:origin x="-12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310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9431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906" y="6475413"/>
            <a:ext cx="278601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718" y="332601"/>
            <a:ext cx="33727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11-13/0314-00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</a:t>
            </a:r>
            <a:r>
              <a:rPr lang="en-US" dirty="0"/>
              <a:t>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/>
              <a:t>On Future Enhancements to   </a:t>
            </a:r>
            <a:br>
              <a:rPr lang="en-US" dirty="0"/>
            </a:br>
            <a:r>
              <a:rPr lang="en-US" dirty="0"/>
              <a:t>802.11 Technology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535141"/>
              </p:ext>
            </p:extLst>
          </p:nvPr>
        </p:nvGraphicFramePr>
        <p:xfrm>
          <a:off x="914400" y="2730500"/>
          <a:ext cx="74803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8" name="Document" r:id="rId4" imgW="9339701" imgH="2531617" progId="Word.Document.8">
                  <p:embed/>
                </p:oleObj>
              </mc:Choice>
              <mc:Fallback>
                <p:oleObj name="Document" r:id="rId4" imgW="9339701" imgH="2531617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30500"/>
                        <a:ext cx="7480300" cy="208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HARQ in </a:t>
            </a:r>
            <a:r>
              <a:rPr lang="en-US" dirty="0"/>
              <a:t>IEEE802.11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80772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Aggressive MCS selection:</a:t>
            </a:r>
          </a:p>
          <a:p>
            <a:pPr lvl="1"/>
            <a:r>
              <a:rPr lang="en-US" dirty="0" smtClean="0"/>
              <a:t>Improved data rates. </a:t>
            </a:r>
          </a:p>
          <a:p>
            <a:r>
              <a:rPr lang="en-US" dirty="0"/>
              <a:t>Improved BSS edge data </a:t>
            </a:r>
            <a:r>
              <a:rPr lang="en-US" dirty="0" smtClean="0"/>
              <a:t>rates:  </a:t>
            </a:r>
          </a:p>
          <a:p>
            <a:pPr lvl="1"/>
            <a:r>
              <a:rPr lang="en-US" dirty="0" smtClean="0"/>
              <a:t>PHY </a:t>
            </a:r>
            <a:r>
              <a:rPr lang="en-US" dirty="0"/>
              <a:t>header detection will become limiting </a:t>
            </a:r>
            <a:r>
              <a:rPr lang="en-US" dirty="0" smtClean="0"/>
              <a:t>factor.</a:t>
            </a:r>
          </a:p>
          <a:p>
            <a:pPr lvl="1"/>
            <a:r>
              <a:rPr lang="en-US" dirty="0" smtClean="0"/>
              <a:t>Decoding error due to low SNR is not penalized</a:t>
            </a:r>
          </a:p>
          <a:p>
            <a:r>
              <a:rPr lang="en-US" dirty="0" smtClean="0"/>
              <a:t>Reduced latency:</a:t>
            </a:r>
          </a:p>
          <a:p>
            <a:pPr lvl="1"/>
            <a:r>
              <a:rPr lang="en-US" dirty="0" smtClean="0"/>
              <a:t>Higher average data rate</a:t>
            </a:r>
          </a:p>
          <a:p>
            <a:pPr lvl="1"/>
            <a:r>
              <a:rPr lang="en-US" dirty="0" smtClean="0"/>
              <a:t>Fast retransmission potentially without contention </a:t>
            </a:r>
          </a:p>
          <a:p>
            <a:r>
              <a:rPr lang="en-US" dirty="0" smtClean="0"/>
              <a:t>Improved robustness to time-varying interference:</a:t>
            </a:r>
          </a:p>
          <a:p>
            <a:pPr lvl="1"/>
            <a:r>
              <a:rPr lang="en-US" dirty="0" smtClean="0"/>
              <a:t>Fast recovery from </a:t>
            </a:r>
            <a:r>
              <a:rPr lang="en-US" dirty="0"/>
              <a:t>l</a:t>
            </a:r>
            <a:r>
              <a:rPr lang="en-US" dirty="0" smtClean="0"/>
              <a:t>ink adaptation error.</a:t>
            </a:r>
          </a:p>
          <a:p>
            <a:r>
              <a:rPr lang="en-US" dirty="0" smtClean="0"/>
              <a:t>Improved robustness to ISI</a:t>
            </a:r>
          </a:p>
          <a:p>
            <a:pPr lvl="1"/>
            <a:r>
              <a:rPr lang="en-US" dirty="0" smtClean="0"/>
              <a:t>Short cyclic prefix can be used more often – Improved system capacity</a:t>
            </a:r>
          </a:p>
          <a:p>
            <a:pPr lvl="1"/>
            <a:r>
              <a:rPr lang="en-US" dirty="0" smtClean="0"/>
              <a:t>Long cyclic prefix can tolerate even long delay spreads – even more difficult outdoor environments can be supported</a:t>
            </a:r>
          </a:p>
          <a:p>
            <a:pPr>
              <a:buFont typeface="Symbol"/>
              <a:buChar char="Þ"/>
            </a:pPr>
            <a:r>
              <a:rPr lang="en-US" dirty="0" smtClean="0"/>
              <a:t>Reduced </a:t>
            </a:r>
            <a:r>
              <a:rPr lang="en-US" dirty="0"/>
              <a:t>total transmission times and medium utilization</a:t>
            </a:r>
            <a:r>
              <a:rPr lang="en-US" dirty="0" smtClean="0"/>
              <a:t>.</a:t>
            </a:r>
          </a:p>
          <a:p>
            <a:pPr>
              <a:buFont typeface="Symbol"/>
              <a:buChar char="Þ"/>
            </a:pPr>
            <a:r>
              <a:rPr lang="en-US" dirty="0" smtClean="0"/>
              <a:t>Could be introduced on top of 802.11n and 802.11ac for both 2.4 and 5 GHz in a backward compatible manner.</a:t>
            </a:r>
          </a:p>
          <a:p>
            <a:pPr>
              <a:buFont typeface="Symbol"/>
              <a:buChar char="Þ"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Specification work of a significant new </a:t>
            </a:r>
            <a:r>
              <a:rPr lang="en-US" dirty="0" smtClean="0"/>
              <a:t>feature.</a:t>
            </a:r>
          </a:p>
          <a:p>
            <a:pPr lvl="1"/>
            <a:r>
              <a:rPr lang="en-US" dirty="0"/>
              <a:t>Support of new definitions in </a:t>
            </a:r>
            <a:r>
              <a:rPr lang="en-US" dirty="0" smtClean="0"/>
              <a:t> to PHY </a:t>
            </a:r>
            <a:r>
              <a:rPr lang="en-US" dirty="0"/>
              <a:t>header</a:t>
            </a:r>
          </a:p>
          <a:p>
            <a:pPr lvl="2"/>
            <a:r>
              <a:rPr lang="en-US" dirty="0"/>
              <a:t>Majority of the existing PHY header parts could be re-used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Could be included in the design of a new PHY.</a:t>
            </a:r>
            <a:endParaRPr lang="en-US" dirty="0"/>
          </a:p>
          <a:p>
            <a:pPr lvl="1"/>
            <a:r>
              <a:rPr lang="en-US" dirty="0"/>
              <a:t>Transmission and reception of NACK </a:t>
            </a:r>
            <a:r>
              <a:rPr lang="en-US" dirty="0" smtClean="0"/>
              <a:t>frame.</a:t>
            </a:r>
            <a:endParaRPr lang="en-US" dirty="0"/>
          </a:p>
          <a:p>
            <a:r>
              <a:rPr lang="en-US" dirty="0" smtClean="0"/>
              <a:t>Implementation </a:t>
            </a:r>
            <a:r>
              <a:rPr lang="en-US" dirty="0"/>
              <a:t>complexity:</a:t>
            </a:r>
          </a:p>
          <a:p>
            <a:pPr lvl="1"/>
            <a:r>
              <a:rPr lang="en-US" dirty="0"/>
              <a:t>Receiver memory and processing requirements </a:t>
            </a:r>
            <a:r>
              <a:rPr lang="en-US" dirty="0" smtClean="0"/>
              <a:t>increase HARQ processing; especially on high data rates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owever this could be controlled by 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ifferent </a:t>
            </a:r>
            <a:r>
              <a:rPr lang="en-US" dirty="0"/>
              <a:t>STA </a:t>
            </a:r>
            <a:r>
              <a:rPr lang="en-US" dirty="0" smtClean="0"/>
              <a:t>capabilities 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imiting data rates used with HARQ.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HARQ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44E50E-0FEC-428F-A65E-6BAA3355F8E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/>
              <a:t>Carrier Oriented Cellular Offload is </a:t>
            </a:r>
            <a:r>
              <a:rPr lang="en-US" sz="1800" dirty="0" smtClean="0"/>
              <a:t>a viable </a:t>
            </a:r>
            <a:r>
              <a:rPr lang="en-US" sz="1800" dirty="0"/>
              <a:t>use </a:t>
            </a:r>
            <a:r>
              <a:rPr lang="en-US" sz="1800" dirty="0" smtClean="0"/>
              <a:t>case and presented targets for future work are sensible.</a:t>
            </a:r>
          </a:p>
          <a:p>
            <a:r>
              <a:rPr lang="en-US" sz="1800" dirty="0" smtClean="0"/>
              <a:t>Improvements </a:t>
            </a:r>
            <a:r>
              <a:rPr lang="en-US" sz="1800" dirty="0"/>
              <a:t>should be as generic as possible to support all kind of different use cases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System scenario under consideration </a:t>
            </a:r>
            <a:r>
              <a:rPr lang="en-US" sz="1800" dirty="0"/>
              <a:t>should </a:t>
            </a:r>
            <a:r>
              <a:rPr lang="en-US" sz="1800" dirty="0" smtClean="0"/>
              <a:t>be a </a:t>
            </a:r>
            <a:r>
              <a:rPr lang="en-US" sz="1800" dirty="0"/>
              <a:t>dense deployment of AP and STA on same channel</a:t>
            </a:r>
          </a:p>
          <a:p>
            <a:r>
              <a:rPr lang="en-US" sz="1800" dirty="0" smtClean="0"/>
              <a:t>Improvements </a:t>
            </a:r>
            <a:r>
              <a:rPr lang="en-US" sz="1800" dirty="0"/>
              <a:t>should consider </a:t>
            </a:r>
            <a:r>
              <a:rPr lang="en-US" sz="1800" dirty="0" smtClean="0"/>
              <a:t>both: </a:t>
            </a:r>
            <a:endParaRPr lang="en-US" sz="1800" dirty="0"/>
          </a:p>
          <a:p>
            <a:pPr lvl="1"/>
            <a:r>
              <a:rPr lang="en-US" sz="1400" dirty="0"/>
              <a:t>Single link performance against varying interference and hostile channel conditions</a:t>
            </a:r>
          </a:p>
          <a:p>
            <a:pPr lvl="1"/>
            <a:r>
              <a:rPr lang="en-US" sz="1400" dirty="0"/>
              <a:t>System level to improve system capacity and fairness to channel access </a:t>
            </a:r>
            <a:r>
              <a:rPr lang="en-US" sz="1400" dirty="0" smtClean="0"/>
              <a:t> </a:t>
            </a:r>
            <a:endParaRPr lang="en-US" sz="1400" dirty="0"/>
          </a:p>
          <a:p>
            <a:endParaRPr lang="en-US" sz="1800" dirty="0" smtClean="0"/>
          </a:p>
          <a:p>
            <a:r>
              <a:rPr lang="en-US" sz="1800" dirty="0" smtClean="0"/>
              <a:t>Introduction of HARQ in 802.11 technology is one viable option to improve Single link performance for Carrier Oriented Cellular Offload and/or Next Generation WLAN PHY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A: Simulation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750315"/>
              </p:ext>
            </p:extLst>
          </p:nvPr>
        </p:nvGraphicFramePr>
        <p:xfrm>
          <a:off x="381000" y="1828800"/>
          <a:ext cx="8364538" cy="418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900"/>
                <a:gridCol w="6243638"/>
              </a:tblGrid>
              <a:tr h="1752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Simulation 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model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r>
                        <a:rPr lang="en-US" sz="1400" baseline="0" dirty="0" smtClean="0"/>
                        <a:t> (RMS delay 30ns, Max delay 390ns)</a:t>
                      </a:r>
                      <a:endParaRPr lang="en-US" sz="1400" dirty="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Carrier frequency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2.4 GHz</a:t>
                      </a:r>
                      <a:endParaRPr lang="en-US" sz="1400" dirty="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 MHz</a:t>
                      </a:r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Channel estimator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LMMSE</a:t>
                      </a:r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Antenna configuration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NLOS, ULA, 2x2, distance </a:t>
                      </a:r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/2</a:t>
                      </a:r>
                      <a:endParaRPr lang="en-US" sz="1400" dirty="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 mode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Direct mapping, 1STS</a:t>
                      </a:r>
                      <a:r>
                        <a:rPr lang="en-US" sz="1400" baseline="0" dirty="0" smtClean="0"/>
                        <a:t> with STBC</a:t>
                      </a:r>
                      <a:endParaRPr lang="en-US" sz="1400" dirty="0"/>
                    </a:p>
                  </a:txBody>
                  <a:tcPr/>
                </a:tc>
              </a:tr>
              <a:tr h="1029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Non-idealities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defined in IEEE 802.11-09/00451r16, also 12 bit A/D converter (ideal, only quantization noise), </a:t>
                      </a:r>
                    </a:p>
                    <a:p>
                      <a:r>
                        <a:rPr lang="en-US" sz="1400" dirty="0" smtClean="0"/>
                        <a:t>AGC (with ideal timing), and </a:t>
                      </a:r>
                    </a:p>
                    <a:p>
                      <a:r>
                        <a:rPr lang="en-US" sz="1400" dirty="0" smtClean="0"/>
                        <a:t>noise variance estimated in the receiver</a:t>
                      </a:r>
                      <a:endParaRPr lang="en-US" sz="1400" dirty="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2048 Bytes</a:t>
                      </a:r>
                      <a:endParaRPr lang="en-US" sz="1400" dirty="0"/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Simulation duration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10000 transmissions</a:t>
                      </a:r>
                    </a:p>
                  </a:txBody>
                  <a:tcPr/>
                </a:tc>
              </a:tr>
              <a:tr h="316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Chase combining, 1 retransmission</a:t>
                      </a:r>
                      <a:r>
                        <a:rPr lang="en-US" sz="1400" baseline="0" dirty="0" smtClean="0"/>
                        <a:t> with frequency shift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720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  <a:tabLst>
                <a:tab pos="449263" algn="l"/>
              </a:tabLst>
            </a:pPr>
            <a:r>
              <a:rPr lang="en-US" sz="1600" b="0" dirty="0"/>
              <a:t>[</a:t>
            </a:r>
            <a:r>
              <a:rPr lang="en-US" sz="1600" b="0" dirty="0" smtClean="0"/>
              <a:t>1] 	11-12-0910-00 Carrier Oriented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Cellular Offload; </a:t>
            </a:r>
            <a:r>
              <a:rPr lang="en-US" sz="1600" b="0" dirty="0"/>
              <a:t>Laurent </a:t>
            </a:r>
            <a:r>
              <a:rPr lang="en-US" sz="1600" b="0" dirty="0" err="1"/>
              <a:t>Cariou</a:t>
            </a:r>
            <a:r>
              <a:rPr lang="en-US" sz="1600" b="0" dirty="0"/>
              <a:t> </a:t>
            </a:r>
            <a:r>
              <a:rPr lang="en-US" sz="1600" b="0" dirty="0" smtClean="0"/>
              <a:t>Orange, et al.</a:t>
            </a:r>
          </a:p>
          <a:p>
            <a:pPr marL="449263" indent="-449263">
              <a:buNone/>
              <a:tabLst>
                <a:tab pos="449263" algn="l"/>
              </a:tabLst>
            </a:pPr>
            <a:r>
              <a:rPr lang="en-US" sz="1600" b="0" dirty="0" smtClean="0"/>
              <a:t>[2]	11-12-1258-01 Operator </a:t>
            </a:r>
            <a:r>
              <a:rPr lang="en-US" sz="1600" b="0" dirty="0"/>
              <a:t>Deployed WLAN offload </a:t>
            </a:r>
            <a:r>
              <a:rPr lang="en-US" sz="1600" b="0" dirty="0" smtClean="0"/>
              <a:t>Cellular; </a:t>
            </a:r>
            <a:r>
              <a:rPr lang="en-US" sz="1600" b="0" dirty="0"/>
              <a:t>Fang </a:t>
            </a:r>
            <a:r>
              <a:rPr lang="en-US" sz="1600" b="0" dirty="0" err="1"/>
              <a:t>Xie</a:t>
            </a:r>
            <a:r>
              <a:rPr lang="en-US" sz="1600" b="0" dirty="0"/>
              <a:t> (CMCC</a:t>
            </a:r>
            <a:r>
              <a:rPr lang="en-US" sz="1600" b="0" dirty="0" smtClean="0"/>
              <a:t>), et al.</a:t>
            </a:r>
          </a:p>
          <a:p>
            <a:pPr marL="449263" indent="-449263">
              <a:buNone/>
              <a:tabLst>
                <a:tab pos="449263" algn="l"/>
              </a:tabLst>
            </a:pPr>
            <a:r>
              <a:rPr lang="en-AU" sz="1600" b="0" dirty="0" smtClean="0">
                <a:solidFill>
                  <a:schemeClr val="tx2"/>
                </a:solidFill>
              </a:rPr>
              <a:t>[3] 	11-12-1126-00 </a:t>
            </a:r>
            <a:r>
              <a:rPr lang="en-US" sz="1600" b="0" dirty="0" smtClean="0"/>
              <a:t>Wi-Fi </a:t>
            </a:r>
            <a:r>
              <a:rPr lang="en-US" sz="1600" b="0" dirty="0"/>
              <a:t>for Hotspot Deployments and Cellular </a:t>
            </a:r>
            <a:r>
              <a:rPr lang="en-US" sz="1600" b="0" dirty="0" smtClean="0"/>
              <a:t>Offload; </a:t>
            </a:r>
            <a:r>
              <a:rPr lang="en-US" sz="1600" b="0" dirty="0"/>
              <a:t>Krishna </a:t>
            </a:r>
            <a:r>
              <a:rPr lang="en-US" sz="1600" b="0" dirty="0" err="1"/>
              <a:t>Sayana</a:t>
            </a:r>
            <a:r>
              <a:rPr lang="en-US" sz="1600" b="0" dirty="0"/>
              <a:t> (Samsung</a:t>
            </a:r>
            <a:r>
              <a:rPr lang="en-US" sz="1600" b="0" dirty="0" smtClean="0"/>
              <a:t>), et al.</a:t>
            </a:r>
            <a:endParaRPr lang="en-AU" sz="1600" b="0" dirty="0" smtClean="0">
              <a:solidFill>
                <a:schemeClr val="tx2"/>
              </a:solidFill>
            </a:endParaRPr>
          </a:p>
          <a:p>
            <a:pPr marL="449263" indent="-449263">
              <a:buNone/>
              <a:tabLst>
                <a:tab pos="449263" algn="l"/>
              </a:tabLst>
            </a:pPr>
            <a:r>
              <a:rPr lang="en-AU" sz="1600" b="0" dirty="0" smtClean="0">
                <a:solidFill>
                  <a:schemeClr val="tx2"/>
                </a:solidFill>
              </a:rPr>
              <a:t>[4] 	</a:t>
            </a:r>
            <a:r>
              <a:rPr lang="en-US" sz="1600" b="0" dirty="0" smtClean="0"/>
              <a:t>11-12-0936-00 </a:t>
            </a:r>
            <a:r>
              <a:rPr lang="en-AU" sz="1600" b="0" dirty="0" smtClean="0">
                <a:solidFill>
                  <a:schemeClr val="tx2"/>
                </a:solidFill>
              </a:rPr>
              <a:t>Review </a:t>
            </a:r>
            <a:r>
              <a:rPr lang="en-AU" sz="1600" b="0" dirty="0">
                <a:solidFill>
                  <a:schemeClr val="tx2"/>
                </a:solidFill>
              </a:rPr>
              <a:t>of Overlapping 802.11 Networks (OBSS) Status and IEEE 802.11 </a:t>
            </a:r>
            <a:r>
              <a:rPr lang="en-AU" sz="1600" b="0" dirty="0" smtClean="0">
                <a:solidFill>
                  <a:schemeClr val="tx2"/>
                </a:solidFill>
              </a:rPr>
              <a:t>Solutions; </a:t>
            </a:r>
            <a:r>
              <a:rPr lang="en-US" sz="1600" b="0" dirty="0"/>
              <a:t>Xavier Perez Costa (NEC</a:t>
            </a:r>
            <a:r>
              <a:rPr lang="en-US" sz="1600" b="0" dirty="0" smtClean="0"/>
              <a:t>), et al.</a:t>
            </a:r>
            <a:endParaRPr lang="en-US" sz="1600" b="0" dirty="0">
              <a:solidFill>
                <a:schemeClr val="tx2"/>
              </a:solidFill>
            </a:endParaRPr>
          </a:p>
          <a:p>
            <a:pPr marL="449263" indent="-449263">
              <a:buNone/>
              <a:tabLst>
                <a:tab pos="449263" algn="l"/>
              </a:tabLst>
            </a:pPr>
            <a:endParaRPr lang="en-US" b="0" dirty="0" smtClean="0"/>
          </a:p>
          <a:p>
            <a:pPr marL="449263" indent="-449263">
              <a:buNone/>
              <a:tabLst>
                <a:tab pos="449263" algn="l"/>
              </a:tabLst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200" dirty="0" smtClean="0"/>
              <a:t>This presentation discusses in high level our views on </a:t>
            </a:r>
            <a:endParaRPr lang="en-US" sz="2200" dirty="0" smtClean="0"/>
          </a:p>
          <a:p>
            <a:pPr lvl="1"/>
            <a:r>
              <a:rPr lang="en-US" sz="1800" dirty="0" smtClean="0"/>
              <a:t>Carrier </a:t>
            </a:r>
            <a:r>
              <a:rPr lang="en-US" sz="1800" dirty="0" smtClean="0"/>
              <a:t>Oriented Cellular </a:t>
            </a:r>
            <a:r>
              <a:rPr lang="en-US" sz="1800" dirty="0" smtClean="0"/>
              <a:t>offload</a:t>
            </a:r>
          </a:p>
          <a:p>
            <a:pPr lvl="1"/>
            <a:r>
              <a:rPr lang="en-US" sz="1800" dirty="0" smtClean="0"/>
              <a:t>motivation for new enhancements </a:t>
            </a:r>
          </a:p>
          <a:p>
            <a:pPr lvl="1"/>
            <a:r>
              <a:rPr lang="en-US" sz="1800" dirty="0" smtClean="0"/>
              <a:t>considers </a:t>
            </a:r>
            <a:r>
              <a:rPr lang="en-US" sz="1800" dirty="0" smtClean="0"/>
              <a:t>one technical option for future enhancements of the 802.11 technology.</a:t>
            </a:r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Several presentations in previous meetings [1], [2], [3], [4] presented views on high level requirements and targets for Carrier Oriented Cellular Offload such as:</a:t>
            </a:r>
          </a:p>
          <a:p>
            <a:pPr lvl="1"/>
            <a:r>
              <a:rPr lang="en-US" sz="1800" dirty="0"/>
              <a:t>Fairness between BSS center and BSS edge users</a:t>
            </a:r>
          </a:p>
          <a:p>
            <a:pPr lvl="1"/>
            <a:r>
              <a:rPr lang="en-US" sz="1800" dirty="0" smtClean="0"/>
              <a:t>Improved BSS edge performance</a:t>
            </a:r>
          </a:p>
          <a:p>
            <a:pPr lvl="1"/>
            <a:r>
              <a:rPr lang="en-US" sz="1800" dirty="0" smtClean="0"/>
              <a:t>OBSS Interference Coordination</a:t>
            </a:r>
          </a:p>
          <a:p>
            <a:pPr lvl="1"/>
            <a:r>
              <a:rPr lang="en-US" sz="1800" dirty="0" smtClean="0"/>
              <a:t>Higher spectral utilization</a:t>
            </a:r>
          </a:p>
          <a:p>
            <a:r>
              <a:rPr lang="en-US" dirty="0" smtClean="0"/>
              <a:t>We believe that these requirements and targets are sensible in high level and set the correct direction for future work.</a:t>
            </a:r>
          </a:p>
          <a:p>
            <a:pPr lvl="1"/>
            <a:r>
              <a:rPr lang="en-US" sz="1800" dirty="0" smtClean="0"/>
              <a:t>Further clarification of the work can be discussed in study group</a:t>
            </a:r>
          </a:p>
          <a:p>
            <a:r>
              <a:rPr lang="en-US" dirty="0"/>
              <a:t>Carrier Oriented Cellular Offload is also </a:t>
            </a:r>
            <a:r>
              <a:rPr lang="en-US" dirty="0" smtClean="0"/>
              <a:t>a viable </a:t>
            </a:r>
            <a:r>
              <a:rPr lang="en-US" dirty="0"/>
              <a:t>use case, however, improvements should be </a:t>
            </a:r>
            <a:r>
              <a:rPr lang="en-US" dirty="0" smtClean="0"/>
              <a:t>generic to </a:t>
            </a:r>
            <a:r>
              <a:rPr lang="en-US" dirty="0"/>
              <a:t>support </a:t>
            </a:r>
            <a:r>
              <a:rPr lang="en-US" dirty="0" smtClean="0"/>
              <a:t>different kinds of use </a:t>
            </a:r>
            <a:r>
              <a:rPr lang="en-US" dirty="0"/>
              <a:t>cases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r>
              <a:rPr lang="en-US" dirty="0" smtClean="0"/>
              <a:t>System scenario under consideration </a:t>
            </a:r>
            <a:r>
              <a:rPr lang="en-US" dirty="0"/>
              <a:t>should be </a:t>
            </a:r>
            <a:r>
              <a:rPr lang="en-US" dirty="0" smtClean="0"/>
              <a:t>a dense </a:t>
            </a:r>
            <a:r>
              <a:rPr lang="en-US" dirty="0"/>
              <a:t>deployment of </a:t>
            </a:r>
            <a:r>
              <a:rPr lang="en-US" dirty="0" smtClean="0"/>
              <a:t>APs </a:t>
            </a:r>
            <a:r>
              <a:rPr lang="en-US" dirty="0"/>
              <a:t>and </a:t>
            </a:r>
            <a:r>
              <a:rPr lang="en-US" dirty="0" smtClean="0"/>
              <a:t>STAs </a:t>
            </a:r>
            <a:r>
              <a:rPr lang="en-US" dirty="0"/>
              <a:t>on same channel</a:t>
            </a:r>
          </a:p>
          <a:p>
            <a:pPr lvl="1"/>
            <a:r>
              <a:rPr lang="en-US" sz="1800" dirty="0"/>
              <a:t>Basic assumption should be that each AP will select </a:t>
            </a:r>
            <a:r>
              <a:rPr lang="en-US" sz="1800" dirty="0" smtClean="0"/>
              <a:t>the best </a:t>
            </a:r>
            <a:r>
              <a:rPr lang="en-US" sz="1800" dirty="0"/>
              <a:t>channel to operate. </a:t>
            </a:r>
          </a:p>
          <a:p>
            <a:pPr lvl="1"/>
            <a:r>
              <a:rPr lang="en-US" sz="1800" dirty="0"/>
              <a:t>However, when </a:t>
            </a:r>
            <a:r>
              <a:rPr lang="en-US" sz="1800" dirty="0" smtClean="0"/>
              <a:t>the number </a:t>
            </a:r>
            <a:r>
              <a:rPr lang="en-US" sz="1800" dirty="0"/>
              <a:t>of APs and channel bandwidths are increased, the system operation becomes </a:t>
            </a:r>
            <a:r>
              <a:rPr lang="en-US" sz="1800" dirty="0" smtClean="0"/>
              <a:t>a </a:t>
            </a:r>
            <a:r>
              <a:rPr lang="en-US" sz="1800" dirty="0"/>
              <a:t>frequency re-use one network. </a:t>
            </a:r>
          </a:p>
          <a:p>
            <a:r>
              <a:rPr lang="en-US" dirty="0"/>
              <a:t>Improvements should consider both: </a:t>
            </a:r>
          </a:p>
          <a:p>
            <a:pPr lvl="1"/>
            <a:r>
              <a:rPr lang="en-US" sz="1800" dirty="0"/>
              <a:t>Single link:  to improve performance in varying interference and hostile channel conditions</a:t>
            </a:r>
          </a:p>
          <a:p>
            <a:pPr lvl="1"/>
            <a:r>
              <a:rPr lang="en-US" sz="1800" dirty="0"/>
              <a:t>System level: to improve system capacity and fairness of the channel access between different users.</a:t>
            </a:r>
          </a:p>
          <a:p>
            <a:r>
              <a:rPr lang="en-US" dirty="0" smtClean="0"/>
              <a:t>In the </a:t>
            </a:r>
            <a:r>
              <a:rPr lang="en-US" dirty="0"/>
              <a:t>following slides we consider </a:t>
            </a:r>
            <a:r>
              <a:rPr lang="en-US" dirty="0" smtClean="0"/>
              <a:t>improvements for </a:t>
            </a:r>
            <a:r>
              <a:rPr lang="en-US" dirty="0"/>
              <a:t>IEEE802.11 </a:t>
            </a:r>
            <a:r>
              <a:rPr lang="en-US" dirty="0" smtClean="0"/>
              <a:t>from a single </a:t>
            </a:r>
            <a:r>
              <a:rPr lang="en-US" dirty="0"/>
              <a:t>link performance point of view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953000"/>
          </a:xfrm>
        </p:spPr>
        <p:txBody>
          <a:bodyPr rIns="0">
            <a:noAutofit/>
          </a:bodyPr>
          <a:lstStyle/>
          <a:p>
            <a:r>
              <a:rPr lang="en-US" sz="1600" dirty="0" smtClean="0"/>
              <a:t>PHY header sets the minimum requirements for decoding</a:t>
            </a:r>
          </a:p>
          <a:p>
            <a:pPr lvl="1"/>
            <a:r>
              <a:rPr lang="en-US" sz="1400" dirty="0" smtClean="0"/>
              <a:t>Can be detected on negative SNR levels.</a:t>
            </a:r>
          </a:p>
          <a:p>
            <a:pPr lvl="1"/>
            <a:r>
              <a:rPr lang="en-US" sz="1400" dirty="0" smtClean="0"/>
              <a:t>Improvements on the header would improve maximum coverage but not the actual achievable bitrate at BSS edge. </a:t>
            </a:r>
          </a:p>
          <a:p>
            <a:pPr lvl="1"/>
            <a:r>
              <a:rPr lang="en-US" sz="1400" dirty="0" smtClean="0"/>
              <a:t>No improvements to coverage region where MCS0 is decodable. </a:t>
            </a:r>
          </a:p>
          <a:p>
            <a:pPr lvl="1">
              <a:buFont typeface="Symbol"/>
              <a:buChar char="Þ"/>
            </a:pPr>
            <a:r>
              <a:rPr lang="en-US" sz="1400" dirty="0" smtClean="0"/>
              <a:t>Would not improve by itself user experience in BSS edge cases, but  improvements should be considered.</a:t>
            </a:r>
          </a:p>
          <a:p>
            <a:r>
              <a:rPr lang="en-US" sz="1600" dirty="0" smtClean="0"/>
              <a:t>Introducing repetition to improve coverage</a:t>
            </a:r>
          </a:p>
          <a:p>
            <a:pPr lvl="1"/>
            <a:r>
              <a:rPr lang="en-US" sz="1400" dirty="0" smtClean="0"/>
              <a:t>MCS0rep2 introduced in 802.11ah to improve coverage of the sensors with low TX power  </a:t>
            </a:r>
          </a:p>
          <a:p>
            <a:pPr lvl="1"/>
            <a:r>
              <a:rPr lang="en-US" sz="1400" dirty="0" smtClean="0"/>
              <a:t>MCS0 has already a very low rate for cellular offload use case – rate would go down even more. </a:t>
            </a:r>
          </a:p>
          <a:p>
            <a:pPr lvl="1"/>
            <a:r>
              <a:rPr lang="en-US" sz="1400" dirty="0" smtClean="0"/>
              <a:t>Improvement </a:t>
            </a:r>
            <a:r>
              <a:rPr lang="en-US" sz="1400" dirty="0"/>
              <a:t>to user experience would only be when MCS0 is not </a:t>
            </a:r>
            <a:r>
              <a:rPr lang="en-US" sz="1400" dirty="0" smtClean="0"/>
              <a:t>decodable, </a:t>
            </a:r>
          </a:p>
          <a:p>
            <a:pPr lvl="1">
              <a:buFont typeface="Symbol"/>
              <a:buChar char="Þ"/>
            </a:pPr>
            <a:r>
              <a:rPr lang="en-US" sz="1400" dirty="0" smtClean="0"/>
              <a:t>Thus not the best option </a:t>
            </a:r>
          </a:p>
          <a:p>
            <a:r>
              <a:rPr lang="en-US" sz="1600" dirty="0" smtClean="0"/>
              <a:t>More accurate link adaptation</a:t>
            </a:r>
          </a:p>
          <a:p>
            <a:pPr lvl="1"/>
            <a:r>
              <a:rPr lang="en-US" sz="1400" dirty="0" smtClean="0"/>
              <a:t>Already several link adaptation modes existing.</a:t>
            </a:r>
          </a:p>
          <a:p>
            <a:pPr lvl="1"/>
            <a:r>
              <a:rPr lang="en-US" sz="1400" dirty="0" smtClean="0"/>
              <a:t>Measurement accuracy requirements </a:t>
            </a:r>
            <a:r>
              <a:rPr lang="en-US" sz="1400" dirty="0"/>
              <a:t>and reporting frequencies </a:t>
            </a:r>
            <a:r>
              <a:rPr lang="en-US" sz="1400" dirty="0" smtClean="0"/>
              <a:t>would become more stringent.</a:t>
            </a:r>
          </a:p>
          <a:p>
            <a:pPr lvl="1"/>
            <a:r>
              <a:rPr lang="en-US" sz="1400" dirty="0" smtClean="0"/>
              <a:t>Reporting overhead could become bottleneck</a:t>
            </a:r>
          </a:p>
          <a:p>
            <a:pPr lvl="1">
              <a:buFont typeface="Symbol"/>
              <a:buChar char="Þ"/>
            </a:pPr>
            <a:r>
              <a:rPr lang="en-US" sz="1400" dirty="0" smtClean="0"/>
              <a:t>Difficult to foresee significant improvements with existing methods in single link. </a:t>
            </a:r>
          </a:p>
          <a:p>
            <a:r>
              <a:rPr lang="en-US" sz="1600" dirty="0" smtClean="0"/>
              <a:t>Improvements to ARQ</a:t>
            </a:r>
          </a:p>
          <a:p>
            <a:pPr lvl="1">
              <a:buFont typeface="Symbol"/>
              <a:buChar char="Þ"/>
            </a:pPr>
            <a:r>
              <a:rPr lang="en-US" sz="1400" dirty="0" smtClean="0"/>
              <a:t>More considerations in next slides.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Possible Improvements for Single Link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Currently no separation in ARQ protocol between:</a:t>
            </a:r>
          </a:p>
          <a:p>
            <a:pPr lvl="1"/>
            <a:r>
              <a:rPr lang="en-US" dirty="0" smtClean="0"/>
              <a:t>CRC Decoding error due to too low SNR level to decode transmitted packet correctly. </a:t>
            </a:r>
          </a:p>
          <a:p>
            <a:pPr lvl="1"/>
            <a:r>
              <a:rPr lang="en-US" dirty="0" smtClean="0"/>
              <a:t>CRC decoding error due to collision. 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Assumes always that collision occurred and increases the </a:t>
            </a:r>
            <a:r>
              <a:rPr lang="en-US" dirty="0" err="1" smtClean="0"/>
              <a:t>backoff</a:t>
            </a:r>
            <a:r>
              <a:rPr lang="en-US" dirty="0" smtClean="0"/>
              <a:t>. </a:t>
            </a:r>
          </a:p>
          <a:p>
            <a:pPr lvl="1">
              <a:buFont typeface="Symbol"/>
              <a:buChar char="Þ"/>
            </a:pPr>
            <a:r>
              <a:rPr lang="en-US" dirty="0" smtClean="0"/>
              <a:t>TXOP can support fast packet retransmission with Block ACK, but different transmissions of same data packet are fully independent.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link is suffering from high system load situations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Collisions affect the achieved BLER and link adaptation drives down used MCS to </a:t>
            </a:r>
            <a:r>
              <a:rPr lang="en-US" dirty="0"/>
              <a:t>maintain BLER </a:t>
            </a:r>
            <a:r>
              <a:rPr lang="en-US" dirty="0" smtClean="0"/>
              <a:t>target.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Effect can be somewhat compensated but it will reduce link adaptation capability to follow channel dynamics.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Interference </a:t>
            </a:r>
            <a:r>
              <a:rPr lang="en-US" dirty="0"/>
              <a:t>becomes </a:t>
            </a:r>
            <a:r>
              <a:rPr lang="en-US" dirty="0" smtClean="0"/>
              <a:t>more unpredictable.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eciprocity of the link does not hold as the interference seen by transmitter and receiver is different.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Robustness and recovery to link adaption errors become essential.</a:t>
            </a:r>
          </a:p>
          <a:p>
            <a:pPr marL="5715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ARQ protocol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Hybrid – ARQ (HARQ) technology used in several other wireless radio standards.</a:t>
            </a:r>
          </a:p>
          <a:p>
            <a:r>
              <a:rPr lang="en-US" dirty="0" smtClean="0"/>
              <a:t>Basic principles well-known</a:t>
            </a:r>
          </a:p>
          <a:p>
            <a:pPr lvl="1"/>
            <a:r>
              <a:rPr lang="en-US" dirty="0" smtClean="0"/>
              <a:t>In case of decoding error, it combines original transmission </a:t>
            </a:r>
            <a:r>
              <a:rPr lang="en-US" dirty="0"/>
              <a:t>with </a:t>
            </a:r>
            <a:r>
              <a:rPr lang="en-US" dirty="0" smtClean="0"/>
              <a:t>retransmission(s) </a:t>
            </a:r>
            <a:r>
              <a:rPr lang="en-US" dirty="0"/>
              <a:t>to receive </a:t>
            </a:r>
            <a:r>
              <a:rPr lang="en-US" dirty="0" smtClean="0"/>
              <a:t>data finally correctly </a:t>
            </a:r>
          </a:p>
          <a:p>
            <a:pPr lvl="1"/>
            <a:r>
              <a:rPr lang="en-US" dirty="0" smtClean="0"/>
              <a:t>In practice this happens always after very few re-transmissions. </a:t>
            </a:r>
          </a:p>
          <a:p>
            <a:pPr lvl="1"/>
            <a:r>
              <a:rPr lang="en-US" dirty="0" smtClean="0"/>
              <a:t>Design of the needed control information sets the residual BLER level.</a:t>
            </a:r>
          </a:p>
          <a:p>
            <a:r>
              <a:rPr lang="en-US" dirty="0" smtClean="0"/>
              <a:t>Aggressive link adaptation with clearly high Initial BLER target than  normal ARQ and utilization of fast ACK/NACK feedback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epending on BLER target 90% - 70% of packets will go through by the 1</a:t>
            </a:r>
            <a:r>
              <a:rPr lang="en-US" baseline="30000" dirty="0" smtClean="0"/>
              <a:t>st</a:t>
            </a:r>
            <a:r>
              <a:rPr lang="en-US" dirty="0" smtClean="0"/>
              <a:t> transmission </a:t>
            </a:r>
          </a:p>
          <a:p>
            <a:pPr lvl="1"/>
            <a:r>
              <a:rPr lang="en-US" dirty="0" smtClean="0"/>
              <a:t>Remaining 10% - 30% of the packets are received after few rounds of retransmissions. </a:t>
            </a:r>
          </a:p>
          <a:p>
            <a:r>
              <a:rPr lang="en-US" dirty="0" smtClean="0"/>
              <a:t>Not used in 802.11 previously as 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due to decoding error and collisions are not distinguished.</a:t>
            </a:r>
          </a:p>
          <a:p>
            <a:pPr lvl="1"/>
            <a:r>
              <a:rPr lang="en-US" dirty="0" smtClean="0"/>
              <a:t>No transmission of Negative Acknowledgement (NACK).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CRC protecting address fields and data </a:t>
            </a:r>
            <a:r>
              <a:rPr lang="en-US" dirty="0" smtClean="0"/>
              <a:t>part:</a:t>
            </a:r>
            <a:endParaRPr lang="en-US" dirty="0"/>
          </a:p>
          <a:p>
            <a:pPr lvl="2"/>
            <a:r>
              <a:rPr lang="en-US" dirty="0" smtClean="0"/>
              <a:t>Impossible to know which transmission and retransmission should be combined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 smtClean="0"/>
              <a:t>Combining blindly different transmissions could result combining incorrect data from different transmitters.</a:t>
            </a:r>
          </a:p>
          <a:p>
            <a:pPr lvl="2"/>
            <a:r>
              <a:rPr lang="en-US" dirty="0" smtClean="0"/>
              <a:t>Incorrectly received data may not be even intended for receiver doing the combining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- ARQ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Simulation Results</a:t>
            </a:r>
            <a:br>
              <a:rPr lang="en-US" dirty="0" smtClean="0"/>
            </a:br>
            <a:r>
              <a:rPr lang="en-US" sz="1400" dirty="0" smtClean="0"/>
              <a:t>Annex A: presents simulation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287" y="1745210"/>
            <a:ext cx="6183313" cy="465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25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Simulation </a:t>
            </a:r>
            <a:r>
              <a:rPr lang="en-US" dirty="0"/>
              <a:t>Results</a:t>
            </a:r>
            <a:br>
              <a:rPr lang="en-US" dirty="0"/>
            </a:br>
            <a:r>
              <a:rPr lang="en-US" sz="1400" dirty="0"/>
              <a:t>Annex A: presents simulation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0" y="1659799"/>
            <a:ext cx="6515100" cy="458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73225"/>
      </p:ext>
    </p:extLst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1320</Words>
  <Application>Microsoft Office PowerPoint</Application>
  <PresentationFormat>On-screen Show (4:3)</PresentationFormat>
  <Paragraphs>191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place presentation subject title text here]</vt:lpstr>
      <vt:lpstr>Document</vt:lpstr>
      <vt:lpstr>On Future Enhancements to    802.11 Technology</vt:lpstr>
      <vt:lpstr>Abstract</vt:lpstr>
      <vt:lpstr>General</vt:lpstr>
      <vt:lpstr>General cont.</vt:lpstr>
      <vt:lpstr>Possible Improvements for Single Link</vt:lpstr>
      <vt:lpstr>Current ARQ protocol</vt:lpstr>
      <vt:lpstr>Hybrid - ARQ</vt:lpstr>
      <vt:lpstr>Throughput Simulation Results Annex A: presents simulation parameters</vt:lpstr>
      <vt:lpstr>PER Simulation Results Annex A: presents simulation parameters</vt:lpstr>
      <vt:lpstr>Benefits of HARQ in IEEE802.11</vt:lpstr>
      <vt:lpstr>Drawbacks of HARQ</vt:lpstr>
      <vt:lpstr>Conclusions</vt:lpstr>
      <vt:lpstr>Annex A: Simulation parameters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2013-03-18T17:47:00Z</dcterms:modified>
</cp:coreProperties>
</file>