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69" r:id="rId2"/>
    <p:sldId id="257"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75" r:id="rId26"/>
    <p:sldId id="270" r:id="rId27"/>
  </p:sldIdLst>
  <p:sldSz cx="9144000" cy="6858000" type="screen4x3"/>
  <p:notesSz cx="6934200" cy="9280525"/>
  <p:defaultTextStyle>
    <a:defPPr>
      <a:defRPr lang="en-CA"/>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5" d="100"/>
          <a:sy n="65" d="100"/>
        </p:scale>
        <p:origin x="-280" y="-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r>
              <a:rPr lang="en-CA"/>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r>
              <a:rPr lang="en-CA"/>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CA"/>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r>
              <a:rPr lang="en-CA"/>
              <a:t>Page </a:t>
            </a:r>
            <a:fld id="{AB7C97AC-AEAF-4E2E-8E67-E6E35D24FC2E}" type="slidenum">
              <a:rPr lang="en-CA"/>
              <a:pPr/>
              <a:t>‹#›</a:t>
            </a:fld>
            <a:endParaRPr lang="en-CA"/>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CA"/>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r>
              <a:rPr lang="en-CA"/>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CA"/>
          </a:p>
        </p:txBody>
      </p:sp>
    </p:spTree>
    <p:extLst>
      <p:ext uri="{BB962C8B-B14F-4D97-AF65-F5344CB8AC3E}">
        <p14:creationId xmlns:p14="http://schemas.microsoft.com/office/powerpoint/2010/main" val="4275975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r>
              <a:rPr lang="en-CA"/>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r>
              <a:rPr lang="en-CA"/>
              <a:t>Month Year</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CA"/>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CA"/>
              <a:t>Page </a:t>
            </a:r>
            <a:fld id="{D7BBE521-9050-4CCC-AD4E-E8F28ADB7B94}" type="slidenum">
              <a:rPr lang="en-CA"/>
              <a:pPr/>
              <a:t>‹#›</a:t>
            </a:fld>
            <a:endParaRPr lang="en-CA"/>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r>
              <a:rPr lang="en-CA"/>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CA"/>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CA"/>
          </a:p>
        </p:txBody>
      </p:sp>
    </p:spTree>
    <p:extLst>
      <p:ext uri="{BB962C8B-B14F-4D97-AF65-F5344CB8AC3E}">
        <p14:creationId xmlns:p14="http://schemas.microsoft.com/office/powerpoint/2010/main" val="1074021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3B0B417B-7E77-4527-A78A-722D3B0A809E}" type="slidenum">
              <a:rPr lang="en-CA"/>
              <a:pPr/>
              <a:t>1</a:t>
            </a:fld>
            <a:endParaRPr lang="en-CA"/>
          </a:p>
        </p:txBody>
      </p:sp>
      <p:sp>
        <p:nvSpPr>
          <p:cNvPr id="31746" name="Rectangle 2"/>
          <p:cNvSpPr>
            <a:spLocks noGrp="1" noRot="1" noChangeAspect="1" noChangeArrowheads="1" noTextEdit="1"/>
          </p:cNvSpPr>
          <p:nvPr>
            <p:ph type="sldImg"/>
          </p:nvPr>
        </p:nvSpPr>
        <p:spPr>
          <a:xfrm>
            <a:off x="1154113" y="701675"/>
            <a:ext cx="4625975" cy="3468688"/>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10</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11</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12</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13</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14</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15</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16</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17</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18</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19</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2</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20</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21</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22</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23</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24</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3</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4</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5</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6</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7</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8</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doc.: IEEE 802.11-yy/xxxxr0</a:t>
            </a:r>
          </a:p>
        </p:txBody>
      </p:sp>
      <p:sp>
        <p:nvSpPr>
          <p:cNvPr id="5" name="Rectangle 3"/>
          <p:cNvSpPr>
            <a:spLocks noGrp="1" noChangeArrowheads="1"/>
          </p:cNvSpPr>
          <p:nvPr>
            <p:ph type="dt" idx="1"/>
          </p:nvPr>
        </p:nvSpPr>
        <p:spPr>
          <a:ln/>
        </p:spPr>
        <p:txBody>
          <a:bodyPr/>
          <a:lstStyle/>
          <a:p>
            <a:r>
              <a:rPr lang="en-CA"/>
              <a:t>Month Year</a:t>
            </a:r>
          </a:p>
        </p:txBody>
      </p:sp>
      <p:sp>
        <p:nvSpPr>
          <p:cNvPr id="6" name="Rectangle 6"/>
          <p:cNvSpPr>
            <a:spLocks noGrp="1" noChangeArrowheads="1"/>
          </p:cNvSpPr>
          <p:nvPr>
            <p:ph type="ftr" sz="quarter" idx="4"/>
          </p:nvPr>
        </p:nvSpPr>
        <p:spPr>
          <a:ln/>
        </p:spPr>
        <p:txBody>
          <a:bodyPr/>
          <a:lstStyle/>
          <a:p>
            <a:pPr lvl="4"/>
            <a:r>
              <a:rPr lang="en-CA"/>
              <a:t>John Doe, Some Company</a:t>
            </a:r>
          </a:p>
        </p:txBody>
      </p:sp>
      <p:sp>
        <p:nvSpPr>
          <p:cNvPr id="7" name="Rectangle 7"/>
          <p:cNvSpPr>
            <a:spLocks noGrp="1" noChangeArrowheads="1"/>
          </p:cNvSpPr>
          <p:nvPr>
            <p:ph type="sldNum" sz="quarter" idx="5"/>
          </p:nvPr>
        </p:nvSpPr>
        <p:spPr>
          <a:ln/>
        </p:spPr>
        <p:txBody>
          <a:bodyPr/>
          <a:lstStyle/>
          <a:p>
            <a:r>
              <a:rPr lang="en-CA"/>
              <a:t>Page </a:t>
            </a:r>
            <a:fld id="{5F348C83-9B11-4C7B-B765-BB95660D5123}" type="slidenum">
              <a:rPr lang="en-CA"/>
              <a:pPr/>
              <a:t>9</a:t>
            </a:fld>
            <a:endParaRPr lang="en-CA"/>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r>
              <a:rPr lang="en-US" smtClean="0"/>
              <a:t>January 2013</a:t>
            </a:r>
            <a:endParaRPr lang="en-CA"/>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950E1B80-1137-4CD8-B711-9BD30C9C028B}"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r>
              <a:rPr lang="en-US" smtClean="0"/>
              <a:t>January 2013</a:t>
            </a:r>
            <a:endParaRPr lang="en-CA"/>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A6C6C1AD-AC61-4C0F-9776-CB69EC346EA3}"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r>
              <a:rPr lang="en-US" smtClean="0"/>
              <a:t>January 2013</a:t>
            </a:r>
            <a:endParaRPr lang="en-CA"/>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137C3055-0FD7-48D3-B938-4E7B5FDBD745}"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r>
              <a:rPr lang="en-US" smtClean="0"/>
              <a:t>January 2013</a:t>
            </a:r>
            <a:endParaRPr lang="en-CA"/>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02FDE5AF-557C-4D9E-9BE3-8A50977121B0}" type="slidenum">
              <a:rPr lang="en-CA"/>
              <a:pPr/>
              <a:t>‹#›</a:t>
            </a:fld>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January 2013</a:t>
            </a:r>
            <a:endParaRPr lang="en-CA"/>
          </a:p>
        </p:txBody>
      </p:sp>
      <p:sp>
        <p:nvSpPr>
          <p:cNvPr id="5" name="Footer Placeholder 4"/>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lvl1pPr>
              <a:defRPr/>
            </a:lvl1pPr>
          </a:lstStyle>
          <a:p>
            <a:r>
              <a:rPr lang="en-CA"/>
              <a:t>Slide </a:t>
            </a:r>
            <a:fld id="{10790EDF-FA07-41D0-B3E5-924908572160}"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r>
              <a:rPr lang="en-US" smtClean="0"/>
              <a:t>January 2013</a:t>
            </a:r>
            <a:endParaRPr lang="en-CA"/>
          </a:p>
        </p:txBody>
      </p:sp>
      <p:sp>
        <p:nvSpPr>
          <p:cNvPr id="6" name="Footer Placeholder 5"/>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B9FF250A-B65A-444E-9C06-3DCAD7C68C63}"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r>
              <a:rPr lang="en-US" smtClean="0"/>
              <a:t>January 2013</a:t>
            </a:r>
            <a:endParaRPr lang="en-CA"/>
          </a:p>
        </p:txBody>
      </p:sp>
      <p:sp>
        <p:nvSpPr>
          <p:cNvPr id="8" name="Footer Placeholder 7"/>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9" name="Slide Number Placeholder 8"/>
          <p:cNvSpPr>
            <a:spLocks noGrp="1"/>
          </p:cNvSpPr>
          <p:nvPr>
            <p:ph type="sldNum" sz="quarter" idx="12"/>
          </p:nvPr>
        </p:nvSpPr>
        <p:spPr/>
        <p:txBody>
          <a:bodyPr/>
          <a:lstStyle>
            <a:lvl1pPr>
              <a:defRPr/>
            </a:lvl1pPr>
          </a:lstStyle>
          <a:p>
            <a:r>
              <a:rPr lang="en-CA"/>
              <a:t>Slide </a:t>
            </a:r>
            <a:fld id="{A0539E92-7ADD-4BA4-97A1-231ED78958E5}"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r>
              <a:rPr lang="en-US" smtClean="0"/>
              <a:t>January 2013</a:t>
            </a:r>
            <a:endParaRPr lang="en-CA"/>
          </a:p>
        </p:txBody>
      </p:sp>
      <p:sp>
        <p:nvSpPr>
          <p:cNvPr id="4" name="Footer Placeholder 3"/>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5" name="Slide Number Placeholder 4"/>
          <p:cNvSpPr>
            <a:spLocks noGrp="1"/>
          </p:cNvSpPr>
          <p:nvPr>
            <p:ph type="sldNum" sz="quarter" idx="12"/>
          </p:nvPr>
        </p:nvSpPr>
        <p:spPr/>
        <p:txBody>
          <a:bodyPr/>
          <a:lstStyle>
            <a:lvl1pPr>
              <a:defRPr/>
            </a:lvl1pPr>
          </a:lstStyle>
          <a:p>
            <a:r>
              <a:rPr lang="en-CA"/>
              <a:t>Slide </a:t>
            </a:r>
            <a:fld id="{D17D1661-6B3F-4764-B842-0D10F53BE4C4}"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January 2013</a:t>
            </a:r>
            <a:endParaRPr lang="en-CA"/>
          </a:p>
        </p:txBody>
      </p:sp>
      <p:sp>
        <p:nvSpPr>
          <p:cNvPr id="3" name="Footer Placeholder 2"/>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4" name="Slide Number Placeholder 3"/>
          <p:cNvSpPr>
            <a:spLocks noGrp="1"/>
          </p:cNvSpPr>
          <p:nvPr>
            <p:ph type="sldNum" sz="quarter" idx="12"/>
          </p:nvPr>
        </p:nvSpPr>
        <p:spPr/>
        <p:txBody>
          <a:bodyPr/>
          <a:lstStyle>
            <a:lvl1pPr>
              <a:defRPr/>
            </a:lvl1pPr>
          </a:lstStyle>
          <a:p>
            <a:r>
              <a:rPr lang="en-CA"/>
              <a:t>Slide </a:t>
            </a:r>
            <a:fld id="{86207338-6D17-4C33-B1C7-C4329894A8A0}"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2013</a:t>
            </a:r>
            <a:endParaRPr lang="en-CA"/>
          </a:p>
        </p:txBody>
      </p:sp>
      <p:sp>
        <p:nvSpPr>
          <p:cNvPr id="6" name="Footer Placeholder 5"/>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5C1B3BE6-3529-46B9-A25A-C5F787C14109}"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2013</a:t>
            </a:r>
            <a:endParaRPr lang="en-CA"/>
          </a:p>
        </p:txBody>
      </p:sp>
      <p:sp>
        <p:nvSpPr>
          <p:cNvPr id="6" name="Footer Placeholder 5"/>
          <p:cNvSpPr>
            <a:spLocks noGrp="1"/>
          </p:cNvSpPr>
          <p:nvPr>
            <p:ph type="ftr" sz="quarter" idx="11"/>
          </p:nvPr>
        </p:nvSpPr>
        <p:spPr/>
        <p:txBody>
          <a:bodyPr/>
          <a:lstStyle>
            <a:lvl1pPr>
              <a:defRPr/>
            </a:lvl1pPr>
          </a:lstStyle>
          <a:p>
            <a:r>
              <a:rPr lang="en-CA" smtClean="0"/>
              <a:t>Osama Aboul-Magd (Huawei Technologies)</a:t>
            </a:r>
            <a:endParaRPr lang="en-CA"/>
          </a:p>
        </p:txBody>
      </p:sp>
      <p:sp>
        <p:nvSpPr>
          <p:cNvPr id="7" name="Slide Number Placeholder 6"/>
          <p:cNvSpPr>
            <a:spLocks noGrp="1"/>
          </p:cNvSpPr>
          <p:nvPr>
            <p:ph type="sldNum" sz="quarter" idx="12"/>
          </p:nvPr>
        </p:nvSpPr>
        <p:spPr/>
        <p:txBody>
          <a:bodyPr/>
          <a:lstStyle>
            <a:lvl1pPr>
              <a:defRPr/>
            </a:lvl1pPr>
          </a:lstStyle>
          <a:p>
            <a:r>
              <a:rPr lang="en-CA"/>
              <a:t>Slide </a:t>
            </a:r>
            <a:fld id="{CB58CADE-F4C1-4118-B10B-4EA3909AB3BF}"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CA"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28" name="Rectangle 4"/>
          <p:cNvSpPr>
            <a:spLocks noGrp="1" noChangeArrowheads="1"/>
          </p:cNvSpPr>
          <p:nvPr>
            <p:ph type="dt" sz="half" idx="2"/>
          </p:nvPr>
        </p:nvSpPr>
        <p:spPr bwMode="auto">
          <a:xfrm>
            <a:off x="696913" y="334963"/>
            <a:ext cx="1066800" cy="2746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r>
              <a:rPr lang="en-US" smtClean="0"/>
              <a:t>January 2013</a:t>
            </a:r>
            <a:endParaRPr lang="en-CA"/>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r>
              <a:rPr lang="en-CA" smtClean="0"/>
              <a:t>Osama Aboul-Magd (Huawei Technologies)</a:t>
            </a:r>
            <a:endParaRPr lang="en-CA"/>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CA"/>
              <a:t>Slide </a:t>
            </a:r>
            <a:fld id="{D6883C6F-FA36-47F5-88FE-969F9408B6F7}" type="slidenum">
              <a:rPr lang="en-CA"/>
              <a:pPr/>
              <a:t>‹#›</a:t>
            </a:fld>
            <a:endParaRPr lang="en-CA"/>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a:r>
              <a:rPr lang="en-CA" sz="1800" b="1" dirty="0"/>
              <a:t>doc.: IEEE </a:t>
            </a:r>
            <a:r>
              <a:rPr lang="en-CA" sz="1800" b="1" dirty="0" smtClean="0"/>
              <a:t>802.11-13/0313r0</a:t>
            </a:r>
            <a:endParaRPr lang="en-CA"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CA"/>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r>
              <a:rPr lang="en-CA"/>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ikr.uni-stuttgart.de/Content/Publications/%20Archive/Fa_netgames2002%203466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696913" y="332601"/>
            <a:ext cx="1182055" cy="276999"/>
          </a:xfrm>
        </p:spPr>
        <p:txBody>
          <a:bodyPr/>
          <a:lstStyle/>
          <a:p>
            <a:r>
              <a:rPr lang="en-US" dirty="0" smtClean="0"/>
              <a:t>March 2013</a:t>
            </a:r>
            <a:endParaRPr lang="en-CA" dirty="0"/>
          </a:p>
        </p:txBody>
      </p:sp>
      <p:sp>
        <p:nvSpPr>
          <p:cNvPr id="7" name="Footer Placeholder 4"/>
          <p:cNvSpPr>
            <a:spLocks noGrp="1"/>
          </p:cNvSpPr>
          <p:nvPr>
            <p:ph type="ftr" sz="quarter" idx="11"/>
          </p:nvPr>
        </p:nvSpPr>
        <p:spPr/>
        <p:txBody>
          <a:bodyPr/>
          <a:lstStyle/>
          <a:p>
            <a:r>
              <a:rPr lang="en-CA" smtClean="0"/>
              <a:t>Osama Aboul-Magd (Huawei Technologies)</a:t>
            </a:r>
            <a:endParaRPr lang="en-CA"/>
          </a:p>
        </p:txBody>
      </p:sp>
      <p:sp>
        <p:nvSpPr>
          <p:cNvPr id="8" name="Slide Number Placeholder 5"/>
          <p:cNvSpPr>
            <a:spLocks noGrp="1"/>
          </p:cNvSpPr>
          <p:nvPr>
            <p:ph type="sldNum" sz="quarter" idx="12"/>
          </p:nvPr>
        </p:nvSpPr>
        <p:spPr/>
        <p:txBody>
          <a:bodyPr/>
          <a:lstStyle/>
          <a:p>
            <a:r>
              <a:rPr lang="en-CA"/>
              <a:t>Slide </a:t>
            </a:r>
            <a:fld id="{48A76A33-492B-4794-AA09-478639124AC1}" type="slidenum">
              <a:rPr lang="en-CA"/>
              <a:pPr/>
              <a:t>1</a:t>
            </a:fld>
            <a:endParaRPr lang="en-CA"/>
          </a:p>
        </p:txBody>
      </p:sp>
      <p:sp>
        <p:nvSpPr>
          <p:cNvPr id="30722" name="Rectangle 2"/>
          <p:cNvSpPr>
            <a:spLocks noGrp="1" noChangeArrowheads="1"/>
          </p:cNvSpPr>
          <p:nvPr>
            <p:ph type="title"/>
          </p:nvPr>
        </p:nvSpPr>
        <p:spPr>
          <a:noFill/>
          <a:ln/>
        </p:spPr>
        <p:txBody>
          <a:bodyPr/>
          <a:lstStyle/>
          <a:p>
            <a:r>
              <a:rPr lang="en-CA" dirty="0" smtClean="0"/>
              <a:t>Usage Models for Next Generation Wi-Fi</a:t>
            </a:r>
            <a:endParaRPr lang="en-CA" dirty="0"/>
          </a:p>
        </p:txBody>
      </p:sp>
      <p:sp>
        <p:nvSpPr>
          <p:cNvPr id="30726" name="Rectangle 6"/>
          <p:cNvSpPr>
            <a:spLocks noGrp="1" noChangeArrowheads="1"/>
          </p:cNvSpPr>
          <p:nvPr>
            <p:ph type="body" idx="1"/>
          </p:nvPr>
        </p:nvSpPr>
        <p:spPr>
          <a:xfrm>
            <a:off x="685800" y="1679848"/>
            <a:ext cx="7772400" cy="381000"/>
          </a:xfrm>
          <a:noFill/>
          <a:ln/>
        </p:spPr>
        <p:txBody>
          <a:bodyPr/>
          <a:lstStyle/>
          <a:p>
            <a:pPr algn="ctr">
              <a:buFontTx/>
              <a:buNone/>
            </a:pPr>
            <a:r>
              <a:rPr lang="en-CA" sz="2000" dirty="0"/>
              <a:t>Date:</a:t>
            </a:r>
            <a:r>
              <a:rPr lang="en-CA" sz="2000" b="0" dirty="0"/>
              <a:t> </a:t>
            </a:r>
            <a:r>
              <a:rPr lang="en-CA" sz="2000" b="0" dirty="0" smtClean="0"/>
              <a:t>2013-03-16</a:t>
            </a:r>
            <a:endParaRPr lang="en-CA" sz="2000" b="0" dirty="0"/>
          </a:p>
        </p:txBody>
      </p:sp>
      <p:graphicFrame>
        <p:nvGraphicFramePr>
          <p:cNvPr id="30731" name="Object 11"/>
          <p:cNvGraphicFramePr>
            <a:graphicFrameLocks noChangeAspect="1"/>
          </p:cNvGraphicFramePr>
          <p:nvPr/>
        </p:nvGraphicFramePr>
        <p:xfrm>
          <a:off x="509588" y="3148013"/>
          <a:ext cx="8458200" cy="2338387"/>
        </p:xfrm>
        <a:graphic>
          <a:graphicData uri="http://schemas.openxmlformats.org/presentationml/2006/ole">
            <mc:AlternateContent xmlns:mc="http://schemas.openxmlformats.org/markup-compatibility/2006">
              <mc:Choice xmlns:v="urn:schemas-microsoft-com:vml" Requires="v">
                <p:oleObj spid="_x0000_s30739" name="Document" r:id="rId5" imgW="9648515" imgH="2673281" progId="Word.Document.8">
                  <p:embed/>
                </p:oleObj>
              </mc:Choice>
              <mc:Fallback>
                <p:oleObj name="Document" r:id="rId5" imgW="9648515" imgH="2673281"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8" y="3148013"/>
                        <a:ext cx="8458200" cy="2338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2" name="Rectangle 12"/>
          <p:cNvSpPr>
            <a:spLocks noChangeArrowheads="1"/>
          </p:cNvSpPr>
          <p:nvPr/>
        </p:nvSpPr>
        <p:spPr bwMode="auto">
          <a:xfrm>
            <a:off x="611560" y="2204864"/>
            <a:ext cx="1447800" cy="381000"/>
          </a:xfrm>
          <a:prstGeom prst="rect">
            <a:avLst/>
          </a:prstGeom>
          <a:noFill/>
          <a:ln w="9525">
            <a:noFill/>
            <a:miter lim="800000"/>
            <a:headEnd/>
            <a:tailEnd/>
          </a:ln>
          <a:effectLst/>
        </p:spPr>
        <p:txBody>
          <a:bodyPr lIns="92075" tIns="46038" rIns="92075" bIns="46038"/>
          <a:lstStyle/>
          <a:p>
            <a:pPr marL="342900" indent="-342900">
              <a:spcBef>
                <a:spcPct val="20000"/>
              </a:spcBef>
            </a:pPr>
            <a:r>
              <a:rPr lang="en-CA" sz="2000" b="1" dirty="0"/>
              <a:t>Authors:</a:t>
            </a:r>
            <a:endParaRPr lang="en-CA"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10</a:t>
            </a:fld>
            <a:endParaRPr lang="en-CA"/>
          </a:p>
        </p:txBody>
      </p:sp>
      <p:sp>
        <p:nvSpPr>
          <p:cNvPr id="5122" name="Rectangle 2"/>
          <p:cNvSpPr>
            <a:spLocks noGrp="1" noChangeArrowheads="1"/>
          </p:cNvSpPr>
          <p:nvPr>
            <p:ph type="title"/>
          </p:nvPr>
        </p:nvSpPr>
        <p:spPr>
          <a:noFill/>
          <a:ln/>
        </p:spPr>
        <p:txBody>
          <a:bodyPr/>
          <a:lstStyle/>
          <a:p>
            <a:pPr algn="l"/>
            <a:r>
              <a:rPr lang="en-US" altLang="zh-CN" dirty="0"/>
              <a:t>Terminology</a:t>
            </a:r>
            <a:endParaRPr lang="en-CA" dirty="0"/>
          </a:p>
        </p:txBody>
      </p:sp>
      <p:sp>
        <p:nvSpPr>
          <p:cNvPr id="5123" name="Rectangle 3"/>
          <p:cNvSpPr>
            <a:spLocks noGrp="1" noChangeArrowheads="1"/>
          </p:cNvSpPr>
          <p:nvPr>
            <p:ph type="body" idx="1"/>
          </p:nvPr>
        </p:nvSpPr>
        <p:spPr>
          <a:xfrm>
            <a:off x="683568" y="1700808"/>
            <a:ext cx="7990656" cy="4680520"/>
          </a:xfrm>
          <a:noFill/>
          <a:ln/>
        </p:spPr>
        <p:txBody>
          <a:bodyPr/>
          <a:lstStyle/>
          <a:p>
            <a:pPr marL="0" indent="0">
              <a:buNone/>
            </a:pPr>
            <a:r>
              <a:rPr lang="en-US" sz="2000" dirty="0"/>
              <a:t>Usage Model – A usage model is the combination of all the below things; not to be confused with a use case which is the specific set of steps to accomplish a particular task. </a:t>
            </a:r>
          </a:p>
          <a:p>
            <a:r>
              <a:rPr lang="en-US" sz="1800" dirty="0"/>
              <a:t>Pre-Conditions </a:t>
            </a:r>
            <a:r>
              <a:rPr lang="en-US" sz="1800" b="0" dirty="0"/>
              <a:t>– Initial conditions before the use case begins.</a:t>
            </a:r>
          </a:p>
          <a:p>
            <a:r>
              <a:rPr lang="en-US" sz="1800" dirty="0"/>
              <a:t>Application </a:t>
            </a:r>
            <a:r>
              <a:rPr lang="en-US" sz="1800" b="0" dirty="0"/>
              <a:t>– A source and/or sink of wireless data that relates to a particular type of user activity. Examples are streaming video and VoIP.</a:t>
            </a:r>
          </a:p>
          <a:p>
            <a:r>
              <a:rPr lang="en-US" sz="1800" dirty="0"/>
              <a:t>Environment </a:t>
            </a:r>
            <a:r>
              <a:rPr lang="en-US" sz="1800" b="0" dirty="0"/>
              <a:t>– The type of place in which a network is deployed, such as home, outdoor, hot spot, enterprise, metropolitan area, etc.</a:t>
            </a:r>
          </a:p>
          <a:p>
            <a:r>
              <a:rPr lang="en-US" sz="1800" dirty="0"/>
              <a:t>Traffic Conditions </a:t>
            </a:r>
            <a:r>
              <a:rPr lang="en-US" sz="1800" b="0" dirty="0"/>
              <a:t>– General background traffic or interference that is expected while the use case steps are occurring. Overlapping BSSs, existing video streams, and interference from cordless phones are all examples of traffic conditions.</a:t>
            </a:r>
          </a:p>
          <a:p>
            <a:r>
              <a:rPr lang="en-US" sz="1800" dirty="0"/>
              <a:t>Use case </a:t>
            </a:r>
            <a:r>
              <a:rPr lang="en-US" sz="1800" b="0" dirty="0"/>
              <a:t>– A use case is task oriented. It describes the specific  step by step actions performed by a user or device. One use case example is a user starting and stopping a video stream.</a:t>
            </a:r>
          </a:p>
        </p:txBody>
      </p:sp>
    </p:spTree>
    <p:extLst>
      <p:ext uri="{BB962C8B-B14F-4D97-AF65-F5344CB8AC3E}">
        <p14:creationId xmlns:p14="http://schemas.microsoft.com/office/powerpoint/2010/main" val="4251074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11</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CA" dirty="0"/>
              <a:t>Use Case Environments</a:t>
            </a:r>
          </a:p>
        </p:txBody>
      </p:sp>
    </p:spTree>
    <p:extLst>
      <p:ext uri="{BB962C8B-B14F-4D97-AF65-F5344CB8AC3E}">
        <p14:creationId xmlns:p14="http://schemas.microsoft.com/office/powerpoint/2010/main" val="2357863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12</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t>Environments</a:t>
            </a:r>
            <a:endParaRPr lang="en-CA" dirty="0"/>
          </a:p>
        </p:txBody>
      </p:sp>
      <p:sp>
        <p:nvSpPr>
          <p:cNvPr id="5123" name="Rectangle 3"/>
          <p:cNvSpPr>
            <a:spLocks noGrp="1" noChangeArrowheads="1"/>
          </p:cNvSpPr>
          <p:nvPr>
            <p:ph type="body" idx="1"/>
          </p:nvPr>
        </p:nvSpPr>
        <p:spPr>
          <a:xfrm>
            <a:off x="683568" y="1556792"/>
            <a:ext cx="7990656" cy="4680520"/>
          </a:xfrm>
          <a:noFill/>
          <a:ln/>
        </p:spPr>
        <p:txBody>
          <a:bodyPr/>
          <a:lstStyle/>
          <a:p>
            <a:r>
              <a:rPr lang="en-US" sz="2000" dirty="0"/>
              <a:t>Enterprise</a:t>
            </a:r>
          </a:p>
          <a:p>
            <a:pPr lvl="1"/>
            <a:r>
              <a:rPr lang="en-US" sz="1600" dirty="0"/>
              <a:t>On desk/cube (short range, line of sight)</a:t>
            </a:r>
          </a:p>
          <a:p>
            <a:pPr lvl="1"/>
            <a:r>
              <a:rPr lang="en-US" sz="1600" dirty="0"/>
              <a:t>Conference room (medium range, mostly line of sight)</a:t>
            </a:r>
          </a:p>
          <a:p>
            <a:pPr lvl="1"/>
            <a:r>
              <a:rPr lang="en-US" sz="1600" dirty="0"/>
              <a:t>Dense deployment </a:t>
            </a:r>
          </a:p>
          <a:p>
            <a:r>
              <a:rPr lang="en-US" sz="2000" dirty="0"/>
              <a:t>Small Office </a:t>
            </a:r>
          </a:p>
          <a:p>
            <a:pPr lvl="1"/>
            <a:r>
              <a:rPr lang="en-US" sz="1600" dirty="0"/>
              <a:t>Single BSS with unmanageable interferences with limited number of users</a:t>
            </a:r>
          </a:p>
          <a:p>
            <a:r>
              <a:rPr lang="en-US" sz="2000" dirty="0"/>
              <a:t>Outdoor</a:t>
            </a:r>
          </a:p>
          <a:p>
            <a:pPr lvl="1"/>
            <a:r>
              <a:rPr lang="en-US" sz="1600" dirty="0" smtClean="0"/>
              <a:t>Stadium</a:t>
            </a:r>
            <a:endParaRPr lang="en-US" sz="1600" dirty="0"/>
          </a:p>
          <a:p>
            <a:r>
              <a:rPr lang="en-US" sz="2000" dirty="0"/>
              <a:t>Campus (Education Space, Hospital)</a:t>
            </a:r>
          </a:p>
          <a:p>
            <a:pPr lvl="1"/>
            <a:r>
              <a:rPr lang="en-US" sz="1600" dirty="0"/>
              <a:t>Auditorium/lecture halls in the education space for video demos </a:t>
            </a:r>
          </a:p>
          <a:p>
            <a:pPr lvl="1"/>
            <a:r>
              <a:rPr lang="en-US" sz="1600" dirty="0"/>
              <a:t>Video </a:t>
            </a:r>
            <a:r>
              <a:rPr lang="en-US" sz="1600" dirty="0" smtClean="0"/>
              <a:t>conferencing/</a:t>
            </a:r>
            <a:r>
              <a:rPr lang="en-US" sz="1600" dirty="0" err="1" smtClean="0"/>
              <a:t>telepresence</a:t>
            </a:r>
            <a:endParaRPr lang="en-US" sz="1600" dirty="0"/>
          </a:p>
          <a:p>
            <a:pPr lvl="1"/>
            <a:r>
              <a:rPr lang="en-US" sz="1600" dirty="0"/>
              <a:t>Hospitals where Remote Medical Assistance for Operations is via Wireless Networks</a:t>
            </a:r>
          </a:p>
          <a:p>
            <a:r>
              <a:rPr lang="en-US" sz="2000" dirty="0"/>
              <a:t>Airplane/Bus/Train/Ship – Intra-large-vehicle communication. Large vehicle being airplane, bus, train or ship</a:t>
            </a:r>
          </a:p>
          <a:p>
            <a:r>
              <a:rPr lang="en-US" sz="2000" dirty="0"/>
              <a:t>Transportation Hub (Airport, Train Station, Bus Station)</a:t>
            </a:r>
            <a:endParaRPr lang="en-US" sz="1800" dirty="0"/>
          </a:p>
        </p:txBody>
      </p:sp>
    </p:spTree>
    <p:extLst>
      <p:ext uri="{BB962C8B-B14F-4D97-AF65-F5344CB8AC3E}">
        <p14:creationId xmlns:p14="http://schemas.microsoft.com/office/powerpoint/2010/main" val="338384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13</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Multimedia Requirements Summary</a:t>
            </a:r>
            <a:endParaRPr lang="en-CA" dirty="0"/>
          </a:p>
        </p:txBody>
      </p:sp>
    </p:spTree>
    <p:extLst>
      <p:ext uri="{BB962C8B-B14F-4D97-AF65-F5344CB8AC3E}">
        <p14:creationId xmlns:p14="http://schemas.microsoft.com/office/powerpoint/2010/main" val="1869740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14</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t>Key Requirements on Major Traffic Types</a:t>
            </a:r>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2852637159"/>
              </p:ext>
            </p:extLst>
          </p:nvPr>
        </p:nvGraphicFramePr>
        <p:xfrm>
          <a:off x="539552" y="1700808"/>
          <a:ext cx="8280920" cy="4602480"/>
        </p:xfrm>
        <a:graphic>
          <a:graphicData uri="http://schemas.openxmlformats.org/drawingml/2006/table">
            <a:tbl>
              <a:tblPr/>
              <a:tblGrid>
                <a:gridCol w="1152128"/>
                <a:gridCol w="1224136"/>
                <a:gridCol w="2448272"/>
                <a:gridCol w="792088"/>
                <a:gridCol w="1008112"/>
                <a:gridCol w="792088"/>
                <a:gridCol w="864096"/>
              </a:tblGrid>
              <a:tr h="2160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Traffic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cs typeface="Times New Roman" pitchFamily="18" charset="0"/>
                        </a:rPr>
                        <a:t>Subtype</a:t>
                      </a:r>
                      <a:endParaRPr kumimoji="0" lang="zh-CN" altLang="zh-CN"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Description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Rate, Mbps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Packet Error Rate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Jitter,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Delay,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r>
              <a:tr h="121216">
                <a:tc row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Cloud Desktop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Office</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Browsing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9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Printing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Voice</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Flash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5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SD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HD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Gaming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First-person Shooter</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Like CS and games in Xbox 360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0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Real-time strategy</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0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Turn based games</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row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Access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FTP</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200M</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Browsing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Twitter &amp; </a:t>
                      </a:r>
                      <a:r>
                        <a:rPr kumimoji="0" lang="en-US" altLang="zh-CN" sz="1000" b="1" i="0" u="none" strike="noStrike" cap="none" normalizeH="0" baseline="0" dirty="0" err="1" smtClean="0">
                          <a:ln>
                            <a:noFill/>
                          </a:ln>
                          <a:solidFill>
                            <a:schemeClr val="tx1"/>
                          </a:solidFill>
                          <a:effectLst/>
                          <a:latin typeface="Times New Roman" pitchFamily="18" charset="0"/>
                          <a:ea typeface="宋体" charset="-122"/>
                          <a:cs typeface="Times New Roman" pitchFamily="18" charset="0"/>
                        </a:rPr>
                        <a:t>Facebook</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20M</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IM</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VoIP</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High-def audio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Online Videos</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72037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15</a:t>
            </a:fld>
            <a:endParaRPr lang="en-CA"/>
          </a:p>
        </p:txBody>
      </p:sp>
      <p:sp>
        <p:nvSpPr>
          <p:cNvPr id="5122" name="Rectangle 2"/>
          <p:cNvSpPr>
            <a:spLocks noGrp="1" noChangeArrowheads="1"/>
          </p:cNvSpPr>
          <p:nvPr>
            <p:ph type="title"/>
          </p:nvPr>
        </p:nvSpPr>
        <p:spPr>
          <a:noFill/>
          <a:ln/>
        </p:spPr>
        <p:txBody>
          <a:bodyPr/>
          <a:lstStyle/>
          <a:p>
            <a:pPr algn="l"/>
            <a:r>
              <a:rPr lang="en-US" altLang="zh-CN" dirty="0" smtClean="0"/>
              <a:t>Key Requirements on Major Traffic Types</a:t>
            </a:r>
            <a:endParaRPr lang="en-CA" dirty="0"/>
          </a:p>
        </p:txBody>
      </p:sp>
      <p:graphicFrame>
        <p:nvGraphicFramePr>
          <p:cNvPr id="7" name="Group 4"/>
          <p:cNvGraphicFramePr>
            <a:graphicFrameLocks noGrp="1"/>
          </p:cNvGraphicFramePr>
          <p:nvPr>
            <p:ph idx="4294967295"/>
            <p:extLst>
              <p:ext uri="{D42A27DB-BD31-4B8C-83A1-F6EECF244321}">
                <p14:modId xmlns:p14="http://schemas.microsoft.com/office/powerpoint/2010/main" val="427644738"/>
              </p:ext>
            </p:extLst>
          </p:nvPr>
        </p:nvGraphicFramePr>
        <p:xfrm>
          <a:off x="395536" y="1718280"/>
          <a:ext cx="8280920" cy="3870960"/>
        </p:xfrm>
        <a:graphic>
          <a:graphicData uri="http://schemas.openxmlformats.org/drawingml/2006/table">
            <a:tbl>
              <a:tblPr/>
              <a:tblGrid>
                <a:gridCol w="648072"/>
                <a:gridCol w="1224136"/>
                <a:gridCol w="2880320"/>
                <a:gridCol w="936104"/>
                <a:gridCol w="1008112"/>
                <a:gridCol w="792088"/>
                <a:gridCol w="792088"/>
              </a:tblGrid>
              <a:tr h="2160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Traffic</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rPr>
                        <a:t>Subtype</a:t>
                      </a:r>
                      <a:endParaRPr kumimoji="0" lang="zh-CN" altLang="zh-CN" sz="12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Description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Rate, Mbps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Packet Error Rate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Jitter,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Delay,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r>
              <a:tr h="147464">
                <a:tc rowSpan="1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itchFamily="18" charset="0"/>
                          <a:ea typeface="宋体" charset="-122"/>
                        </a:rPr>
                        <a:t>Videos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Video Uncompressed</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HD, 1920x1080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1500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VHD, 4k*2k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UHD, 8k*4k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23000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3D VHD, 4k*2k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9000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3D UHD, 8k*4k pixels, 12bits/pixels, 60fps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35000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rgbClr val="FF0000"/>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Video Lightly Compressed</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HD, 1920x1080 pixels</a:t>
                      </a:r>
                      <a:r>
                        <a:rPr kumimoji="0" lang="en-US" altLang="zh-CN" sz="1000" b="1" i="0" u="none" strike="noStrike" cap="none" normalizeH="0" baseline="0" dirty="0" smtClean="0">
                          <a:ln>
                            <a:noFill/>
                          </a:ln>
                          <a:solidFill>
                            <a:schemeClr val="tx1"/>
                          </a:solidFill>
                          <a:effectLst/>
                          <a:latin typeface="Times New Roman" pitchFamily="18" charset="0"/>
                          <a:ea typeface="+mn-ea"/>
                        </a:rPr>
                        <a:t>,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VHD, 4k*2k, 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600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UHD, 8k*4k</a:t>
                      </a:r>
                      <a:r>
                        <a:rPr kumimoji="0" lang="en-US" altLang="zh-CN" sz="1000" b="1" i="0" u="none" strike="noStrike" cap="none" normalizeH="0" baseline="0" dirty="0" smtClean="0">
                          <a:ln>
                            <a:noFill/>
                          </a:ln>
                          <a:solidFill>
                            <a:schemeClr val="tx1"/>
                          </a:solidFill>
                          <a:effectLst/>
                          <a:latin typeface="Times New Roman" pitchFamily="18" charset="0"/>
                          <a:ea typeface="+mn-ea"/>
                        </a:rPr>
                        <a:t>,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rPr>
                        <a:t>3D VHD, 4kp,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900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6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rPr>
                        <a:t>3D UHD, 8kp, </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Motion JPEG2000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3600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Video Compressed</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err="1" smtClean="0">
                          <a:ln>
                            <a:noFill/>
                          </a:ln>
                          <a:solidFill>
                            <a:schemeClr val="tx1"/>
                          </a:solidFill>
                          <a:effectLst/>
                          <a:latin typeface="Times New Roman" pitchFamily="18" charset="0"/>
                          <a:ea typeface="宋体" charset="-122"/>
                        </a:rPr>
                        <a:t>Blu</a:t>
                      </a: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-ray™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9872">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HD MPEG2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itchFamily="18" charset="0"/>
                          <a:ea typeface="宋体" charset="-122"/>
                        </a:rPr>
                        <a:t>15</a:t>
                      </a:r>
                      <a:endParaRPr kumimoji="0" lang="en-US" altLang="zh-CN" sz="10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9872">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VHD, 4k*2k pixels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056">
                <a:tc vMerge="1">
                  <a:txBody>
                    <a:bodyPr/>
                    <a:lstStyle/>
                    <a:p>
                      <a:endParaRPr lang="zh-CN" altLang="en-US"/>
                    </a:p>
                  </a:txBody>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000" b="1" i="0" u="none" strike="noStrike" cap="none" normalizeH="0" baseline="0" dirty="0" smtClean="0">
                        <a:ln>
                          <a:noFill/>
                        </a:ln>
                        <a:solidFill>
                          <a:schemeClr val="tx1"/>
                        </a:solidFill>
                        <a:effectLst/>
                        <a:latin typeface="Times New Roman" pitchFamily="18"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UHD, 8k*4k pixels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itchFamily="18" charset="0"/>
                          <a:ea typeface="宋体" charset="-122"/>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8" name="Rectangle 3"/>
          <p:cNvSpPr txBox="1">
            <a:spLocks noChangeArrowheads="1"/>
          </p:cNvSpPr>
          <p:nvPr/>
        </p:nvSpPr>
        <p:spPr bwMode="auto">
          <a:xfrm>
            <a:off x="683568" y="5725616"/>
            <a:ext cx="7990656" cy="72772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b="0" kern="0" dirty="0"/>
              <a:t>1/10 compression rate for lightly compressed video and 1/100 for compressed video</a:t>
            </a:r>
          </a:p>
        </p:txBody>
      </p:sp>
    </p:spTree>
    <p:extLst>
      <p:ext uri="{BB962C8B-B14F-4D97-AF65-F5344CB8AC3E}">
        <p14:creationId xmlns:p14="http://schemas.microsoft.com/office/powerpoint/2010/main" val="4216208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16</a:t>
            </a:fld>
            <a:endParaRPr lang="en-CA"/>
          </a:p>
        </p:txBody>
      </p:sp>
      <p:sp>
        <p:nvSpPr>
          <p:cNvPr id="5122" name="Rectangle 2"/>
          <p:cNvSpPr>
            <a:spLocks noGrp="1" noChangeArrowheads="1"/>
          </p:cNvSpPr>
          <p:nvPr>
            <p:ph type="title"/>
          </p:nvPr>
        </p:nvSpPr>
        <p:spPr>
          <a:noFill/>
          <a:ln/>
        </p:spPr>
        <p:txBody>
          <a:bodyPr/>
          <a:lstStyle/>
          <a:p>
            <a:pPr algn="l"/>
            <a:r>
              <a:rPr lang="en-US" altLang="zh-CN" dirty="0"/>
              <a:t>Assumptions for Video Requirements</a:t>
            </a:r>
            <a:endParaRPr lang="en-CA" dirty="0"/>
          </a:p>
        </p:txBody>
      </p:sp>
      <p:sp>
        <p:nvSpPr>
          <p:cNvPr id="5123" name="Rectangle 3"/>
          <p:cNvSpPr>
            <a:spLocks noGrp="1" noChangeArrowheads="1"/>
          </p:cNvSpPr>
          <p:nvPr>
            <p:ph type="body" idx="1"/>
          </p:nvPr>
        </p:nvSpPr>
        <p:spPr>
          <a:xfrm>
            <a:off x="683568" y="1556792"/>
            <a:ext cx="7990656" cy="4680520"/>
          </a:xfrm>
          <a:noFill/>
          <a:ln/>
        </p:spPr>
        <p:txBody>
          <a:bodyPr/>
          <a:lstStyle/>
          <a:p>
            <a:r>
              <a:rPr lang="en-US" sz="1800" b="0" dirty="0"/>
              <a:t>Single frame is 1500 </a:t>
            </a:r>
            <a:r>
              <a:rPr lang="en-US" sz="1800" b="0" dirty="0" smtClean="0"/>
              <a:t>bytes</a:t>
            </a:r>
            <a:endParaRPr lang="en-US" sz="1800" b="0" dirty="0"/>
          </a:p>
          <a:p>
            <a:r>
              <a:rPr lang="en-US" sz="1800" b="0" dirty="0"/>
              <a:t>Packet Error Rate, Jitter, and Delay are measured at the upper MAC, not at the </a:t>
            </a:r>
            <a:r>
              <a:rPr lang="en-US" sz="1800" b="0" dirty="0" err="1"/>
              <a:t>Phy</a:t>
            </a:r>
            <a:r>
              <a:rPr lang="en-US" sz="1800" b="0" dirty="0"/>
              <a:t>.</a:t>
            </a:r>
          </a:p>
          <a:p>
            <a:r>
              <a:rPr lang="en-US" sz="1800" b="0" dirty="0"/>
              <a:t>Loss of single packet is noticeable by the renderer</a:t>
            </a:r>
          </a:p>
          <a:p>
            <a:r>
              <a:rPr lang="en-US" sz="1800" b="0" dirty="0"/>
              <a:t>Packet Error requirements are derived based on expectations of “error free viewing”</a:t>
            </a:r>
          </a:p>
          <a:p>
            <a:r>
              <a:rPr lang="en-US" sz="1800" b="0" dirty="0"/>
              <a:t>Below is a table deriving error-free interval from video rate and frame loss probability:</a:t>
            </a:r>
            <a:endParaRPr lang="en-US" sz="2000" b="0" dirty="0"/>
          </a:p>
        </p:txBody>
      </p:sp>
      <p:graphicFrame>
        <p:nvGraphicFramePr>
          <p:cNvPr id="7" name="Group 5"/>
          <p:cNvGraphicFramePr>
            <a:graphicFrameLocks noGrp="1"/>
          </p:cNvGraphicFramePr>
          <p:nvPr>
            <p:extLst>
              <p:ext uri="{D42A27DB-BD31-4B8C-83A1-F6EECF244321}">
                <p14:modId xmlns:p14="http://schemas.microsoft.com/office/powerpoint/2010/main" val="1667492213"/>
              </p:ext>
            </p:extLst>
          </p:nvPr>
        </p:nvGraphicFramePr>
        <p:xfrm>
          <a:off x="4442792" y="4284751"/>
          <a:ext cx="3657600" cy="1880553"/>
        </p:xfrm>
        <a:graphic>
          <a:graphicData uri="http://schemas.openxmlformats.org/drawingml/2006/table">
            <a:tbl>
              <a:tblPr/>
              <a:tblGrid>
                <a:gridCol w="746125"/>
                <a:gridCol w="1152525"/>
                <a:gridCol w="1758950"/>
              </a:tblGrid>
              <a:tr h="3587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rPr>
                        <a:t>Video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rPr>
                        <a:t>Packet Error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rPr>
                        <a:t>Expected Error free interval,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651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1e-8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1e-7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1e-7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rPr>
                        <a:t>3e-7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188716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17</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Descriptions of all Usage Models</a:t>
            </a:r>
            <a:endParaRPr lang="en-CA" dirty="0"/>
          </a:p>
        </p:txBody>
      </p:sp>
    </p:spTree>
    <p:extLst>
      <p:ext uri="{BB962C8B-B14F-4D97-AF65-F5344CB8AC3E}">
        <p14:creationId xmlns:p14="http://schemas.microsoft.com/office/powerpoint/2010/main" val="4165551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18</a:t>
            </a:fld>
            <a:endParaRPr lang="en-CA"/>
          </a:p>
        </p:txBody>
      </p:sp>
      <p:sp>
        <p:nvSpPr>
          <p:cNvPr id="5122" name="Rectangle 2"/>
          <p:cNvSpPr>
            <a:spLocks noGrp="1" noChangeArrowheads="1"/>
          </p:cNvSpPr>
          <p:nvPr>
            <p:ph type="title"/>
          </p:nvPr>
        </p:nvSpPr>
        <p:spPr>
          <a:noFill/>
          <a:ln/>
        </p:spPr>
        <p:txBody>
          <a:bodyPr/>
          <a:lstStyle/>
          <a:p>
            <a:pPr algn="l"/>
            <a:r>
              <a:rPr lang="en-US" altLang="zh-CN" dirty="0"/>
              <a:t>Wireless Office</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User has operational WLAN network for Internet and cloud access. User and devices are within a densely deployed </a:t>
            </a:r>
            <a:r>
              <a:rPr lang="en-US" sz="1400" b="0" dirty="0" err="1"/>
              <a:t>WiFi</a:t>
            </a:r>
            <a:r>
              <a:rPr lang="en-US" sz="1400" b="0" dirty="0"/>
              <a:t> access network for a single or multiple administrative domains. The wireless network used for cloud desktop may or may not be part of the other operational WLAN network.</a:t>
            </a:r>
          </a:p>
          <a:p>
            <a:pPr marL="0" indent="0">
              <a:buNone/>
            </a:pPr>
            <a:r>
              <a:rPr lang="en-US" sz="1600" u="sng" dirty="0"/>
              <a:t>Environment </a:t>
            </a:r>
          </a:p>
          <a:p>
            <a:pPr marL="0" indent="0">
              <a:buNone/>
            </a:pPr>
            <a:r>
              <a:rPr lang="en-US" sz="1400" b="0" dirty="0"/>
              <a:t>Devices are operating in close proximity in a multi-cube office. Transmissions are mostly LOS. Multiple APs per floor. Typical distances between STAs and AP in the room are &lt; 50m. </a:t>
            </a:r>
          </a:p>
          <a:p>
            <a:pPr marL="0" indent="0">
              <a:buNone/>
            </a:pPr>
            <a:r>
              <a:rPr lang="en-US" sz="1600" u="sng" dirty="0"/>
              <a:t>Applications</a:t>
            </a:r>
          </a:p>
          <a:p>
            <a:pPr marL="0" indent="0">
              <a:buNone/>
            </a:pPr>
            <a:r>
              <a:rPr lang="en-US" sz="1400" b="0" dirty="0"/>
              <a:t>Cloud based applications supporting VDI access and VHD video streaming. </a:t>
            </a:r>
          </a:p>
          <a:p>
            <a:pPr marL="0" indent="0">
              <a:buNone/>
            </a:pPr>
            <a:r>
              <a:rPr lang="en-US" sz="1400" b="0" dirty="0"/>
              <a:t>Cloud-based VDI (Virtual Desktop Infrastructure) requirements are: 100 Mbps, best effort.</a:t>
            </a:r>
          </a:p>
          <a:p>
            <a:pPr marL="0" indent="0">
              <a:buNone/>
            </a:pPr>
            <a:r>
              <a:rPr lang="en-US" sz="1400" b="0" dirty="0"/>
              <a:t>Video requirements are: ~600Mbps, jitter is &lt;20 </a:t>
            </a:r>
            <a:r>
              <a:rPr lang="en-US" sz="1400" b="0" dirty="0" err="1"/>
              <a:t>ms</a:t>
            </a:r>
            <a:r>
              <a:rPr lang="en-US" sz="1400" b="0" dirty="0"/>
              <a:t>, delay is &lt; 20ms, 1.0E-7 PER.</a:t>
            </a:r>
          </a:p>
          <a:p>
            <a:pPr marL="0" indent="0">
              <a:buNone/>
            </a:pPr>
            <a:r>
              <a:rPr lang="en-US" sz="1400" b="0" dirty="0" smtClean="0"/>
              <a:t>22 </a:t>
            </a:r>
            <a:r>
              <a:rPr lang="en-US" sz="1400" b="0" dirty="0"/>
              <a:t>combined media users result in an Aggregate bandwidth requirement of </a:t>
            </a:r>
            <a:r>
              <a:rPr lang="en-US" sz="1400" b="0" dirty="0" smtClean="0"/>
              <a:t>22*(100+600)Mbps=15.4Gbps</a:t>
            </a:r>
            <a:endParaRPr lang="en-US" sz="18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User starts his online interactive video training on a fixed or mobile device with VHD display.</a:t>
            </a:r>
          </a:p>
          <a:p>
            <a:pPr marL="0" indent="0">
              <a:buFontTx/>
              <a:buNone/>
            </a:pPr>
            <a:r>
              <a:rPr lang="en-US" sz="1400" b="0" kern="0" dirty="0"/>
              <a:t>User connects to the training server in the cloud. </a:t>
            </a:r>
          </a:p>
          <a:p>
            <a:pPr marL="0" indent="0">
              <a:buFontTx/>
              <a:buNone/>
            </a:pPr>
            <a:r>
              <a:rPr lang="en-US" sz="1400" b="0" kern="0" dirty="0"/>
              <a:t>The server streams the video in VHD format with interactive content.</a:t>
            </a:r>
            <a:endParaRPr lang="en-US" sz="1600" b="0" kern="0" dirty="0"/>
          </a:p>
        </p:txBody>
      </p:sp>
    </p:spTree>
    <p:extLst>
      <p:ext uri="{BB962C8B-B14F-4D97-AF65-F5344CB8AC3E}">
        <p14:creationId xmlns:p14="http://schemas.microsoft.com/office/powerpoint/2010/main" val="1638160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19</a:t>
            </a:fld>
            <a:endParaRPr lang="en-CA"/>
          </a:p>
        </p:txBody>
      </p:sp>
      <p:sp>
        <p:nvSpPr>
          <p:cNvPr id="5122" name="Rectangle 2"/>
          <p:cNvSpPr>
            <a:spLocks noGrp="1" noChangeArrowheads="1"/>
          </p:cNvSpPr>
          <p:nvPr>
            <p:ph type="title"/>
          </p:nvPr>
        </p:nvSpPr>
        <p:spPr>
          <a:noFill/>
          <a:ln/>
        </p:spPr>
        <p:txBody>
          <a:bodyPr/>
          <a:lstStyle/>
          <a:p>
            <a:pPr algn="l"/>
            <a:r>
              <a:rPr lang="en-US" altLang="zh-CN" dirty="0"/>
              <a:t>Campus Network - Lecture Halls</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An operational WLAN network is used for mass “</a:t>
            </a:r>
            <a:r>
              <a:rPr lang="en-US" sz="1400" b="0" dirty="0" err="1"/>
              <a:t>tele</a:t>
            </a:r>
            <a:r>
              <a:rPr lang="en-US" sz="1400" b="0" dirty="0"/>
              <a:t>-presence” or interactive demo events. Lecture hall is connected remotely through a high speed link to the actual person/people doing the presentation. The WLAN also provides internet service to the users.</a:t>
            </a:r>
            <a:endParaRPr lang="en-US" sz="1600" b="0" dirty="0"/>
          </a:p>
          <a:p>
            <a:pPr marL="0" indent="0">
              <a:buNone/>
            </a:pPr>
            <a:r>
              <a:rPr lang="en-US" sz="1600" u="sng" dirty="0"/>
              <a:t>Environment </a:t>
            </a:r>
          </a:p>
          <a:p>
            <a:pPr marL="0" indent="0">
              <a:buNone/>
            </a:pPr>
            <a:r>
              <a:rPr lang="en-US" sz="1400" b="0" dirty="0"/>
              <a:t>Mostly open indoor space of ~100meters by 100meters. Mostly LOS with a few obstacles such as partitions and people. Max distance between end-points ~200 meters.</a:t>
            </a:r>
            <a:endParaRPr lang="en-US" sz="1600" b="0" dirty="0"/>
          </a:p>
          <a:p>
            <a:pPr marL="0" indent="0">
              <a:buNone/>
            </a:pPr>
            <a:r>
              <a:rPr lang="en-US" sz="1600" u="sng" dirty="0"/>
              <a:t>Applications</a:t>
            </a:r>
          </a:p>
          <a:p>
            <a:pPr marL="0" indent="0">
              <a:buNone/>
            </a:pPr>
            <a:r>
              <a:rPr lang="en-US" sz="1400" b="0" dirty="0"/>
              <a:t>Lecture is delivered remotely using </a:t>
            </a:r>
            <a:r>
              <a:rPr lang="en-US" sz="1400" b="0" dirty="0" err="1"/>
              <a:t>tele</a:t>
            </a:r>
            <a:r>
              <a:rPr lang="en-US" sz="1400" b="0" dirty="0"/>
              <a:t>-presence multimedia applications. The lecture is delivered to the projector in the lecture hall over the campus WLAN network. Video of the lecture hall is delivered to the remote lecturer over the campus WLAN network. Supplemental information is made available using internet access.</a:t>
            </a:r>
            <a:endParaRPr lang="en-US" sz="16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b="0" kern="0" dirty="0"/>
              <a:t>Tele-presence requires 2x3.6 </a:t>
            </a:r>
            <a:r>
              <a:rPr lang="en-US" sz="1400" b="0" kern="0" dirty="0" err="1"/>
              <a:t>Gbps</a:t>
            </a:r>
            <a:r>
              <a:rPr lang="en-US" sz="1400" b="0" kern="0" dirty="0"/>
              <a:t> for  3D UHD lightly compressed</a:t>
            </a:r>
          </a:p>
          <a:p>
            <a:pPr marL="0" indent="0">
              <a:buFontTx/>
              <a:buNone/>
            </a:pPr>
            <a:r>
              <a:rPr lang="en-US" sz="1400" b="0" kern="0" dirty="0"/>
              <a:t>Internet traffic requires 20 Mbps per student. 150 students require 3 </a:t>
            </a:r>
            <a:r>
              <a:rPr lang="en-US" sz="1400" b="0" kern="0" dirty="0" err="1"/>
              <a:t>Gbps</a:t>
            </a:r>
            <a:r>
              <a:rPr lang="en-US" sz="1400" b="0" kern="0" dirty="0"/>
              <a:t>.</a:t>
            </a:r>
            <a:endParaRPr lang="en-US" sz="1600" b="0" kern="0" dirty="0"/>
          </a:p>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endParaRPr lang="en-US" sz="1600" b="0" kern="0" dirty="0"/>
          </a:p>
          <a:p>
            <a:pPr marL="0" indent="0">
              <a:buFontTx/>
              <a:buNone/>
            </a:pPr>
            <a:r>
              <a:rPr lang="en-US" sz="1600" u="sng" kern="0" dirty="0"/>
              <a:t>Use Case</a:t>
            </a:r>
          </a:p>
          <a:p>
            <a:pPr marL="0" indent="0">
              <a:buFontTx/>
              <a:buNone/>
            </a:pPr>
            <a:r>
              <a:rPr lang="en-US" sz="1400" b="0" kern="0" dirty="0"/>
              <a:t>A professor remotely delivers a lecture to 300 students gathered in a lecture hall. The lecture includes both real-time video of the professor as he/she conducts the lecture, and supplemental video content.</a:t>
            </a:r>
          </a:p>
          <a:p>
            <a:pPr marL="0" indent="0">
              <a:buFontTx/>
              <a:buNone/>
            </a:pPr>
            <a:r>
              <a:rPr lang="en-US" sz="1400" b="0" kern="0" dirty="0"/>
              <a:t>The professor receives reciprocal video of the students gathered in the lecture hall and has the ability to pan and zoom to view the audience.</a:t>
            </a:r>
          </a:p>
          <a:p>
            <a:pPr marL="0" indent="0">
              <a:buFontTx/>
              <a:buNone/>
            </a:pPr>
            <a:r>
              <a:rPr lang="en-US" sz="1400" b="0" kern="0" dirty="0"/>
              <a:t>Students are simultaneously using wireless devices to access supplemental material via the internet.</a:t>
            </a:r>
            <a:endParaRPr lang="en-US" sz="1600" b="0" kern="0" dirty="0"/>
          </a:p>
          <a:p>
            <a:pPr marL="0" indent="0">
              <a:buFontTx/>
              <a:buNone/>
            </a:pPr>
            <a:endParaRPr lang="en-US" sz="1600" b="0" kern="0" dirty="0"/>
          </a:p>
        </p:txBody>
      </p:sp>
    </p:spTree>
    <p:extLst>
      <p:ext uri="{BB962C8B-B14F-4D97-AF65-F5344CB8AC3E}">
        <p14:creationId xmlns:p14="http://schemas.microsoft.com/office/powerpoint/2010/main" val="236565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a:t>
            </a:fld>
            <a:endParaRPr lang="en-CA"/>
          </a:p>
        </p:txBody>
      </p:sp>
      <p:sp>
        <p:nvSpPr>
          <p:cNvPr id="5122" name="Rectangle 2"/>
          <p:cNvSpPr>
            <a:spLocks noGrp="1" noChangeArrowheads="1"/>
          </p:cNvSpPr>
          <p:nvPr>
            <p:ph type="title"/>
          </p:nvPr>
        </p:nvSpPr>
        <p:spPr>
          <a:noFill/>
          <a:ln/>
        </p:spPr>
        <p:txBody>
          <a:bodyPr/>
          <a:lstStyle/>
          <a:p>
            <a:r>
              <a:rPr lang="en-CA"/>
              <a:t>Abstract</a:t>
            </a:r>
          </a:p>
        </p:txBody>
      </p:sp>
      <p:sp>
        <p:nvSpPr>
          <p:cNvPr id="5123" name="Rectangle 3"/>
          <p:cNvSpPr>
            <a:spLocks noGrp="1" noChangeArrowheads="1"/>
          </p:cNvSpPr>
          <p:nvPr>
            <p:ph type="body" idx="1"/>
          </p:nvPr>
        </p:nvSpPr>
        <p:spPr>
          <a:xfrm>
            <a:off x="683568" y="2132856"/>
            <a:ext cx="7990656" cy="3536032"/>
          </a:xfrm>
          <a:noFill/>
          <a:ln/>
        </p:spPr>
        <p:txBody>
          <a:bodyPr/>
          <a:lstStyle/>
          <a:p>
            <a:pPr>
              <a:buNone/>
            </a:pPr>
            <a:r>
              <a:rPr lang="en-CA" dirty="0" smtClean="0"/>
              <a:t>	Initial draft of Usage Models developed as a follow on to January 2013 call for initiating discussion on issues facing IEEE 802.11 WG to address the ever increasing volume of traffic. </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20</a:t>
            </a:fld>
            <a:endParaRPr lang="en-CA"/>
          </a:p>
        </p:txBody>
      </p:sp>
      <p:sp>
        <p:nvSpPr>
          <p:cNvPr id="5122" name="Rectangle 2"/>
          <p:cNvSpPr>
            <a:spLocks noGrp="1" noChangeArrowheads="1"/>
          </p:cNvSpPr>
          <p:nvPr>
            <p:ph type="title"/>
          </p:nvPr>
        </p:nvSpPr>
        <p:spPr>
          <a:noFill/>
          <a:ln/>
        </p:spPr>
        <p:txBody>
          <a:bodyPr/>
          <a:lstStyle/>
          <a:p>
            <a:pPr algn="l"/>
            <a:r>
              <a:rPr lang="en-US" altLang="zh-CN" dirty="0"/>
              <a:t>Health Care - Remote Surgery</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Remote diagnosis and treatment involving video, audio and data interaction. Video sourced from the surgery room and sent to the remote offices is uncompressed. Video sourced from the remote offices and sent to the surgery room is lightly compressed. </a:t>
            </a:r>
          </a:p>
          <a:p>
            <a:pPr marL="0" indent="0">
              <a:buNone/>
            </a:pPr>
            <a:r>
              <a:rPr lang="en-US" sz="1600" u="sng" dirty="0"/>
              <a:t>Environment </a:t>
            </a:r>
          </a:p>
          <a:p>
            <a:pPr marL="0" indent="0">
              <a:buNone/>
            </a:pPr>
            <a:r>
              <a:rPr lang="en-US" sz="1400" b="0" dirty="0"/>
              <a:t>Indoor hospital surgery room of 20 by 20 meter at one end, an office room of 10x10 meter to 40x40 meter coverage at the remote end. There are some unmanageable interference around both ends. </a:t>
            </a:r>
            <a:endParaRPr lang="en-US" sz="1600" b="0" dirty="0"/>
          </a:p>
          <a:p>
            <a:pPr marL="0" indent="0">
              <a:buNone/>
            </a:pPr>
            <a:r>
              <a:rPr lang="en-US" sz="1600" u="sng" dirty="0"/>
              <a:t>Applications</a:t>
            </a:r>
          </a:p>
          <a:p>
            <a:pPr marL="0" indent="0">
              <a:buNone/>
            </a:pPr>
            <a:r>
              <a:rPr lang="en-US" sz="1400" b="0" dirty="0"/>
              <a:t>Surgery is shared remotely using </a:t>
            </a:r>
            <a:r>
              <a:rPr lang="en-US" sz="1400" b="0" dirty="0" err="1"/>
              <a:t>tele</a:t>
            </a:r>
            <a:r>
              <a:rPr lang="en-US" sz="1400" b="0" dirty="0"/>
              <a:t>-presence multimedia applications. The remote doctors consultation is shared to the surgical theatre using </a:t>
            </a:r>
            <a:r>
              <a:rPr lang="en-US" sz="1400" b="0" dirty="0" err="1"/>
              <a:t>tele</a:t>
            </a:r>
            <a:r>
              <a:rPr lang="en-US" sz="1400" b="0" dirty="0"/>
              <a:t>-presence multimedia applications. Supplemental information is made available using cloud and internet access. The remote doctors exercise remote access and control of surgical theatre equipment via the Internet.</a:t>
            </a:r>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b="0" kern="0" dirty="0"/>
              <a:t>Tele-presence requires 3.6 </a:t>
            </a:r>
            <a:r>
              <a:rPr lang="en-US" sz="1400" b="0" kern="0" dirty="0" err="1"/>
              <a:t>Gbps</a:t>
            </a:r>
            <a:r>
              <a:rPr lang="en-US" sz="1400" b="0" kern="0" dirty="0"/>
              <a:t> for 3D UHD lightly compressed; and 10x600 Mbps VHD.</a:t>
            </a:r>
          </a:p>
          <a:p>
            <a:pPr marL="0" indent="0">
              <a:buFontTx/>
              <a:buNone/>
            </a:pPr>
            <a:r>
              <a:rPr lang="en-US" sz="1400" b="0" kern="0" dirty="0"/>
              <a:t>10x100 Mbps internet connection, &lt; 20 </a:t>
            </a:r>
            <a:r>
              <a:rPr lang="en-US" sz="1400" b="0" kern="0" dirty="0" err="1"/>
              <a:t>ms</a:t>
            </a:r>
            <a:r>
              <a:rPr lang="en-US" sz="1400" b="0" kern="0" dirty="0"/>
              <a:t> jitter, and &lt;20 </a:t>
            </a:r>
            <a:r>
              <a:rPr lang="en-US" sz="1400" b="0" kern="0" dirty="0" err="1"/>
              <a:t>ms</a:t>
            </a:r>
            <a:r>
              <a:rPr lang="en-US" sz="1400" b="0" kern="0" dirty="0"/>
              <a:t> latency.</a:t>
            </a:r>
          </a:p>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A surgical team is performing surgery with consultative assistance and observation from doctors in other locations.</a:t>
            </a:r>
          </a:p>
          <a:p>
            <a:pPr marL="0" indent="0">
              <a:buFontTx/>
              <a:buNone/>
            </a:pPr>
            <a:r>
              <a:rPr lang="en-US" sz="1400" b="0" kern="0" dirty="0"/>
              <a:t>The team interacts with the other doctors using multimedia </a:t>
            </a:r>
            <a:r>
              <a:rPr lang="en-US" sz="1400" b="0" kern="0" dirty="0" err="1"/>
              <a:t>tele</a:t>
            </a:r>
            <a:r>
              <a:rPr lang="en-US" sz="1400" b="0" kern="0" dirty="0"/>
              <a:t>-presence</a:t>
            </a:r>
          </a:p>
          <a:p>
            <a:pPr marL="0" indent="0">
              <a:buFontTx/>
              <a:buNone/>
            </a:pPr>
            <a:r>
              <a:rPr lang="en-US" sz="1400" b="0" kern="0" dirty="0"/>
              <a:t>The remote doctors also have access to real time patient diagnostic information and supplemental information.</a:t>
            </a:r>
          </a:p>
          <a:p>
            <a:pPr marL="0" indent="0">
              <a:buFontTx/>
              <a:buNone/>
            </a:pPr>
            <a:r>
              <a:rPr lang="en-US" sz="1400" b="0" kern="0" dirty="0"/>
              <a:t>The remote doctors have the ability to interact and operate in real time surgical theatre equipment.</a:t>
            </a:r>
          </a:p>
          <a:p>
            <a:pPr marL="0" indent="0">
              <a:buFontTx/>
              <a:buNone/>
            </a:pPr>
            <a:endParaRPr lang="en-US" sz="1600" b="0" kern="0" dirty="0"/>
          </a:p>
        </p:txBody>
      </p:sp>
    </p:spTree>
    <p:extLst>
      <p:ext uri="{BB962C8B-B14F-4D97-AF65-F5344CB8AC3E}">
        <p14:creationId xmlns:p14="http://schemas.microsoft.com/office/powerpoint/2010/main" val="177183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21</a:t>
            </a:fld>
            <a:endParaRPr lang="en-CA"/>
          </a:p>
        </p:txBody>
      </p:sp>
      <p:sp>
        <p:nvSpPr>
          <p:cNvPr id="5122" name="Rectangle 2"/>
          <p:cNvSpPr>
            <a:spLocks noGrp="1" noChangeArrowheads="1"/>
          </p:cNvSpPr>
          <p:nvPr>
            <p:ph type="title"/>
          </p:nvPr>
        </p:nvSpPr>
        <p:spPr>
          <a:noFill/>
          <a:ln/>
        </p:spPr>
        <p:txBody>
          <a:bodyPr/>
          <a:lstStyle/>
          <a:p>
            <a:pPr algn="l"/>
            <a:r>
              <a:rPr lang="en-US" altLang="zh-CN" dirty="0"/>
              <a:t>Usage in Stadium - Public Access</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 density users have operational WLAN network for Internet access. The traffic is </a:t>
            </a:r>
            <a:r>
              <a:rPr lang="en-US" sz="1400" b="0" dirty="0" err="1"/>
              <a:t>bursty</a:t>
            </a:r>
            <a:r>
              <a:rPr lang="en-US" sz="1400" b="0" dirty="0"/>
              <a:t> in time and is uneven according to different users' participation in physical space. </a:t>
            </a:r>
          </a:p>
          <a:p>
            <a:pPr marL="0" indent="0">
              <a:buNone/>
            </a:pPr>
            <a:r>
              <a:rPr lang="en-US" sz="1600" u="sng" dirty="0"/>
              <a:t>Environment </a:t>
            </a:r>
          </a:p>
          <a:p>
            <a:pPr marL="0" indent="0">
              <a:buNone/>
            </a:pPr>
            <a:r>
              <a:rPr lang="en-US" sz="1400" b="0" dirty="0"/>
              <a:t>Open area with few obstacles and single/multiple operators’ deployed multiple APs. Most of  the transmissions are LOS and the layout of APs are frequently changed. </a:t>
            </a:r>
          </a:p>
          <a:p>
            <a:pPr marL="0" indent="0">
              <a:buNone/>
            </a:pPr>
            <a:r>
              <a:rPr lang="en-US" sz="1600" u="sng" dirty="0"/>
              <a:t>Applications</a:t>
            </a:r>
          </a:p>
          <a:p>
            <a:pPr marL="0" indent="0">
              <a:buNone/>
            </a:pPr>
            <a:r>
              <a:rPr lang="en-US" sz="1400" b="0" dirty="0"/>
              <a:t>200 users at 20 Mbps best effort accessing the internet for recreational content 4 </a:t>
            </a:r>
            <a:r>
              <a:rPr lang="en-US" sz="1400" b="0" dirty="0" err="1"/>
              <a:t>Gbps</a:t>
            </a:r>
            <a:endParaRPr lang="en-US" sz="1400" b="0" dirty="0"/>
          </a:p>
          <a:p>
            <a:pPr marL="0" indent="0">
              <a:buNone/>
            </a:pPr>
            <a:r>
              <a:rPr lang="en-US" sz="1400" b="0" dirty="0"/>
              <a:t>20% of the users are following ESPN event or similar blog as supplemental event content. </a:t>
            </a:r>
          </a:p>
          <a:p>
            <a:pPr marL="0" indent="0">
              <a:buNone/>
            </a:pPr>
            <a:r>
              <a:rPr lang="en-US" sz="1400" b="0" dirty="0"/>
              <a:t>40% of the users are receiving VHD video feed highly compressed. 80 x 100 Mbps = 8 </a:t>
            </a:r>
            <a:r>
              <a:rPr lang="en-US" sz="1400" b="0" dirty="0" err="1"/>
              <a:t>Gbps</a:t>
            </a:r>
            <a:endParaRPr lang="en-US" sz="1400" b="0"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users are attending an event in an outdoor stadium. </a:t>
            </a:r>
          </a:p>
          <a:p>
            <a:pPr marL="0" indent="0">
              <a:buFontTx/>
              <a:buNone/>
            </a:pPr>
            <a:r>
              <a:rPr lang="en-US" sz="1400" b="0" kern="0" dirty="0"/>
              <a:t>Users access the internet for recreational content, supplemental event content, and live video and/or audio event content. </a:t>
            </a:r>
            <a:endParaRPr lang="en-US" sz="1600" b="0" kern="0" dirty="0"/>
          </a:p>
          <a:p>
            <a:pPr marL="0" indent="0">
              <a:buFontTx/>
              <a:buNone/>
            </a:pPr>
            <a:endParaRPr lang="en-US" sz="1400" b="0" kern="0" dirty="0"/>
          </a:p>
          <a:p>
            <a:pPr marL="0" indent="0">
              <a:buFontTx/>
              <a:buNone/>
            </a:pPr>
            <a:endParaRPr lang="en-US" sz="1600" b="0" kern="0" dirty="0"/>
          </a:p>
        </p:txBody>
      </p:sp>
    </p:spTree>
    <p:extLst>
      <p:ext uri="{BB962C8B-B14F-4D97-AF65-F5344CB8AC3E}">
        <p14:creationId xmlns:p14="http://schemas.microsoft.com/office/powerpoint/2010/main" val="1643957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22</a:t>
            </a:fld>
            <a:endParaRPr lang="en-CA"/>
          </a:p>
        </p:txBody>
      </p:sp>
      <p:sp>
        <p:nvSpPr>
          <p:cNvPr id="5122" name="Rectangle 2"/>
          <p:cNvSpPr>
            <a:spLocks noGrp="1" noChangeArrowheads="1"/>
          </p:cNvSpPr>
          <p:nvPr>
            <p:ph type="title"/>
          </p:nvPr>
        </p:nvSpPr>
        <p:spPr>
          <a:noFill/>
          <a:ln/>
        </p:spPr>
        <p:txBody>
          <a:bodyPr/>
          <a:lstStyle/>
          <a:p>
            <a:pPr algn="l"/>
            <a:r>
              <a:rPr lang="en-US" altLang="zh-CN" dirty="0"/>
              <a:t>Usage in Stadium - Event Video Production</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Highly Controlled WLAN network for local Video distribution operations. </a:t>
            </a:r>
          </a:p>
          <a:p>
            <a:pPr marL="0" indent="0">
              <a:buNone/>
            </a:pPr>
            <a:r>
              <a:rPr lang="en-US" sz="1600" u="sng" dirty="0"/>
              <a:t>Environment </a:t>
            </a:r>
          </a:p>
          <a:p>
            <a:pPr marL="0" indent="0">
              <a:buNone/>
            </a:pPr>
            <a:r>
              <a:rPr lang="en-US" sz="1400" b="0" dirty="0"/>
              <a:t>Outdoor stadium equipped with 30 fixed and mobile cameras. Multiple operators’ WLAN networks.</a:t>
            </a:r>
            <a:endParaRPr lang="en-US" sz="1600" b="0" dirty="0"/>
          </a:p>
          <a:p>
            <a:pPr marL="0" indent="0">
              <a:buNone/>
            </a:pPr>
            <a:r>
              <a:rPr lang="en-US" sz="1600" u="sng" dirty="0"/>
              <a:t>Applications</a:t>
            </a:r>
          </a:p>
          <a:p>
            <a:pPr marL="0" indent="0">
              <a:buNone/>
            </a:pPr>
            <a:r>
              <a:rPr lang="en-US" sz="1400" b="0" dirty="0"/>
              <a:t>3 3D HD camera per AP lightly compressed: 3x3.6Gbps=10.8Gbps.</a:t>
            </a:r>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Camera crew shoots the 3D UHD lightly compressed video and transmits over </a:t>
            </a:r>
            <a:r>
              <a:rPr lang="en-US" sz="1400" b="0" kern="0" dirty="0" err="1"/>
              <a:t>WiFi</a:t>
            </a:r>
            <a:r>
              <a:rPr lang="en-US" sz="1400" b="0" kern="0" dirty="0"/>
              <a:t> to Video Editing Studio </a:t>
            </a:r>
          </a:p>
          <a:p>
            <a:pPr marL="0" indent="0">
              <a:buFontTx/>
              <a:buNone/>
            </a:pPr>
            <a:endParaRPr lang="en-US" sz="1600" b="0" kern="0" dirty="0"/>
          </a:p>
        </p:txBody>
      </p:sp>
    </p:spTree>
    <p:extLst>
      <p:ext uri="{BB962C8B-B14F-4D97-AF65-F5344CB8AC3E}">
        <p14:creationId xmlns:p14="http://schemas.microsoft.com/office/powerpoint/2010/main" val="491737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23</a:t>
            </a:fld>
            <a:endParaRPr lang="en-CA"/>
          </a:p>
        </p:txBody>
      </p:sp>
      <p:sp>
        <p:nvSpPr>
          <p:cNvPr id="5122" name="Rectangle 2"/>
          <p:cNvSpPr>
            <a:spLocks noGrp="1" noChangeArrowheads="1"/>
          </p:cNvSpPr>
          <p:nvPr>
            <p:ph type="title"/>
          </p:nvPr>
        </p:nvSpPr>
        <p:spPr>
          <a:noFill/>
          <a:ln/>
        </p:spPr>
        <p:txBody>
          <a:bodyPr/>
          <a:lstStyle/>
          <a:p>
            <a:pPr algn="l"/>
            <a:r>
              <a:rPr lang="en-US" altLang="zh-CN" dirty="0"/>
              <a:t>Public Transportation</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  </a:t>
            </a:r>
          </a:p>
          <a:p>
            <a:pPr marL="0" indent="0">
              <a:buNone/>
            </a:pPr>
            <a:r>
              <a:rPr lang="en-US" sz="1400" b="0" dirty="0"/>
              <a:t>High density users have operational WLAN network for Internet access. User can access the onboard entertainment system(internal) and internet (external).</a:t>
            </a:r>
          </a:p>
          <a:p>
            <a:pPr marL="0" indent="0">
              <a:buNone/>
            </a:pPr>
            <a:endParaRPr lang="en-US" sz="1600" u="sng" dirty="0"/>
          </a:p>
          <a:p>
            <a:pPr marL="0" indent="0">
              <a:buNone/>
            </a:pPr>
            <a:r>
              <a:rPr lang="en-US" sz="1600" u="sng" dirty="0"/>
              <a:t>Environment: </a:t>
            </a:r>
          </a:p>
          <a:p>
            <a:pPr marL="0" indent="0">
              <a:buNone/>
            </a:pPr>
            <a:r>
              <a:rPr lang="en-US" sz="1400" b="0" dirty="0"/>
              <a:t>Indoor open area with few obstacles. Each cabin  has separate WLAN connectivity. </a:t>
            </a:r>
          </a:p>
          <a:p>
            <a:pPr marL="0" indent="0">
              <a:buNone/>
            </a:pPr>
            <a:endParaRPr lang="en-US" sz="1600" u="sng" dirty="0"/>
          </a:p>
          <a:p>
            <a:pPr marL="0" indent="0">
              <a:buNone/>
            </a:pPr>
            <a:r>
              <a:rPr lang="en-US" sz="1600" u="sng" dirty="0"/>
              <a:t>Application: </a:t>
            </a:r>
          </a:p>
          <a:p>
            <a:pPr marL="0" indent="0">
              <a:buNone/>
            </a:pPr>
            <a:r>
              <a:rPr lang="en-US" sz="1400" b="0" dirty="0"/>
              <a:t>Onboard entertainment: Broadcast and local </a:t>
            </a:r>
            <a:r>
              <a:rPr lang="en-US" sz="1400" b="0" dirty="0" err="1"/>
              <a:t>VoD</a:t>
            </a:r>
            <a:r>
              <a:rPr lang="en-US" sz="1400" b="0" dirty="0"/>
              <a:t> services, Internet Access, Gaming, public safety: monitoring, Communications: Voice or Video phone</a:t>
            </a:r>
          </a:p>
          <a:p>
            <a:pPr marL="0" indent="0">
              <a:buNone/>
            </a:pPr>
            <a:r>
              <a:rPr lang="en-US" sz="1400" b="0" dirty="0"/>
              <a:t>50 x 150 Mbps = 7.5 G</a:t>
            </a:r>
          </a:p>
          <a:p>
            <a:pPr marL="0" indent="0">
              <a:buNone/>
            </a:pPr>
            <a:r>
              <a:rPr lang="en-US" sz="1400" b="0" dirty="0"/>
              <a:t>25 users listening to HD audio </a:t>
            </a:r>
          </a:p>
          <a:p>
            <a:pPr marL="0" indent="0">
              <a:buNone/>
            </a:pPr>
            <a:r>
              <a:rPr lang="en-US" sz="1400" b="0" dirty="0"/>
              <a:t>25 users doing interactive gaming ; 25 x 100 Mbps = 2.5 </a:t>
            </a:r>
            <a:r>
              <a:rPr lang="en-US" sz="1400" b="0" dirty="0" err="1"/>
              <a:t>Gbps</a:t>
            </a:r>
            <a:r>
              <a:rPr lang="en-US" sz="1400" b="0" dirty="0"/>
              <a:t>, &lt;100 </a:t>
            </a:r>
            <a:r>
              <a:rPr lang="en-US" sz="1400" b="0" dirty="0" err="1"/>
              <a:t>ms</a:t>
            </a:r>
            <a:r>
              <a:rPr lang="en-US" sz="1400" b="0" dirty="0"/>
              <a:t> jitter and &lt;100 </a:t>
            </a:r>
            <a:r>
              <a:rPr lang="en-US" sz="1400" b="0" dirty="0" err="1"/>
              <a:t>ms</a:t>
            </a:r>
            <a:r>
              <a:rPr lang="en-US" sz="1400" b="0" dirty="0"/>
              <a:t> latency</a:t>
            </a:r>
          </a:p>
          <a:p>
            <a:pPr marL="0" indent="0">
              <a:buNone/>
            </a:pPr>
            <a:r>
              <a:rPr lang="en-US" sz="1600" u="sng" dirty="0"/>
              <a:t> </a:t>
            </a:r>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100 passengers in one cabin(25m x 3m).</a:t>
            </a:r>
          </a:p>
          <a:p>
            <a:pPr marL="0" indent="0">
              <a:buFontTx/>
              <a:buNone/>
            </a:pPr>
            <a:r>
              <a:rPr lang="en-US" sz="1400" b="0" kern="0" dirty="0"/>
              <a:t>Passengers are using the entertainment system for video display and interactive activities</a:t>
            </a:r>
            <a:r>
              <a:rPr lang="en-US" sz="1400" b="0" kern="0" dirty="0" smtClean="0"/>
              <a:t>.</a:t>
            </a:r>
            <a:endParaRPr lang="en-US" sz="1400" b="0" kern="0" dirty="0"/>
          </a:p>
        </p:txBody>
      </p:sp>
    </p:spTree>
    <p:extLst>
      <p:ext uri="{BB962C8B-B14F-4D97-AF65-F5344CB8AC3E}">
        <p14:creationId xmlns:p14="http://schemas.microsoft.com/office/powerpoint/2010/main" val="4223079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24</a:t>
            </a:fld>
            <a:endParaRPr lang="en-CA"/>
          </a:p>
        </p:txBody>
      </p:sp>
      <p:sp>
        <p:nvSpPr>
          <p:cNvPr id="5122" name="Rectangle 2"/>
          <p:cNvSpPr>
            <a:spLocks noGrp="1" noChangeArrowheads="1"/>
          </p:cNvSpPr>
          <p:nvPr>
            <p:ph type="title"/>
          </p:nvPr>
        </p:nvSpPr>
        <p:spPr>
          <a:noFill/>
          <a:ln/>
        </p:spPr>
        <p:txBody>
          <a:bodyPr/>
          <a:lstStyle/>
          <a:p>
            <a:pPr algn="l"/>
            <a:r>
              <a:rPr lang="en-US" altLang="zh-CN" dirty="0"/>
              <a:t>Public Access in Airport</a:t>
            </a:r>
            <a:endParaRPr lang="en-CA" dirty="0"/>
          </a:p>
        </p:txBody>
      </p:sp>
      <p:sp>
        <p:nvSpPr>
          <p:cNvPr id="5123" name="Rectangle 3"/>
          <p:cNvSpPr>
            <a:spLocks noGrp="1" noChangeArrowheads="1"/>
          </p:cNvSpPr>
          <p:nvPr>
            <p:ph type="body" idx="1"/>
          </p:nvPr>
        </p:nvSpPr>
        <p:spPr>
          <a:xfrm>
            <a:off x="539552" y="1484784"/>
            <a:ext cx="4320480" cy="5040560"/>
          </a:xfrm>
          <a:noFill/>
          <a:ln/>
        </p:spPr>
        <p:txBody>
          <a:bodyPr/>
          <a:lstStyle/>
          <a:p>
            <a:pPr marL="0" indent="0">
              <a:buNone/>
            </a:pPr>
            <a:r>
              <a:rPr lang="en-US" sz="1600" u="sng" dirty="0"/>
              <a:t>Pre-Conditions</a:t>
            </a:r>
          </a:p>
          <a:p>
            <a:pPr marL="0" indent="0">
              <a:buNone/>
            </a:pPr>
            <a:r>
              <a:rPr lang="en-US" sz="1400" b="0" dirty="0"/>
              <a:t>High density users access internet through multiple operators’ WLAN network. Airport possibly manages or controls multiple operators’ </a:t>
            </a:r>
            <a:r>
              <a:rPr lang="en-US" sz="1400" b="0" dirty="0" err="1"/>
              <a:t>WiFi</a:t>
            </a:r>
            <a:r>
              <a:rPr lang="en-US" sz="1400" b="0" dirty="0"/>
              <a:t> networks uniformly for the purpose of users’ </a:t>
            </a:r>
            <a:r>
              <a:rPr lang="en-US" sz="1400" b="0" dirty="0" err="1"/>
              <a:t>QoS</a:t>
            </a:r>
            <a:endParaRPr lang="en-US" sz="1400" b="0" dirty="0"/>
          </a:p>
          <a:p>
            <a:pPr marL="0" indent="0">
              <a:buNone/>
            </a:pPr>
            <a:r>
              <a:rPr lang="en-US" sz="1600" u="sng" dirty="0"/>
              <a:t>Environment </a:t>
            </a:r>
          </a:p>
          <a:p>
            <a:pPr marL="0" indent="0">
              <a:buNone/>
            </a:pPr>
            <a:r>
              <a:rPr lang="en-US" sz="1400" b="0" dirty="0"/>
              <a:t>The environment is very complex and may suffer severe interference</a:t>
            </a:r>
          </a:p>
          <a:p>
            <a:pPr marL="0" indent="0">
              <a:buNone/>
            </a:pPr>
            <a:r>
              <a:rPr lang="en-US" sz="1400" b="0" dirty="0"/>
              <a:t>Each AP serves 120 users in a 200m2  area. The inter-AP distance is in the range of 15~20m.. Single/multiple operators.</a:t>
            </a:r>
          </a:p>
          <a:p>
            <a:pPr marL="0" indent="0">
              <a:buNone/>
            </a:pPr>
            <a:r>
              <a:rPr lang="en-US" sz="1600" u="sng" dirty="0"/>
              <a:t>Applications</a:t>
            </a:r>
          </a:p>
          <a:p>
            <a:pPr marL="0" indent="0">
              <a:buNone/>
            </a:pPr>
            <a:r>
              <a:rPr lang="en-US" sz="1400" b="0" dirty="0"/>
              <a:t>Video based applications: TV, VOD, Video conference; VHD highly compressed. 60 x 100 Mbps = 6 </a:t>
            </a:r>
            <a:r>
              <a:rPr lang="en-US" sz="1400" b="0" dirty="0" err="1"/>
              <a:t>Gbps</a:t>
            </a:r>
            <a:r>
              <a:rPr lang="en-US" sz="1400" b="0" dirty="0"/>
              <a:t> </a:t>
            </a:r>
          </a:p>
          <a:p>
            <a:pPr marL="0" indent="0">
              <a:buNone/>
            </a:pPr>
            <a:r>
              <a:rPr lang="en-US" sz="1400" b="0" dirty="0"/>
              <a:t>Game online; 100 Mbps, &lt; 20 </a:t>
            </a:r>
            <a:r>
              <a:rPr lang="en-US" sz="1400" b="0" dirty="0" err="1"/>
              <a:t>ms</a:t>
            </a:r>
            <a:r>
              <a:rPr lang="en-US" sz="1400" b="0" dirty="0"/>
              <a:t> jitter; &lt; 20 </a:t>
            </a:r>
            <a:r>
              <a:rPr lang="en-US" sz="1400" b="0" dirty="0" err="1"/>
              <a:t>ms</a:t>
            </a:r>
            <a:r>
              <a:rPr lang="en-US" sz="1400" b="0" dirty="0"/>
              <a:t> latency. 20 users x 100 =2 </a:t>
            </a:r>
            <a:r>
              <a:rPr lang="en-US" sz="1400" b="0" dirty="0" err="1"/>
              <a:t>Gbps</a:t>
            </a:r>
            <a:r>
              <a:rPr lang="en-US" sz="1400" b="0" dirty="0"/>
              <a:t> </a:t>
            </a:r>
          </a:p>
          <a:p>
            <a:pPr marL="0" indent="0">
              <a:buNone/>
            </a:pPr>
            <a:r>
              <a:rPr lang="en-US" sz="1400" b="0" dirty="0"/>
              <a:t>Internet access: email, twitter, web surf, IM. 40 users x 20 Mbps, best effort = 0.8 </a:t>
            </a:r>
            <a:r>
              <a:rPr lang="en-US" sz="1400" b="0" dirty="0" err="1"/>
              <a:t>Gbps</a:t>
            </a:r>
            <a:r>
              <a:rPr lang="en-US" sz="1400" b="0" dirty="0"/>
              <a:t> </a:t>
            </a:r>
          </a:p>
          <a:p>
            <a:pPr marL="0" indent="0">
              <a:buNone/>
            </a:pPr>
            <a:r>
              <a:rPr lang="en-US" sz="1600" u="sng" dirty="0" smtClean="0"/>
              <a:t> </a:t>
            </a:r>
            <a:endParaRPr lang="en-US" sz="1600" u="sng" dirty="0"/>
          </a:p>
        </p:txBody>
      </p:sp>
      <p:sp>
        <p:nvSpPr>
          <p:cNvPr id="7" name="Rectangle 3"/>
          <p:cNvSpPr txBox="1">
            <a:spLocks noChangeArrowheads="1"/>
          </p:cNvSpPr>
          <p:nvPr/>
        </p:nvSpPr>
        <p:spPr bwMode="auto">
          <a:xfrm>
            <a:off x="4788024" y="1484784"/>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600" u="sng" kern="0" dirty="0"/>
              <a:t>Traffic Conditions</a:t>
            </a:r>
          </a:p>
          <a:p>
            <a:pPr marL="0" indent="0">
              <a:buFontTx/>
              <a:buNone/>
            </a:pPr>
            <a:r>
              <a:rPr lang="en-US" sz="1400" b="0" kern="0" dirty="0"/>
              <a:t>Potential interference from overlapping networks (e.g. neighbors, other WLANs). Data transfers and video display should be operational simultaneously.</a:t>
            </a:r>
          </a:p>
          <a:p>
            <a:pPr marL="0" indent="0">
              <a:buFontTx/>
              <a:buNone/>
            </a:pPr>
            <a:r>
              <a:rPr lang="en-US" sz="1600" u="sng" kern="0" dirty="0"/>
              <a:t>Use Case</a:t>
            </a:r>
          </a:p>
          <a:p>
            <a:pPr marL="0" indent="0">
              <a:buFontTx/>
              <a:buNone/>
            </a:pPr>
            <a:r>
              <a:rPr lang="en-US" sz="1400" b="0" kern="0" dirty="0"/>
              <a:t>Travelers are using the network to surf websites, watch movies, play online games and access cloud </a:t>
            </a:r>
            <a:r>
              <a:rPr lang="en-US" sz="1400" b="0" kern="0" dirty="0" smtClean="0"/>
              <a:t>services.</a:t>
            </a:r>
            <a:endParaRPr lang="en-US" sz="1400" b="0" kern="0" dirty="0"/>
          </a:p>
        </p:txBody>
      </p:sp>
    </p:spTree>
    <p:extLst>
      <p:ext uri="{BB962C8B-B14F-4D97-AF65-F5344CB8AC3E}">
        <p14:creationId xmlns:p14="http://schemas.microsoft.com/office/powerpoint/2010/main" val="90402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a:t>
            </a:r>
            <a:endParaRPr lang="en-CA" dirty="0"/>
          </a:p>
        </p:txBody>
      </p:sp>
      <p:sp>
        <p:nvSpPr>
          <p:cNvPr id="3" name="Content Placeholder 2"/>
          <p:cNvSpPr>
            <a:spLocks noGrp="1"/>
          </p:cNvSpPr>
          <p:nvPr>
            <p:ph idx="1"/>
          </p:nvPr>
        </p:nvSpPr>
        <p:spPr>
          <a:xfrm>
            <a:off x="683568" y="2060848"/>
            <a:ext cx="7772400" cy="4114800"/>
          </a:xfrm>
        </p:spPr>
        <p:txBody>
          <a:bodyPr/>
          <a:lstStyle/>
          <a:p>
            <a:pPr lvl="0"/>
            <a:r>
              <a:rPr lang="en-US" dirty="0" smtClean="0"/>
              <a:t>Continue to refine, improve and add to draft Usage Models; solicit input and coordinate with interested parties</a:t>
            </a:r>
            <a:endParaRPr lang="en-CA" dirty="0" smtClean="0"/>
          </a:p>
          <a:p>
            <a:pPr lvl="0"/>
            <a:r>
              <a:rPr lang="en-US" dirty="0" smtClean="0"/>
              <a:t>Continue to analyze and refine contemplated solution timeline; solicit input and coordinate with interested parties</a:t>
            </a:r>
            <a:endParaRPr lang="en-CA" dirty="0" smtClean="0"/>
          </a:p>
          <a:p>
            <a:pPr lvl="0"/>
            <a:r>
              <a:rPr lang="en-US" dirty="0" smtClean="0"/>
              <a:t>Develop updated Usage Models, other content/detail for a future presentation</a:t>
            </a:r>
            <a:endParaRPr lang="en-CA" dirty="0"/>
          </a:p>
          <a:p>
            <a:pPr lvl="0"/>
            <a:r>
              <a:rPr lang="en-CA" dirty="0" smtClean="0"/>
              <a:t>Begin development of derived Requirements from Usage Models; for future presentation</a:t>
            </a:r>
          </a:p>
        </p:txBody>
      </p:sp>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smtClean="0"/>
              <a:t>Slide </a:t>
            </a:r>
            <a:fld id="{02FDE5AF-557C-4D9E-9BE3-8A50977121B0}" type="slidenum">
              <a:rPr lang="en-CA" smtClean="0"/>
              <a:pPr/>
              <a:t>25</a:t>
            </a:fld>
            <a:endParaRPr lang="en-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02AF50E5-3AA4-4737-B8F4-2D0C4CE3166C}" type="slidenum">
              <a:rPr lang="en-CA"/>
              <a:pPr/>
              <a:t>26</a:t>
            </a:fld>
            <a:endParaRPr lang="en-CA"/>
          </a:p>
        </p:txBody>
      </p:sp>
      <p:sp>
        <p:nvSpPr>
          <p:cNvPr id="32770" name="Rectangle 2"/>
          <p:cNvSpPr>
            <a:spLocks noGrp="1" noChangeArrowheads="1"/>
          </p:cNvSpPr>
          <p:nvPr>
            <p:ph type="title"/>
          </p:nvPr>
        </p:nvSpPr>
        <p:spPr/>
        <p:txBody>
          <a:bodyPr/>
          <a:lstStyle/>
          <a:p>
            <a:r>
              <a:rPr lang="en-GB"/>
              <a:t>References</a:t>
            </a:r>
          </a:p>
        </p:txBody>
      </p:sp>
      <p:sp>
        <p:nvSpPr>
          <p:cNvPr id="32771" name="Rectangle 3"/>
          <p:cNvSpPr>
            <a:spLocks noGrp="1" noChangeArrowheads="1"/>
          </p:cNvSpPr>
          <p:nvPr>
            <p:ph type="body" idx="1"/>
          </p:nvPr>
        </p:nvSpPr>
        <p:spPr>
          <a:xfrm>
            <a:off x="685800" y="1981200"/>
            <a:ext cx="7990656" cy="4114800"/>
          </a:xfrm>
        </p:spPr>
        <p:txBody>
          <a:bodyPr/>
          <a:lstStyle/>
          <a:p>
            <a:pPr marL="0" indent="0">
              <a:buNone/>
            </a:pPr>
            <a:r>
              <a:rPr lang="en-US" sz="2000" dirty="0"/>
              <a:t>[</a:t>
            </a:r>
            <a:r>
              <a:rPr lang="en-US" sz="2000" dirty="0" smtClean="0"/>
              <a:t>1]  Johannes </a:t>
            </a:r>
            <a:r>
              <a:rPr lang="en-US" sz="2000" dirty="0" err="1"/>
              <a:t>Färber</a:t>
            </a:r>
            <a:r>
              <a:rPr lang="en-US" sz="2000" dirty="0"/>
              <a:t>, “Network Game Traffic </a:t>
            </a:r>
            <a:r>
              <a:rPr lang="en-US" sz="2000" dirty="0" err="1"/>
              <a:t>Modelling</a:t>
            </a:r>
            <a:r>
              <a:rPr lang="en-US" sz="2000" dirty="0"/>
              <a:t>”, </a:t>
            </a:r>
            <a:r>
              <a:rPr lang="en-US" sz="2000" dirty="0">
                <a:hlinkClick r:id="rId2"/>
              </a:rPr>
              <a:t>http://www.ikr.uni-stuttgart.de/Content/Publications/ Archive/Fa_netgames2002 </a:t>
            </a:r>
            <a:r>
              <a:rPr lang="en-US" sz="2000" dirty="0" smtClean="0">
                <a:hlinkClick r:id="rId2"/>
              </a:rPr>
              <a:t>34662.pdf</a:t>
            </a:r>
            <a:r>
              <a:rPr lang="en-US" sz="2000" dirty="0" smtClean="0"/>
              <a:t> </a:t>
            </a:r>
            <a:endParaRPr lang="en-US" sz="2000" dirty="0"/>
          </a:p>
          <a:p>
            <a:pPr marL="0" indent="0">
              <a:buNone/>
            </a:pPr>
            <a:r>
              <a:rPr lang="en-US" sz="2000" dirty="0"/>
              <a:t>[</a:t>
            </a:r>
            <a:r>
              <a:rPr lang="en-US" sz="2000" dirty="0" smtClean="0"/>
              <a:t>2]  Andrew </a:t>
            </a:r>
            <a:r>
              <a:rPr lang="en-US" sz="2000" dirty="0"/>
              <a:t>Myles, Rolf de </a:t>
            </a:r>
            <a:r>
              <a:rPr lang="en-US" sz="2000" dirty="0" err="1"/>
              <a:t>Vegt</a:t>
            </a:r>
            <a:r>
              <a:rPr lang="en-US" sz="2000" dirty="0"/>
              <a:t>, “Wi-Fi Alliance (WFA) VHT Study Group Usage Models,” IEEE802.11-07/2988R3, Mar. 09, 2008</a:t>
            </a:r>
          </a:p>
          <a:p>
            <a:pPr marL="0" indent="0">
              <a:buNone/>
            </a:pPr>
            <a:r>
              <a:rPr lang="en-US" sz="2000" dirty="0"/>
              <a:t>[</a:t>
            </a:r>
            <a:r>
              <a:rPr lang="en-US" sz="2000" dirty="0" smtClean="0"/>
              <a:t>3]  Rolf </a:t>
            </a:r>
            <a:r>
              <a:rPr lang="en-US" sz="2000" dirty="0"/>
              <a:t>de </a:t>
            </a:r>
            <a:r>
              <a:rPr lang="en-US" sz="2000" dirty="0" err="1"/>
              <a:t>Vegt</a:t>
            </a:r>
            <a:r>
              <a:rPr lang="en-US" sz="2000" dirty="0"/>
              <a:t>, “802.11ac Usage Models Document,” IEEE802.11-09/0161R1, Nov. 10, 2010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3</a:t>
            </a:fld>
            <a:endParaRPr lang="en-CA"/>
          </a:p>
        </p:txBody>
      </p:sp>
      <p:sp>
        <p:nvSpPr>
          <p:cNvPr id="5122" name="Rectangle 2"/>
          <p:cNvSpPr>
            <a:spLocks noGrp="1" noChangeArrowheads="1"/>
          </p:cNvSpPr>
          <p:nvPr>
            <p:ph type="title"/>
          </p:nvPr>
        </p:nvSpPr>
        <p:spPr>
          <a:noFill/>
          <a:ln/>
        </p:spPr>
        <p:txBody>
          <a:bodyPr/>
          <a:lstStyle/>
          <a:p>
            <a:pPr algn="l"/>
            <a:r>
              <a:rPr lang="en-US" altLang="zh-CN" dirty="0"/>
              <a:t>Topics</a:t>
            </a:r>
            <a:endParaRPr lang="en-CA" dirty="0"/>
          </a:p>
        </p:txBody>
      </p:sp>
      <p:sp>
        <p:nvSpPr>
          <p:cNvPr id="5123" name="Rectangle 3"/>
          <p:cNvSpPr>
            <a:spLocks noGrp="1" noChangeArrowheads="1"/>
          </p:cNvSpPr>
          <p:nvPr>
            <p:ph type="body" idx="1"/>
          </p:nvPr>
        </p:nvSpPr>
        <p:spPr>
          <a:xfrm>
            <a:off x="683568" y="2132856"/>
            <a:ext cx="7990656" cy="3536032"/>
          </a:xfrm>
          <a:noFill/>
          <a:ln/>
        </p:spPr>
        <p:txBody>
          <a:bodyPr/>
          <a:lstStyle/>
          <a:p>
            <a:r>
              <a:rPr lang="en-US" dirty="0" smtClean="0"/>
              <a:t>Demands </a:t>
            </a:r>
            <a:r>
              <a:rPr lang="en-US" dirty="0"/>
              <a:t>on Next Generation </a:t>
            </a:r>
            <a:r>
              <a:rPr lang="en-US" dirty="0" err="1"/>
              <a:t>WiFi</a:t>
            </a:r>
            <a:endParaRPr lang="en-US" dirty="0"/>
          </a:p>
          <a:p>
            <a:r>
              <a:rPr lang="en-US" dirty="0"/>
              <a:t>Categories of Usage Models</a:t>
            </a:r>
          </a:p>
          <a:p>
            <a:r>
              <a:rPr lang="en-US" dirty="0"/>
              <a:t>Terminology</a:t>
            </a:r>
          </a:p>
          <a:p>
            <a:r>
              <a:rPr lang="en-US" dirty="0"/>
              <a:t>Use Case Environments</a:t>
            </a:r>
          </a:p>
          <a:p>
            <a:r>
              <a:rPr lang="en-US" dirty="0"/>
              <a:t>Multimedia Requirements Summary</a:t>
            </a:r>
          </a:p>
          <a:p>
            <a:r>
              <a:rPr lang="en-US" dirty="0"/>
              <a:t>Descriptions of all Usage Models</a:t>
            </a:r>
          </a:p>
        </p:txBody>
      </p:sp>
    </p:spTree>
    <p:extLst>
      <p:ext uri="{BB962C8B-B14F-4D97-AF65-F5344CB8AC3E}">
        <p14:creationId xmlns:p14="http://schemas.microsoft.com/office/powerpoint/2010/main" val="906235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4</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Demands on Next Generation </a:t>
            </a:r>
            <a:r>
              <a:rPr lang="en-US" altLang="zh-CN" dirty="0" err="1"/>
              <a:t>WiFi</a:t>
            </a:r>
            <a:r>
              <a:rPr lang="en-US" altLang="zh-CN" dirty="0"/>
              <a:t> </a:t>
            </a:r>
            <a:endParaRPr lang="en-CA" dirty="0"/>
          </a:p>
        </p:txBody>
      </p:sp>
    </p:spTree>
    <p:extLst>
      <p:ext uri="{BB962C8B-B14F-4D97-AF65-F5344CB8AC3E}">
        <p14:creationId xmlns:p14="http://schemas.microsoft.com/office/powerpoint/2010/main" val="1907180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5</a:t>
            </a:fld>
            <a:endParaRPr lang="en-CA"/>
          </a:p>
        </p:txBody>
      </p:sp>
      <p:sp>
        <p:nvSpPr>
          <p:cNvPr id="5122" name="Rectangle 2"/>
          <p:cNvSpPr>
            <a:spLocks noGrp="1" noChangeArrowheads="1"/>
          </p:cNvSpPr>
          <p:nvPr>
            <p:ph type="title"/>
          </p:nvPr>
        </p:nvSpPr>
        <p:spPr>
          <a:noFill/>
          <a:ln/>
        </p:spPr>
        <p:txBody>
          <a:bodyPr/>
          <a:lstStyle/>
          <a:p>
            <a:pPr algn="l"/>
            <a:r>
              <a:rPr lang="en-US" altLang="zh-CN" dirty="0"/>
              <a:t>High Bit Rate/High Bit Volume APP in Enterprise</a:t>
            </a:r>
            <a:endParaRPr lang="en-CA" dirty="0"/>
          </a:p>
        </p:txBody>
      </p:sp>
      <p:pic>
        <p:nvPicPr>
          <p:cNvPr id="7" name="Picture 6" descr="http://www.adcapnet.com/wp-content/uploads/2010/07/VMware-VDI-view.jpg"/>
          <p:cNvPicPr>
            <a:picLocks noChangeAspect="1" noChangeArrowheads="1"/>
          </p:cNvPicPr>
          <p:nvPr/>
        </p:nvPicPr>
        <p:blipFill>
          <a:blip r:embed="rId3" cstate="print"/>
          <a:srcRect/>
          <a:stretch>
            <a:fillRect/>
          </a:stretch>
        </p:blipFill>
        <p:spPr bwMode="auto">
          <a:xfrm>
            <a:off x="1475656" y="1687763"/>
            <a:ext cx="2932252" cy="1678434"/>
          </a:xfrm>
          <a:prstGeom prst="rect">
            <a:avLst/>
          </a:prstGeom>
          <a:noFill/>
        </p:spPr>
      </p:pic>
      <p:pic>
        <p:nvPicPr>
          <p:cNvPr id="8" name="Picture 8" descr="http://www.ivci.com/images/cisco-telepresence-photo-01.jpg"/>
          <p:cNvPicPr>
            <a:picLocks noChangeAspect="1" noChangeArrowheads="1"/>
          </p:cNvPicPr>
          <p:nvPr/>
        </p:nvPicPr>
        <p:blipFill>
          <a:blip r:embed="rId4" cstate="print"/>
          <a:srcRect/>
          <a:stretch>
            <a:fillRect/>
          </a:stretch>
        </p:blipFill>
        <p:spPr bwMode="auto">
          <a:xfrm>
            <a:off x="5652120" y="1803229"/>
            <a:ext cx="2626809" cy="1429259"/>
          </a:xfrm>
          <a:prstGeom prst="rect">
            <a:avLst/>
          </a:prstGeom>
          <a:noFill/>
        </p:spPr>
      </p:pic>
      <p:pic>
        <p:nvPicPr>
          <p:cNvPr id="9" name="Picture 10" descr="http://virtualmeetingcoach.com/wp-content/uploads/2010/11/ipad-video-conferencing-facetime.jp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5652120" y="3501008"/>
            <a:ext cx="2565721" cy="1807666"/>
          </a:xfrm>
          <a:prstGeom prst="rect">
            <a:avLst/>
          </a:prstGeom>
          <a:noFill/>
        </p:spPr>
      </p:pic>
      <p:grpSp>
        <p:nvGrpSpPr>
          <p:cNvPr id="10" name="组合 11"/>
          <p:cNvGrpSpPr/>
          <p:nvPr/>
        </p:nvGrpSpPr>
        <p:grpSpPr>
          <a:xfrm>
            <a:off x="1597902" y="3573016"/>
            <a:ext cx="3190120" cy="1893747"/>
            <a:chOff x="755577" y="3356992"/>
            <a:chExt cx="2952328" cy="1997163"/>
          </a:xfrm>
        </p:grpSpPr>
        <p:pic>
          <p:nvPicPr>
            <p:cNvPr id="11" name="Picture 12" descr="http://www.ecnmag.com/sites/ecnmag.com/files/legacyimages/ECN/Articles/2011/03/ec1104mc101Fig1-web.jpg"/>
            <p:cNvPicPr>
              <a:picLocks noChangeAspect="1" noChangeArrowheads="1"/>
            </p:cNvPicPr>
            <p:nvPr/>
          </p:nvPicPr>
          <p:blipFill>
            <a:blip r:embed="rId6" cstate="print"/>
            <a:srcRect/>
            <a:stretch>
              <a:fillRect/>
            </a:stretch>
          </p:blipFill>
          <p:spPr bwMode="auto">
            <a:xfrm>
              <a:off x="755577" y="3356992"/>
              <a:ext cx="2952328" cy="1997163"/>
            </a:xfrm>
            <a:prstGeom prst="rect">
              <a:avLst/>
            </a:prstGeom>
            <a:noFill/>
          </p:spPr>
        </p:pic>
        <p:sp>
          <p:nvSpPr>
            <p:cNvPr id="12" name="矩形 10"/>
            <p:cNvSpPr/>
            <p:nvPr/>
          </p:nvSpPr>
          <p:spPr>
            <a:xfrm>
              <a:off x="1022893" y="5157193"/>
              <a:ext cx="2290446" cy="161930"/>
            </a:xfrm>
            <a:prstGeom prst="rect">
              <a:avLst/>
            </a:prstGeom>
            <a:solidFill>
              <a:schemeClr val="bg1"/>
            </a:solidFill>
          </p:spPr>
          <p:txBody>
            <a:bodyPr wrap="square">
              <a:spAutoFit/>
            </a:bodyPr>
            <a:lstStyle/>
            <a:p>
              <a:pPr>
                <a:lnSpc>
                  <a:spcPct val="110000"/>
                </a:lnSpc>
                <a:spcBef>
                  <a:spcPct val="20000"/>
                </a:spcBef>
                <a:buClr>
                  <a:srgbClr val="777777"/>
                </a:buClr>
                <a:buSzPct val="60000"/>
              </a:pPr>
              <a:r>
                <a:rPr lang="en-US" altLang="zh-CN" sz="1200" b="1" dirty="0" smtClean="0">
                  <a:latin typeface="Times New Roman" pitchFamily="18" charset="0"/>
                </a:rPr>
                <a:t>                                                                        </a:t>
              </a:r>
              <a:endParaRPr lang="zh-CN" altLang="en-US" sz="1100" dirty="0" smtClean="0">
                <a:latin typeface="Times New Roman" pitchFamily="18" charset="0"/>
              </a:endParaRPr>
            </a:p>
          </p:txBody>
        </p:sp>
      </p:grpSp>
      <p:sp>
        <p:nvSpPr>
          <p:cNvPr id="5123" name="Rectangle 3"/>
          <p:cNvSpPr>
            <a:spLocks noGrp="1" noChangeArrowheads="1"/>
          </p:cNvSpPr>
          <p:nvPr>
            <p:ph type="body" idx="1"/>
          </p:nvPr>
        </p:nvSpPr>
        <p:spPr>
          <a:xfrm>
            <a:off x="683568" y="5301208"/>
            <a:ext cx="7990656" cy="727720"/>
          </a:xfrm>
          <a:noFill/>
          <a:ln/>
        </p:spPr>
        <p:txBody>
          <a:bodyPr/>
          <a:lstStyle/>
          <a:p>
            <a:pPr marL="0" indent="0">
              <a:buNone/>
            </a:pPr>
            <a:r>
              <a:rPr lang="en-US" sz="1600" dirty="0"/>
              <a:t>High bandwidth applications stimulate growth in demand on Next Generation </a:t>
            </a:r>
            <a:r>
              <a:rPr lang="en-US" sz="1600" dirty="0" err="1"/>
              <a:t>WiFi</a:t>
            </a:r>
            <a:r>
              <a:rPr lang="en-US" sz="1600" dirty="0"/>
              <a:t> </a:t>
            </a:r>
          </a:p>
          <a:p>
            <a:pPr marL="0" indent="0">
              <a:buNone/>
            </a:pPr>
            <a:r>
              <a:rPr lang="en-US" sz="1600" i="1" dirty="0"/>
              <a:t>Higher adoption of real-time multimedia services and evolving higher definition video formats require bigger pipe/higher bandwidths, </a:t>
            </a:r>
            <a:r>
              <a:rPr lang="en-US" sz="1600" i="1" dirty="0" err="1"/>
              <a:t>QoS</a:t>
            </a:r>
            <a:r>
              <a:rPr lang="en-US" sz="1600" i="1" dirty="0"/>
              <a:t>, and the implementation of converged networks</a:t>
            </a:r>
            <a:endParaRPr lang="en-US" i="1" dirty="0"/>
          </a:p>
        </p:txBody>
      </p:sp>
    </p:spTree>
    <p:extLst>
      <p:ext uri="{BB962C8B-B14F-4D97-AF65-F5344CB8AC3E}">
        <p14:creationId xmlns:p14="http://schemas.microsoft.com/office/powerpoint/2010/main" val="1078153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6</a:t>
            </a:fld>
            <a:endParaRPr lang="en-CA"/>
          </a:p>
        </p:txBody>
      </p:sp>
      <p:sp>
        <p:nvSpPr>
          <p:cNvPr id="5122" name="Rectangle 2"/>
          <p:cNvSpPr>
            <a:spLocks noGrp="1" noChangeArrowheads="1"/>
          </p:cNvSpPr>
          <p:nvPr>
            <p:ph type="title"/>
          </p:nvPr>
        </p:nvSpPr>
        <p:spPr>
          <a:noFill/>
          <a:ln/>
        </p:spPr>
        <p:txBody>
          <a:bodyPr/>
          <a:lstStyle/>
          <a:p>
            <a:pPr algn="l"/>
            <a:r>
              <a:rPr lang="en-US" altLang="zh-CN" dirty="0"/>
              <a:t>The Cloud in Enterprise</a:t>
            </a:r>
            <a:endParaRPr lang="en-CA" dirty="0"/>
          </a:p>
        </p:txBody>
      </p:sp>
      <p:sp>
        <p:nvSpPr>
          <p:cNvPr id="5123" name="Rectangle 3"/>
          <p:cNvSpPr>
            <a:spLocks noGrp="1" noChangeArrowheads="1"/>
          </p:cNvSpPr>
          <p:nvPr>
            <p:ph type="body" idx="1"/>
          </p:nvPr>
        </p:nvSpPr>
        <p:spPr>
          <a:xfrm>
            <a:off x="683568" y="5301208"/>
            <a:ext cx="7990656" cy="727720"/>
          </a:xfrm>
          <a:noFill/>
          <a:ln/>
        </p:spPr>
        <p:txBody>
          <a:bodyPr/>
          <a:lstStyle/>
          <a:p>
            <a:pPr marL="0" indent="0">
              <a:buNone/>
            </a:pPr>
            <a:r>
              <a:rPr lang="en-US" sz="1600" dirty="0"/>
              <a:t>High bandwidth applications stimulate growth in demand on Next Generation </a:t>
            </a:r>
            <a:r>
              <a:rPr lang="en-US" sz="1600" dirty="0" err="1"/>
              <a:t>WiFi</a:t>
            </a:r>
            <a:r>
              <a:rPr lang="en-US" sz="1600" dirty="0"/>
              <a:t> </a:t>
            </a:r>
          </a:p>
          <a:p>
            <a:pPr marL="0" indent="0">
              <a:buNone/>
            </a:pPr>
            <a:r>
              <a:rPr lang="en-US" sz="1600" i="1" dirty="0"/>
              <a:t>Higher adoption of Cloud services and require bigger pipe/higher bandwidths, and the implementation of converged networks</a:t>
            </a:r>
          </a:p>
        </p:txBody>
      </p:sp>
      <p:sp>
        <p:nvSpPr>
          <p:cNvPr id="13" name="Rectangle 2"/>
          <p:cNvSpPr txBox="1">
            <a:spLocks noChangeArrowheads="1"/>
          </p:cNvSpPr>
          <p:nvPr/>
        </p:nvSpPr>
        <p:spPr bwMode="auto">
          <a:xfrm>
            <a:off x="688032" y="1484784"/>
            <a:ext cx="7772400" cy="64807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1800" kern="0" dirty="0"/>
              <a:t>Cloud Traffic Growth by </a:t>
            </a:r>
            <a:r>
              <a:rPr lang="en-US" altLang="zh-CN" sz="1800" kern="0" dirty="0" smtClean="0"/>
              <a:t>Region</a:t>
            </a:r>
            <a:endParaRPr lang="en-US" altLang="zh-CN" kern="0" dirty="0"/>
          </a:p>
        </p:txBody>
      </p:sp>
      <p:pic>
        <p:nvPicPr>
          <p:cNvPr id="14" name="Picture 2"/>
          <p:cNvPicPr>
            <a:picLocks noChangeAspect="1" noChangeArrowheads="1"/>
          </p:cNvPicPr>
          <p:nvPr/>
        </p:nvPicPr>
        <p:blipFill>
          <a:blip r:embed="rId3" cstate="print"/>
          <a:srcRect/>
          <a:stretch>
            <a:fillRect/>
          </a:stretch>
        </p:blipFill>
        <p:spPr bwMode="auto">
          <a:xfrm>
            <a:off x="1835696" y="1970280"/>
            <a:ext cx="5231765" cy="3164205"/>
          </a:xfrm>
          <a:prstGeom prst="rect">
            <a:avLst/>
          </a:prstGeom>
          <a:noFill/>
          <a:ln w="9525">
            <a:noFill/>
            <a:miter lim="800000"/>
            <a:headEnd/>
            <a:tailEnd/>
          </a:ln>
        </p:spPr>
      </p:pic>
    </p:spTree>
    <p:extLst>
      <p:ext uri="{BB962C8B-B14F-4D97-AF65-F5344CB8AC3E}">
        <p14:creationId xmlns:p14="http://schemas.microsoft.com/office/powerpoint/2010/main" val="3584135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7</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US" altLang="zh-CN" dirty="0"/>
              <a:t>Categories of Usage </a:t>
            </a:r>
            <a:r>
              <a:rPr lang="en-US" altLang="zh-CN" dirty="0" smtClean="0"/>
              <a:t>Models </a:t>
            </a:r>
            <a:endParaRPr lang="en-CA" dirty="0"/>
          </a:p>
        </p:txBody>
      </p:sp>
    </p:spTree>
    <p:extLst>
      <p:ext uri="{BB962C8B-B14F-4D97-AF65-F5344CB8AC3E}">
        <p14:creationId xmlns:p14="http://schemas.microsoft.com/office/powerpoint/2010/main" val="1008976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8</a:t>
            </a:fld>
            <a:endParaRPr lang="en-CA"/>
          </a:p>
        </p:txBody>
      </p:sp>
      <p:sp>
        <p:nvSpPr>
          <p:cNvPr id="5122" name="Rectangle 2"/>
          <p:cNvSpPr>
            <a:spLocks noGrp="1" noChangeArrowheads="1"/>
          </p:cNvSpPr>
          <p:nvPr>
            <p:ph type="title"/>
          </p:nvPr>
        </p:nvSpPr>
        <p:spPr>
          <a:noFill/>
          <a:ln/>
        </p:spPr>
        <p:txBody>
          <a:bodyPr/>
          <a:lstStyle/>
          <a:p>
            <a:pPr algn="l"/>
            <a:r>
              <a:rPr lang="en-US" altLang="zh-CN" dirty="0"/>
              <a:t>Categories of Usage Models</a:t>
            </a:r>
            <a:endParaRPr lang="en-CA" dirty="0"/>
          </a:p>
        </p:txBody>
      </p:sp>
      <p:sp>
        <p:nvSpPr>
          <p:cNvPr id="10" name="矩形 3"/>
          <p:cNvSpPr/>
          <p:nvPr/>
        </p:nvSpPr>
        <p:spPr>
          <a:xfrm>
            <a:off x="845840" y="3421449"/>
            <a:ext cx="1637928" cy="369332"/>
          </a:xfrm>
          <a:prstGeom prst="rect">
            <a:avLst/>
          </a:prstGeom>
        </p:spPr>
        <p:txBody>
          <a:bodyPr wrap="square">
            <a:spAutoFit/>
          </a:bodyPr>
          <a:lstStyle/>
          <a:p>
            <a:r>
              <a:rPr lang="en-US" altLang="zh-CN" b="1" i="1" dirty="0" smtClean="0"/>
              <a:t>Wireless Office</a:t>
            </a:r>
            <a:endParaRPr lang="zh-CN" altLang="en-US" dirty="0"/>
          </a:p>
        </p:txBody>
      </p:sp>
      <p:sp>
        <p:nvSpPr>
          <p:cNvPr id="11" name="矩形 6"/>
          <p:cNvSpPr/>
          <p:nvPr/>
        </p:nvSpPr>
        <p:spPr>
          <a:xfrm>
            <a:off x="6300192" y="5879013"/>
            <a:ext cx="2304256" cy="646331"/>
          </a:xfrm>
          <a:prstGeom prst="rect">
            <a:avLst/>
          </a:prstGeom>
        </p:spPr>
        <p:txBody>
          <a:bodyPr wrap="square">
            <a:spAutoFit/>
          </a:bodyPr>
          <a:lstStyle/>
          <a:p>
            <a:pPr algn="ctr"/>
            <a:r>
              <a:rPr lang="en-US" altLang="zh-CN" b="1" i="1" dirty="0" smtClean="0"/>
              <a:t>Remote diagnosis and treatment</a:t>
            </a:r>
            <a:endParaRPr lang="zh-CN" altLang="en-US" dirty="0"/>
          </a:p>
        </p:txBody>
      </p:sp>
      <p:pic>
        <p:nvPicPr>
          <p:cNvPr id="12" name="Picture 2" descr="http://tpa.typepad.com/photos/uncategorized/2007/10/18/big_office.jpg"/>
          <p:cNvPicPr>
            <a:picLocks noChangeAspect="1" noChangeArrowheads="1"/>
          </p:cNvPicPr>
          <p:nvPr/>
        </p:nvPicPr>
        <p:blipFill>
          <a:blip r:embed="rId3" cstate="print"/>
          <a:srcRect t="18182"/>
          <a:stretch>
            <a:fillRect/>
          </a:stretch>
        </p:blipFill>
        <p:spPr bwMode="auto">
          <a:xfrm>
            <a:off x="395536" y="1558533"/>
            <a:ext cx="2584061" cy="1790909"/>
          </a:xfrm>
          <a:prstGeom prst="rect">
            <a:avLst/>
          </a:prstGeom>
          <a:ln>
            <a:noFill/>
          </a:ln>
          <a:effectLst>
            <a:softEdge rad="112500"/>
          </a:effectLst>
        </p:spPr>
      </p:pic>
      <p:pic>
        <p:nvPicPr>
          <p:cNvPr id="15" name="Picture 6" descr="D:\2012\Research\WiFi\10GiFi\User Case\photo\14TrainingRoom.jpg"/>
          <p:cNvPicPr>
            <a:picLocks noChangeAspect="1" noChangeArrowheads="1"/>
          </p:cNvPicPr>
          <p:nvPr/>
        </p:nvPicPr>
        <p:blipFill>
          <a:blip r:embed="rId4" cstate="print"/>
          <a:srcRect/>
          <a:stretch>
            <a:fillRect/>
          </a:stretch>
        </p:blipFill>
        <p:spPr bwMode="auto">
          <a:xfrm>
            <a:off x="3311860" y="1558533"/>
            <a:ext cx="2584062" cy="1790908"/>
          </a:xfrm>
          <a:prstGeom prst="rect">
            <a:avLst/>
          </a:prstGeom>
          <a:ln>
            <a:noFill/>
          </a:ln>
          <a:effectLst>
            <a:softEdge rad="112500"/>
          </a:effectLst>
        </p:spPr>
      </p:pic>
      <p:sp>
        <p:nvSpPr>
          <p:cNvPr id="16" name="矩形 9"/>
          <p:cNvSpPr/>
          <p:nvPr/>
        </p:nvSpPr>
        <p:spPr>
          <a:xfrm>
            <a:off x="3923928" y="3421449"/>
            <a:ext cx="1321196" cy="369332"/>
          </a:xfrm>
          <a:prstGeom prst="rect">
            <a:avLst/>
          </a:prstGeom>
        </p:spPr>
        <p:txBody>
          <a:bodyPr wrap="none">
            <a:spAutoFit/>
          </a:bodyPr>
          <a:lstStyle/>
          <a:p>
            <a:r>
              <a:rPr lang="en-US" altLang="zh-CN" b="1" i="1" dirty="0" smtClean="0"/>
              <a:t>Lecture Hall</a:t>
            </a:r>
            <a:endParaRPr lang="zh-CN" altLang="en-US" dirty="0"/>
          </a:p>
        </p:txBody>
      </p:sp>
      <p:pic>
        <p:nvPicPr>
          <p:cNvPr id="17" name="Picture 2" descr="http://att.zhibo8.cc/attachments/12041810542be915766d070a0f.jpg"/>
          <p:cNvPicPr>
            <a:picLocks noChangeAspect="1" noChangeArrowheads="1"/>
          </p:cNvPicPr>
          <p:nvPr/>
        </p:nvPicPr>
        <p:blipFill>
          <a:blip r:embed="rId5" cstate="print"/>
          <a:srcRect/>
          <a:stretch>
            <a:fillRect/>
          </a:stretch>
        </p:blipFill>
        <p:spPr bwMode="auto">
          <a:xfrm>
            <a:off x="6228184" y="1599618"/>
            <a:ext cx="2448272" cy="1749823"/>
          </a:xfrm>
          <a:prstGeom prst="rect">
            <a:avLst/>
          </a:prstGeom>
          <a:ln>
            <a:noFill/>
          </a:ln>
          <a:effectLst>
            <a:softEdge rad="112500"/>
          </a:effectLst>
        </p:spPr>
      </p:pic>
      <p:sp>
        <p:nvSpPr>
          <p:cNvPr id="18" name="矩形 11"/>
          <p:cNvSpPr/>
          <p:nvPr/>
        </p:nvSpPr>
        <p:spPr>
          <a:xfrm>
            <a:off x="6835298" y="3421449"/>
            <a:ext cx="977062" cy="369332"/>
          </a:xfrm>
          <a:prstGeom prst="rect">
            <a:avLst/>
          </a:prstGeom>
        </p:spPr>
        <p:txBody>
          <a:bodyPr wrap="none">
            <a:spAutoFit/>
          </a:bodyPr>
          <a:lstStyle/>
          <a:p>
            <a:r>
              <a:rPr lang="en-US" altLang="zh-CN" b="1" i="1" dirty="0" smtClean="0"/>
              <a:t>Stadium</a:t>
            </a:r>
            <a:endParaRPr lang="zh-CN" altLang="en-US" dirty="0"/>
          </a:p>
        </p:txBody>
      </p:sp>
      <p:pic>
        <p:nvPicPr>
          <p:cNvPr id="19" name="Picture 2" descr="http://henan.sinaimg.cn/2012/1226/U8591P827DT20121226082844.jpg"/>
          <p:cNvPicPr>
            <a:picLocks noChangeAspect="1" noChangeArrowheads="1"/>
          </p:cNvPicPr>
          <p:nvPr/>
        </p:nvPicPr>
        <p:blipFill>
          <a:blip r:embed="rId6" cstate="print"/>
          <a:srcRect/>
          <a:stretch>
            <a:fillRect/>
          </a:stretch>
        </p:blipFill>
        <p:spPr bwMode="auto">
          <a:xfrm>
            <a:off x="433658" y="4150821"/>
            <a:ext cx="1906094" cy="1152128"/>
          </a:xfrm>
          <a:prstGeom prst="rect">
            <a:avLst/>
          </a:prstGeom>
          <a:ln>
            <a:noFill/>
          </a:ln>
          <a:effectLst>
            <a:softEdge rad="112500"/>
          </a:effectLst>
        </p:spPr>
      </p:pic>
      <p:pic>
        <p:nvPicPr>
          <p:cNvPr id="20" name="Picture 2" descr="http://www.bbkz.com/forum/gallery/images/51441/1_CIMG6279.JPG"/>
          <p:cNvPicPr>
            <a:picLocks noChangeAspect="1" noChangeArrowheads="1"/>
          </p:cNvPicPr>
          <p:nvPr/>
        </p:nvPicPr>
        <p:blipFill>
          <a:blip r:embed="rId7" cstate="print"/>
          <a:srcRect/>
          <a:stretch>
            <a:fillRect/>
          </a:stretch>
        </p:blipFill>
        <p:spPr bwMode="auto">
          <a:xfrm>
            <a:off x="1259632" y="4798893"/>
            <a:ext cx="1728191" cy="1080120"/>
          </a:xfrm>
          <a:prstGeom prst="rect">
            <a:avLst/>
          </a:prstGeom>
          <a:ln>
            <a:noFill/>
          </a:ln>
          <a:effectLst>
            <a:softEdge rad="112500"/>
          </a:effectLst>
        </p:spPr>
      </p:pic>
      <p:sp>
        <p:nvSpPr>
          <p:cNvPr id="21" name="矩形 14"/>
          <p:cNvSpPr/>
          <p:nvPr/>
        </p:nvSpPr>
        <p:spPr>
          <a:xfrm>
            <a:off x="395536" y="5879013"/>
            <a:ext cx="2347117" cy="369332"/>
          </a:xfrm>
          <a:prstGeom prst="rect">
            <a:avLst/>
          </a:prstGeom>
        </p:spPr>
        <p:txBody>
          <a:bodyPr wrap="none">
            <a:spAutoFit/>
          </a:bodyPr>
          <a:lstStyle/>
          <a:p>
            <a:r>
              <a:rPr lang="en-US" altLang="zh-CN" b="1" i="1" dirty="0" smtClean="0"/>
              <a:t>Airliner &amp; Railroad Car</a:t>
            </a:r>
            <a:endParaRPr lang="zh-CN" altLang="en-US" dirty="0"/>
          </a:p>
        </p:txBody>
      </p:sp>
      <p:pic>
        <p:nvPicPr>
          <p:cNvPr id="22" name="Picture 2" descr="http://t1.gstatic.com/images?q=tbn:ANd9GcRclfe5S5GPeB5foaQQ1uEcxkJYS2DJJrNJQmMKYbLh5g6tj7wqqmlpc9Do"/>
          <p:cNvPicPr>
            <a:picLocks noChangeAspect="1" noChangeArrowheads="1"/>
          </p:cNvPicPr>
          <p:nvPr/>
        </p:nvPicPr>
        <p:blipFill>
          <a:blip r:embed="rId8" cstate="print"/>
          <a:srcRect/>
          <a:stretch>
            <a:fillRect/>
          </a:stretch>
        </p:blipFill>
        <p:spPr bwMode="auto">
          <a:xfrm>
            <a:off x="3347864" y="4078813"/>
            <a:ext cx="2455473" cy="1728192"/>
          </a:xfrm>
          <a:prstGeom prst="rect">
            <a:avLst/>
          </a:prstGeom>
          <a:ln>
            <a:noFill/>
          </a:ln>
          <a:effectLst>
            <a:softEdge rad="112500"/>
          </a:effectLst>
        </p:spPr>
      </p:pic>
      <p:sp>
        <p:nvSpPr>
          <p:cNvPr id="23" name="矩形 16"/>
          <p:cNvSpPr/>
          <p:nvPr/>
        </p:nvSpPr>
        <p:spPr>
          <a:xfrm>
            <a:off x="3491880" y="5879013"/>
            <a:ext cx="2016224" cy="646331"/>
          </a:xfrm>
          <a:prstGeom prst="rect">
            <a:avLst/>
          </a:prstGeom>
        </p:spPr>
        <p:txBody>
          <a:bodyPr wrap="square">
            <a:spAutoFit/>
          </a:bodyPr>
          <a:lstStyle/>
          <a:p>
            <a:pPr algn="ctr"/>
            <a:r>
              <a:rPr lang="en-US" altLang="zh-CN" b="1" i="1" dirty="0" smtClean="0"/>
              <a:t>Airport waiting halls/lounges</a:t>
            </a:r>
            <a:endParaRPr lang="zh-CN" altLang="en-US" dirty="0"/>
          </a:p>
        </p:txBody>
      </p:sp>
      <p:pic>
        <p:nvPicPr>
          <p:cNvPr id="24" name="Picture 4" descr="http://www.saville-av.com/avitsystem/images/lancashire.jpg"/>
          <p:cNvPicPr>
            <a:picLocks noChangeAspect="1" noChangeArrowheads="1"/>
          </p:cNvPicPr>
          <p:nvPr/>
        </p:nvPicPr>
        <p:blipFill>
          <a:blip r:embed="rId9" cstate="print"/>
          <a:srcRect/>
          <a:stretch>
            <a:fillRect/>
          </a:stretch>
        </p:blipFill>
        <p:spPr bwMode="auto">
          <a:xfrm>
            <a:off x="6228185" y="4130778"/>
            <a:ext cx="1872208" cy="1172171"/>
          </a:xfrm>
          <a:prstGeom prst="rect">
            <a:avLst/>
          </a:prstGeom>
          <a:ln>
            <a:noFill/>
          </a:ln>
          <a:effectLst>
            <a:softEdge rad="112500"/>
          </a:effectLst>
        </p:spPr>
      </p:pic>
      <p:pic>
        <p:nvPicPr>
          <p:cNvPr id="25" name="Picture 6" descr="http://www.gwemed.edu/images/lab2.jpg"/>
          <p:cNvPicPr>
            <a:picLocks noChangeAspect="1" noChangeArrowheads="1"/>
          </p:cNvPicPr>
          <p:nvPr/>
        </p:nvPicPr>
        <p:blipFill>
          <a:blip r:embed="rId10" cstate="print"/>
          <a:srcRect/>
          <a:stretch>
            <a:fillRect/>
          </a:stretch>
        </p:blipFill>
        <p:spPr bwMode="auto">
          <a:xfrm>
            <a:off x="6876256" y="4798893"/>
            <a:ext cx="1765996" cy="1158032"/>
          </a:xfrm>
          <a:prstGeom prst="rect">
            <a:avLst/>
          </a:prstGeom>
          <a:ln>
            <a:noFill/>
          </a:ln>
          <a:effectLst>
            <a:softEdge rad="112500"/>
          </a:effectLst>
        </p:spPr>
      </p:pic>
    </p:spTree>
    <p:extLst>
      <p:ext uri="{BB962C8B-B14F-4D97-AF65-F5344CB8AC3E}">
        <p14:creationId xmlns:p14="http://schemas.microsoft.com/office/powerpoint/2010/main" val="1066520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1182055" cy="276999"/>
          </a:xfrm>
        </p:spPr>
        <p:txBody>
          <a:bodyPr/>
          <a:lstStyle/>
          <a:p>
            <a:r>
              <a:rPr lang="en-US" dirty="0" smtClean="0"/>
              <a:t>March </a:t>
            </a:r>
            <a:r>
              <a:rPr lang="en-US" dirty="0" smtClean="0"/>
              <a:t>2013</a:t>
            </a:r>
            <a:endParaRPr lang="en-CA" dirty="0"/>
          </a:p>
        </p:txBody>
      </p:sp>
      <p:sp>
        <p:nvSpPr>
          <p:cNvPr id="5" name="Footer Placeholder 4"/>
          <p:cNvSpPr>
            <a:spLocks noGrp="1"/>
          </p:cNvSpPr>
          <p:nvPr>
            <p:ph type="ftr" sz="quarter" idx="11"/>
          </p:nvPr>
        </p:nvSpPr>
        <p:spPr/>
        <p:txBody>
          <a:bodyPr/>
          <a:lstStyle/>
          <a:p>
            <a:r>
              <a:rPr lang="en-CA" smtClean="0"/>
              <a:t>Osama Aboul-Magd (Huawei Technologies)</a:t>
            </a:r>
            <a:endParaRPr lang="en-CA"/>
          </a:p>
        </p:txBody>
      </p:sp>
      <p:sp>
        <p:nvSpPr>
          <p:cNvPr id="6" name="Slide Number Placeholder 5"/>
          <p:cNvSpPr>
            <a:spLocks noGrp="1"/>
          </p:cNvSpPr>
          <p:nvPr>
            <p:ph type="sldNum" sz="quarter" idx="12"/>
          </p:nvPr>
        </p:nvSpPr>
        <p:spPr/>
        <p:txBody>
          <a:bodyPr/>
          <a:lstStyle/>
          <a:p>
            <a:r>
              <a:rPr lang="en-CA"/>
              <a:t>Slide </a:t>
            </a:r>
            <a:fld id="{5754A3E8-371D-417B-9D40-4450DFC8F105}" type="slidenum">
              <a:rPr lang="en-CA"/>
              <a:pPr/>
              <a:t>9</a:t>
            </a:fld>
            <a:endParaRPr lang="en-CA"/>
          </a:p>
        </p:txBody>
      </p:sp>
      <p:sp>
        <p:nvSpPr>
          <p:cNvPr id="5122" name="Rectangle 2"/>
          <p:cNvSpPr>
            <a:spLocks noGrp="1" noChangeArrowheads="1"/>
          </p:cNvSpPr>
          <p:nvPr>
            <p:ph type="title"/>
          </p:nvPr>
        </p:nvSpPr>
        <p:spPr>
          <a:xfrm>
            <a:off x="683568" y="2852936"/>
            <a:ext cx="7772400" cy="1066800"/>
          </a:xfrm>
          <a:noFill/>
          <a:ln/>
        </p:spPr>
        <p:txBody>
          <a:bodyPr/>
          <a:lstStyle/>
          <a:p>
            <a:r>
              <a:rPr lang="en-CA" dirty="0"/>
              <a:t>Terminology</a:t>
            </a:r>
          </a:p>
        </p:txBody>
      </p:sp>
    </p:spTree>
    <p:extLst>
      <p:ext uri="{BB962C8B-B14F-4D97-AF65-F5344CB8AC3E}">
        <p14:creationId xmlns:p14="http://schemas.microsoft.com/office/powerpoint/2010/main" val="37413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219</TotalTime>
  <Words>2875</Words>
  <Application>Microsoft Office PowerPoint</Application>
  <PresentationFormat>On-screen Show (4:3)</PresentationFormat>
  <Paragraphs>542</Paragraphs>
  <Slides>26</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802-11-Submission</vt:lpstr>
      <vt:lpstr>Document</vt:lpstr>
      <vt:lpstr>Usage Models for Next Generation Wi-Fi</vt:lpstr>
      <vt:lpstr>Abstract</vt:lpstr>
      <vt:lpstr>Topics</vt:lpstr>
      <vt:lpstr>Demands on Next Generation WiFi </vt:lpstr>
      <vt:lpstr>High Bit Rate/High Bit Volume APP in Enterprise</vt:lpstr>
      <vt:lpstr>The Cloud in Enterprise</vt:lpstr>
      <vt:lpstr>Categories of Usage Models </vt:lpstr>
      <vt:lpstr>Categories of Usage Models</vt:lpstr>
      <vt:lpstr>Terminology</vt:lpstr>
      <vt:lpstr>Terminology</vt:lpstr>
      <vt:lpstr>Use Case Environments</vt:lpstr>
      <vt:lpstr>Environments</vt:lpstr>
      <vt:lpstr>Multimedia Requirements Summary</vt:lpstr>
      <vt:lpstr>Key Requirements on Major Traffic Types</vt:lpstr>
      <vt:lpstr>Key Requirements on Major Traffic Types</vt:lpstr>
      <vt:lpstr>Assumptions for Video Requirements</vt:lpstr>
      <vt:lpstr>Descriptions of all Usage Models</vt:lpstr>
      <vt:lpstr>Wireless Office</vt:lpstr>
      <vt:lpstr>Campus Network - Lecture Halls</vt:lpstr>
      <vt:lpstr>Health Care - Remote Surgery</vt:lpstr>
      <vt:lpstr>Usage in Stadium - Public Access</vt:lpstr>
      <vt:lpstr>Usage in Stadium - Event Video Production</vt:lpstr>
      <vt:lpstr>Public Transportation</vt:lpstr>
      <vt:lpstr>Public Access in Airport</vt:lpstr>
      <vt:lpstr>Next Steps</vt:lpstr>
      <vt:lpstr>References</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What Comes Next?</dc:title>
  <dc:creator>Osama Aboul-Magd</dc:creator>
  <cp:lastModifiedBy>Phillip Barber</cp:lastModifiedBy>
  <cp:revision>30</cp:revision>
  <cp:lastPrinted>1998-02-10T13:28:06Z</cp:lastPrinted>
  <dcterms:created xsi:type="dcterms:W3CDTF">2013-01-06T12:40:29Z</dcterms:created>
  <dcterms:modified xsi:type="dcterms:W3CDTF">2013-03-16T16:15:47Z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(2)BSfH+S5WC3H1heJwMcWfGKJnX/NjH0AeZYwuDZi5K3haM3A0/0YlH9v5wdf9IOuqJDAlRV8L_x000d_
eYAIN2P7tgPs/XZRCpRPit7Z2UHGM2asABsMNoloVvEpIt7Ez0TVeG+YZ3gic7Mt6rE0jBpj_x000d_
bxftRYRqOMti1FDI/Wy3SB3GbqjETuS/Wkt/LEAi76Bs9v03Jl5PY2B9q+G6H1qtZID/XtGy_x000d_
Hu5UVOnRAaA+3LjbfA</vt:lpwstr>
  </property>
  <property fmtid="{D5CDD505-2E9C-101B-9397-08002B2CF9AE}" pid="3" name="_ms_pID_7253431">
    <vt:lpwstr>4SRBaKRc3srCDjd0BKYmpigSHEXmAOTFztjbchk3Br9H3Ah8ll+gqa_x000d_
iy+GdRhjURr3xxW5qIKnSLo8IMouZc3kueA3AaIX24oJq0XQwOq3B6Cqjm9asniNVLHLcU7S_x000d_
NO8=</vt:lpwstr>
  </property>
  <property fmtid="{D5CDD505-2E9C-101B-9397-08002B2CF9AE}" pid="4" name="sflag">
    <vt:lpwstr>1357914560</vt:lpwstr>
  </property>
</Properties>
</file>