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10" r:id="rId3"/>
    <p:sldId id="257" r:id="rId4"/>
    <p:sldId id="312" r:id="rId5"/>
    <p:sldId id="315" r:id="rId6"/>
    <p:sldId id="318" r:id="rId7"/>
    <p:sldId id="316" r:id="rId8"/>
    <p:sldId id="321" r:id="rId9"/>
    <p:sldId id="317" r:id="rId10"/>
    <p:sldId id="298" r:id="rId11"/>
    <p:sldId id="314" r:id="rId12"/>
    <p:sldId id="306"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1722" y="-9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10</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802.11-13/0309r0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fiercebroadbandwireless.com/story/att-wi-fi-will-be-all-our-small-cell-deployments/2013-01-0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Next Generation 802.11</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2013-03-19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4003736109"/>
              </p:ext>
            </p:extLst>
          </p:nvPr>
        </p:nvGraphicFramePr>
        <p:xfrm>
          <a:off x="838200" y="2819400"/>
          <a:ext cx="7124700" cy="3305175"/>
        </p:xfrm>
        <a:graphic>
          <a:graphicData uri="http://schemas.openxmlformats.org/presentationml/2006/ole">
            <mc:AlternateContent xmlns:mc="http://schemas.openxmlformats.org/markup-compatibility/2006">
              <mc:Choice xmlns:v="urn:schemas-microsoft-com:vml" Requires="v">
                <p:oleObj spid="_x0000_s1133" name="Document" r:id="rId4" imgW="9042290" imgH="4191529" progId="Word.Document.8">
                  <p:embed/>
                </p:oleObj>
              </mc:Choice>
              <mc:Fallback>
                <p:oleObj name="Document" r:id="rId4" imgW="9042290" imgH="4191529" progId="Word.Document.8">
                  <p:embed/>
                  <p:pic>
                    <p:nvPicPr>
                      <p:cNvPr id="0" name="Object 3"/>
                      <p:cNvPicPr>
                        <a:picLocks noChangeAspect="1" noChangeArrowheads="1"/>
                      </p:cNvPicPr>
                      <p:nvPr/>
                    </p:nvPicPr>
                    <p:blipFill>
                      <a:blip r:embed="rId5"/>
                      <a:srcRect/>
                      <a:stretch>
                        <a:fillRect/>
                      </a:stretch>
                    </p:blipFill>
                    <p:spPr bwMode="auto">
                      <a:xfrm>
                        <a:off x="838200" y="2819400"/>
                        <a:ext cx="7124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What We Propose</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We </a:t>
            </a:r>
            <a:r>
              <a:rPr lang="en-US" sz="1600" b="0" dirty="0"/>
              <a:t>propose to start a new study group to add new PHY and MAC enhancements to create a broad market </a:t>
            </a:r>
            <a:r>
              <a:rPr lang="en-US" sz="1600" b="0" dirty="0" smtClean="0"/>
              <a:t>appeal for next gen WLAN in </a:t>
            </a:r>
            <a:r>
              <a:rPr lang="en-US" sz="1600" b="0" dirty="0"/>
              <a:t>multiple market segments</a:t>
            </a:r>
          </a:p>
          <a:p>
            <a:pPr lvl="1"/>
            <a:r>
              <a:rPr lang="en-US" sz="1400" dirty="0"/>
              <a:t>Improve </a:t>
            </a:r>
            <a:r>
              <a:rPr lang="en-US" sz="1400" dirty="0" smtClean="0"/>
              <a:t>WLAN </a:t>
            </a:r>
            <a:r>
              <a:rPr lang="en-US" sz="1400" dirty="0"/>
              <a:t>spectrum efficiency and area </a:t>
            </a:r>
            <a:r>
              <a:rPr lang="en-US" sz="1400" dirty="0" smtClean="0"/>
              <a:t>throughput</a:t>
            </a:r>
            <a:endParaRPr lang="en-US" sz="1400" dirty="0"/>
          </a:p>
          <a:p>
            <a:pPr lvl="1"/>
            <a:r>
              <a:rPr lang="en-US" sz="1400" dirty="0" smtClean="0"/>
              <a:t>Improve </a:t>
            </a:r>
            <a:r>
              <a:rPr lang="en-US" sz="1400" dirty="0"/>
              <a:t>user-experience in dense heterogeneous networks, keeping in mind the minimum per-user throughput</a:t>
            </a:r>
            <a:r>
              <a:rPr lang="en-US" sz="1400" dirty="0" smtClean="0"/>
              <a:t>.</a:t>
            </a:r>
          </a:p>
          <a:p>
            <a:pPr lvl="1"/>
            <a:r>
              <a:rPr lang="en-US" sz="1400" dirty="0" smtClean="0"/>
              <a:t>Improve WLAN in outdoor deployments</a:t>
            </a:r>
            <a:endParaRPr lang="en-US" sz="1400" dirty="0"/>
          </a:p>
          <a:p>
            <a:pPr lvl="1"/>
            <a:r>
              <a:rPr lang="en-US" sz="1400" dirty="0"/>
              <a:t>The scope and duration </a:t>
            </a:r>
            <a:r>
              <a:rPr lang="en-US" sz="1400" dirty="0" smtClean="0"/>
              <a:t>should be similar </a:t>
            </a:r>
            <a:r>
              <a:rPr lang="en-US" sz="1400" dirty="0"/>
              <a:t>to 11ac, driving enhancements in several directions/dimensions.</a:t>
            </a:r>
          </a:p>
          <a:p>
            <a:pPr lvl="1"/>
            <a:r>
              <a:rPr lang="en-US" sz="1400" dirty="0"/>
              <a:t>Focus on the primary spectrum of WiFi in 2.4 and 5GHz.</a:t>
            </a:r>
          </a:p>
          <a:p>
            <a:endParaRPr lang="en-US" sz="1400" b="0" dirty="0"/>
          </a:p>
          <a:p>
            <a:r>
              <a:rPr lang="en-US" sz="1600" b="0" dirty="0"/>
              <a:t>Main objectives of the study group will be  (similar to 11ac):</a:t>
            </a:r>
          </a:p>
          <a:p>
            <a:pPr lvl="1"/>
            <a:r>
              <a:rPr lang="en-US" sz="1400" dirty="0"/>
              <a:t>Prepare use case documents</a:t>
            </a:r>
          </a:p>
          <a:p>
            <a:pPr lvl="1"/>
            <a:r>
              <a:rPr lang="en-US" sz="1400" dirty="0"/>
              <a:t>Develop </a:t>
            </a:r>
            <a:r>
              <a:rPr lang="en-US" sz="1400" dirty="0" smtClean="0"/>
              <a:t>detailed performance </a:t>
            </a:r>
            <a:r>
              <a:rPr lang="en-US" sz="1400" dirty="0"/>
              <a:t>metrics to address </a:t>
            </a:r>
            <a:r>
              <a:rPr lang="en-US" sz="1400" dirty="0" smtClean="0"/>
              <a:t>the use </a:t>
            </a:r>
            <a:r>
              <a:rPr lang="en-US" sz="1400" dirty="0"/>
              <a:t>cases</a:t>
            </a:r>
          </a:p>
          <a:p>
            <a:pPr lvl="1"/>
            <a:r>
              <a:rPr lang="en-US" sz="1400" dirty="0"/>
              <a:t>Coalesce on scope and objectives. </a:t>
            </a:r>
          </a:p>
          <a:p>
            <a:pPr lvl="1"/>
            <a:r>
              <a:rPr lang="en-US" sz="1400" dirty="0"/>
              <a:t>Prepare PAR &amp; 5C documents.</a:t>
            </a:r>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14400"/>
          </a:xfrm>
        </p:spPr>
        <p:txBody>
          <a:bodyPr/>
          <a:lstStyle/>
          <a:p>
            <a:r>
              <a:rPr lang="en-US" dirty="0" smtClean="0"/>
              <a:t>Straw Poll</a:t>
            </a:r>
          </a:p>
        </p:txBody>
      </p:sp>
      <p:sp>
        <p:nvSpPr>
          <p:cNvPr id="6149" name="Rectangle 3"/>
          <p:cNvSpPr>
            <a:spLocks noGrp="1" noChangeArrowheads="1"/>
          </p:cNvSpPr>
          <p:nvPr>
            <p:ph type="body" idx="1"/>
          </p:nvPr>
        </p:nvSpPr>
        <p:spPr>
          <a:xfrm>
            <a:off x="685800" y="1752600"/>
            <a:ext cx="7772400" cy="4572000"/>
          </a:xfrm>
        </p:spPr>
        <p:txBody>
          <a:bodyPr/>
          <a:lstStyle/>
          <a:p>
            <a:endParaRPr lang="en-US" sz="1600" b="0" dirty="0" smtClean="0"/>
          </a:p>
          <a:p>
            <a:r>
              <a:rPr lang="en-US" sz="1600" b="0" dirty="0" smtClean="0"/>
              <a:t>Do </a:t>
            </a:r>
            <a:r>
              <a:rPr lang="en-US" sz="1600" b="0" dirty="0"/>
              <a:t>you support starting a new study group to enhance 802.11 in 2.4 and 5GHz with a focus on:</a:t>
            </a:r>
          </a:p>
          <a:p>
            <a:pPr lvl="1"/>
            <a:r>
              <a:rPr lang="en-US" sz="1400" dirty="0"/>
              <a:t>Improving spectrum efficiency and area-throughputs.</a:t>
            </a:r>
          </a:p>
          <a:p>
            <a:pPr lvl="1"/>
            <a:r>
              <a:rPr lang="en-US" sz="1400" dirty="0"/>
              <a:t>Improving user-experience in dense heterogeneous networks, including minimum per-user throughput.</a:t>
            </a:r>
          </a:p>
          <a:p>
            <a:pPr lvl="1"/>
            <a:r>
              <a:rPr lang="en-US" sz="1400" dirty="0"/>
              <a:t>Improving outdoor coverage and robustness.  </a:t>
            </a:r>
            <a:endParaRPr lang="en-US" sz="1200" dirty="0"/>
          </a:p>
          <a:p>
            <a:endParaRPr lang="en-US" sz="1800" b="0" dirty="0" smtClean="0"/>
          </a:p>
          <a:p>
            <a:endParaRPr lang="en-US" sz="1800" dirty="0" smtClean="0"/>
          </a:p>
          <a:p>
            <a:pPr lvl="1"/>
            <a:endParaRPr lang="en-US" sz="1400" b="0" dirty="0" smtClean="0"/>
          </a:p>
          <a:p>
            <a:pPr lvl="1">
              <a:buNone/>
            </a:pPr>
            <a:endParaRPr lang="en-US" sz="14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490028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8229600" cy="4800600"/>
          </a:xfrm>
        </p:spPr>
        <p:txBody>
          <a:bodyPr/>
          <a:lstStyle/>
          <a:p>
            <a:pPr marL="0" lvl="1" indent="0">
              <a:buNone/>
            </a:pPr>
            <a:endParaRPr lang="en-US" altLang="ja-JP" sz="1600" b="1" dirty="0" smtClean="0"/>
          </a:p>
          <a:p>
            <a:pPr marL="0" lvl="1" indent="0">
              <a:buNone/>
            </a:pPr>
            <a:r>
              <a:rPr lang="en-US" altLang="ja-JP" sz="1600" b="1" dirty="0" smtClean="0"/>
              <a:t>[1] </a:t>
            </a:r>
            <a:r>
              <a:rPr kumimoji="1" lang="en-US" altLang="ja-JP" sz="1400" b="1" dirty="0" smtClean="0"/>
              <a:t>11-12-1123-00-0wng-carrier-oriented-wifi-cellular-offload.ppt</a:t>
            </a:r>
          </a:p>
          <a:p>
            <a:pPr marL="0" lvl="1" indent="0">
              <a:buNone/>
            </a:pPr>
            <a:r>
              <a:rPr kumimoji="1" lang="en-US" altLang="ja-JP" sz="1600" b="1" dirty="0" smtClean="0"/>
              <a:t>[2]</a:t>
            </a:r>
            <a:r>
              <a:rPr kumimoji="1" lang="en-US" altLang="ja-JP" sz="1400" b="1" dirty="0" smtClean="0"/>
              <a:t> </a:t>
            </a:r>
            <a:r>
              <a:rPr kumimoji="1" lang="en-US" altLang="ja-JP" sz="1400" b="1" dirty="0">
                <a:hlinkClick r:id="rId2"/>
              </a:rPr>
              <a:t>http://</a:t>
            </a:r>
            <a:r>
              <a:rPr kumimoji="1" lang="en-US" altLang="ja-JP" sz="1400" b="1" dirty="0" smtClean="0">
                <a:hlinkClick r:id="rId2"/>
              </a:rPr>
              <a:t>www.fiercebroadbandwireless.com/story/att-wi-fi-will-be-all-our-small-cell-deployments/2013-01-09</a:t>
            </a:r>
            <a:endParaRPr kumimoji="1" lang="en-US" altLang="ja-JP" sz="1400" b="1" dirty="0" smtClean="0"/>
          </a:p>
          <a:p>
            <a:pPr marL="0" lvl="1" indent="0">
              <a:buNone/>
            </a:pPr>
            <a:r>
              <a:rPr kumimoji="1" lang="en-US" altLang="ja-JP" sz="1400" b="1" dirty="0" smtClean="0"/>
              <a:t>[3</a:t>
            </a:r>
            <a:r>
              <a:rPr kumimoji="1" lang="en-US" altLang="ja-JP" sz="1400" b="1" dirty="0"/>
              <a:t>] </a:t>
            </a:r>
            <a:r>
              <a:rPr kumimoji="1" lang="en-US" altLang="ja-JP" sz="1400" b="1" dirty="0" smtClean="0"/>
              <a:t>11-12-1063-00-0wng-requirements-on-wlan-celllular-offload</a:t>
            </a:r>
          </a:p>
          <a:p>
            <a:pPr marL="0" lvl="1" indent="0">
              <a:buNone/>
            </a:pPr>
            <a:r>
              <a:rPr kumimoji="1" lang="en-US" altLang="ja-JP" sz="1400" b="1" dirty="0" smtClean="0"/>
              <a:t>[4</a:t>
            </a:r>
            <a:r>
              <a:rPr kumimoji="1" lang="en-US" altLang="ja-JP" sz="1400" b="1" dirty="0"/>
              <a:t>] </a:t>
            </a:r>
            <a:r>
              <a:rPr kumimoji="1" lang="en-US" altLang="ja-JP" sz="1400" b="1" dirty="0" smtClean="0"/>
              <a:t>11-12-1126-00-0wng-wifi-for-hotspot-deployments-and-cellular-offload</a:t>
            </a:r>
          </a:p>
          <a:p>
            <a:pPr marL="0" lvl="1" indent="0">
              <a:buNone/>
            </a:pPr>
            <a:r>
              <a:rPr kumimoji="1" lang="en-US" altLang="ja-JP" sz="1400" b="1" dirty="0"/>
              <a:t>[5] </a:t>
            </a:r>
            <a:r>
              <a:rPr kumimoji="1" lang="en-US" altLang="ja-JP" sz="1400" b="1" dirty="0" smtClean="0"/>
              <a:t>11-13-0113-00-0wng-applications-and-requirements-for-next-generation-wlan</a:t>
            </a:r>
          </a:p>
          <a:p>
            <a:pPr marL="0" lvl="1" indent="0">
              <a:buNone/>
            </a:pPr>
            <a:r>
              <a:rPr kumimoji="1" lang="en-US" altLang="ja-JP" sz="1400" b="1" dirty="0"/>
              <a:t>[6] 11-13-0098-00-0wng-802-11-looking-ahead-to-the-future-part-ii</a:t>
            </a:r>
            <a:endParaRPr kumimoji="1" lang="en-US" altLang="ja-JP" sz="1400" b="1" dirty="0" smtClean="0"/>
          </a:p>
          <a:p>
            <a:pPr marL="0" lvl="1" indent="0">
              <a:buNone/>
            </a:pPr>
            <a:endParaRPr kumimoji="1" lang="en-US" altLang="ja-JP" sz="1400" b="1" dirty="0" smtClean="0"/>
          </a:p>
          <a:p>
            <a:pPr marL="0" lvl="1" indent="0">
              <a:buNone/>
            </a:pPr>
            <a:endParaRPr lang="en-US" sz="1400" b="0" dirty="0" smtClean="0"/>
          </a:p>
          <a:p>
            <a:pPr lvl="2">
              <a:spcBef>
                <a:spcPct val="0"/>
              </a:spcBef>
            </a:pPr>
            <a:endParaRPr lang="en-US" b="0" dirty="0" smtClean="0"/>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a:xfrm>
            <a:off x="685800" y="1981200"/>
            <a:ext cx="7772400" cy="4419600"/>
          </a:xfrm>
        </p:spPr>
        <p:txBody>
          <a:bodyPr/>
          <a:lstStyle/>
          <a:p>
            <a:endParaRPr lang="en-US" sz="1600" b="0" dirty="0"/>
          </a:p>
          <a:p>
            <a:r>
              <a:rPr lang="en-US" sz="1600" b="0" dirty="0" smtClean="0"/>
              <a:t>We </a:t>
            </a:r>
            <a:r>
              <a:rPr lang="en-US" sz="1600" b="0" dirty="0" smtClean="0"/>
              <a:t>propose to start a study group to advance 802.11 PHY and MAC beyond what has been standardized in 11ac</a:t>
            </a:r>
          </a:p>
          <a:p>
            <a:pPr marL="0" indent="0">
              <a:buNone/>
            </a:pPr>
            <a:endParaRPr lang="en-US" sz="1600" b="0" dirty="0" smtClean="0"/>
          </a:p>
          <a:p>
            <a:endParaRPr lang="en-US" sz="1600" b="0" dirty="0" smtClean="0"/>
          </a:p>
          <a:p>
            <a:r>
              <a:rPr lang="en-US" sz="1600" b="0" dirty="0" smtClean="0"/>
              <a:t>We open the presentation by defining a metric of interest and then </a:t>
            </a:r>
            <a:r>
              <a:rPr lang="en-US" sz="1600" b="0" dirty="0" smtClean="0"/>
              <a:t>review the </a:t>
            </a:r>
            <a:r>
              <a:rPr lang="en-US" sz="1600" b="0" dirty="0"/>
              <a:t>evolution of 802.11 PHY </a:t>
            </a:r>
            <a:r>
              <a:rPr lang="en-US" sz="1600" b="0" dirty="0" smtClean="0"/>
              <a:t>amendments from that perspective.</a:t>
            </a:r>
          </a:p>
          <a:p>
            <a:r>
              <a:rPr lang="en-US" sz="1600" b="0" dirty="0" smtClean="0"/>
              <a:t>We then review relevant contributions in WNG, a timeline for the new project and conclude with a proposal.</a:t>
            </a:r>
            <a:endParaRPr lang="en-US" sz="1600" b="0" dirty="0"/>
          </a:p>
          <a:p>
            <a:endParaRPr lang="en-US" sz="1600" b="0" dirty="0"/>
          </a:p>
          <a:p>
            <a:endParaRPr lang="en-US" sz="1600" b="0" dirty="0" smtClean="0"/>
          </a:p>
          <a:p>
            <a:endParaRPr lang="en-US" sz="1600" b="0" dirty="0"/>
          </a:p>
          <a:p>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582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sz="2400" dirty="0" smtClean="0"/>
              <a:t>Metric of Interest - Driving  </a:t>
            </a:r>
            <a:r>
              <a:rPr lang="en-US" sz="2400" dirty="0" smtClean="0"/>
              <a:t>Area Throughput Higher</a:t>
            </a:r>
          </a:p>
        </p:txBody>
      </p:sp>
      <p:sp>
        <p:nvSpPr>
          <p:cNvPr id="6149" name="Rectangle 3"/>
          <p:cNvSpPr>
            <a:spLocks noGrp="1" noChangeArrowheads="1"/>
          </p:cNvSpPr>
          <p:nvPr>
            <p:ph type="body" idx="1"/>
          </p:nvPr>
        </p:nvSpPr>
        <p:spPr>
          <a:xfrm>
            <a:off x="685800" y="1981200"/>
            <a:ext cx="7772400" cy="4419600"/>
          </a:xfrm>
        </p:spPr>
        <p:txBody>
          <a:bodyPr/>
          <a:lstStyle/>
          <a:p>
            <a:r>
              <a:rPr lang="en-US" sz="1600" b="0" dirty="0" smtClean="0"/>
              <a:t>Several parameters impact throughput in a given area</a:t>
            </a:r>
          </a:p>
          <a:p>
            <a:endParaRPr lang="en-US" sz="1800" b="0" dirty="0" smtClean="0"/>
          </a:p>
          <a:p>
            <a:endParaRPr lang="en-US" sz="1800" b="0" dirty="0"/>
          </a:p>
          <a:p>
            <a:endParaRPr lang="en-US" sz="1800" b="0" dirty="0" smtClean="0"/>
          </a:p>
          <a:p>
            <a:endParaRPr lang="en-US" sz="1800" b="0" dirty="0"/>
          </a:p>
          <a:p>
            <a:r>
              <a:rPr lang="en-US" sz="1600" b="0" dirty="0" smtClean="0"/>
              <a:t>Note that the second and third terms in the formula are interdependent, it is more difficult to increase both of them at the same time</a:t>
            </a:r>
          </a:p>
          <a:p>
            <a:r>
              <a:rPr lang="en-US" sz="1600" b="0" dirty="0" smtClean="0"/>
              <a:t>Spectrum efficiency in a BSS also depends on the amount of overhead such as the preamble (PHY overhead), and other multiple access related parameters derived from the MAC schemes used</a:t>
            </a:r>
          </a:p>
          <a:p>
            <a:endParaRPr lang="en-US" sz="1600" b="0" dirty="0" smtClean="0"/>
          </a:p>
          <a:p>
            <a:r>
              <a:rPr lang="en-US" sz="1600" b="0" dirty="0" smtClean="0"/>
              <a:t>Hence, to increase area throughput we have several dimensions to play with – BW, SNR, # of antennas, </a:t>
            </a:r>
            <a:r>
              <a:rPr lang="en-US" sz="1600" b="0" dirty="0"/>
              <a:t>efficiency (MAC and PHY</a:t>
            </a:r>
            <a:r>
              <a:rPr lang="en-US" sz="1600" b="0" dirty="0" smtClean="0"/>
              <a:t>) in a BSS and </a:t>
            </a:r>
            <a:r>
              <a:rPr lang="en-US" sz="1600" b="0" dirty="0"/>
              <a:t>density </a:t>
            </a:r>
            <a:r>
              <a:rPr lang="en-US" sz="1600" b="0" dirty="0" smtClean="0"/>
              <a:t>of BSS. </a:t>
            </a:r>
            <a:endParaRPr lang="en-US" sz="1600" b="0" dirty="0"/>
          </a:p>
          <a:p>
            <a:endParaRPr lang="en-US" sz="1800" b="0" dirty="0" smtClean="0"/>
          </a:p>
          <a:p>
            <a:endParaRPr lang="en-US" b="0" dirty="0" smtClean="0"/>
          </a:p>
          <a:p>
            <a:pPr lvl="1">
              <a:buNone/>
            </a:pPr>
            <a:endParaRPr lang="en-US" sz="14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84052225"/>
              </p:ext>
            </p:extLst>
          </p:nvPr>
        </p:nvGraphicFramePr>
        <p:xfrm>
          <a:off x="382588" y="2438400"/>
          <a:ext cx="8461375" cy="330200"/>
        </p:xfrm>
        <a:graphic>
          <a:graphicData uri="http://schemas.openxmlformats.org/presentationml/2006/ole">
            <mc:AlternateContent xmlns:mc="http://schemas.openxmlformats.org/markup-compatibility/2006">
              <mc:Choice xmlns:v="urn:schemas-microsoft-com:vml" Requires="v">
                <p:oleObj spid="_x0000_s2258" name="Equation" r:id="rId4" imgW="5206680" imgH="203040" progId="Equation.DSMT4">
                  <p:embed/>
                </p:oleObj>
              </mc:Choice>
              <mc:Fallback>
                <p:oleObj name="Equation" r:id="rId4" imgW="5206680" imgH="203040" progId="Equation.DSMT4">
                  <p:embed/>
                  <p:pic>
                    <p:nvPicPr>
                      <p:cNvPr id="0" name=""/>
                      <p:cNvPicPr/>
                      <p:nvPr/>
                    </p:nvPicPr>
                    <p:blipFill>
                      <a:blip r:embed="rId5"/>
                      <a:stretch>
                        <a:fillRect/>
                      </a:stretch>
                    </p:blipFill>
                    <p:spPr>
                      <a:xfrm>
                        <a:off x="382588" y="2438400"/>
                        <a:ext cx="8461375" cy="3302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84400246"/>
              </p:ext>
            </p:extLst>
          </p:nvPr>
        </p:nvGraphicFramePr>
        <p:xfrm>
          <a:off x="2133600" y="2971800"/>
          <a:ext cx="4808818" cy="520700"/>
        </p:xfrm>
        <a:graphic>
          <a:graphicData uri="http://schemas.openxmlformats.org/presentationml/2006/ole">
            <mc:AlternateContent xmlns:mc="http://schemas.openxmlformats.org/markup-compatibility/2006">
              <mc:Choice xmlns:v="urn:schemas-microsoft-com:vml" Requires="v">
                <p:oleObj spid="_x0000_s2259" name="Equation" r:id="rId6" imgW="3987720" imgH="431640" progId="Equation.DSMT4">
                  <p:embed/>
                </p:oleObj>
              </mc:Choice>
              <mc:Fallback>
                <p:oleObj name="Equation" r:id="rId6" imgW="3987720" imgH="431640" progId="Equation.DSMT4">
                  <p:embed/>
                  <p:pic>
                    <p:nvPicPr>
                      <p:cNvPr id="0" name=""/>
                      <p:cNvPicPr/>
                      <p:nvPr/>
                    </p:nvPicPr>
                    <p:blipFill>
                      <a:blip r:embed="rId7"/>
                      <a:stretch>
                        <a:fillRect/>
                      </a:stretch>
                    </p:blipFill>
                    <p:spPr>
                      <a:xfrm>
                        <a:off x="2133600" y="2971800"/>
                        <a:ext cx="4808818" cy="520700"/>
                      </a:xfrm>
                      <a:prstGeom prst="rect">
                        <a:avLst/>
                      </a:prstGeom>
                    </p:spPr>
                  </p:pic>
                </p:oleObj>
              </mc:Fallback>
            </mc:AlternateContent>
          </a:graphicData>
        </a:graphic>
      </p:graphicFrame>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sz="2400" dirty="0" smtClean="0"/>
              <a:t>Evolution of PHY Standards in 2.4 and 5GHz – </a:t>
            </a:r>
            <a:r>
              <a:rPr lang="en-US" sz="2400" dirty="0" smtClean="0"/>
              <a:t>Improvements </a:t>
            </a:r>
            <a:r>
              <a:rPr lang="en-US" sz="2400" dirty="0" smtClean="0"/>
              <a:t>In Several Dimensions</a:t>
            </a:r>
          </a:p>
        </p:txBody>
      </p:sp>
      <p:sp>
        <p:nvSpPr>
          <p:cNvPr id="6149" name="Rectangle 3"/>
          <p:cNvSpPr>
            <a:spLocks noGrp="1" noChangeArrowheads="1"/>
          </p:cNvSpPr>
          <p:nvPr>
            <p:ph type="body" idx="1"/>
          </p:nvPr>
        </p:nvSpPr>
        <p:spPr>
          <a:xfrm>
            <a:off x="685800" y="1981200"/>
            <a:ext cx="7772400" cy="4419600"/>
          </a:xfrm>
        </p:spPr>
        <p:txBody>
          <a:bodyPr/>
          <a:lstStyle/>
          <a:p>
            <a:endParaRPr lang="en-US" sz="1600" b="0" dirty="0" smtClean="0"/>
          </a:p>
          <a:p>
            <a:r>
              <a:rPr lang="en-US" sz="1600" b="0" dirty="0" smtClean="0"/>
              <a:t>11a</a:t>
            </a:r>
            <a:r>
              <a:rPr lang="en-US" sz="1600" b="0" dirty="0" smtClean="0">
                <a:sym typeface="Wingdings" pitchFamily="2" charset="2"/>
              </a:rPr>
              <a:t>11n</a:t>
            </a:r>
            <a:r>
              <a:rPr lang="en-US" sz="1600" b="0" dirty="0" smtClean="0">
                <a:sym typeface="Wingdings" pitchFamily="2" charset="2"/>
              </a:rPr>
              <a:t>11ac.  </a:t>
            </a:r>
            <a:r>
              <a:rPr lang="en-US" sz="1600" b="0" dirty="0" smtClean="0">
                <a:sym typeface="Wingdings" pitchFamily="2" charset="2"/>
              </a:rPr>
              <a:t>Each new amendment improved on several of those dimensions.</a:t>
            </a:r>
          </a:p>
          <a:p>
            <a:r>
              <a:rPr lang="en-US" sz="1600" b="0" dirty="0" smtClean="0">
                <a:sym typeface="Wingdings" pitchFamily="2" charset="2"/>
              </a:rPr>
              <a:t>11a standardized single user SISO OFDM based communications over 20MHz</a:t>
            </a:r>
          </a:p>
          <a:p>
            <a:endParaRPr lang="en-US" sz="1600" b="0" dirty="0" smtClean="0">
              <a:sym typeface="Wingdings" pitchFamily="2" charset="2"/>
            </a:endParaRPr>
          </a:p>
          <a:p>
            <a:r>
              <a:rPr lang="en-US" sz="1600" b="0" dirty="0" smtClean="0">
                <a:sym typeface="Wingdings" pitchFamily="2" charset="2"/>
              </a:rPr>
              <a:t>11n increased BW to 40MHz and added SU-MIMO support for up to 4 antennas. It also introduced aggregation to reduce preamble overhead.</a:t>
            </a:r>
          </a:p>
          <a:p>
            <a:endParaRPr lang="en-US" sz="1600" b="0" dirty="0" smtClean="0">
              <a:sym typeface="Wingdings" pitchFamily="2" charset="2"/>
            </a:endParaRPr>
          </a:p>
          <a:p>
            <a:r>
              <a:rPr lang="en-US" sz="1600" b="0" dirty="0" smtClean="0">
                <a:sym typeface="Wingdings" pitchFamily="2" charset="2"/>
              </a:rPr>
              <a:t>11ac again increased BW to 160MHz, added 256QAM to benefit from higher SNR, increased the number of antennas to 8 and added improved spectrum efficiency via the introduction of DL MU-MIMO to spatially multiplex several users.</a:t>
            </a:r>
          </a:p>
          <a:p>
            <a:pPr lvl="1"/>
            <a:r>
              <a:rPr lang="en-US" sz="1400" dirty="0">
                <a:sym typeface="Wingdings" pitchFamily="2" charset="2"/>
              </a:rPr>
              <a:t>Peak rate of 11ac is </a:t>
            </a:r>
            <a:r>
              <a:rPr lang="en-US" sz="1400" dirty="0" smtClean="0">
                <a:sym typeface="Wingdings" pitchFamily="2" charset="2"/>
              </a:rPr>
              <a:t>6.93Gpbs with 8 spatial </a:t>
            </a:r>
            <a:r>
              <a:rPr lang="en-US" sz="1400" dirty="0" smtClean="0">
                <a:sym typeface="Wingdings" pitchFamily="2" charset="2"/>
              </a:rPr>
              <a:t>streams (to one user having 8 antennas or multiple users, each having single or few antennas) </a:t>
            </a:r>
            <a:endParaRPr lang="en-US" sz="1400" b="0" dirty="0" smtClean="0">
              <a:sym typeface="Wingdings" pitchFamily="2" charset="2"/>
            </a:endParaRPr>
          </a:p>
          <a:p>
            <a:endParaRPr lang="en-US" sz="1600" b="0" dirty="0"/>
          </a:p>
          <a:p>
            <a:pPr marL="0" indent="0">
              <a:buNone/>
            </a:pP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465361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838200"/>
          </a:xfrm>
        </p:spPr>
        <p:txBody>
          <a:bodyPr/>
          <a:lstStyle/>
          <a:p>
            <a:r>
              <a:rPr lang="en-US" sz="2400" dirty="0" smtClean="0"/>
              <a:t>Cont. – Summary of Gains</a:t>
            </a:r>
          </a:p>
        </p:txBody>
      </p:sp>
      <p:sp>
        <p:nvSpPr>
          <p:cNvPr id="6149" name="Rectangle 3"/>
          <p:cNvSpPr>
            <a:spLocks noGrp="1" noChangeArrowheads="1"/>
          </p:cNvSpPr>
          <p:nvPr>
            <p:ph type="body" idx="1"/>
          </p:nvPr>
        </p:nvSpPr>
        <p:spPr>
          <a:xfrm>
            <a:off x="685800" y="1600200"/>
            <a:ext cx="7772400" cy="4800600"/>
          </a:xfrm>
        </p:spPr>
        <p:txBody>
          <a:bodyPr/>
          <a:lstStyle/>
          <a:p>
            <a:r>
              <a:rPr lang="en-US" sz="1400" b="0" dirty="0" smtClean="0"/>
              <a:t>We see that going from 11a to 11ac both BW and the # of antennas grew by a factor of 8 leading to a theoretically 64-fold increase in peak </a:t>
            </a:r>
            <a:r>
              <a:rPr lang="en-US" sz="1400" b="0" dirty="0" err="1" smtClean="0"/>
              <a:t>Tput</a:t>
            </a:r>
            <a:r>
              <a:rPr lang="en-US" sz="1400" b="0" dirty="0" smtClean="0"/>
              <a:t>.  The highest MCS grew by 50% leading to a combined close to 100-fold increase in peak </a:t>
            </a:r>
            <a:r>
              <a:rPr lang="en-US" sz="1400" b="0" dirty="0" err="1" smtClean="0"/>
              <a:t>Tput</a:t>
            </a:r>
            <a:r>
              <a:rPr lang="en-US" sz="1400" b="0" dirty="0" smtClean="0"/>
              <a:t>.</a:t>
            </a:r>
          </a:p>
          <a:p>
            <a:r>
              <a:rPr lang="en-US" sz="1400" b="0" dirty="0" smtClean="0">
                <a:sym typeface="Wingdings" pitchFamily="2" charset="2"/>
              </a:rPr>
              <a:t>However the preamble length grew by a factor of 2 reducing efficiency for short packets.</a:t>
            </a:r>
          </a:p>
          <a:p>
            <a:r>
              <a:rPr lang="en-US" sz="1400" b="0" dirty="0" smtClean="0">
                <a:sym typeface="Wingdings" pitchFamily="2" charset="2"/>
              </a:rPr>
              <a:t>MAC efficiency increased in 11n for short duration packets (gain at high MCS and high # of spatial streams) </a:t>
            </a:r>
          </a:p>
          <a:p>
            <a:r>
              <a:rPr lang="en-US" sz="1400" b="0" dirty="0" smtClean="0">
                <a:sym typeface="Wingdings" pitchFamily="2" charset="2"/>
              </a:rPr>
              <a:t>11ac MU-MIMO enables capturing the potential </a:t>
            </a:r>
            <a:r>
              <a:rPr lang="en-US" sz="1400" b="0" dirty="0" err="1" smtClean="0">
                <a:sym typeface="Wingdings" pitchFamily="2" charset="2"/>
              </a:rPr>
              <a:t>Tput</a:t>
            </a:r>
            <a:r>
              <a:rPr lang="en-US" sz="1400" b="0" dirty="0" smtClean="0">
                <a:sym typeface="Wingdings" pitchFamily="2" charset="2"/>
              </a:rPr>
              <a:t> gain from increasing the # of antennas at the AP only and only in the DL</a:t>
            </a:r>
          </a:p>
          <a:p>
            <a:endParaRPr lang="en-US" sz="1600" b="0" dirty="0" smtClean="0">
              <a:sym typeface="Wingdings" pitchFamily="2" charset="2"/>
            </a:endParaRPr>
          </a:p>
          <a:p>
            <a:pPr lvl="1">
              <a:buNone/>
            </a:pPr>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552825"/>
            <a:ext cx="528637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5301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sz="2400" dirty="0" smtClean="0"/>
              <a:t>Evolution in Other Frequencies</a:t>
            </a:r>
          </a:p>
        </p:txBody>
      </p:sp>
      <p:sp>
        <p:nvSpPr>
          <p:cNvPr id="6149" name="Rectangle 3"/>
          <p:cNvSpPr>
            <a:spLocks noGrp="1" noChangeArrowheads="1"/>
          </p:cNvSpPr>
          <p:nvPr>
            <p:ph type="body" idx="1"/>
          </p:nvPr>
        </p:nvSpPr>
        <p:spPr>
          <a:xfrm>
            <a:off x="685800" y="1981200"/>
            <a:ext cx="7772400" cy="4419600"/>
          </a:xfrm>
        </p:spPr>
        <p:txBody>
          <a:bodyPr/>
          <a:lstStyle/>
          <a:p>
            <a:r>
              <a:rPr lang="en-US" sz="1600" b="0" dirty="0"/>
              <a:t>11ad targeted 60GHz bands, 2 GHz BW and beamforming to provide peak rates of  6.7Gbps over short ranges (few meters) with one spatial stream.</a:t>
            </a:r>
          </a:p>
          <a:p>
            <a:endParaRPr lang="en-US" sz="1600" b="0" dirty="0" smtClean="0"/>
          </a:p>
          <a:p>
            <a:r>
              <a:rPr lang="en-US" sz="1600" b="0" dirty="0" smtClean="0"/>
              <a:t>11ah, targeting &lt;1GHz non TVWS spectrum introduced several PHY and MAC features PHY:</a:t>
            </a:r>
          </a:p>
          <a:p>
            <a:pPr lvl="1"/>
            <a:r>
              <a:rPr lang="en-US" sz="1400" b="0" dirty="0" smtClean="0"/>
              <a:t>A more efficient lower rate OFDM based PHY (32FFT) replacing 11b</a:t>
            </a:r>
          </a:p>
          <a:p>
            <a:pPr lvl="1"/>
            <a:r>
              <a:rPr lang="en-US" sz="1400" dirty="0" smtClean="0"/>
              <a:t>Improved </a:t>
            </a:r>
            <a:r>
              <a:rPr lang="en-US" sz="1400" dirty="0"/>
              <a:t>range </a:t>
            </a:r>
            <a:r>
              <a:rPr lang="en-US" sz="1400" dirty="0" smtClean="0"/>
              <a:t>using relays </a:t>
            </a:r>
          </a:p>
          <a:p>
            <a:pPr lvl="1"/>
            <a:r>
              <a:rPr lang="en-US" sz="1400" dirty="0" smtClean="0"/>
              <a:t>Improved </a:t>
            </a:r>
            <a:r>
              <a:rPr lang="en-US" sz="1400" dirty="0"/>
              <a:t>support for high Doppler through </a:t>
            </a:r>
            <a:r>
              <a:rPr lang="en-US" sz="1400" dirty="0" smtClean="0"/>
              <a:t>the introduction of traveling </a:t>
            </a:r>
            <a:r>
              <a:rPr lang="en-US" sz="1400" dirty="0"/>
              <a:t>pilots. </a:t>
            </a:r>
            <a:endParaRPr lang="en-US" sz="1400" dirty="0" smtClean="0"/>
          </a:p>
          <a:p>
            <a:pPr marL="0" indent="0">
              <a:buNone/>
            </a:pPr>
            <a:r>
              <a:rPr lang="en-US" sz="1600" b="0" dirty="0" smtClean="0"/>
              <a:t>       MAC:</a:t>
            </a:r>
          </a:p>
          <a:p>
            <a:pPr lvl="1"/>
            <a:r>
              <a:rPr lang="en-US" sz="1400" b="0" dirty="0" smtClean="0"/>
              <a:t>Improved centralized control (e.g. restricted access windows) </a:t>
            </a:r>
          </a:p>
          <a:p>
            <a:pPr lvl="1"/>
            <a:r>
              <a:rPr lang="en-US" sz="1400" b="0" dirty="0" smtClean="0"/>
              <a:t>Transmission on optimal subbands (frequency selective transmission), </a:t>
            </a:r>
          </a:p>
          <a:p>
            <a:pPr lvl="1"/>
            <a:r>
              <a:rPr lang="en-US" sz="1400" b="0" dirty="0" smtClean="0"/>
              <a:t>Improved OBSS mitigation through antenna </a:t>
            </a:r>
            <a:r>
              <a:rPr lang="en-US" sz="1400" b="0" dirty="0" err="1" smtClean="0"/>
              <a:t>sectorization</a:t>
            </a:r>
            <a:endParaRPr lang="en-US" sz="1400" b="0" dirty="0" smtClean="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816026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sz="2400" dirty="0" smtClean="0"/>
              <a:t>Conclusions</a:t>
            </a:r>
            <a:endParaRPr lang="en-US" sz="2400" dirty="0" smtClean="0"/>
          </a:p>
        </p:txBody>
      </p:sp>
      <p:sp>
        <p:nvSpPr>
          <p:cNvPr id="6149" name="Rectangle 3"/>
          <p:cNvSpPr>
            <a:spLocks noGrp="1" noChangeArrowheads="1"/>
          </p:cNvSpPr>
          <p:nvPr>
            <p:ph type="body" idx="1"/>
          </p:nvPr>
        </p:nvSpPr>
        <p:spPr>
          <a:xfrm>
            <a:off x="685800" y="1676400"/>
            <a:ext cx="7772400" cy="4724400"/>
          </a:xfrm>
        </p:spPr>
        <p:txBody>
          <a:bodyPr/>
          <a:lstStyle/>
          <a:p>
            <a:endParaRPr lang="en-US" sz="1400" b="0" dirty="0" smtClean="0"/>
          </a:p>
          <a:p>
            <a:endParaRPr lang="en-US" sz="1600" b="0" dirty="0" smtClean="0"/>
          </a:p>
          <a:p>
            <a:r>
              <a:rPr lang="en-US" sz="1600" b="0" dirty="0" smtClean="0"/>
              <a:t>While </a:t>
            </a:r>
            <a:r>
              <a:rPr lang="en-US" sz="1600" b="0" dirty="0" smtClean="0"/>
              <a:t>peak </a:t>
            </a:r>
            <a:r>
              <a:rPr lang="en-US" sz="1600" b="0" dirty="0" err="1" smtClean="0"/>
              <a:t>Tput</a:t>
            </a:r>
            <a:r>
              <a:rPr lang="en-US" sz="1600" b="0" dirty="0" smtClean="0"/>
              <a:t> increased 100-fold from 11a to 11ac, efficiency has only somewhat increased due to aggregation</a:t>
            </a:r>
            <a:r>
              <a:rPr lang="en-US" sz="1600" b="0" dirty="0" smtClean="0"/>
              <a:t>.</a:t>
            </a:r>
          </a:p>
          <a:p>
            <a:pPr marL="0" indent="0">
              <a:buNone/>
            </a:pPr>
            <a:endParaRPr lang="en-US" sz="1600" b="0" dirty="0" smtClean="0">
              <a:sym typeface="Wingdings" pitchFamily="2" charset="2"/>
            </a:endParaRPr>
          </a:p>
          <a:p>
            <a:r>
              <a:rPr lang="en-US" sz="1600" b="0" dirty="0" smtClean="0">
                <a:sym typeface="Wingdings" pitchFamily="2" charset="2"/>
              </a:rPr>
              <a:t>Current products on the market do not yet exploit the full BW,  # of antennas and MIMO features in 11ac. Hence in terms of those dimensions, 11ac may be sufficient for several years and the introduction of 11ad can further improve very high speed use cases.</a:t>
            </a:r>
          </a:p>
          <a:p>
            <a:endParaRPr lang="en-US" sz="1600" b="0" dirty="0">
              <a:sym typeface="Wingdings" pitchFamily="2" charset="2"/>
            </a:endParaRPr>
          </a:p>
          <a:p>
            <a:pPr marL="0" indent="0">
              <a:buNone/>
            </a:pPr>
            <a:endParaRPr lang="en-US" sz="1400" b="0" dirty="0">
              <a:sym typeface="Wingdings" pitchFamily="2" charset="2"/>
            </a:endParaRPr>
          </a:p>
          <a:p>
            <a:pPr marL="0" indent="0">
              <a:buNone/>
            </a:pPr>
            <a:endParaRPr lang="en-US" sz="1600" b="0" dirty="0" smtClean="0">
              <a:sym typeface="Wingdings" pitchFamily="2" charset="2"/>
            </a:endParaRPr>
          </a:p>
          <a:p>
            <a:pPr lvl="1">
              <a:buNone/>
            </a:pPr>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002813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sz="2400" dirty="0" smtClean="0"/>
              <a:t>WNG – Summary of Presentations</a:t>
            </a:r>
          </a:p>
        </p:txBody>
      </p:sp>
      <p:sp>
        <p:nvSpPr>
          <p:cNvPr id="6149" name="Rectangle 3"/>
          <p:cNvSpPr>
            <a:spLocks noGrp="1" noChangeArrowheads="1"/>
          </p:cNvSpPr>
          <p:nvPr>
            <p:ph type="body" idx="1"/>
          </p:nvPr>
        </p:nvSpPr>
        <p:spPr>
          <a:xfrm>
            <a:off x="685800" y="1676400"/>
            <a:ext cx="7772400" cy="4724400"/>
          </a:xfrm>
        </p:spPr>
        <p:txBody>
          <a:bodyPr/>
          <a:lstStyle/>
          <a:p>
            <a:endParaRPr lang="en-US" sz="1400" b="0" dirty="0" smtClean="0"/>
          </a:p>
          <a:p>
            <a:r>
              <a:rPr lang="en-GB" sz="1800" dirty="0"/>
              <a:t>Over the last year, multiple presentations in WNG </a:t>
            </a:r>
          </a:p>
          <a:p>
            <a:pPr lvl="1"/>
            <a:r>
              <a:rPr lang="en-GB" sz="1600" dirty="0" smtClean="0"/>
              <a:t>In the July </a:t>
            </a:r>
            <a:r>
              <a:rPr lang="en-GB" sz="1600" dirty="0"/>
              <a:t>2012 meeting, Orange presented some requirements for 802.11 technology in order to efficiently support cellular offload use </a:t>
            </a:r>
            <a:r>
              <a:rPr lang="en-GB" sz="1600" dirty="0" smtClean="0"/>
              <a:t>cases.</a:t>
            </a:r>
            <a:endParaRPr lang="en-GB" sz="1600" dirty="0" smtClean="0"/>
          </a:p>
          <a:p>
            <a:pPr lvl="2"/>
            <a:r>
              <a:rPr lang="en-GB" sz="1400" dirty="0" smtClean="0"/>
              <a:t>The straw poll was quite supportive</a:t>
            </a:r>
          </a:p>
          <a:p>
            <a:pPr lvl="1"/>
            <a:r>
              <a:rPr lang="en-GB" sz="1600" dirty="0" smtClean="0"/>
              <a:t>In September </a:t>
            </a:r>
            <a:r>
              <a:rPr lang="en-GB" sz="1600" dirty="0" smtClean="0"/>
              <a:t>2012 </a:t>
            </a:r>
            <a:r>
              <a:rPr lang="en-GB" sz="1600" dirty="0" smtClean="0"/>
              <a:t>Orange [1] further elaborated on use cases and challenges.</a:t>
            </a:r>
          </a:p>
          <a:p>
            <a:pPr lvl="1"/>
            <a:r>
              <a:rPr lang="en-GB" sz="1600" dirty="0" smtClean="0"/>
              <a:t>Some of those use cases are further iterated in [2] describing AT&amp;T future </a:t>
            </a:r>
            <a:r>
              <a:rPr lang="en-GB" sz="1600" dirty="0" smtClean="0"/>
              <a:t>deployments (adding WiFi to every small cell)</a:t>
            </a:r>
            <a:endParaRPr lang="en-GB" sz="1600" dirty="0" smtClean="0"/>
          </a:p>
          <a:p>
            <a:pPr lvl="1"/>
            <a:r>
              <a:rPr lang="en-GB" sz="1600" dirty="0" smtClean="0"/>
              <a:t>Additionally NTT [3], Samsung [4][5] and Huawei [6] provided their perspective on next generation problems and evolution direction</a:t>
            </a:r>
          </a:p>
          <a:p>
            <a:pPr marL="457200" lvl="1" indent="0">
              <a:buNone/>
            </a:pPr>
            <a:endParaRPr lang="en-GB" sz="1600" dirty="0" smtClean="0"/>
          </a:p>
          <a:p>
            <a:pPr lvl="1"/>
            <a:endParaRPr lang="en-GB" sz="1600" dirty="0"/>
          </a:p>
          <a:p>
            <a:r>
              <a:rPr lang="en-GB" sz="1800" dirty="0" smtClean="0"/>
              <a:t>To summarize, WNG has been reviewing several proposals for next generation WLAN in the past year. </a:t>
            </a:r>
            <a:endParaRPr lang="en-GB" sz="1800" dirty="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45955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Task Group Timeline</a:t>
            </a:r>
          </a:p>
        </p:txBody>
      </p:sp>
      <p:sp>
        <p:nvSpPr>
          <p:cNvPr id="6149" name="Rectangle 3"/>
          <p:cNvSpPr>
            <a:spLocks noGrp="1" noChangeArrowheads="1"/>
          </p:cNvSpPr>
          <p:nvPr>
            <p:ph type="body" idx="1"/>
          </p:nvPr>
        </p:nvSpPr>
        <p:spPr>
          <a:xfrm>
            <a:off x="685800" y="1752600"/>
            <a:ext cx="7772400" cy="4648200"/>
          </a:xfrm>
        </p:spPr>
        <p:txBody>
          <a:bodyPr/>
          <a:lstStyle/>
          <a:p>
            <a:r>
              <a:rPr lang="en-US" sz="1600" b="0" dirty="0" smtClean="0"/>
              <a:t>The </a:t>
            </a:r>
            <a:r>
              <a:rPr lang="en-US" sz="1600" b="0" dirty="0" smtClean="0"/>
              <a:t>table below shows </a:t>
            </a:r>
            <a:r>
              <a:rPr lang="en-US" sz="1600" b="0" dirty="0" smtClean="0"/>
              <a:t>the timeline of previous major amendments </a:t>
            </a:r>
          </a:p>
          <a:p>
            <a:r>
              <a:rPr lang="en-US" sz="1600" b="0" dirty="0" smtClean="0"/>
              <a:t>Keeping a 5 year gap we see a </a:t>
            </a:r>
            <a:r>
              <a:rPr lang="en-US" sz="1600" b="0" dirty="0" smtClean="0"/>
              <a:t>need for a PAR </a:t>
            </a:r>
            <a:r>
              <a:rPr lang="en-US" sz="1600" b="0" dirty="0" smtClean="0"/>
              <a:t>defined in September with the majority of technical work taking place in the 2014/2015 time frame.</a:t>
            </a:r>
          </a:p>
          <a:p>
            <a:r>
              <a:rPr lang="en-US" sz="1600" b="0" dirty="0" smtClean="0"/>
              <a:t>Workload issues </a:t>
            </a:r>
            <a:r>
              <a:rPr lang="en-US" sz="1600" b="0" dirty="0"/>
              <a:t>– 11ac and 11af comment workload is </a:t>
            </a:r>
            <a:r>
              <a:rPr lang="en-US" sz="1600" b="0" dirty="0" smtClean="0"/>
              <a:t>now reduced. </a:t>
            </a:r>
            <a:r>
              <a:rPr lang="en-US" sz="1600" b="0" dirty="0"/>
              <a:t>W</a:t>
            </a:r>
            <a:r>
              <a:rPr lang="en-US" sz="1600" b="0" dirty="0" smtClean="0"/>
              <a:t>e also expect </a:t>
            </a:r>
            <a:r>
              <a:rPr lang="en-US" sz="1600" b="0" dirty="0"/>
              <a:t>that by the time a task group is initiated by the end of the </a:t>
            </a:r>
            <a:r>
              <a:rPr lang="en-US" sz="1600" b="0" dirty="0" smtClean="0"/>
              <a:t>year, </a:t>
            </a:r>
            <a:r>
              <a:rPr lang="en-US" sz="1600" b="0" dirty="0"/>
              <a:t>11ah </a:t>
            </a:r>
            <a:r>
              <a:rPr lang="en-US" sz="1600" b="0" dirty="0" smtClean="0"/>
              <a:t>will have </a:t>
            </a:r>
            <a:r>
              <a:rPr lang="en-US" sz="1600" b="0" dirty="0"/>
              <a:t>already had </a:t>
            </a:r>
            <a:r>
              <a:rPr lang="en-US" sz="1600" b="0" dirty="0" smtClean="0"/>
              <a:t>at least one comment </a:t>
            </a:r>
            <a:r>
              <a:rPr lang="en-US" sz="1600" b="0" dirty="0"/>
              <a:t>resolution </a:t>
            </a:r>
            <a:r>
              <a:rPr lang="en-US" sz="1600" b="0" dirty="0" smtClean="0"/>
              <a:t>round </a:t>
            </a:r>
            <a:r>
              <a:rPr lang="en-US" sz="1600" b="0" dirty="0"/>
              <a:t>allowing more time for the new task group.</a:t>
            </a:r>
          </a:p>
          <a:p>
            <a:r>
              <a:rPr lang="en-US" sz="1600" b="0" dirty="0" smtClean="0">
                <a:sym typeface="Wingdings" pitchFamily="2" charset="2"/>
              </a:rPr>
              <a:t> </a:t>
            </a:r>
            <a:r>
              <a:rPr lang="en-US" sz="1600" b="0" dirty="0" smtClean="0">
                <a:sym typeface="Wingdings" pitchFamily="2" charset="2"/>
              </a:rPr>
              <a:t>The time is right</a:t>
            </a:r>
            <a:r>
              <a:rPr lang="en-US" sz="1600" b="0" dirty="0" smtClean="0"/>
              <a:t> to start a study group. </a:t>
            </a:r>
          </a:p>
          <a:p>
            <a:endParaRPr lang="en-US" sz="1600" b="0" dirty="0"/>
          </a:p>
          <a:p>
            <a:endParaRPr lang="en-US" sz="1600" b="0" dirty="0" smtClean="0"/>
          </a:p>
          <a:p>
            <a:endParaRPr lang="en-US" sz="1600" b="0" dirty="0"/>
          </a:p>
          <a:p>
            <a:endParaRPr lang="en-US" sz="1600" b="0" dirty="0" smtClean="0"/>
          </a:p>
          <a:p>
            <a:endParaRPr lang="en-US" sz="1600" b="0" dirty="0" smtClean="0"/>
          </a:p>
          <a:p>
            <a:endParaRPr lang="en-US" sz="1600" b="0" dirty="0" smtClean="0"/>
          </a:p>
          <a:p>
            <a:r>
              <a:rPr lang="en-US" sz="1600" b="0" dirty="0" smtClean="0"/>
              <a:t>Further </a:t>
            </a:r>
            <a:r>
              <a:rPr lang="en-US" sz="1600" b="0" dirty="0" smtClean="0"/>
              <a:t>looking at testing and certification events for 802.11ac,  a formation of a group occurred right after the first LB and the first test event after the first LB&gt;75%</a:t>
            </a:r>
          </a:p>
          <a:p>
            <a:r>
              <a:rPr lang="en-US" sz="1600" b="0" dirty="0" smtClean="0"/>
              <a:t>Based on this timeline we can expect products going into the market in 2018 </a:t>
            </a:r>
          </a:p>
          <a:p>
            <a:endParaRPr lang="en-US" sz="1200" b="0" dirty="0"/>
          </a:p>
          <a:p>
            <a:endParaRPr lang="en-US" sz="1600" b="0" dirty="0"/>
          </a:p>
          <a:p>
            <a:endParaRPr lang="en-US" sz="1800" dirty="0"/>
          </a:p>
          <a:p>
            <a:endParaRPr lang="en-US" sz="1800" b="0" dirty="0" smtClean="0"/>
          </a:p>
          <a:p>
            <a:endParaRPr lang="en-US" sz="1600" b="0" dirty="0" smtClean="0"/>
          </a:p>
          <a:p>
            <a:endParaRPr lang="en-US" sz="1800" b="0" dirty="0" smtClean="0"/>
          </a:p>
          <a:p>
            <a:endParaRPr lang="en-US" sz="1800" dirty="0" smtClean="0"/>
          </a:p>
          <a:p>
            <a:pPr lvl="1"/>
            <a:endParaRPr lang="en-US" sz="1400" b="0" dirty="0" smtClean="0"/>
          </a:p>
          <a:p>
            <a:pPr lvl="1">
              <a:buNone/>
            </a:pPr>
            <a:endParaRPr lang="en-US" sz="14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March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154618863"/>
              </p:ext>
            </p:extLst>
          </p:nvPr>
        </p:nvGraphicFramePr>
        <p:xfrm>
          <a:off x="685800" y="3872484"/>
          <a:ext cx="7772400" cy="1156716"/>
        </p:xfrm>
        <a:graphic>
          <a:graphicData uri="http://schemas.openxmlformats.org/drawingml/2006/table">
            <a:tbl>
              <a:tblPr firstRow="1" firstCol="1" bandRow="1">
                <a:tableStyleId>{5C22544A-7EE6-4342-B048-85BDC9FD1C3A}</a:tableStyleId>
              </a:tblPr>
              <a:tblGrid>
                <a:gridCol w="1295400"/>
                <a:gridCol w="1295400"/>
                <a:gridCol w="1295400"/>
                <a:gridCol w="1295400"/>
                <a:gridCol w="1295400"/>
                <a:gridCol w="1295400"/>
              </a:tblGrid>
              <a:tr h="0">
                <a:tc>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PAR</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First LB</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First LB&gt;75%</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Last LB</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Last SB</a:t>
                      </a:r>
                      <a:endParaRPr lang="en-US" sz="1100">
                        <a:effectLst/>
                        <a:latin typeface="Calibri"/>
                        <a:ea typeface="Calibri"/>
                        <a:cs typeface="Times New Roman"/>
                      </a:endParaRPr>
                    </a:p>
                  </a:txBody>
                  <a:tcPr marL="68580" marR="68580" marT="0" marB="0" anchor="ctr"/>
                </a:tc>
              </a:tr>
              <a:tr h="0">
                <a:tc>
                  <a:txBody>
                    <a:bodyPr/>
                    <a:lstStyle/>
                    <a:p>
                      <a:pPr marL="0" marR="0" algn="ctr">
                        <a:lnSpc>
                          <a:spcPct val="115000"/>
                        </a:lnSpc>
                        <a:spcBef>
                          <a:spcPts val="0"/>
                        </a:spcBef>
                        <a:spcAft>
                          <a:spcPts val="0"/>
                        </a:spcAft>
                      </a:pPr>
                      <a:r>
                        <a:rPr lang="en-US" sz="1100">
                          <a:effectLst/>
                        </a:rPr>
                        <a:t>11g</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Sep 2000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March 2002</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Sep. 2002</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Feb 2003</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May 2003</a:t>
                      </a:r>
                      <a:endParaRPr lang="en-US" sz="1100">
                        <a:effectLst/>
                        <a:latin typeface="Calibri"/>
                        <a:ea typeface="Calibri"/>
                        <a:cs typeface="Times New Roman"/>
                      </a:endParaRPr>
                    </a:p>
                  </a:txBody>
                  <a:tcPr marL="68580" marR="68580" marT="0" marB="0" anchor="ctr"/>
                </a:tc>
              </a:tr>
              <a:tr h="0">
                <a:tc>
                  <a:txBody>
                    <a:bodyPr/>
                    <a:lstStyle/>
                    <a:p>
                      <a:pPr marL="0" marR="0" algn="ctr">
                        <a:lnSpc>
                          <a:spcPct val="115000"/>
                        </a:lnSpc>
                        <a:spcBef>
                          <a:spcPts val="0"/>
                        </a:spcBef>
                        <a:spcAft>
                          <a:spcPts val="0"/>
                        </a:spcAft>
                      </a:pPr>
                      <a:r>
                        <a:rPr lang="en-US" sz="1100">
                          <a:effectLst/>
                        </a:rPr>
                        <a:t>11n</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Sep 2003</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April 2006</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March 2007</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Dec. 2008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July 2009</a:t>
                      </a:r>
                      <a:endParaRPr lang="en-US" sz="1100">
                        <a:effectLst/>
                        <a:latin typeface="Calibri"/>
                        <a:ea typeface="Calibri"/>
                        <a:cs typeface="Times New Roman"/>
                      </a:endParaRPr>
                    </a:p>
                  </a:txBody>
                  <a:tcPr marL="68580" marR="68580" marT="0" marB="0" anchor="ctr"/>
                </a:tc>
              </a:tr>
              <a:tr h="0">
                <a:tc>
                  <a:txBody>
                    <a:bodyPr/>
                    <a:lstStyle/>
                    <a:p>
                      <a:pPr marL="0" marR="0" algn="ctr">
                        <a:lnSpc>
                          <a:spcPct val="115000"/>
                        </a:lnSpc>
                        <a:spcBef>
                          <a:spcPts val="0"/>
                        </a:spcBef>
                        <a:spcAft>
                          <a:spcPts val="0"/>
                        </a:spcAft>
                      </a:pPr>
                      <a:r>
                        <a:rPr lang="en-US" sz="1100">
                          <a:effectLst/>
                        </a:rPr>
                        <a:t>11ac</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Sep 2008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June 2011</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Feb 2012</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Feb 2013</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a:t>
                      </a:r>
                      <a:endParaRPr lang="en-US" sz="1100">
                        <a:effectLst/>
                        <a:latin typeface="Calibri"/>
                        <a:ea typeface="Calibri"/>
                        <a:cs typeface="Times New Roman"/>
                      </a:endParaRPr>
                    </a:p>
                  </a:txBody>
                  <a:tcPr marL="68580" marR="68580" marT="0" marB="0" anchor="ctr"/>
                </a:tc>
              </a:tr>
              <a:tr h="0">
                <a:tc>
                  <a:txBody>
                    <a:bodyPr/>
                    <a:lstStyle/>
                    <a:p>
                      <a:pPr marL="0" marR="0" algn="ctr">
                        <a:lnSpc>
                          <a:spcPct val="115000"/>
                        </a:lnSpc>
                        <a:spcBef>
                          <a:spcPts val="0"/>
                        </a:spcBef>
                        <a:spcAft>
                          <a:spcPts val="0"/>
                        </a:spcAft>
                      </a:pPr>
                      <a:r>
                        <a:rPr lang="en-US" sz="1100">
                          <a:effectLst/>
                        </a:rPr>
                        <a:t>Gap to 11n</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5 yrs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5+ yrs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5- yrs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4+ yrs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tc>
              </a:tr>
              <a:tr h="0">
                <a:tc>
                  <a:txBody>
                    <a:bodyPr/>
                    <a:lstStyle/>
                    <a:p>
                      <a:pPr marL="0" marR="0" algn="ctr">
                        <a:lnSpc>
                          <a:spcPct val="115000"/>
                        </a:lnSpc>
                        <a:spcBef>
                          <a:spcPts val="0"/>
                        </a:spcBef>
                        <a:spcAft>
                          <a:spcPts val="0"/>
                        </a:spcAft>
                      </a:pPr>
                      <a:r>
                        <a:rPr lang="en-US" sz="1100" dirty="0" smtClean="0">
                          <a:effectLst/>
                          <a:latin typeface="+mn-lt"/>
                          <a:ea typeface="+mn-ea"/>
                          <a:cs typeface="+mn-cs"/>
                        </a:rPr>
                        <a:t>Next</a:t>
                      </a:r>
                      <a:r>
                        <a:rPr lang="en-US" sz="1100" baseline="0" dirty="0" smtClean="0">
                          <a:effectLst/>
                          <a:latin typeface="+mn-lt"/>
                          <a:ea typeface="+mn-ea"/>
                          <a:cs typeface="+mn-cs"/>
                        </a:rPr>
                        <a:t> Gen </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Sep 2013?</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March 2016?</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965468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89626</TotalTime>
  <Words>1380</Words>
  <Application>Microsoft Office PowerPoint</Application>
  <PresentationFormat>On-screen Show (4:3)</PresentationFormat>
  <Paragraphs>244</Paragraphs>
  <Slides>12</Slides>
  <Notes>11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12</vt:i4>
      </vt:variant>
    </vt:vector>
  </HeadingPairs>
  <TitlesOfParts>
    <vt:vector size="16" baseType="lpstr">
      <vt:lpstr>802-11-Submission</vt:lpstr>
      <vt:lpstr>Document</vt:lpstr>
      <vt:lpstr>MathType 6.0 Equation</vt:lpstr>
      <vt:lpstr>Equation</vt:lpstr>
      <vt:lpstr>Next Generation 802.11</vt:lpstr>
      <vt:lpstr>Outline</vt:lpstr>
      <vt:lpstr>Metric of Interest - Driving  Area Throughput Higher</vt:lpstr>
      <vt:lpstr>Evolution of PHY Standards in 2.4 and 5GHz – Improvements In Several Dimensions</vt:lpstr>
      <vt:lpstr>Cont. – Summary of Gains</vt:lpstr>
      <vt:lpstr>Evolution in Other Frequencies</vt:lpstr>
      <vt:lpstr>Conclusions</vt:lpstr>
      <vt:lpstr>WNG – Summary of Presentations</vt:lpstr>
      <vt:lpstr>Task Group Timeline</vt:lpstr>
      <vt:lpstr>What We Propose</vt:lpstr>
      <vt:lpstr>Straw Poll</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822</cp:revision>
  <cp:lastPrinted>1998-02-10T13:28:06Z</cp:lastPrinted>
  <dcterms:created xsi:type="dcterms:W3CDTF">2007-05-21T21:00:37Z</dcterms:created>
  <dcterms:modified xsi:type="dcterms:W3CDTF">2013-03-15T19:22:30Z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696533451</vt:i4>
  </property>
  <property fmtid="{D5CDD505-2E9C-101B-9397-08002B2CF9AE}" pid="3" name="_NewReviewCycle">
    <vt:lpwstr/>
  </property>
  <property fmtid="{D5CDD505-2E9C-101B-9397-08002B2CF9AE}" pid="4" name="_EmailSubject">
    <vt:lpwstr>final UWB presentation</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-1355890274</vt:i4>
  </property>
</Properties>
</file>