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75" r:id="rId3"/>
    <p:sldId id="374" r:id="rId4"/>
    <p:sldId id="338" r:id="rId5"/>
    <p:sldId id="303" r:id="rId6"/>
    <p:sldId id="373" r:id="rId7"/>
    <p:sldId id="376" r:id="rId8"/>
    <p:sldId id="377" r:id="rId9"/>
    <p:sldId id="378" r:id="rId10"/>
    <p:sldId id="353" r:id="rId11"/>
    <p:sldId id="370" r:id="rId12"/>
    <p:sldId id="371" r:id="rId13"/>
    <p:sldId id="379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86864" autoAdjust="0"/>
  </p:normalViewPr>
  <p:slideViewPr>
    <p:cSldViewPr>
      <p:cViewPr>
        <p:scale>
          <a:sx n="80" d="100"/>
          <a:sy n="80" d="100"/>
        </p:scale>
        <p:origin x="-618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86" d="100"/>
          <a:sy n="86" d="100"/>
        </p:scale>
        <p:origin x="-1596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660" y="175081"/>
            <a:ext cx="20962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doc.: IEEE 802.11-12/xxxr1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8817" y="8985250"/>
            <a:ext cx="17729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삭제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5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u.ngo@samsu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yongliu@broadco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kyong@marvel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yzhou@i2r.a-star.edu.s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Active Scanning for 11ah Follow Up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2013-03-18</a:t>
            </a:r>
            <a:endParaRPr lang="en-US" sz="2000" b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10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98844"/>
              </p:ext>
            </p:extLst>
          </p:nvPr>
        </p:nvGraphicFramePr>
        <p:xfrm>
          <a:off x="680560" y="2438400"/>
          <a:ext cx="8158640" cy="3787140"/>
        </p:xfrm>
        <a:graphic>
          <a:graphicData uri="http://schemas.openxmlformats.org/drawingml/2006/table">
            <a:tbl>
              <a:tblPr/>
              <a:tblGrid>
                <a:gridCol w="1529240"/>
                <a:gridCol w="1447800"/>
                <a:gridCol w="1911005"/>
                <a:gridCol w="1289395"/>
                <a:gridCol w="1981200"/>
              </a:tblGrid>
              <a:tr h="76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Phone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Seung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+82 42 860 1326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jasonlee@etri.re.kr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Minho Cheong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+82 42 860 5635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minho@etri.re.kr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Hyoungjin Kwon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+82 42 860 1698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kwonjin@etri.re.kr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Jaewoo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Park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5723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parkjw@etri.re.kr</a:t>
                      </a: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Sok-kyu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+82 42 860 5919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sk-lee@etri.re.kr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Huai-Rong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Shao </a:t>
                      </a:r>
                      <a:endParaRPr lang="ko-KR" altLang="ko-KR" sz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Samsung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u="none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</a:rPr>
                        <a:t>hr.shao@samsung.com</a:t>
                      </a:r>
                      <a:endParaRPr lang="ko-KR" altLang="ko-KR" sz="1200" b="0" u="none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Chiu Ngo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Samsung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chiu.ngo@samsung.com</a:t>
                      </a:r>
                      <a:endParaRPr lang="en-US" sz="1200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Eric Wong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190 </a:t>
                      </a:r>
                      <a:r>
                        <a:rPr lang="en-US" sz="1100" dirty="0" err="1" smtClean="0">
                          <a:latin typeface="+mj-lt"/>
                          <a:ea typeface="Malgun Gothic"/>
                        </a:rPr>
                        <a:t>Mathilda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 Place,</a:t>
                      </a:r>
                      <a:r>
                        <a:rPr lang="en-US" sz="1100" baseline="0" dirty="0" smtClean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Sunnyvale, CA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+1 408 922 6672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ewong@broadcom.com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Matthew Fischer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mfischer@broadcom.com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Yong Liu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Broadcom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4"/>
                        </a:rPr>
                        <a:t>yongliu@broadcom.com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Minyoung Park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Hillsboro, OR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+1 503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712 4705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minyoung.park@intel.com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Tom Tetzlaff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thomas.a.tetzlaff@intel.com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Emily Qi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emily.h.qi@intel.com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Yongho Seok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LG R&amp;D Complex Anyang-Shi, </a:t>
                      </a:r>
                      <a:r>
                        <a:rPr lang="en-US" sz="1100" dirty="0" err="1" smtClean="0">
                          <a:latin typeface="+mj-lt"/>
                          <a:ea typeface="Malgun Gothic"/>
                        </a:rPr>
                        <a:t>Kyungki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-Do, Korea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+82-31-450-1947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yongho.seok@lge.com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Jinsoo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Choi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Jeongki</a:t>
                      </a:r>
                      <a:r>
                        <a:rPr lang="en-US" sz="1200" dirty="0">
                          <a:latin typeface="+mj-lt"/>
                          <a:ea typeface="Malgun Gothic"/>
                        </a:rPr>
                        <a:t> Kim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HanGyu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We </a:t>
            </a:r>
            <a:r>
              <a:rPr lang="en-US" altLang="ko-KR" dirty="0"/>
              <a:t>proposed how to indicate optional information to be included in the short Probe Response</a:t>
            </a:r>
          </a:p>
          <a:p>
            <a:pPr lvl="1"/>
            <a:r>
              <a:rPr lang="en-US" altLang="ko-KR" dirty="0" smtClean="0"/>
              <a:t>Requesting STA indicates </a:t>
            </a:r>
            <a:r>
              <a:rPr lang="en-US" altLang="ko-KR" dirty="0"/>
              <a:t>which optional information to be included in the short Probe Response frame using Probe Response </a:t>
            </a:r>
            <a:r>
              <a:rPr lang="en-US" altLang="ko-KR" dirty="0" smtClean="0"/>
              <a:t>Option IE </a:t>
            </a:r>
            <a:r>
              <a:rPr lang="en-US" altLang="ko-KR" dirty="0"/>
              <a:t>in the Probe Request </a:t>
            </a:r>
            <a:r>
              <a:rPr lang="en-US" altLang="ko-KR" dirty="0" smtClean="0"/>
              <a:t>frame</a:t>
            </a:r>
          </a:p>
          <a:p>
            <a:pPr lvl="1"/>
            <a:r>
              <a:rPr lang="en-US" altLang="ko-KR" dirty="0" smtClean="0"/>
              <a:t>Bitmap </a:t>
            </a:r>
            <a:r>
              <a:rPr lang="en-US" altLang="ko-KR" dirty="0"/>
              <a:t>structure is used for the indication </a:t>
            </a:r>
          </a:p>
          <a:p>
            <a:pPr lvl="1"/>
            <a:r>
              <a:rPr lang="en-US" altLang="ko-KR" dirty="0"/>
              <a:t>Consumes less octet than using Request </a:t>
            </a:r>
            <a:r>
              <a:rPr lang="en-US" altLang="ko-KR" dirty="0" smtClean="0"/>
              <a:t>element in the baseline spec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STA can request minimum </a:t>
            </a:r>
            <a:r>
              <a:rPr lang="en-US" altLang="ko-KR" dirty="0"/>
              <a:t>information that is required for association to the </a:t>
            </a:r>
            <a:r>
              <a:rPr lang="en-US" altLang="ko-KR" dirty="0" smtClean="0"/>
              <a:t>AP</a:t>
            </a:r>
            <a:endParaRPr lang="en-US" altLang="ko-KR" dirty="0"/>
          </a:p>
          <a:p>
            <a:pPr lvl="1"/>
            <a:r>
              <a:rPr lang="en-US" altLang="ko-KR" dirty="0" smtClean="0"/>
              <a:t>STA can associate immediately after it receives Short Probe Response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atinLnBrk="1"/>
            <a:r>
              <a:rPr lang="en-US" altLang="ko-KR" dirty="0">
                <a:sym typeface="Wingdings" pitchFamily="2" charset="2"/>
              </a:rPr>
              <a:t>Do you support to include the concept of Probe Response Option as described in slide </a:t>
            </a:r>
            <a:r>
              <a:rPr lang="en-US" altLang="ko-KR" dirty="0" smtClean="0">
                <a:sym typeface="Wingdings" pitchFamily="2" charset="2"/>
              </a:rPr>
              <a:t>6</a:t>
            </a:r>
            <a:r>
              <a:rPr lang="en-US" altLang="ko-KR" dirty="0" smtClean="0"/>
              <a:t> in </a:t>
            </a:r>
            <a:r>
              <a:rPr lang="en-US" altLang="ko-KR" dirty="0"/>
              <a:t>the Spec Framework document under R.4.4.1.4.C?</a:t>
            </a:r>
          </a:p>
          <a:p>
            <a:pPr marL="0" indent="0">
              <a:buNone/>
            </a:pPr>
            <a:endParaRPr lang="en-US" altLang="ko-KR" dirty="0">
              <a:sym typeface="Wingdings" pitchFamily="2" charset="2"/>
            </a:endParaRPr>
          </a:p>
          <a:p>
            <a:pPr marL="0" indent="0">
              <a:buNone/>
            </a:pPr>
            <a:endParaRPr lang="en-US" altLang="ko-KR" dirty="0">
              <a:sym typeface="Wingdings" pitchFamily="2" charset="2"/>
            </a:endParaRPr>
          </a:p>
          <a:p>
            <a:pPr marL="0" indent="0">
              <a:buNone/>
            </a:pPr>
            <a:endParaRPr lang="en-US" altLang="ko-KR" dirty="0">
              <a:sym typeface="Wingdings" pitchFamily="2" charset="2"/>
            </a:endParaRPr>
          </a:p>
          <a:p>
            <a:r>
              <a:rPr lang="en-US" altLang="ko-KR" sz="2000" dirty="0"/>
              <a:t>Yes:      </a:t>
            </a:r>
          </a:p>
          <a:p>
            <a:r>
              <a:rPr lang="en-US" altLang="ko-KR" sz="2000" dirty="0"/>
              <a:t>No:        </a:t>
            </a:r>
          </a:p>
          <a:p>
            <a:r>
              <a:rPr lang="en-US" altLang="ko-KR" sz="2000" dirty="0"/>
              <a:t>Abstain: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10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atinLnBrk="1"/>
            <a:r>
              <a:rPr lang="en-US" altLang="ko-KR" dirty="0">
                <a:sym typeface="Wingdings" pitchFamily="2" charset="2"/>
              </a:rPr>
              <a:t>Move to include the definition of Probe Response Option IE as described in slide </a:t>
            </a:r>
            <a:r>
              <a:rPr lang="en-US" altLang="ko-KR" dirty="0" smtClean="0">
                <a:sym typeface="Wingdings" pitchFamily="2" charset="2"/>
              </a:rPr>
              <a:t>6</a:t>
            </a:r>
            <a:r>
              <a:rPr lang="en-US" altLang="ko-KR" dirty="0" smtClean="0"/>
              <a:t> in </a:t>
            </a:r>
            <a:r>
              <a:rPr lang="en-US" altLang="ko-KR" dirty="0"/>
              <a:t>the Spec Framework document under R.4.4.1.4.C?</a:t>
            </a:r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Yes:   </a:t>
            </a:r>
          </a:p>
          <a:p>
            <a:r>
              <a:rPr lang="en-US" altLang="ko-KR" sz="2000" dirty="0"/>
              <a:t>No:    </a:t>
            </a:r>
          </a:p>
          <a:p>
            <a:r>
              <a:rPr lang="en-US" altLang="ko-KR" sz="2000" dirty="0"/>
              <a:t>Abstain:  </a:t>
            </a:r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15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96875" indent="-396875">
              <a:buNone/>
            </a:pPr>
            <a:r>
              <a:rPr lang="en-US" altLang="ko-KR" sz="2000" dirty="0"/>
              <a:t>[</a:t>
            </a:r>
            <a:r>
              <a:rPr lang="en-US" altLang="ko-KR" dirty="0"/>
              <a:t>1] IEEE </a:t>
            </a:r>
            <a:r>
              <a:rPr lang="en-US" altLang="ko-KR" dirty="0" smtClean="0"/>
              <a:t>802.11-12/0869r0 Active Scanning for 11ah</a:t>
            </a:r>
            <a:endParaRPr lang="en-US" altLang="ko-KR" dirty="0"/>
          </a:p>
          <a:p>
            <a:pPr marL="396875" indent="-396875">
              <a:buNone/>
            </a:pPr>
            <a:r>
              <a:rPr lang="en-US" altLang="ko-KR" dirty="0"/>
              <a:t>[2] IEEE </a:t>
            </a:r>
            <a:r>
              <a:rPr lang="en-US" altLang="ko-KR" dirty="0" smtClean="0"/>
              <a:t>802.11-11/1137r13 Proposed Specification Framework for </a:t>
            </a:r>
            <a:r>
              <a:rPr lang="en-US" altLang="ko-KR" dirty="0" err="1" smtClean="0"/>
              <a:t>TGah</a:t>
            </a:r>
            <a:endParaRPr lang="en-US" altLang="ko-KR" dirty="0"/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6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2</a:t>
            </a:fld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39808"/>
              </p:ext>
            </p:extLst>
          </p:nvPr>
        </p:nvGraphicFramePr>
        <p:xfrm>
          <a:off x="685800" y="1295400"/>
          <a:ext cx="7851235" cy="4373880"/>
        </p:xfrm>
        <a:graphic>
          <a:graphicData uri="http://schemas.openxmlformats.org/drawingml/2006/table">
            <a:tbl>
              <a:tblPr/>
              <a:tblGrid>
                <a:gridCol w="1621845"/>
                <a:gridCol w="1573542"/>
                <a:gridCol w="1491782"/>
                <a:gridCol w="1309890"/>
                <a:gridCol w="1854176"/>
              </a:tblGrid>
              <a:tr h="1780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맑은 고딕"/>
                        </a:rPr>
                        <a:t>Su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맑은 고딕"/>
                        </a:rPr>
                        <a:t>Khiong</a:t>
                      </a:r>
                      <a:r>
                        <a:rPr lang="en-US" sz="1200" dirty="0">
                          <a:effectLst/>
                          <a:latin typeface="Times New Roman"/>
                          <a:ea typeface="맑은 고딕"/>
                        </a:rPr>
                        <a:t> Yong</a:t>
                      </a:r>
                      <a:endParaRPr lang="ko-KR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skyong@marvell.com</a:t>
                      </a:r>
                      <a:endParaRPr lang="en-US" sz="10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Hongyuan Zhang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Hongyuan@marvell.com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Sudhir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Srinivasa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sudhirs@marvell.com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Simone Merlin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5775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Morehouse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Dr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San Diego, CA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+1 858 845 1243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smerlin@qualcomm.com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Santosh Abraham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Menzo Wentink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Alfred Asterjadhi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Amin Jafarian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Hemanth Sampath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VK Jones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Chittabrata Ghosh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Berkeley,</a:t>
                      </a:r>
                      <a:r>
                        <a:rPr lang="en-US" sz="1100" baseline="0" dirty="0" smtClean="0">
                          <a:latin typeface="+mj-lt"/>
                        </a:rPr>
                        <a:t> CA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+1 650 200 7566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chittabrata.ghosh@nokia.com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Klaus Doppler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Sayantan Choudhury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+mj-lt"/>
                        </a:rPr>
                        <a:t>Esa</a:t>
                      </a:r>
                      <a:r>
                        <a:rPr lang="en-US" sz="1200" dirty="0" smtClean="0">
                          <a:latin typeface="+mj-lt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</a:rPr>
                        <a:t>Tuomaala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Osama Aboul-Magd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Osama.AboulMagd@huawei.com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George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Calcev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Rolling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Meadows,IL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George.Calcev@huawei.com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Young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Hoon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Kwon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Younghoon.kwon@huawei.com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Betty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Zhao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Betty.Zhao@huawei.com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David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Yangxun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David.Yangxun@huawei.com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Bin Zhen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ZhenBin@huawei.com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sun.bo1@zte.com.cn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Lv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Kaiying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lv.kaiying@zte.com.cn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7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3</a:t>
            </a:fld>
            <a:endParaRPr lang="en-US" dirty="0" smtClean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30591"/>
              </p:ext>
            </p:extLst>
          </p:nvPr>
        </p:nvGraphicFramePr>
        <p:xfrm>
          <a:off x="685800" y="1371600"/>
          <a:ext cx="7856537" cy="466344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Mori.ken1@jp.panasonic.com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 Chitrakar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Rojan.Chitrakar@sg.panasonic.com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1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Fusionopolis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 Way, #21-01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Connexis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 Tower, Singapore 138632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+65-6408 2000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hwang@i2r.a-star.edu.sg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skzheng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wlyeow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leizd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Yuan Zhou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yzhou@i2r.a-star.edu.sg</a:t>
                      </a:r>
                      <a:r>
                        <a:rPr lang="en-US" altLang="ko-KR" sz="1000" u="none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ChaoChun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chaochun.wang@mediatek.com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James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james.wang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Jianhan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Liu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jianhan.liu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Vish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Ponnampalam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vish.ponnamplam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James Yee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james.yee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Thomas Pare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thomas.pare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Uln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kiran.uln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Anna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Pantelidou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Renesas Mobile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Juho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Pirskanen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Renesas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 Mobile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Timo Koskela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Renesas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 Mobile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Liwen Chu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STMicroelectronics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George Vlantis</a:t>
                      </a:r>
                      <a:endParaRPr lang="ko-KR" sz="120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/>
                        </a:rPr>
                        <a:t>STMicroelectronics</a:t>
                      </a:r>
                      <a:endParaRPr lang="ko-KR" sz="1200" dirty="0">
                        <a:effectLst/>
                        <a:latin typeface="+mj-lt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2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Short </a:t>
            </a:r>
            <a:r>
              <a:rPr lang="en-US" altLang="ko-KR" dirty="0"/>
              <a:t>Probe Response frame has been </a:t>
            </a:r>
            <a:r>
              <a:rPr lang="en-US" altLang="ko-KR" dirty="0" smtClean="0"/>
              <a:t>included </a:t>
            </a:r>
            <a:r>
              <a:rPr lang="en-US" altLang="ko-KR" dirty="0"/>
              <a:t>in </a:t>
            </a:r>
            <a:r>
              <a:rPr lang="en-US" altLang="ko-KR" dirty="0" smtClean="0"/>
              <a:t>11ah Spec Framework Document</a:t>
            </a:r>
          </a:p>
          <a:p>
            <a:pPr lvl="1"/>
            <a:r>
              <a:rPr lang="en-GB" altLang="ko-KR" dirty="0" smtClean="0"/>
              <a:t>11ah </a:t>
            </a:r>
            <a:r>
              <a:rPr lang="en-GB" altLang="ko-KR" dirty="0"/>
              <a:t>STA may use short Probe Response frame for active scanning which is a shortened version of Probe Response </a:t>
            </a:r>
            <a:r>
              <a:rPr lang="en-GB" altLang="ko-KR" dirty="0" smtClean="0"/>
              <a:t>frame</a:t>
            </a:r>
          </a:p>
          <a:p>
            <a:pPr lvl="1"/>
            <a:r>
              <a:rPr lang="en-GB" altLang="ko-KR" dirty="0"/>
              <a:t>Short Probe Response frame contains Timestamp, either Compressed SSID or full SSID, optional Duration to Next Full Beacon, other TBD optional fields and optional IEs</a:t>
            </a:r>
            <a:endParaRPr lang="en-GB" altLang="ko-KR" dirty="0" smtClean="0"/>
          </a:p>
          <a:p>
            <a:pPr lvl="1"/>
            <a:r>
              <a:rPr lang="en-GB" altLang="ko-KR" dirty="0"/>
              <a:t>STA may indicate in the Probe Request </a:t>
            </a:r>
            <a:r>
              <a:rPr lang="en-GB" altLang="ko-KR" u="sng" dirty="0"/>
              <a:t>which optional information to be included in the short Probe Response frame in optimized way</a:t>
            </a:r>
            <a:endParaRPr lang="en-US" altLang="ko-KR" u="sng" dirty="0" smtClean="0"/>
          </a:p>
          <a:p>
            <a:pPr lvl="1"/>
            <a:endParaRPr lang="en-US" altLang="ko-KR" sz="2000" dirty="0" smtClean="0"/>
          </a:p>
          <a:p>
            <a:r>
              <a:rPr lang="en-US" altLang="ko-KR" dirty="0" smtClean="0"/>
              <a:t>This contribution proposes following:</a:t>
            </a:r>
          </a:p>
          <a:p>
            <a:pPr lvl="1"/>
            <a:r>
              <a:rPr lang="en-US" altLang="ko-KR" dirty="0"/>
              <a:t>How to indicate optional information to be included in the short Probe Response</a:t>
            </a:r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799" y="16764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dirty="0" smtClean="0"/>
              <a:t>Probe Response </a:t>
            </a:r>
            <a:r>
              <a:rPr lang="en-US" altLang="ko-KR" dirty="0"/>
              <a:t>Option </a:t>
            </a:r>
            <a:r>
              <a:rPr lang="en-US" altLang="ko-KR" dirty="0" smtClean="0"/>
              <a:t>IE </a:t>
            </a:r>
            <a:r>
              <a:rPr lang="en-US" altLang="ko-KR" dirty="0"/>
              <a:t>is included in the Probe Request </a:t>
            </a:r>
            <a:r>
              <a:rPr lang="en-US" altLang="ko-KR" dirty="0" smtClean="0"/>
              <a:t>frame</a:t>
            </a:r>
            <a:endParaRPr lang="en-US" altLang="ko-KR" sz="1800" dirty="0"/>
          </a:p>
          <a:p>
            <a:pPr lvl="1"/>
            <a:r>
              <a:rPr lang="en-US" altLang="ko-KR" dirty="0" smtClean="0"/>
              <a:t>Requesting STA indicates </a:t>
            </a:r>
            <a:r>
              <a:rPr lang="en-US" altLang="ko-KR" dirty="0"/>
              <a:t>which optional information to be included in the short Probe Response frame using Probe Response Option </a:t>
            </a:r>
            <a:r>
              <a:rPr lang="en-US" altLang="ko-KR" dirty="0" smtClean="0"/>
              <a:t>IE in </a:t>
            </a:r>
            <a:r>
              <a:rPr lang="en-US" altLang="ko-KR" dirty="0"/>
              <a:t>the Probe Request frame </a:t>
            </a:r>
          </a:p>
          <a:p>
            <a:pPr lvl="2"/>
            <a:r>
              <a:rPr lang="en-US" altLang="ko-KR" sz="1800" dirty="0"/>
              <a:t>STA requests minimum information that is required for association to the </a:t>
            </a:r>
            <a:r>
              <a:rPr lang="en-US" altLang="ko-KR" sz="1800" dirty="0" smtClean="0"/>
              <a:t>AP</a:t>
            </a:r>
            <a:endParaRPr lang="en-US" altLang="ko-KR" sz="2000" dirty="0"/>
          </a:p>
          <a:p>
            <a:pPr lvl="1"/>
            <a:r>
              <a:rPr lang="en-US" altLang="ko-KR" dirty="0"/>
              <a:t>Using Request element in current </a:t>
            </a:r>
            <a:r>
              <a:rPr lang="en-US" altLang="ko-KR" dirty="0" smtClean="0"/>
              <a:t>802.11 spec </a:t>
            </a:r>
            <a:r>
              <a:rPr lang="en-US" altLang="ko-KR" dirty="0"/>
              <a:t>can increase the size of Probe </a:t>
            </a:r>
            <a:r>
              <a:rPr lang="en-US" altLang="ko-KR" dirty="0" smtClean="0"/>
              <a:t>Request </a:t>
            </a:r>
            <a:r>
              <a:rPr lang="en-US" altLang="ko-KR" dirty="0"/>
              <a:t>too much</a:t>
            </a:r>
          </a:p>
          <a:p>
            <a:pPr lvl="2"/>
            <a:r>
              <a:rPr lang="en-US" altLang="ko-KR" sz="1800" dirty="0"/>
              <a:t>Request element includes Element IDs of all the requested elements, and each Element ID of the requested element in the Request element consumes 1 octet </a:t>
            </a:r>
          </a:p>
          <a:p>
            <a:pPr lvl="2"/>
            <a:r>
              <a:rPr lang="en-US" altLang="ko-KR" sz="1800" dirty="0"/>
              <a:t>Suggest to use </a:t>
            </a:r>
            <a:r>
              <a:rPr lang="en-US" altLang="ko-KR" sz="1800" dirty="0" smtClean="0"/>
              <a:t>bitmaps </a:t>
            </a:r>
            <a:r>
              <a:rPr lang="en-US" altLang="ko-KR" sz="1800" dirty="0"/>
              <a:t>indicating what information should be included in the Probe Response</a:t>
            </a:r>
          </a:p>
          <a:p>
            <a:pPr lvl="1"/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US" altLang="ko-KR" dirty="0" smtClean="0"/>
              <a:t>Indicating Optional Information</a:t>
            </a:r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9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/>
              <a:t>Probe Response Option </a:t>
            </a:r>
            <a:r>
              <a:rPr lang="en-US" altLang="ko-KR" sz="2000" dirty="0" smtClean="0"/>
              <a:t>IE Format</a:t>
            </a:r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800" dirty="0" smtClean="0"/>
              <a:t>Included </a:t>
            </a:r>
            <a:r>
              <a:rPr lang="en-US" altLang="ko-KR" sz="1800" dirty="0"/>
              <a:t>in the Probe Request</a:t>
            </a:r>
          </a:p>
          <a:p>
            <a:pPr lvl="1"/>
            <a:r>
              <a:rPr lang="en-US" altLang="ko-KR" sz="1800" dirty="0"/>
              <a:t>Information to be included in the short Probe Response is categorized into 8 bitmaps (Detailed </a:t>
            </a:r>
            <a:r>
              <a:rPr lang="en-US" altLang="ko-KR" sz="1800" dirty="0" smtClean="0"/>
              <a:t>information included </a:t>
            </a:r>
            <a:r>
              <a:rPr lang="en-US" altLang="ko-KR" sz="1800" dirty="0"/>
              <a:t>in the bitmap is TBD)</a:t>
            </a:r>
          </a:p>
          <a:p>
            <a:pPr lvl="2"/>
            <a:r>
              <a:rPr lang="en-US" altLang="ko-KR" sz="1600" dirty="0"/>
              <a:t>Request full SSID: If it is set to 1, Full </a:t>
            </a:r>
            <a:r>
              <a:rPr lang="en-US" altLang="ko-KR" sz="1600" dirty="0" smtClean="0"/>
              <a:t>SSID is included </a:t>
            </a:r>
            <a:r>
              <a:rPr lang="en-US" altLang="ko-KR" sz="1600" dirty="0"/>
              <a:t>in the Short Probe Response frame. Otherwise, compressed SSID is included</a:t>
            </a:r>
          </a:p>
          <a:p>
            <a:pPr lvl="2"/>
            <a:r>
              <a:rPr lang="en-US" altLang="ko-KR" sz="1600" dirty="0"/>
              <a:t>If each bit in the bitmap is set to 1, the corresponding information should be included in the Probe Response frame</a:t>
            </a:r>
          </a:p>
          <a:p>
            <a:pPr lvl="2"/>
            <a:r>
              <a:rPr lang="en-US" altLang="ko-KR" sz="1600" u="sng" dirty="0"/>
              <a:t>Only bitmaps with at least one 1 are included in the Probe Response Option IE</a:t>
            </a:r>
            <a:r>
              <a:rPr lang="en-US" altLang="ko-KR" sz="1600" dirty="0"/>
              <a:t>. </a:t>
            </a:r>
          </a:p>
          <a:p>
            <a:pPr lvl="2"/>
            <a:r>
              <a:rPr lang="en-US" altLang="ko-KR" sz="1600" dirty="0"/>
              <a:t>Probe Response Group bitmap indicates which Probe Response Option bitmap is included in the Probe Response Option IE</a:t>
            </a:r>
          </a:p>
          <a:p>
            <a:pPr lvl="1"/>
            <a:r>
              <a:rPr lang="en-US" altLang="ko-KR" sz="1800" dirty="0"/>
              <a:t>Define bitmap 0 as a default bitmap that contains frequently used options</a:t>
            </a:r>
          </a:p>
          <a:p>
            <a:pPr lvl="2"/>
            <a:r>
              <a:rPr lang="en-US" altLang="ko-KR" sz="1600" dirty="0"/>
              <a:t>If only bitmap 0 is chosen to be included in the Probe Response Option IE, Probe Response Group bitmap may be omitted.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 smtClean="0"/>
              <a:t>Probe Response Option IE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231338"/>
              </p:ext>
            </p:extLst>
          </p:nvPr>
        </p:nvGraphicFramePr>
        <p:xfrm>
          <a:off x="457200" y="1905000"/>
          <a:ext cx="7924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654"/>
                <a:gridCol w="970384"/>
                <a:gridCol w="1421362"/>
                <a:gridCol w="1813249"/>
                <a:gridCol w="1310951"/>
                <a:gridCol w="1600199"/>
              </a:tblGrid>
              <a:tr h="4732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Element 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Length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 Response</a:t>
                      </a:r>
                    </a:p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Group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bitmap</a:t>
                      </a: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0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…….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n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28600" y="2618601"/>
            <a:ext cx="7290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Octets:   1                    1                              1                              1 </a:t>
            </a:r>
            <a:r>
              <a:rPr lang="en-US" altLang="ko-KR" dirty="0"/>
              <a:t> </a:t>
            </a:r>
            <a:r>
              <a:rPr lang="en-US" altLang="ko-KR" dirty="0" smtClean="0"/>
              <a:t>                                                                          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610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 smtClean="0"/>
              <a:t>Example of Probe Response Option Bitmap Definition</a:t>
            </a:r>
            <a:endParaRPr lang="en-US" altLang="ko-KR" sz="2000" dirty="0"/>
          </a:p>
          <a:p>
            <a:pPr lvl="1"/>
            <a:r>
              <a:rPr lang="en-US" altLang="ko-KR" sz="1600" dirty="0"/>
              <a:t>Bitmap 0 (Default Bitmap): contains Request full SSID, Request Duration to Next Full Beacon, Request Access Network Options, Request Capability Information, Request Supported Rates, Request RSN element, Request EDCA Parameter, etc.</a:t>
            </a:r>
          </a:p>
          <a:p>
            <a:pPr lvl="1"/>
            <a:r>
              <a:rPr lang="en-US" altLang="ko-KR" sz="1600" dirty="0"/>
              <a:t>Bitmap 1 (11u related information + other information): Request Interworking element, Request Roaming consortium element, Request Emergency alert Identifier, etc…</a:t>
            </a:r>
          </a:p>
          <a:p>
            <a:pPr lvl="1"/>
            <a:r>
              <a:rPr lang="en-US" altLang="ko-KR" sz="1600" dirty="0"/>
              <a:t>Bitmap 2 (11k related information): Request BSS Average Access Delay, Request BSS Available Admission Capacity, Request BSS AC Access Delay, Request TPC Report element, etc</a:t>
            </a:r>
            <a:r>
              <a:rPr lang="en-US" altLang="ko-KR" sz="1600" dirty="0" smtClean="0"/>
              <a:t>…</a:t>
            </a:r>
          </a:p>
          <a:p>
            <a:pPr lvl="1"/>
            <a:endParaRPr lang="ko-KR" altLang="en-US" sz="1600" dirty="0"/>
          </a:p>
          <a:p>
            <a:pPr lvl="1"/>
            <a:r>
              <a:rPr lang="en-US" altLang="ko-KR" sz="1600" dirty="0"/>
              <a:t>There are many Information Elements that are not necessary to 11ah, so 8 * 8 bit bitmap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enough to signal the information that should be included in the Probe Request</a:t>
            </a:r>
          </a:p>
          <a:p>
            <a:pPr lvl="2"/>
            <a:r>
              <a:rPr lang="en-US" altLang="ko-KR" sz="1600" dirty="0"/>
              <a:t>For example, FH Parameter Set, DSSS Parameter Set,  20/40 BSS Coexistence, </a:t>
            </a:r>
            <a:r>
              <a:rPr lang="en-US" altLang="ko-KR" sz="1600" dirty="0" smtClean="0"/>
              <a:t>etc…. </a:t>
            </a:r>
            <a:r>
              <a:rPr lang="en-US" altLang="ko-KR" sz="1600" dirty="0"/>
              <a:t>are not necessary for 11ah</a:t>
            </a:r>
          </a:p>
          <a:p>
            <a:pPr lvl="1"/>
            <a:r>
              <a:rPr lang="en-US" altLang="ko-KR" sz="1600" dirty="0"/>
              <a:t>We can choose to include only widely used parameters in the bitmap </a:t>
            </a:r>
            <a:r>
              <a:rPr lang="en-US" altLang="ko-KR" sz="1600" dirty="0" smtClean="0"/>
              <a:t>definition</a:t>
            </a:r>
          </a:p>
          <a:p>
            <a:pPr lvl="1"/>
            <a:r>
              <a:rPr lang="en-US" altLang="ko-KR" sz="1600" dirty="0"/>
              <a:t>Detailed information to be included in the bitmap is TBD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 smtClean="0"/>
              <a:t>Probe Response Option Bitmaps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56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endParaRPr lang="en-US" altLang="ko-KR" sz="1600" dirty="0"/>
          </a:p>
          <a:p>
            <a:r>
              <a:rPr lang="en-US" altLang="ko-KR" sz="2000" dirty="0"/>
              <a:t>Example of using </a:t>
            </a:r>
            <a:r>
              <a:rPr lang="en-US" altLang="ko-KR" sz="2000" dirty="0" smtClean="0"/>
              <a:t>Probe Response Option Bitmap #1</a:t>
            </a:r>
            <a:endParaRPr lang="en-US" altLang="ko-KR" sz="1600" dirty="0"/>
          </a:p>
          <a:p>
            <a:pPr lvl="1"/>
            <a:r>
              <a:rPr lang="en-US" altLang="ko-KR" sz="1800" dirty="0"/>
              <a:t>The STA requests </a:t>
            </a:r>
          </a:p>
          <a:p>
            <a:pPr lvl="2"/>
            <a:r>
              <a:rPr lang="en-US" altLang="ko-KR" sz="1600" dirty="0"/>
              <a:t>Full SSID, Duration to Next Full Beacon, Access Network Option, Request Capability Information, Request supported rates </a:t>
            </a:r>
            <a:r>
              <a:rPr lang="en-US" altLang="ko-KR" sz="1600" dirty="0" smtClean="0"/>
              <a:t>(that are defined in </a:t>
            </a:r>
            <a:r>
              <a:rPr lang="en-US" altLang="ko-KR" sz="1600" dirty="0"/>
              <a:t>bitmap 0) </a:t>
            </a:r>
          </a:p>
          <a:p>
            <a:pPr lvl="2"/>
            <a:r>
              <a:rPr lang="en-US" altLang="ko-KR" sz="1600" dirty="0"/>
              <a:t>Request Interworking element and Request Roaming consortium element </a:t>
            </a:r>
            <a:r>
              <a:rPr lang="en-US" altLang="ko-KR" sz="1600" dirty="0" smtClean="0"/>
              <a:t>(that are defined in </a:t>
            </a:r>
            <a:r>
              <a:rPr lang="en-US" altLang="ko-KR" sz="1600" dirty="0"/>
              <a:t>bitmap 1)</a:t>
            </a:r>
          </a:p>
          <a:p>
            <a:pPr marL="857250" lvl="2" indent="0">
              <a:buNone/>
            </a:pPr>
            <a:r>
              <a:rPr lang="en-US" altLang="ko-KR" sz="1800" dirty="0"/>
              <a:t>to be included in the short probe response</a:t>
            </a:r>
          </a:p>
          <a:p>
            <a:pPr marL="857250" lvl="2" indent="0">
              <a:buNone/>
            </a:pPr>
            <a:endParaRPr lang="en-US" altLang="ko-KR" sz="1400" dirty="0"/>
          </a:p>
          <a:p>
            <a:pPr lvl="1"/>
            <a:r>
              <a:rPr lang="en-US" altLang="ko-KR" sz="1800" dirty="0"/>
              <a:t>Probe Response option </a:t>
            </a:r>
            <a:r>
              <a:rPr lang="en-US" altLang="ko-KR" sz="1800" dirty="0" smtClean="0"/>
              <a:t>IE example:</a:t>
            </a:r>
            <a:endParaRPr lang="en-US" altLang="ko-KR" sz="1800" dirty="0"/>
          </a:p>
          <a:p>
            <a:pPr lvl="1"/>
            <a:endParaRPr lang="en-US" altLang="ko-KR" sz="1600" dirty="0"/>
          </a:p>
          <a:p>
            <a:pPr marL="1200150" lvl="3" indent="0">
              <a:buNone/>
            </a:pPr>
            <a:endParaRPr lang="en-US" altLang="ko-KR" sz="1200" dirty="0"/>
          </a:p>
          <a:p>
            <a:pPr lvl="1">
              <a:buFontTx/>
              <a:buChar char="-"/>
            </a:pPr>
            <a:endParaRPr lang="en-US" altLang="ko-KR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 smtClean="0"/>
              <a:t>Probe Response Option – Examples (1/2)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363608"/>
              </p:ext>
            </p:extLst>
          </p:nvPr>
        </p:nvGraphicFramePr>
        <p:xfrm>
          <a:off x="1066799" y="4724400"/>
          <a:ext cx="747553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/>
                <a:gridCol w="914400"/>
                <a:gridCol w="1295400"/>
                <a:gridCol w="1905000"/>
                <a:gridCol w="2370137"/>
              </a:tblGrid>
              <a:tr h="4732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Element 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Length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(= 3)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 Response</a:t>
                      </a:r>
                    </a:p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Group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bitmap</a:t>
                      </a: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(11000000)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0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(11111000)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1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(11000000)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82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1524000"/>
            <a:ext cx="7856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endParaRPr lang="en-US" altLang="ko-KR" sz="1600" dirty="0"/>
          </a:p>
          <a:p>
            <a:r>
              <a:rPr lang="en-US" altLang="ko-KR" sz="2000" dirty="0"/>
              <a:t>Example of using </a:t>
            </a:r>
            <a:r>
              <a:rPr lang="en-US" altLang="ko-KR" sz="2000" dirty="0" smtClean="0"/>
              <a:t>Probe Response Option Bitmap #2 (using default bitmap)</a:t>
            </a:r>
            <a:endParaRPr lang="en-US" altLang="ko-KR" sz="1600" dirty="0"/>
          </a:p>
          <a:p>
            <a:pPr lvl="1"/>
            <a:r>
              <a:rPr lang="en-US" altLang="ko-KR" sz="1800" dirty="0"/>
              <a:t>The STA requests</a:t>
            </a:r>
          </a:p>
          <a:p>
            <a:pPr lvl="2"/>
            <a:r>
              <a:rPr lang="en-US" altLang="ko-KR" sz="1600" dirty="0"/>
              <a:t>Full SSID, Duration to Next Full Beacon, Access Network Option, Request Capability Information, Request supported rates (in bitmap </a:t>
            </a:r>
            <a:r>
              <a:rPr lang="en-US" altLang="ko-KR" sz="1600" dirty="0" smtClean="0"/>
              <a:t>0 which is defined to be a default bitmap ) </a:t>
            </a:r>
            <a:endParaRPr lang="en-US" altLang="ko-KR" sz="1600" dirty="0"/>
          </a:p>
          <a:p>
            <a:pPr marL="857250" lvl="2" indent="0">
              <a:buNone/>
            </a:pPr>
            <a:r>
              <a:rPr lang="en-US" altLang="ko-KR" sz="1800" dirty="0"/>
              <a:t>to be included in the short probe response</a:t>
            </a:r>
          </a:p>
          <a:p>
            <a:pPr marL="857250" lvl="2" indent="0">
              <a:buNone/>
            </a:pPr>
            <a:endParaRPr lang="en-US" altLang="ko-KR" sz="1600" dirty="0"/>
          </a:p>
          <a:p>
            <a:pPr lvl="2">
              <a:buFont typeface="Wingdings"/>
              <a:buChar char="à"/>
            </a:pPr>
            <a:r>
              <a:rPr lang="en-US" altLang="ko-KR" sz="1800" dirty="0">
                <a:sym typeface="Wingdings" pitchFamily="2" charset="2"/>
              </a:rPr>
              <a:t>Only bitmap 0 (default bitmap) is </a:t>
            </a:r>
            <a:r>
              <a:rPr lang="en-US" altLang="ko-KR" sz="1800" dirty="0" smtClean="0">
                <a:sym typeface="Wingdings" pitchFamily="2" charset="2"/>
              </a:rPr>
              <a:t>included -- Probe Response Group bitmap can be omitted</a:t>
            </a:r>
          </a:p>
          <a:p>
            <a:pPr lvl="2">
              <a:buFont typeface="Wingdings"/>
              <a:buChar char="à"/>
            </a:pPr>
            <a:endParaRPr lang="en-US" altLang="ko-KR" sz="1600" dirty="0"/>
          </a:p>
          <a:p>
            <a:pPr lvl="1"/>
            <a:r>
              <a:rPr lang="en-US" altLang="ko-KR" sz="1800" dirty="0"/>
              <a:t>Probe Response option </a:t>
            </a:r>
            <a:r>
              <a:rPr lang="en-US" altLang="ko-KR" sz="1800" dirty="0" smtClean="0"/>
              <a:t>IE example:</a:t>
            </a:r>
            <a:endParaRPr lang="en-US" altLang="ko-KR" sz="1800" dirty="0"/>
          </a:p>
          <a:p>
            <a:pPr marL="457200" lvl="1" indent="0">
              <a:buNone/>
            </a:pPr>
            <a:endParaRPr lang="en-US" altLang="ko-KR" sz="1600" dirty="0"/>
          </a:p>
          <a:p>
            <a:pPr marL="1200150" lvl="3" indent="0">
              <a:buNone/>
            </a:pPr>
            <a:endParaRPr lang="en-US" altLang="ko-KR" sz="1200" dirty="0"/>
          </a:p>
          <a:p>
            <a:pPr lvl="1">
              <a:buFontTx/>
              <a:buChar char="-"/>
            </a:pPr>
            <a:endParaRPr lang="en-US" altLang="ko-KR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600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sz="1400" dirty="0" smtClean="0"/>
          </a:p>
          <a:p>
            <a:pPr marL="0" indent="0" eaLnBrk="1" hangingPunct="1">
              <a:buNone/>
            </a:pPr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ko-KR" altLang="ko-KR" dirty="0" smtClean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ko-KR" dirty="0" smtClean="0">
              <a:ea typeface="MS PGothic" pitchFamily="34" charset="-128"/>
              <a:sym typeface="Wingdings" pitchFamily="2" charset="2"/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US" altLang="ko-KR" dirty="0" smtClean="0"/>
              <a:t>Probe Response Option – Examples (2/2)</a:t>
            </a:r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1081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 bwMode="auto">
          <a:xfrm>
            <a:off x="43434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de-DE" dirty="0" smtClean="0"/>
              <a:t> 2013</a:t>
            </a:r>
            <a:endParaRPr 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83522"/>
              </p:ext>
            </p:extLst>
          </p:nvPr>
        </p:nvGraphicFramePr>
        <p:xfrm>
          <a:off x="1600200" y="5546538"/>
          <a:ext cx="5410199" cy="625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717"/>
                <a:gridCol w="1333229"/>
                <a:gridCol w="3014253"/>
              </a:tblGrid>
              <a:tr h="6256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Element ID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Length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(= 1)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Probe</a:t>
                      </a:r>
                      <a:r>
                        <a:rPr lang="en-US" altLang="ko-KR" sz="1200" baseline="0" dirty="0" smtClean="0">
                          <a:solidFill>
                            <a:schemeClr val="accent3"/>
                          </a:solidFill>
                        </a:rPr>
                        <a:t> Response Option bitmap 0</a:t>
                      </a:r>
                      <a:endParaRPr lang="ko-KR" altLang="en-US" sz="12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3"/>
                          </a:solidFill>
                        </a:rPr>
                        <a:t>(11111000)</a:t>
                      </a:r>
                      <a:endParaRPr lang="ko-KR" altLang="en-US" sz="1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0809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3493</TotalTime>
  <Words>1461</Words>
  <Application>Microsoft Office PowerPoint</Application>
  <PresentationFormat>화면 슬라이드 쇼(4:3)</PresentationFormat>
  <Paragraphs>409</Paragraphs>
  <Slides>13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802-11-Submission-emmelmann</vt:lpstr>
      <vt:lpstr>Active Scanning for 11ah Follow Up</vt:lpstr>
      <vt:lpstr>Authors: </vt:lpstr>
      <vt:lpstr>Authors: </vt:lpstr>
      <vt:lpstr>Introduction</vt:lpstr>
      <vt:lpstr>Indicating Optional Information</vt:lpstr>
      <vt:lpstr>Probe Response Option IE</vt:lpstr>
      <vt:lpstr>Probe Response Option Bitmaps</vt:lpstr>
      <vt:lpstr>Probe Response Option – Examples (1/2)</vt:lpstr>
      <vt:lpstr>Probe Response Option – Examples (2/2)</vt:lpstr>
      <vt:lpstr>Summary</vt:lpstr>
      <vt:lpstr>Straw Poll</vt:lpstr>
      <vt:lpstr>Motion</vt:lpstr>
      <vt:lpstr>References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 transmission</dc:title>
  <dc:creator>이재승</dc:creator>
  <cp:lastModifiedBy>이재승</cp:lastModifiedBy>
  <cp:revision>497</cp:revision>
  <cp:lastPrinted>1998-02-10T13:28:06Z</cp:lastPrinted>
  <dcterms:created xsi:type="dcterms:W3CDTF">2011-09-19T08:13:06Z</dcterms:created>
  <dcterms:modified xsi:type="dcterms:W3CDTF">2013-03-18T05:24:24Z</dcterms:modified>
</cp:coreProperties>
</file>