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7" r:id="rId1"/>
    <p:sldMasterId id="2147483719" r:id="rId2"/>
  </p:sldMasterIdLst>
  <p:notesMasterIdLst>
    <p:notesMasterId r:id="rId13"/>
  </p:notesMasterIdLst>
  <p:handoutMasterIdLst>
    <p:handoutMasterId r:id="rId14"/>
  </p:handoutMasterIdLst>
  <p:sldIdLst>
    <p:sldId id="1062" r:id="rId3"/>
    <p:sldId id="1061" r:id="rId4"/>
    <p:sldId id="1063" r:id="rId5"/>
    <p:sldId id="1066" r:id="rId6"/>
    <p:sldId id="1072" r:id="rId7"/>
    <p:sldId id="1067" r:id="rId8"/>
    <p:sldId id="1068" r:id="rId9"/>
    <p:sldId id="1079" r:id="rId10"/>
    <p:sldId id="1069" r:id="rId11"/>
    <p:sldId id="1077" r:id="rId12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1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50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6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5836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004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171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338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990000"/>
    <a:srgbClr val="368466"/>
    <a:srgbClr val="777777"/>
    <a:srgbClr val="0073AC"/>
    <a:srgbClr val="E9EAED"/>
    <a:srgbClr val="FF33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174" autoAdjust="0"/>
    <p:restoredTop sz="98280" autoAdjust="0"/>
  </p:normalViewPr>
  <p:slideViewPr>
    <p:cSldViewPr snapToGrid="0">
      <p:cViewPr>
        <p:scale>
          <a:sx n="80" d="100"/>
          <a:sy n="80" d="100"/>
        </p:scale>
        <p:origin x="-804" y="-342"/>
      </p:cViewPr>
      <p:guideLst>
        <p:guide orient="horz" pos="3304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76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r">
              <a:defRPr sz="1200"/>
            </a:lvl1pPr>
          </a:lstStyle>
          <a:p>
            <a:fld id="{B8AF84FA-3C73-468A-8EA0-3B5450C08AA0}" type="datetimeFigureOut">
              <a:rPr lang="en-US" smtClean="0"/>
              <a:pPr/>
              <a:t>3/15/2013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76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r">
              <a:defRPr sz="1200"/>
            </a:lvl1pPr>
          </a:lstStyle>
          <a:p>
            <a:fld id="{A2786A7B-E13A-4DAB-A5AD-23A5909131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90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343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6" y="4416110"/>
            <a:ext cx="5504826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343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D313B904-95E7-4515-BCB5-5083EB877C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10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6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33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50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66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836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04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71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38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2EF01D6-9BB8-4BE9-AA05-E27DFFF9964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0C565D6-3973-422E-9FFD-B48BBE584CA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08" indent="-285080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19" indent="-228063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47" indent="-228063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2575" indent="-228063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08702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4830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0958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77086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08" indent="-285080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19" indent="-228063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47" indent="-228063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2575" indent="-228063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08702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4830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0958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77086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096" indent="-342096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08" indent="-285080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19" indent="-228063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47" indent="-228063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6128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2256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6838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4511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0639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08" indent="-285080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19" indent="-228063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47" indent="-228063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2575" indent="-228063" defTabSz="93126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08702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4830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0958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77086" indent="-228063" defTabSz="93126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1D738D-84A3-46DD-8EAF-77E17226D13F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701675"/>
            <a:ext cx="4630737" cy="347503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27" rIns="95027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40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5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8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22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6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8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2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76675" y="6475413"/>
            <a:ext cx="666849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61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23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1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5475" y="6475413"/>
            <a:ext cx="2298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9461" y="6475413"/>
            <a:ext cx="6812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400" dirty="0" smtClean="0"/>
              <a:t>Slide</a:t>
            </a:r>
            <a:r>
              <a:rPr lang="en-US" dirty="0" smtClean="0"/>
              <a:t> </a:t>
            </a:r>
            <a:fld id="{79642FA4-93AF-4596-8846-F9DC874D2F37}" type="slidenum">
              <a:rPr lang="en-US" sz="1400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80357" y="332601"/>
            <a:ext cx="35651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smtClean="0">
                <a:cs typeface="+mn-cs"/>
              </a:rPr>
              <a:t>802.11</a:t>
            </a:r>
            <a:r>
              <a:rPr lang="en-US" b="1" i="0" kern="120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Tahoma" pitchFamily="34" charset="0"/>
              </a:rPr>
              <a:t>-13/0307-r0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9265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6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802.11-12/1333r0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95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e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package" Target="../embeddings/Microsoft_Word_Macro-Enabled_Document1.docm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2.xml"/><Relationship Id="rId6" Type="http://schemas.openxmlformats.org/officeDocument/2006/relationships/package" Target="../embeddings/Microsoft_Word_Macro-Enabled_Document2.docm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__3111111111111111.doc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591804"/>
              </p:ext>
            </p:extLst>
          </p:nvPr>
        </p:nvGraphicFramePr>
        <p:xfrm>
          <a:off x="1270000" y="1982788"/>
          <a:ext cx="6757988" cy="437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Macro-Enabled Template" r:id="rId6" imgW="9033567" imgH="5847361" progId="Word.DocumentMacroEnabled.12">
                  <p:embed/>
                </p:oleObj>
              </mc:Choice>
              <mc:Fallback>
                <p:oleObj name="Macro-Enabled Template" r:id="rId6" imgW="9033567" imgH="5847361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982788"/>
                        <a:ext cx="6757988" cy="437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85ED5A70-6E9A-430C-B2B3-63281D90C897}" type="slidenum">
              <a:rPr lang="en-US" sz="1400" smtClean="0"/>
              <a:pPr/>
              <a:t>1</a:t>
            </a:fld>
            <a:endParaRPr lang="en-US" sz="1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mtClean="0"/>
              <a:t>Spectral Flatness for </a:t>
            </a:r>
            <a:r>
              <a:rPr lang="en-US" dirty="0" smtClean="0"/>
              <a:t>11ah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2013-03-18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44731" y="15289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2097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you agree with a resolution BW of </a:t>
            </a:r>
            <a:r>
              <a:rPr lang="en-US" b="0" smtClean="0"/>
              <a:t>10kHz for 802.11ah?</a:t>
            </a:r>
          </a:p>
          <a:p>
            <a:endParaRPr lang="en-US" b="0" dirty="0"/>
          </a:p>
          <a:p>
            <a:pPr lvl="1"/>
            <a:r>
              <a:rPr lang="en-US" smtClean="0"/>
              <a:t>Y</a:t>
            </a:r>
          </a:p>
          <a:p>
            <a:pPr lvl="1"/>
            <a:r>
              <a:rPr lang="en-US" b="0" smtClean="0"/>
              <a:t>N</a:t>
            </a:r>
          </a:p>
          <a:p>
            <a:pPr lvl="1"/>
            <a:r>
              <a:rPr lang="en-US"/>
              <a:t>A</a:t>
            </a:r>
            <a:endParaRPr lang="en-US" b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27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127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127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A7701605-0518-44D4-AA13-A8E84E2689B9}" type="slidenum">
              <a:rPr lang="en-US" sz="1400" smtClean="0"/>
              <a:pPr/>
              <a:t>2</a:t>
            </a:fld>
            <a:endParaRPr lang="en-US" sz="1400" dirty="0" smtClean="0"/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042225"/>
              </p:ext>
            </p:extLst>
          </p:nvPr>
        </p:nvGraphicFramePr>
        <p:xfrm>
          <a:off x="1226499" y="1688111"/>
          <a:ext cx="6880225" cy="418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Macro-Enabled Template" r:id="rId6" imgW="9237641" imgH="5457854" progId="Word.DocumentMacroEnabled.12">
                  <p:embed/>
                </p:oleObj>
              </mc:Choice>
              <mc:Fallback>
                <p:oleObj name="Macro-Enabled Template" r:id="rId6" imgW="9237641" imgH="5457854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6499" y="1688111"/>
                        <a:ext cx="6880225" cy="418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44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67139" y="6475413"/>
            <a:ext cx="2076786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B962AD13-3228-4F10-BF01-6C1569184B28}" type="slidenum">
              <a:rPr lang="en-US" sz="1400" smtClean="0"/>
              <a:pPr/>
              <a:t>3</a:t>
            </a:fld>
            <a:endParaRPr lang="en-US" sz="1400" dirty="0" smtClean="0"/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1265238" y="808038"/>
          <a:ext cx="6464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5" imgW="8521573" imgH="6713531" progId="">
                  <p:embed/>
                </p:oleObj>
              </mc:Choice>
              <mc:Fallback>
                <p:oleObj name="Document" r:id="rId5" imgW="8521573" imgH="671353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808038"/>
                        <a:ext cx="6464300" cy="508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196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42361"/>
            <a:ext cx="8305800" cy="4775312"/>
          </a:xfrm>
        </p:spPr>
        <p:txBody>
          <a:bodyPr/>
          <a:lstStyle/>
          <a:p>
            <a:r>
              <a:rPr lang="en-US" sz="2000"/>
              <a:t>In this submission, we propose:</a:t>
            </a:r>
          </a:p>
          <a:p>
            <a:pPr lvl="1"/>
            <a:r>
              <a:rPr lang="en-US" sz="1600" smtClean="0"/>
              <a:t>802.11ah spectral flatness definitions and </a:t>
            </a:r>
            <a:r>
              <a:rPr lang="en-US" sz="1600"/>
              <a:t>requirements for </a:t>
            </a:r>
            <a:r>
              <a:rPr lang="en-US" sz="1600" smtClean="0"/>
              <a:t>normal 1/2/4/8/16MHz modes and for 1 </a:t>
            </a:r>
            <a:r>
              <a:rPr lang="en-US" sz="1600"/>
              <a:t>and 2MHz DUP modes</a:t>
            </a:r>
          </a:p>
          <a:p>
            <a:pPr lvl="1"/>
            <a:r>
              <a:rPr lang="en-US" sz="1600"/>
              <a:t>Resolution BW for </a:t>
            </a:r>
            <a:r>
              <a:rPr lang="en-US" sz="1600" smtClean="0"/>
              <a:t>PSD measurements</a:t>
            </a:r>
            <a:endParaRPr lang="en-US" sz="1600"/>
          </a:p>
          <a:p>
            <a:endParaRPr lang="en-US" sz="2000" smtClean="0"/>
          </a:p>
          <a:p>
            <a:r>
              <a:rPr lang="en-US" sz="2000" smtClean="0"/>
              <a:t>Normal mode spectral flatness definitions taken from 11n/ac and extended for 1MHz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2000" smtClean="0"/>
              <a:t>1 and 2MHz </a:t>
            </a:r>
            <a:r>
              <a:rPr lang="en-US" sz="2000" dirty="0" smtClean="0"/>
              <a:t>Duplicate transmission modes </a:t>
            </a:r>
            <a:r>
              <a:rPr lang="en-US" sz="2000" smtClean="0"/>
              <a:t>need modified spectral flatness definitions from normal modes</a:t>
            </a:r>
            <a:endParaRPr lang="en-US" sz="2000" dirty="0"/>
          </a:p>
          <a:p>
            <a:pPr lvl="1"/>
            <a:r>
              <a:rPr lang="en-US" sz="1600" dirty="0" smtClean="0"/>
              <a:t>Due to </a:t>
            </a:r>
            <a:r>
              <a:rPr lang="en-US" sz="1600" dirty="0"/>
              <a:t>extra guard tones, DC tones and data </a:t>
            </a:r>
            <a:r>
              <a:rPr lang="en-US" sz="1600" dirty="0" smtClean="0"/>
              <a:t>tones </a:t>
            </a:r>
            <a:r>
              <a:rPr lang="en-US" sz="1600" smtClean="0"/>
              <a:t>introduced when duplicating 1 or 2MHz </a:t>
            </a:r>
            <a:r>
              <a:rPr lang="en-US" sz="1600"/>
              <a:t>frequency </a:t>
            </a:r>
            <a:r>
              <a:rPr lang="en-US" sz="1600" smtClean="0"/>
              <a:t>segments across wider bandwidths.</a:t>
            </a:r>
          </a:p>
          <a:p>
            <a:pPr lvl="1"/>
            <a:r>
              <a:rPr lang="en-US" sz="1600" smtClean="0"/>
              <a:t>Take same approach as in 11ac for DUP modes based on 20MHz.</a:t>
            </a:r>
            <a:endParaRPr lang="en-US" sz="16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>
            <a:noAutofit/>
          </a:bodyPr>
          <a:lstStyle/>
          <a:p>
            <a:r>
              <a:rPr lang="en-US" sz="2400" smtClean="0"/>
              <a:t>802.11ah 1/2/4/8/16MHz Spectral Flatness</a:t>
            </a:r>
            <a:endParaRPr lang="en-GB" sz="2400" dirty="0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400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837280"/>
              </p:ext>
            </p:extLst>
          </p:nvPr>
        </p:nvGraphicFramePr>
        <p:xfrm>
          <a:off x="533401" y="1600200"/>
          <a:ext cx="8077199" cy="45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9"/>
                <a:gridCol w="2667000"/>
                <a:gridCol w="2667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Transmission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BW(MHz)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Averaging subcarrier</a:t>
                      </a:r>
                    </a:p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indices (inclusive)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Tested subcarrier indices (inclusive)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Maximum</a:t>
                      </a:r>
                    </a:p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Deviation (dB)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 to -1 and +1 to +8</a:t>
                      </a:r>
                      <a:endParaRPr lang="en-US" sz="1400" dirty="0" smtClean="0"/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 to -1 and +1 to +8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-13 to -9 and +9 to +13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-16 to -1 and +1 to +16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-16 to -1 and +1 to +16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-28 to -17 and +17 to +28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-42 to -2 and +2 to +42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-42 to -2 and +2 to +42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-58 to -43 and +43 to +58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-84 to -2 and +2 to +84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-84 to -2 and +2 to +84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-122 to -85 and +85 to +122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-172 to -130, -126 to -44, +44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+126, and +130 to +172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-172 to -130, -126 to -44, +44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+126, and +130 to +172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-250 to -173, -43 to -6, +6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+43, and +173 to +250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7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smtClean="0"/>
              <a:t>802.11ah Spectral </a:t>
            </a:r>
            <a:r>
              <a:rPr lang="en-US" sz="2800" dirty="0" smtClean="0"/>
              <a:t>Flatness for 2 MHz DUP Mode</a:t>
            </a:r>
            <a:endParaRPr lang="en-GB" sz="2800" dirty="0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400" dirty="0" smtClean="0"/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710845"/>
              </p:ext>
            </p:extLst>
          </p:nvPr>
        </p:nvGraphicFramePr>
        <p:xfrm>
          <a:off x="533401" y="1600200"/>
          <a:ext cx="8077199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9"/>
                <a:gridCol w="2667000"/>
                <a:gridCol w="2667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Transmission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BW(MHz)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Averaging subcarrier</a:t>
                      </a:r>
                    </a:p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indices (inclusive)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Tested subcarrier indices (inclusive)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Maximum</a:t>
                      </a:r>
                    </a:p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Deviation (dB)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-42 to -33, -31 to -6,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+6 to +31, and +33 to +42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-42 to -33, -31 to -6, +6 to +31,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+33 to +42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-58 to -43 and +43 to +58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-84 to -70, -58 to -33,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-31 to -6, +6 to +31,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+33 to +58, +70 to +84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-84 to -70,-58 to -33, -31 to -6, +6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+31, +33 to +58, +70 to +84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-122 to -97, -95 to -85 and +85 to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+95, +97 to +122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-172 to -161, -159 to -134,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-122 to -97, -95 to -70,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-58 to -44, +44 to +58,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+70 to +95, +97 to +122,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+134 to +159, +161 to +172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-172 to -161, -159 to -134,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-122 to -97, -95 to -70, -58 to -44,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+44 to +58, +70 to +95,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+97 to +122, +134 to +159,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+161 to +172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-250 to -225, -223 to -198,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-186 to -173, -43 to -33, -31 to -6,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+6 to +31, +33 to +43,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+173 to +186, +198 to +223,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+225 to +250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29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z="2800" smtClean="0"/>
              <a:t>802.11ah Spectral </a:t>
            </a:r>
            <a:r>
              <a:rPr lang="en-US" sz="2800" dirty="0" smtClean="0"/>
              <a:t>Flatness for 1 MHz DUP Mode</a:t>
            </a:r>
            <a:endParaRPr lang="en-GB" sz="2800" dirty="0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400" dirty="0" smtClean="0"/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839798"/>
              </p:ext>
            </p:extLst>
          </p:nvPr>
        </p:nvGraphicFramePr>
        <p:xfrm>
          <a:off x="152399" y="1143000"/>
          <a:ext cx="8839200" cy="490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1"/>
                <a:gridCol w="2878973"/>
                <a:gridCol w="3445627"/>
                <a:gridCol w="12953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Transmission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BW(MHz)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Averaging subcarrier</a:t>
                      </a:r>
                    </a:p>
                    <a:p>
                      <a:pPr algn="ctr"/>
                      <a:r>
                        <a:rPr lang="en-US" sz="11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indices (inclusive)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Tested subcarrier indices (inclusive)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Maximum</a:t>
                      </a:r>
                    </a:p>
                    <a:p>
                      <a:pPr algn="ctr"/>
                      <a:r>
                        <a:rPr lang="en-US" sz="11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Deviation (dB)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-15 to -3 and +3 to +15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-15 to -3 and +3 to +15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-29 to -17 and +17 to +29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-42 to -35, -29 to -17, -15 to -3, +3 to +15, +17 to +29, and +35 to +42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-42 to -35, -29 to -17, -15 to -3, +3 to +15, +17 to +29, and +35 to +42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-61 to -49, -47 to -43, +43 to +47, and +49 to +61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-84 to -81, -79 to -67, -61 to -49, -47 to -35, -29 to -17, -15 to -3, +3 to +15, +17 to +29, +35 to +47, +49 to +61, +67 to +79, and +81 to +84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-84 to -81, -79 to -67, -61 to -49, -47 to -35, -29 to -17,</a:t>
                      </a:r>
                    </a:p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-15 to -3, +3 to +15, +17 to +29, +35 to +47, +49 to +61, +67 to +79, and +81 to +84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-125 to -113, -111 to -99, -93 to -85, +85 to +93, </a:t>
                      </a:r>
                    </a:p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+99 to +111, and +113 to +125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-172 to -163, -157 to -145,</a:t>
                      </a:r>
                    </a:p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-143 to -131, -125 to -113, -111 to     -99, -93 to -81, -79 to -67, -61 to -49, -47 to -44, +44 to +47, +49 to +61, +67 to +79, +81 to +93, +99 to +111, +113 to +125, +131 to +143, +145 to +157, and +163 to +172</a:t>
                      </a:r>
                    </a:p>
                    <a:p>
                      <a:pPr algn="ctr"/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-172 to -163, -157 to -145, -143 to -131, -125 to -113, </a:t>
                      </a:r>
                    </a:p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-111 to -99, -93 to -81, -79 to -67, -61 to -49, -47 to -44, +44 to +47, +49 to +61, +67 to +79, +81 to +93, +99 to +111, +113 to +125, +131 to +143, +145 to +157, and +163 to +172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-253 to -241, -239 to -227, -221 to -209, -207 to -195, </a:t>
                      </a:r>
                    </a:p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-189 to -177, -175 to -173, -43 to -35, -29 to -17, -15 to</a:t>
                      </a:r>
                    </a:p>
                    <a:p>
                      <a:pPr algn="ctr"/>
                      <a:r>
                        <a:rPr lang="en-US" sz="11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 +3 to +15, +17 to +29, +35 to +43,+173 to +175, +177 to +</a:t>
                      </a:r>
                      <a:r>
                        <a:rPr lang="en-US" sz="11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189, +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195 to +207, +209 to +221, +227 to +239</a:t>
                      </a:r>
                      <a:r>
                        <a:rPr lang="en-US" sz="11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and +241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+253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+4/-6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61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Resolution Bandwidth for 802.11ah</a:t>
            </a:r>
            <a:endParaRPr lang="en-US" dirty="0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69125" y="1874330"/>
            <a:ext cx="8305800" cy="4267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11a/11n/11ac specs define a </a:t>
            </a:r>
            <a:r>
              <a:rPr lang="en-US" sz="2000" dirty="0"/>
              <a:t>100 kHz </a:t>
            </a:r>
            <a:r>
              <a:rPr lang="en-US" sz="2000"/>
              <a:t>resolution </a:t>
            </a:r>
            <a:r>
              <a:rPr lang="en-US" sz="2000" smtClean="0"/>
              <a:t>bandwidth for PSD</a:t>
            </a:r>
            <a:r>
              <a:rPr lang="en-US" sz="2000"/>
              <a:t> </a:t>
            </a:r>
            <a:r>
              <a:rPr lang="en-US" sz="2000" smtClean="0"/>
              <a:t>measurements.</a:t>
            </a:r>
          </a:p>
          <a:p>
            <a:pPr lvl="1"/>
            <a:r>
              <a:rPr lang="en-US" sz="1800" smtClean="0"/>
              <a:t>Subcarrier spacing for 11a/11n/11ac is 312.5kHz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11ah </a:t>
            </a:r>
            <a:r>
              <a:rPr lang="en-US" sz="2000" dirty="0"/>
              <a:t>subcarrier spacing is 1/10 </a:t>
            </a:r>
            <a:r>
              <a:rPr lang="en-US" sz="2000"/>
              <a:t>of </a:t>
            </a:r>
            <a:r>
              <a:rPr lang="en-US" sz="2000" smtClean="0"/>
              <a:t>11a/11n/11ac</a:t>
            </a:r>
          </a:p>
          <a:p>
            <a:pPr lvl="1"/>
            <a:r>
              <a:rPr lang="en-US" sz="1800" smtClean="0"/>
              <a:t>New subcarrier spacing of 31.25kHz</a:t>
            </a:r>
            <a:endParaRPr lang="en-US" sz="1800" dirty="0"/>
          </a:p>
          <a:p>
            <a:pPr lvl="0"/>
            <a:endParaRPr lang="en-US" sz="2000" dirty="0" smtClean="0">
              <a:solidFill>
                <a:srgbClr val="000000"/>
              </a:solidFill>
            </a:endParaRPr>
          </a:p>
          <a:p>
            <a:pPr lvl="0"/>
            <a:r>
              <a:rPr lang="en-US" sz="2000" dirty="0" smtClean="0">
                <a:solidFill>
                  <a:srgbClr val="000000"/>
                </a:solidFill>
              </a:rPr>
              <a:t>The </a:t>
            </a:r>
            <a:r>
              <a:rPr lang="en-US" sz="2000" dirty="0">
                <a:solidFill>
                  <a:srgbClr val="000000"/>
                </a:solidFill>
              </a:rPr>
              <a:t>resolution </a:t>
            </a:r>
            <a:r>
              <a:rPr lang="en-US" sz="2000" dirty="0" smtClean="0">
                <a:solidFill>
                  <a:srgbClr val="000000"/>
                </a:solidFill>
              </a:rPr>
              <a:t>bandwidth for 11ah should </a:t>
            </a:r>
            <a:r>
              <a:rPr lang="en-US" sz="2000" dirty="0">
                <a:solidFill>
                  <a:srgbClr val="000000"/>
                </a:solidFill>
              </a:rPr>
              <a:t>be </a:t>
            </a:r>
            <a:r>
              <a:rPr lang="en-US" sz="2000" dirty="0" smtClean="0">
                <a:solidFill>
                  <a:srgbClr val="000000"/>
                </a:solidFill>
              </a:rPr>
              <a:t>selected </a:t>
            </a:r>
            <a:r>
              <a:rPr lang="en-US" sz="2000" smtClean="0">
                <a:solidFill>
                  <a:srgbClr val="000000"/>
                </a:solidFill>
              </a:rPr>
              <a:t>as 10kHz</a:t>
            </a:r>
          </a:p>
          <a:p>
            <a:pPr lvl="1"/>
            <a:r>
              <a:rPr lang="en-US" sz="1800"/>
              <a:t>Keeps the same subcarrier spacing to resolution bandwidth ratio as </a:t>
            </a:r>
            <a:r>
              <a:rPr lang="en-US" sz="1800" smtClean="0"/>
              <a:t>11ac</a:t>
            </a:r>
            <a:endParaRPr lang="en-US" sz="1800" smtClean="0">
              <a:solidFill>
                <a:srgbClr val="000000"/>
              </a:solidFill>
            </a:endParaRPr>
          </a:p>
          <a:p>
            <a:pPr lvl="1"/>
            <a:r>
              <a:rPr lang="en-US" sz="1800" smtClean="0">
                <a:solidFill>
                  <a:srgbClr val="000000"/>
                </a:solidFill>
              </a:rPr>
              <a:t>Same measurement accuracy for each subcarrier being tested as 11ac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1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r>
              <a:rPr lang="en-US" b="0" dirty="0" smtClean="0"/>
              <a:t>Do you agree with the proposed spectral </a:t>
            </a:r>
            <a:r>
              <a:rPr lang="en-US" b="0" smtClean="0"/>
              <a:t>flatness definitions and requirements for normal modes and 1 and 2MHz DUP-modes on slides 5, 6, and 7?</a:t>
            </a:r>
          </a:p>
          <a:p>
            <a:endParaRPr lang="en-US" b="0"/>
          </a:p>
          <a:p>
            <a:pPr lvl="1"/>
            <a:r>
              <a:rPr lang="en-US" sz="1800" smtClean="0"/>
              <a:t>Y</a:t>
            </a:r>
          </a:p>
          <a:p>
            <a:pPr lvl="1"/>
            <a:r>
              <a:rPr lang="en-US" sz="1800" smtClean="0"/>
              <a:t>N</a:t>
            </a:r>
          </a:p>
          <a:p>
            <a:pPr lvl="1"/>
            <a:r>
              <a:rPr lang="en-US" sz="1800"/>
              <a:t>A</a:t>
            </a:r>
            <a:endParaRPr lang="en-US" sz="1800" smtClean="0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</a:t>
            </a:r>
            <a:endParaRPr lang="en-US" dirty="0" smtClean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Slide </a:t>
            </a:r>
            <a:fld id="{01CA641B-2476-4E5F-AA58-F42DBD9C8A85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1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49026</TotalTime>
  <Words>1622</Words>
  <Application>Microsoft Office PowerPoint</Application>
  <PresentationFormat>On-screen Show (4:3)</PresentationFormat>
  <Paragraphs>215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802-11-Submission</vt:lpstr>
      <vt:lpstr>1_802-11-Submission</vt:lpstr>
      <vt:lpstr>Macro-Enabled Template</vt:lpstr>
      <vt:lpstr>Document</vt:lpstr>
      <vt:lpstr>Spectral Flatness for 11ah</vt:lpstr>
      <vt:lpstr>PowerPoint Presentation</vt:lpstr>
      <vt:lpstr>PowerPoint Presentation</vt:lpstr>
      <vt:lpstr>Introduction</vt:lpstr>
      <vt:lpstr>802.11ah 1/2/4/8/16MHz Spectral Flatness</vt:lpstr>
      <vt:lpstr>802.11ah Spectral Flatness for 2 MHz DUP Mode</vt:lpstr>
      <vt:lpstr>802.11ah Spectral Flatness for 1 MHz DUP Mode</vt:lpstr>
      <vt:lpstr>Resolution Bandwidth for 802.11ah</vt:lpstr>
      <vt:lpstr>Straw Poll 1</vt:lpstr>
      <vt:lpstr>Straw Poll 2 </vt:lpstr>
    </vt:vector>
  </TitlesOfParts>
  <Company>Qualcomm,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Qualcomm</dc:creator>
  <cp:lastModifiedBy>Eugene Baik</cp:lastModifiedBy>
  <cp:revision>1517</cp:revision>
  <dcterms:created xsi:type="dcterms:W3CDTF">2008-05-20T23:11:39Z</dcterms:created>
  <dcterms:modified xsi:type="dcterms:W3CDTF">2013-03-15T17:28:23Z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-936945441</vt:i4>
  </property>
  <property fmtid="{D5CDD505-2E9C-101B-9397-08002B2CF9AE}" pid="3" name="_NewReviewCycle">
    <vt:lpwstr/>
  </property>
  <property fmtid="{D5CDD505-2E9C-101B-9397-08002B2CF9AE}" pid="4" name="_EmailSubject">
    <vt:lpwstr>Ultra Low Power wakeup 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-24907923</vt:i4>
  </property>
</Properties>
</file>