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320" r:id="rId2"/>
    <p:sldId id="356" r:id="rId3"/>
    <p:sldId id="357" r:id="rId4"/>
    <p:sldId id="372" r:id="rId5"/>
    <p:sldId id="373" r:id="rId6"/>
    <p:sldId id="374" r:id="rId7"/>
    <p:sldId id="375" r:id="rId8"/>
    <p:sldId id="376" r:id="rId9"/>
    <p:sldId id="377" r:id="rId10"/>
    <p:sldId id="378" r:id="rId11"/>
    <p:sldId id="379" r:id="rId12"/>
    <p:sldId id="380" r:id="rId13"/>
    <p:sldId id="381" r:id="rId14"/>
    <p:sldId id="382" r:id="rId15"/>
    <p:sldId id="383" r:id="rId16"/>
    <p:sldId id="386" r:id="rId17"/>
    <p:sldId id="389" r:id="rId18"/>
    <p:sldId id="390" r:id="rId19"/>
    <p:sldId id="391" r:id="rId2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3" d="100"/>
          <a:sy n="73" d="100"/>
        </p:scale>
        <p:origin x="-129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9B05363D-26DD-4F58-AE40-E56C964939F5}" type="slidenum">
              <a:rPr lang="en-US"/>
              <a:pPr>
                <a:defRPr/>
              </a:pPr>
              <a:t>‹#›</a:t>
            </a:fld>
            <a:endParaRPr lang="en-US"/>
          </a:p>
        </p:txBody>
      </p:sp>
      <p:sp>
        <p:nvSpPr>
          <p:cNvPr id="3277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2775"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3277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6186033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2867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90953695-CCAC-417B-BB57-5399F9630B92}" type="slidenum">
              <a:rPr lang="en-US"/>
              <a:pPr>
                <a:defRPr/>
              </a:pPr>
              <a:t>‹#›</a:t>
            </a:fld>
            <a:endParaRPr lang="en-US"/>
          </a:p>
        </p:txBody>
      </p:sp>
      <p:sp>
        <p:nvSpPr>
          <p:cNvPr id="2868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2868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868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6103958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a:noFill/>
        </p:spPr>
        <p:txBody>
          <a:bodyPr/>
          <a:lstStyle/>
          <a:p>
            <a:r>
              <a:rPr lang="en-US" smtClean="0"/>
              <a:t>Filename</a:t>
            </a:r>
          </a:p>
        </p:txBody>
      </p:sp>
      <p:sp>
        <p:nvSpPr>
          <p:cNvPr id="8195" name="Rectangle 3"/>
          <p:cNvSpPr>
            <a:spLocks noGrp="1" noChangeArrowheads="1"/>
          </p:cNvSpPr>
          <p:nvPr>
            <p:ph type="dt" sz="quarter" idx="1"/>
          </p:nvPr>
        </p:nvSpPr>
        <p:spPr>
          <a:noFill/>
        </p:spPr>
        <p:txBody>
          <a:bodyPr/>
          <a:lstStyle/>
          <a:p>
            <a:r>
              <a:rPr lang="en-US" smtClean="0"/>
              <a:t>Month Year</a:t>
            </a:r>
          </a:p>
        </p:txBody>
      </p:sp>
      <p:sp>
        <p:nvSpPr>
          <p:cNvPr id="8196" name="Rectangle 6"/>
          <p:cNvSpPr>
            <a:spLocks noGrp="1" noChangeArrowheads="1"/>
          </p:cNvSpPr>
          <p:nvPr>
            <p:ph type="ftr" sz="quarter" idx="4"/>
          </p:nvPr>
        </p:nvSpPr>
        <p:spPr>
          <a:noFill/>
        </p:spPr>
        <p:txBody>
          <a:bodyPr/>
          <a:lstStyle/>
          <a:p>
            <a:pPr lvl="4"/>
            <a:r>
              <a:rPr lang="en-US" smtClean="0"/>
              <a:t>John Doe, Some Company</a:t>
            </a:r>
          </a:p>
        </p:txBody>
      </p:sp>
      <p:sp>
        <p:nvSpPr>
          <p:cNvPr id="8197" name="Rectangle 7"/>
          <p:cNvSpPr>
            <a:spLocks noGrp="1" noChangeArrowheads="1"/>
          </p:cNvSpPr>
          <p:nvPr>
            <p:ph type="sldNum" sz="quarter" idx="5"/>
          </p:nvPr>
        </p:nvSpPr>
        <p:spPr>
          <a:noFill/>
        </p:spPr>
        <p:txBody>
          <a:bodyPr/>
          <a:lstStyle/>
          <a:p>
            <a:r>
              <a:rPr lang="en-US" smtClean="0"/>
              <a:t>Page </a:t>
            </a:r>
            <a:fld id="{1574EA27-B91D-4ADE-95CC-1448B54EC954}" type="slidenum">
              <a:rPr lang="en-US" smtClean="0"/>
              <a:pPr/>
              <a:t>1</a:t>
            </a:fld>
            <a:endParaRPr lang="en-US" smtClean="0"/>
          </a:p>
        </p:txBody>
      </p:sp>
      <p:sp>
        <p:nvSpPr>
          <p:cNvPr id="8198" name="Rectangle 2"/>
          <p:cNvSpPr>
            <a:spLocks noGrp="1" noRot="1" noChangeAspect="1" noChangeArrowheads="1" noTextEdit="1"/>
          </p:cNvSpPr>
          <p:nvPr>
            <p:ph type="sldImg"/>
          </p:nvPr>
        </p:nvSpPr>
        <p:spPr>
          <a:xfrm>
            <a:off x="1154113" y="701675"/>
            <a:ext cx="4625975" cy="3468688"/>
          </a:xfrm>
          <a:ln/>
        </p:spPr>
      </p:sp>
      <p:sp>
        <p:nvSpPr>
          <p:cNvPr id="81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슬라이드 이미지 개체 틀 1"/>
          <p:cNvSpPr>
            <a:spLocks noGrp="1" noRot="1" noChangeAspect="1" noTextEdit="1"/>
          </p:cNvSpPr>
          <p:nvPr>
            <p:ph type="sldImg"/>
          </p:nvPr>
        </p:nvSpPr>
        <p:spPr>
          <a:xfrm>
            <a:off x="1154113" y="701675"/>
            <a:ext cx="4625975" cy="3468688"/>
          </a:xfrm>
          <a:ln/>
        </p:spPr>
      </p:sp>
      <p:sp>
        <p:nvSpPr>
          <p:cNvPr id="23555" name="슬라이드 노트 개체 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en-US" smtClean="0"/>
          </a:p>
        </p:txBody>
      </p:sp>
      <p:sp>
        <p:nvSpPr>
          <p:cNvPr id="4" name="머리글 개체 틀 3"/>
          <p:cNvSpPr>
            <a:spLocks noGrp="1"/>
          </p:cNvSpPr>
          <p:nvPr>
            <p:ph type="hdr" sz="quarter"/>
          </p:nvPr>
        </p:nvSpPr>
        <p:spPr/>
        <p:txBody>
          <a:bodyPr/>
          <a:lstStyle/>
          <a:p>
            <a:pPr>
              <a:defRPr/>
            </a:pPr>
            <a:r>
              <a:rPr lang="en-US" smtClean="0"/>
              <a:t>doc.: IEEE 802.11-yy/xxxxr0</a:t>
            </a:r>
            <a:endParaRPr lang="en-US"/>
          </a:p>
        </p:txBody>
      </p:sp>
      <p:sp>
        <p:nvSpPr>
          <p:cNvPr id="5" name="날짜 개체 틀 4"/>
          <p:cNvSpPr>
            <a:spLocks noGrp="1"/>
          </p:cNvSpPr>
          <p:nvPr>
            <p:ph type="dt" sz="quarter" idx="1"/>
          </p:nvPr>
        </p:nvSpPr>
        <p:spPr/>
        <p:txBody>
          <a:bodyPr/>
          <a:lstStyle/>
          <a:p>
            <a:pPr>
              <a:defRPr/>
            </a:pPr>
            <a:r>
              <a:rPr lang="en-US" smtClean="0"/>
              <a:t>Month Year</a:t>
            </a:r>
            <a:endParaRPr lang="en-US"/>
          </a:p>
        </p:txBody>
      </p:sp>
      <p:sp>
        <p:nvSpPr>
          <p:cNvPr id="6" name="바닥글 개체 틀 5"/>
          <p:cNvSpPr>
            <a:spLocks noGrp="1"/>
          </p:cNvSpPr>
          <p:nvPr>
            <p:ph type="ftr" sz="quarter" idx="4"/>
          </p:nvPr>
        </p:nvSpPr>
        <p:spPr/>
        <p:txBody>
          <a:bodyPr/>
          <a:lstStyle/>
          <a:p>
            <a:pPr lvl="4">
              <a:defRPr/>
            </a:pPr>
            <a:r>
              <a:rPr lang="en-US" smtClean="0"/>
              <a:t>John Doe, Some Company</a:t>
            </a:r>
            <a:endParaRPr lang="en-US"/>
          </a:p>
        </p:txBody>
      </p:sp>
      <p:sp>
        <p:nvSpPr>
          <p:cNvPr id="23559" name="슬라이드 번호 개체 틀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ea typeface="SimSun" pitchFamily="2" charset="-122"/>
              </a:defRPr>
            </a:lvl1pPr>
            <a:lvl2pPr marL="742950" indent="-285750" defTabSz="933450" eaLnBrk="0" hangingPunct="0">
              <a:defRPr sz="1200">
                <a:solidFill>
                  <a:schemeClr val="tx1"/>
                </a:solidFill>
                <a:latin typeface="Times New Roman" pitchFamily="18" charset="0"/>
                <a:ea typeface="SimSun" pitchFamily="2" charset="-122"/>
              </a:defRPr>
            </a:lvl2pPr>
            <a:lvl3pPr marL="1143000" indent="-228600" defTabSz="933450" eaLnBrk="0" hangingPunct="0">
              <a:defRPr sz="1200">
                <a:solidFill>
                  <a:schemeClr val="tx1"/>
                </a:solidFill>
                <a:latin typeface="Times New Roman" pitchFamily="18" charset="0"/>
                <a:ea typeface="SimSun" pitchFamily="2" charset="-122"/>
              </a:defRPr>
            </a:lvl3pPr>
            <a:lvl4pPr marL="1600200" indent="-228600" defTabSz="933450" eaLnBrk="0" hangingPunct="0">
              <a:defRPr sz="1200">
                <a:solidFill>
                  <a:schemeClr val="tx1"/>
                </a:solidFill>
                <a:latin typeface="Times New Roman" pitchFamily="18" charset="0"/>
                <a:ea typeface="SimSun" pitchFamily="2" charset="-122"/>
              </a:defRPr>
            </a:lvl4pPr>
            <a:lvl5pPr marL="2057400" indent="-228600" defTabSz="933450" eaLnBrk="0" hangingPunct="0">
              <a:defRPr sz="1200">
                <a:solidFill>
                  <a:schemeClr val="tx1"/>
                </a:solidFill>
                <a:latin typeface="Times New Roman" pitchFamily="18" charset="0"/>
                <a:ea typeface="SimSun" pitchFamily="2" charset="-122"/>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SimSun" pitchFamily="2" charset="-122"/>
              </a:defRPr>
            </a:lvl9pPr>
          </a:lstStyle>
          <a:p>
            <a:r>
              <a:rPr lang="en-US" altLang="zh-CN" smtClean="0"/>
              <a:t>Page </a:t>
            </a:r>
            <a:fld id="{9DEC1111-E216-43D1-96F8-72930E682F49}" type="slidenum">
              <a:rPr lang="en-US" altLang="zh-CN" smtClean="0"/>
              <a:pPr/>
              <a:t>18</a:t>
            </a:fld>
            <a:endParaRPr lang="en-US" altLang="zh-CN"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슬라이드 이미지 개체 틀 1"/>
          <p:cNvSpPr>
            <a:spLocks noGrp="1" noRot="1" noChangeAspect="1" noTextEdit="1"/>
          </p:cNvSpPr>
          <p:nvPr>
            <p:ph type="sldImg"/>
          </p:nvPr>
        </p:nvSpPr>
        <p:spPr>
          <a:xfrm>
            <a:off x="1154113" y="701675"/>
            <a:ext cx="4625975" cy="3468688"/>
          </a:xfrm>
          <a:ln/>
        </p:spPr>
      </p:sp>
      <p:sp>
        <p:nvSpPr>
          <p:cNvPr id="24579" name="슬라이드 노트 개체 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ko-KR" u="sng" smtClean="0"/>
              <a:t>Motion passes by (6/3/4) (ETRI/Broadcom/MediaTek/ZTE/Qualcomm or Samsung Yes) (Huawei/Panasonic/? No)</a:t>
            </a:r>
            <a:endParaRPr lang="ko-KR" altLang="en-US" u="sng" smtClean="0"/>
          </a:p>
        </p:txBody>
      </p:sp>
      <p:sp>
        <p:nvSpPr>
          <p:cNvPr id="4" name="머리글 개체 틀 3"/>
          <p:cNvSpPr>
            <a:spLocks noGrp="1"/>
          </p:cNvSpPr>
          <p:nvPr>
            <p:ph type="hdr" sz="quarter"/>
          </p:nvPr>
        </p:nvSpPr>
        <p:spPr/>
        <p:txBody>
          <a:bodyPr/>
          <a:lstStyle/>
          <a:p>
            <a:pPr>
              <a:defRPr/>
            </a:pPr>
            <a:r>
              <a:rPr lang="en-US" smtClean="0"/>
              <a:t>doc.: IEEE 802.11-yy/xxxxr0</a:t>
            </a:r>
            <a:endParaRPr lang="en-US"/>
          </a:p>
        </p:txBody>
      </p:sp>
      <p:sp>
        <p:nvSpPr>
          <p:cNvPr id="5" name="날짜 개체 틀 4"/>
          <p:cNvSpPr>
            <a:spLocks noGrp="1"/>
          </p:cNvSpPr>
          <p:nvPr>
            <p:ph type="dt" sz="quarter" idx="1"/>
          </p:nvPr>
        </p:nvSpPr>
        <p:spPr/>
        <p:txBody>
          <a:bodyPr/>
          <a:lstStyle/>
          <a:p>
            <a:pPr>
              <a:defRPr/>
            </a:pPr>
            <a:r>
              <a:rPr lang="en-US" smtClean="0"/>
              <a:t>Month Year</a:t>
            </a:r>
            <a:endParaRPr lang="en-US"/>
          </a:p>
        </p:txBody>
      </p:sp>
      <p:sp>
        <p:nvSpPr>
          <p:cNvPr id="6" name="바닥글 개체 틀 5"/>
          <p:cNvSpPr>
            <a:spLocks noGrp="1"/>
          </p:cNvSpPr>
          <p:nvPr>
            <p:ph type="ftr" sz="quarter" idx="4"/>
          </p:nvPr>
        </p:nvSpPr>
        <p:spPr/>
        <p:txBody>
          <a:bodyPr/>
          <a:lstStyle/>
          <a:p>
            <a:pPr lvl="4">
              <a:defRPr/>
            </a:pPr>
            <a:r>
              <a:rPr lang="en-US" smtClean="0"/>
              <a:t>John Doe, Some Company</a:t>
            </a:r>
            <a:endParaRPr lang="en-US"/>
          </a:p>
        </p:txBody>
      </p:sp>
      <p:sp>
        <p:nvSpPr>
          <p:cNvPr id="24583" name="슬라이드 번호 개체 틀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ea typeface="SimSun" pitchFamily="2" charset="-122"/>
              </a:defRPr>
            </a:lvl1pPr>
            <a:lvl2pPr marL="742950" indent="-285750" defTabSz="933450" eaLnBrk="0" hangingPunct="0">
              <a:defRPr sz="1200">
                <a:solidFill>
                  <a:schemeClr val="tx1"/>
                </a:solidFill>
                <a:latin typeface="Times New Roman" pitchFamily="18" charset="0"/>
                <a:ea typeface="SimSun" pitchFamily="2" charset="-122"/>
              </a:defRPr>
            </a:lvl2pPr>
            <a:lvl3pPr marL="1143000" indent="-228600" defTabSz="933450" eaLnBrk="0" hangingPunct="0">
              <a:defRPr sz="1200">
                <a:solidFill>
                  <a:schemeClr val="tx1"/>
                </a:solidFill>
                <a:latin typeface="Times New Roman" pitchFamily="18" charset="0"/>
                <a:ea typeface="SimSun" pitchFamily="2" charset="-122"/>
              </a:defRPr>
            </a:lvl3pPr>
            <a:lvl4pPr marL="1600200" indent="-228600" defTabSz="933450" eaLnBrk="0" hangingPunct="0">
              <a:defRPr sz="1200">
                <a:solidFill>
                  <a:schemeClr val="tx1"/>
                </a:solidFill>
                <a:latin typeface="Times New Roman" pitchFamily="18" charset="0"/>
                <a:ea typeface="SimSun" pitchFamily="2" charset="-122"/>
              </a:defRPr>
            </a:lvl4pPr>
            <a:lvl5pPr marL="2057400" indent="-228600" defTabSz="933450" eaLnBrk="0" hangingPunct="0">
              <a:defRPr sz="1200">
                <a:solidFill>
                  <a:schemeClr val="tx1"/>
                </a:solidFill>
                <a:latin typeface="Times New Roman" pitchFamily="18" charset="0"/>
                <a:ea typeface="SimSun" pitchFamily="2" charset="-122"/>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SimSun" pitchFamily="2" charset="-122"/>
              </a:defRPr>
            </a:lvl9pPr>
          </a:lstStyle>
          <a:p>
            <a:r>
              <a:rPr lang="en-US" altLang="zh-CN" smtClean="0"/>
              <a:t>Page </a:t>
            </a:r>
            <a:fld id="{5A8DDCAE-0FD5-4A52-B2DE-D2DEB1D65132}" type="slidenum">
              <a:rPr lang="en-US" altLang="zh-CN" smtClean="0"/>
              <a:pPr/>
              <a:t>19</a:t>
            </a:fld>
            <a:endParaRPr lang="en-US" altLang="zh-CN"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FCFBB84D-2431-4B02-932E-D840017E22E6}" type="slidenum">
              <a:rPr lang="en-US"/>
              <a:pPr>
                <a:defRPr/>
              </a:pPr>
              <a:t>‹#›</a:t>
            </a:fld>
            <a:endParaRPr lang="en-US"/>
          </a:p>
        </p:txBody>
      </p:sp>
      <p:sp>
        <p:nvSpPr>
          <p:cNvPr id="7" name="Rectangle 5"/>
          <p:cNvSpPr>
            <a:spLocks noGrp="1" noChangeArrowheads="1"/>
          </p:cNvSpPr>
          <p:nvPr>
            <p:ph type="ftr" sz="quarter" idx="3"/>
          </p:nvPr>
        </p:nvSpPr>
        <p:spPr bwMode="auto">
          <a:xfrm>
            <a:off x="7195799" y="6475413"/>
            <a:ext cx="134812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Minho Cheong, ETRI</a:t>
            </a:r>
            <a:endParaRPr lang="en-US" dirty="0"/>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2013</a:t>
            </a:r>
            <a:endParaRPr lang="en-US" dirty="0"/>
          </a:p>
        </p:txBody>
      </p:sp>
    </p:spTree>
    <p:extLst>
      <p:ext uri="{BB962C8B-B14F-4D97-AF65-F5344CB8AC3E}">
        <p14:creationId xmlns:p14="http://schemas.microsoft.com/office/powerpoint/2010/main" val="406426985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4B19E79-AD5D-414B-B396-B6AC72EE7A41}" type="slidenum">
              <a:rPr lang="en-US"/>
              <a:pPr>
                <a:defRPr/>
              </a:pPr>
              <a:t>‹#›</a:t>
            </a:fld>
            <a:endParaRPr lang="en-US"/>
          </a:p>
        </p:txBody>
      </p:sp>
      <p:sp>
        <p:nvSpPr>
          <p:cNvPr id="7" name="Rectangle 5"/>
          <p:cNvSpPr>
            <a:spLocks noGrp="1" noChangeArrowheads="1"/>
          </p:cNvSpPr>
          <p:nvPr>
            <p:ph type="ftr" sz="quarter" idx="3"/>
          </p:nvPr>
        </p:nvSpPr>
        <p:spPr bwMode="auto">
          <a:xfrm>
            <a:off x="7195800" y="6475413"/>
            <a:ext cx="13481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Minho Cheong, ETRI</a:t>
            </a:r>
            <a:endParaRPr lang="en-US" altLang="ko-KR" dirty="0"/>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2013</a:t>
            </a:r>
            <a:endParaRPr lang="en-US" dirty="0"/>
          </a:p>
        </p:txBody>
      </p:sp>
    </p:spTree>
    <p:extLst>
      <p:ext uri="{BB962C8B-B14F-4D97-AF65-F5344CB8AC3E}">
        <p14:creationId xmlns:p14="http://schemas.microsoft.com/office/powerpoint/2010/main" val="2898186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265D1AF-7463-4192-A1A8-424FECA6AB14}" type="slidenum">
              <a:rPr lang="en-US"/>
              <a:pPr>
                <a:defRPr/>
              </a:pPr>
              <a:t>‹#›</a:t>
            </a:fld>
            <a:endParaRPr lang="en-US"/>
          </a:p>
        </p:txBody>
      </p:sp>
      <p:sp>
        <p:nvSpPr>
          <p:cNvPr id="7" name="Rectangle 5"/>
          <p:cNvSpPr>
            <a:spLocks noGrp="1" noChangeArrowheads="1"/>
          </p:cNvSpPr>
          <p:nvPr>
            <p:ph type="ftr" sz="quarter" idx="3"/>
          </p:nvPr>
        </p:nvSpPr>
        <p:spPr bwMode="auto">
          <a:xfrm>
            <a:off x="7195800" y="6475413"/>
            <a:ext cx="13481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Minho Cheong, ETRI</a:t>
            </a:r>
            <a:endParaRPr lang="en-US" altLang="ko-KR" dirty="0"/>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2013</a:t>
            </a:r>
            <a:endParaRPr lang="en-US" dirty="0"/>
          </a:p>
        </p:txBody>
      </p:sp>
    </p:spTree>
    <p:extLst>
      <p:ext uri="{BB962C8B-B14F-4D97-AF65-F5344CB8AC3E}">
        <p14:creationId xmlns:p14="http://schemas.microsoft.com/office/powerpoint/2010/main" val="2686695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7DF5EDC4-A949-4047-95A8-36AE2F9155A8}" type="slidenum">
              <a:rPr lang="en-US"/>
              <a:pPr>
                <a:defRPr/>
              </a:pPr>
              <a:t>‹#›</a:t>
            </a:fld>
            <a:endParaRPr lang="en-US"/>
          </a:p>
        </p:txBody>
      </p:sp>
      <p:sp>
        <p:nvSpPr>
          <p:cNvPr id="7" name="Rectangle 5"/>
          <p:cNvSpPr>
            <a:spLocks noGrp="1" noChangeArrowheads="1"/>
          </p:cNvSpPr>
          <p:nvPr>
            <p:ph type="ftr" sz="quarter" idx="3"/>
          </p:nvPr>
        </p:nvSpPr>
        <p:spPr bwMode="auto">
          <a:xfrm>
            <a:off x="7195800" y="6475413"/>
            <a:ext cx="13481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Minho Cheong, ETRI</a:t>
            </a:r>
            <a:endParaRPr lang="en-US" altLang="ko-KR" dirty="0"/>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2013</a:t>
            </a:r>
            <a:endParaRPr lang="en-US" dirty="0"/>
          </a:p>
        </p:txBody>
      </p:sp>
    </p:spTree>
    <p:extLst>
      <p:ext uri="{BB962C8B-B14F-4D97-AF65-F5344CB8AC3E}">
        <p14:creationId xmlns:p14="http://schemas.microsoft.com/office/powerpoint/2010/main" val="23508259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285B56C-1113-4D3E-AE45-5F0A59200929}" type="slidenum">
              <a:rPr lang="en-US"/>
              <a:pPr>
                <a:defRPr/>
              </a:pPr>
              <a:t>‹#›</a:t>
            </a:fld>
            <a:endParaRPr lang="en-US"/>
          </a:p>
        </p:txBody>
      </p:sp>
      <p:sp>
        <p:nvSpPr>
          <p:cNvPr id="7" name="Rectangle 5"/>
          <p:cNvSpPr>
            <a:spLocks noGrp="1" noChangeArrowheads="1"/>
          </p:cNvSpPr>
          <p:nvPr>
            <p:ph type="ftr" sz="quarter" idx="3"/>
          </p:nvPr>
        </p:nvSpPr>
        <p:spPr bwMode="auto">
          <a:xfrm>
            <a:off x="7195800" y="6475413"/>
            <a:ext cx="13481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Minho Cheong, ETRI</a:t>
            </a:r>
            <a:endParaRPr lang="en-US" altLang="ko-KR" dirty="0"/>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2013</a:t>
            </a:r>
            <a:endParaRPr lang="en-US" dirty="0"/>
          </a:p>
        </p:txBody>
      </p:sp>
    </p:spTree>
    <p:extLst>
      <p:ext uri="{BB962C8B-B14F-4D97-AF65-F5344CB8AC3E}">
        <p14:creationId xmlns:p14="http://schemas.microsoft.com/office/powerpoint/2010/main" val="743571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9F24F0A-5BAA-4467-B3CD-FCEB05B4F593}" type="slidenum">
              <a:rPr lang="en-US"/>
              <a:pPr>
                <a:defRPr/>
              </a:pPr>
              <a:t>‹#›</a:t>
            </a:fld>
            <a:endParaRPr lang="en-US"/>
          </a:p>
        </p:txBody>
      </p:sp>
      <p:sp>
        <p:nvSpPr>
          <p:cNvPr id="8" name="Rectangle 5"/>
          <p:cNvSpPr>
            <a:spLocks noGrp="1" noChangeArrowheads="1"/>
          </p:cNvSpPr>
          <p:nvPr>
            <p:ph type="ftr" sz="quarter" idx="3"/>
          </p:nvPr>
        </p:nvSpPr>
        <p:spPr bwMode="auto">
          <a:xfrm>
            <a:off x="7195800" y="6475413"/>
            <a:ext cx="13481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Minho Cheong, ETRI</a:t>
            </a:r>
            <a:endParaRPr lang="en-US" altLang="ko-KR" dirty="0"/>
          </a:p>
        </p:txBody>
      </p:sp>
      <p:sp>
        <p:nvSpPr>
          <p:cNvPr id="9"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2013</a:t>
            </a:r>
            <a:endParaRPr lang="en-US" dirty="0"/>
          </a:p>
        </p:txBody>
      </p:sp>
    </p:spTree>
    <p:extLst>
      <p:ext uri="{BB962C8B-B14F-4D97-AF65-F5344CB8AC3E}">
        <p14:creationId xmlns:p14="http://schemas.microsoft.com/office/powerpoint/2010/main" val="3479996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295B65A9-47B3-4F9D-B425-060FC457EFFE}" type="slidenum">
              <a:rPr lang="en-US"/>
              <a:pPr>
                <a:defRPr/>
              </a:pPr>
              <a:t>‹#›</a:t>
            </a:fld>
            <a:endParaRPr lang="en-US"/>
          </a:p>
        </p:txBody>
      </p:sp>
      <p:sp>
        <p:nvSpPr>
          <p:cNvPr id="10" name="Rectangle 5"/>
          <p:cNvSpPr>
            <a:spLocks noGrp="1" noChangeArrowheads="1"/>
          </p:cNvSpPr>
          <p:nvPr>
            <p:ph type="ftr" sz="quarter" idx="13"/>
          </p:nvPr>
        </p:nvSpPr>
        <p:spPr bwMode="auto">
          <a:xfrm>
            <a:off x="7195800" y="6475413"/>
            <a:ext cx="13481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Minho Cheong, ETRI</a:t>
            </a:r>
            <a:endParaRPr lang="en-US" altLang="ko-KR" dirty="0"/>
          </a:p>
        </p:txBody>
      </p:sp>
      <p:sp>
        <p:nvSpPr>
          <p:cNvPr id="11" name="Rectangle 4"/>
          <p:cNvSpPr>
            <a:spLocks noGrp="1" noChangeArrowheads="1"/>
          </p:cNvSpPr>
          <p:nvPr>
            <p:ph type="dt" sz="half" idx="14"/>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2013</a:t>
            </a:r>
            <a:endParaRPr lang="en-US" dirty="0"/>
          </a:p>
        </p:txBody>
      </p:sp>
    </p:spTree>
    <p:extLst>
      <p:ext uri="{BB962C8B-B14F-4D97-AF65-F5344CB8AC3E}">
        <p14:creationId xmlns:p14="http://schemas.microsoft.com/office/powerpoint/2010/main" val="413832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F539B813-7F6A-44FB-9D3E-14A423F355B3}" type="slidenum">
              <a:rPr lang="en-US"/>
              <a:pPr>
                <a:defRPr/>
              </a:pPr>
              <a:t>‹#›</a:t>
            </a:fld>
            <a:endParaRPr lang="en-US"/>
          </a:p>
        </p:txBody>
      </p:sp>
      <p:sp>
        <p:nvSpPr>
          <p:cNvPr id="6" name="Footer Placeholder 5"/>
          <p:cNvSpPr>
            <a:spLocks noGrp="1" noChangeArrowheads="1"/>
          </p:cNvSpPr>
          <p:nvPr>
            <p:ph type="ftr" sz="quarter" idx="3"/>
          </p:nvPr>
        </p:nvSpPr>
        <p:spPr bwMode="auto">
          <a:xfrm>
            <a:off x="7195800" y="6475413"/>
            <a:ext cx="13481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Minho Cheong, ETRI</a:t>
            </a:r>
            <a:endParaRPr lang="en-US" altLang="ko-KR" dirty="0"/>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2013</a:t>
            </a:r>
            <a:endParaRPr lang="en-US" dirty="0"/>
          </a:p>
        </p:txBody>
      </p:sp>
    </p:spTree>
    <p:extLst>
      <p:ext uri="{BB962C8B-B14F-4D97-AF65-F5344CB8AC3E}">
        <p14:creationId xmlns:p14="http://schemas.microsoft.com/office/powerpoint/2010/main" val="3962607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A75CDDBB-15D8-4E2F-807F-9235B578C6B7}" type="slidenum">
              <a:rPr lang="en-US"/>
              <a:pPr>
                <a:defRPr/>
              </a:pPr>
              <a:t>‹#›</a:t>
            </a:fld>
            <a:endParaRPr lang="en-US"/>
          </a:p>
        </p:txBody>
      </p:sp>
      <p:sp>
        <p:nvSpPr>
          <p:cNvPr id="5" name="Rectangle 5"/>
          <p:cNvSpPr>
            <a:spLocks noGrp="1" noChangeArrowheads="1"/>
          </p:cNvSpPr>
          <p:nvPr>
            <p:ph type="ftr" sz="quarter" idx="3"/>
          </p:nvPr>
        </p:nvSpPr>
        <p:spPr bwMode="auto">
          <a:xfrm>
            <a:off x="7195800" y="6475413"/>
            <a:ext cx="13481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Minho Cheong, ETRI</a:t>
            </a:r>
            <a:endParaRPr lang="en-US" altLang="ko-KR" dirty="0"/>
          </a:p>
        </p:txBody>
      </p:sp>
      <p:sp>
        <p:nvSpPr>
          <p:cNvPr id="6"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2013</a:t>
            </a:r>
            <a:endParaRPr lang="en-US" dirty="0"/>
          </a:p>
        </p:txBody>
      </p:sp>
    </p:spTree>
    <p:extLst>
      <p:ext uri="{BB962C8B-B14F-4D97-AF65-F5344CB8AC3E}">
        <p14:creationId xmlns:p14="http://schemas.microsoft.com/office/powerpoint/2010/main" val="628837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CF189E-0CB4-4226-BCBC-AC37523BE8A4}" type="slidenum">
              <a:rPr lang="en-US"/>
              <a:pPr>
                <a:defRPr/>
              </a:pPr>
              <a:t>‹#›</a:t>
            </a:fld>
            <a:endParaRPr lang="en-US"/>
          </a:p>
        </p:txBody>
      </p:sp>
      <p:sp>
        <p:nvSpPr>
          <p:cNvPr id="8" name="Rectangle 5"/>
          <p:cNvSpPr>
            <a:spLocks noGrp="1" noChangeArrowheads="1"/>
          </p:cNvSpPr>
          <p:nvPr>
            <p:ph type="ftr" sz="quarter" idx="3"/>
          </p:nvPr>
        </p:nvSpPr>
        <p:spPr bwMode="auto">
          <a:xfrm>
            <a:off x="7195800" y="6475413"/>
            <a:ext cx="13481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Minho Cheong, ETRI</a:t>
            </a:r>
            <a:endParaRPr lang="en-US" altLang="ko-KR" dirty="0"/>
          </a:p>
        </p:txBody>
      </p:sp>
      <p:sp>
        <p:nvSpPr>
          <p:cNvPr id="9"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2013</a:t>
            </a:r>
            <a:endParaRPr lang="en-US" dirty="0"/>
          </a:p>
        </p:txBody>
      </p:sp>
    </p:spTree>
    <p:extLst>
      <p:ext uri="{BB962C8B-B14F-4D97-AF65-F5344CB8AC3E}">
        <p14:creationId xmlns:p14="http://schemas.microsoft.com/office/powerpoint/2010/main" val="1928461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A1ACBA3-AB0C-45EF-9D0A-C618BFD091ED}" type="slidenum">
              <a:rPr lang="en-US"/>
              <a:pPr>
                <a:defRPr/>
              </a:pPr>
              <a:t>‹#›</a:t>
            </a:fld>
            <a:endParaRPr lang="en-US"/>
          </a:p>
        </p:txBody>
      </p:sp>
      <p:sp>
        <p:nvSpPr>
          <p:cNvPr id="8" name="Rectangle 5"/>
          <p:cNvSpPr>
            <a:spLocks noGrp="1" noChangeArrowheads="1"/>
          </p:cNvSpPr>
          <p:nvPr>
            <p:ph type="ftr" sz="quarter" idx="3"/>
          </p:nvPr>
        </p:nvSpPr>
        <p:spPr bwMode="auto">
          <a:xfrm>
            <a:off x="7195800" y="6475413"/>
            <a:ext cx="13481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Minho Cheong, ETRI</a:t>
            </a:r>
            <a:endParaRPr lang="en-US" altLang="ko-KR" dirty="0"/>
          </a:p>
        </p:txBody>
      </p:sp>
      <p:sp>
        <p:nvSpPr>
          <p:cNvPr id="9"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2013</a:t>
            </a:r>
            <a:endParaRPr lang="en-US" dirty="0"/>
          </a:p>
        </p:txBody>
      </p:sp>
    </p:spTree>
    <p:extLst>
      <p:ext uri="{BB962C8B-B14F-4D97-AF65-F5344CB8AC3E}">
        <p14:creationId xmlns:p14="http://schemas.microsoft.com/office/powerpoint/2010/main" val="30001441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82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700775"/>
            <a:ext cx="7772400" cy="4685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2013</a:t>
            </a:r>
            <a:endParaRPr lang="en-US" dirty="0"/>
          </a:p>
        </p:txBody>
      </p:sp>
      <p:sp>
        <p:nvSpPr>
          <p:cNvPr id="1029" name="Rectangle 5"/>
          <p:cNvSpPr>
            <a:spLocks noGrp="1" noChangeArrowheads="1"/>
          </p:cNvSpPr>
          <p:nvPr>
            <p:ph type="ftr" sz="quarter" idx="3"/>
          </p:nvPr>
        </p:nvSpPr>
        <p:spPr bwMode="auto">
          <a:xfrm>
            <a:off x="7195799" y="6475413"/>
            <a:ext cx="134812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Minho Cheong, ETRI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7111CE71-169A-4D2F-A398-E56E7D645E4D}"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800" b="1" dirty="0"/>
              <a:t>doc.: IEEE </a:t>
            </a:r>
            <a:r>
              <a:rPr lang="en-US" sz="1800" b="1" dirty="0" smtClean="0"/>
              <a:t>802.11-13/0306r0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837" r:id="rId1"/>
    <p:sldLayoutId id="2147483838" r:id="rId2"/>
    <p:sldLayoutId id="2147483828" r:id="rId3"/>
    <p:sldLayoutId id="2147483829" r:id="rId4"/>
    <p:sldLayoutId id="2147483830" r:id="rId5"/>
    <p:sldLayoutId id="2147483831" r:id="rId6"/>
    <p:sldLayoutId id="2147483832" r:id="rId7"/>
    <p:sldLayoutId id="2147483833" r:id="rId8"/>
    <p:sldLayoutId id="2147483834" r:id="rId9"/>
    <p:sldLayoutId id="2147483835" r:id="rId10"/>
    <p:sldLayoutId id="2147483836"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ewong@broadcom.com" TargetMode="External"/><Relationship Id="rId13" Type="http://schemas.openxmlformats.org/officeDocument/2006/relationships/hyperlink" Target="mailto:Thomas.a.tetzlaff@intel.com" TargetMode="External"/><Relationship Id="rId18" Type="http://schemas.openxmlformats.org/officeDocument/2006/relationships/hyperlink" Target="mailto:aasterja@qualcomm.com" TargetMode="External"/><Relationship Id="rId3" Type="http://schemas.openxmlformats.org/officeDocument/2006/relationships/hyperlink" Target="mailto:minho@etri.re.kr" TargetMode="External"/><Relationship Id="rId7" Type="http://schemas.openxmlformats.org/officeDocument/2006/relationships/hyperlink" Target="mailto:sk-lee@etri.re.kr" TargetMode="External"/><Relationship Id="rId12" Type="http://schemas.openxmlformats.org/officeDocument/2006/relationships/hyperlink" Target="mailto:Adrian.p.stephens@intel.com" TargetMode="External"/><Relationship Id="rId17" Type="http://schemas.openxmlformats.org/officeDocument/2006/relationships/hyperlink" Target="mailto:mwentink@qualcomm.com" TargetMode="External"/><Relationship Id="rId2" Type="http://schemas.openxmlformats.org/officeDocument/2006/relationships/notesSlide" Target="../notesSlides/notesSlide1.xml"/><Relationship Id="rId16" Type="http://schemas.openxmlformats.org/officeDocument/2006/relationships/hyperlink" Target="mailto:sabraham@qualcomm.com" TargetMode="External"/><Relationship Id="rId20" Type="http://schemas.openxmlformats.org/officeDocument/2006/relationships/hyperlink" Target="mailto:vkjones@qualcomm.com" TargetMode="External"/><Relationship Id="rId1" Type="http://schemas.openxmlformats.org/officeDocument/2006/relationships/slideLayout" Target="../slideLayouts/slideLayout2.xml"/><Relationship Id="rId6" Type="http://schemas.openxmlformats.org/officeDocument/2006/relationships/hyperlink" Target="mailto:parkjw@etri.re.kr" TargetMode="External"/><Relationship Id="rId11" Type="http://schemas.openxmlformats.org/officeDocument/2006/relationships/hyperlink" Target="mailto:minyoung.park@intel.com" TargetMode="External"/><Relationship Id="rId5" Type="http://schemas.openxmlformats.org/officeDocument/2006/relationships/hyperlink" Target="mailto:jasonlee@etri.re.kr" TargetMode="External"/><Relationship Id="rId15" Type="http://schemas.openxmlformats.org/officeDocument/2006/relationships/hyperlink" Target="mailto:smerlin@qualcomm.com" TargetMode="External"/><Relationship Id="rId10" Type="http://schemas.openxmlformats.org/officeDocument/2006/relationships/hyperlink" Target="mailto:yongliu@broadcom.com" TargetMode="External"/><Relationship Id="rId19" Type="http://schemas.openxmlformats.org/officeDocument/2006/relationships/hyperlink" Target="mailto:hsampath@qualcomm.com" TargetMode="External"/><Relationship Id="rId4" Type="http://schemas.openxmlformats.org/officeDocument/2006/relationships/hyperlink" Target="mailto:kwonjin@etri.re.kr" TargetMode="External"/><Relationship Id="rId9" Type="http://schemas.openxmlformats.org/officeDocument/2006/relationships/hyperlink" Target="mailto:mfischer@broadcom.com" TargetMode="External"/><Relationship Id="rId14" Type="http://schemas.openxmlformats.org/officeDocument/2006/relationships/hyperlink" Target="mailto:Emily.h.qi@inte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mailto:Betty.zhao@huawei.com" TargetMode="External"/><Relationship Id="rId13" Type="http://schemas.openxmlformats.org/officeDocument/2006/relationships/hyperlink" Target="mailto:jianhan.liu@mediatek.com" TargetMode="External"/><Relationship Id="rId18" Type="http://schemas.openxmlformats.org/officeDocument/2006/relationships/hyperlink" Target="mailto:yongho.seok@lge.com" TargetMode="External"/><Relationship Id="rId3" Type="http://schemas.openxmlformats.org/officeDocument/2006/relationships/hyperlink" Target="mailto:skyong@marvell.com" TargetMode="External"/><Relationship Id="rId21" Type="http://schemas.openxmlformats.org/officeDocument/2006/relationships/hyperlink" Target="mailto:Sun.bo1@zte.com.cn" TargetMode="External"/><Relationship Id="rId7" Type="http://schemas.openxmlformats.org/officeDocument/2006/relationships/hyperlink" Target="mailto:Younghoon.kwon@huawei.com" TargetMode="External"/><Relationship Id="rId12" Type="http://schemas.openxmlformats.org/officeDocument/2006/relationships/hyperlink" Target="mailto:james.wang@mediatek.com" TargetMode="External"/><Relationship Id="rId17" Type="http://schemas.openxmlformats.org/officeDocument/2006/relationships/hyperlink" Target="mailto:Chiu.ngo@samsung.com" TargetMode="External"/><Relationship Id="rId2" Type="http://schemas.openxmlformats.org/officeDocument/2006/relationships/hyperlink" Target="mailto:hongyuan@marvell.com" TargetMode="External"/><Relationship Id="rId16" Type="http://schemas.openxmlformats.org/officeDocument/2006/relationships/hyperlink" Target="mailto:hr.shao@samsung.com" TargetMode="External"/><Relationship Id="rId20" Type="http://schemas.openxmlformats.org/officeDocument/2006/relationships/hyperlink" Target="mailto:jinsoo.choi@lge.com" TargetMode="External"/><Relationship Id="rId1" Type="http://schemas.openxmlformats.org/officeDocument/2006/relationships/slideLayout" Target="../slideLayouts/slideLayout2.xml"/><Relationship Id="rId6" Type="http://schemas.openxmlformats.org/officeDocument/2006/relationships/hyperlink" Target="mailto:Osama.aboulmagd@huawei.com" TargetMode="External"/><Relationship Id="rId11" Type="http://schemas.openxmlformats.org/officeDocument/2006/relationships/hyperlink" Target="mailto:Chaochun.wang@mediatek.com" TargetMode="External"/><Relationship Id="rId5" Type="http://schemas.openxmlformats.org/officeDocument/2006/relationships/hyperlink" Target="mailto:George.Calcev@huawei.com" TargetMode="External"/><Relationship Id="rId15" Type="http://schemas.openxmlformats.org/officeDocument/2006/relationships/hyperlink" Target="mailto:james.yee@mediatek.com" TargetMode="External"/><Relationship Id="rId10" Type="http://schemas.openxmlformats.org/officeDocument/2006/relationships/hyperlink" Target="mailto:zhenbin@huawei.com" TargetMode="External"/><Relationship Id="rId19" Type="http://schemas.openxmlformats.org/officeDocument/2006/relationships/hyperlink" Target="mailto:Jeongki.kim@lge.com" TargetMode="External"/><Relationship Id="rId4" Type="http://schemas.openxmlformats.org/officeDocument/2006/relationships/hyperlink" Target="mailto:sudhirs@marvell.com" TargetMode="External"/><Relationship Id="rId9" Type="http://schemas.openxmlformats.org/officeDocument/2006/relationships/hyperlink" Target="mailto:david.yangxun@huawei.com" TargetMode="External"/><Relationship Id="rId14" Type="http://schemas.openxmlformats.org/officeDocument/2006/relationships/hyperlink" Target="mailto:Vish.ponnampalam@mediatek.com" TargetMode="External"/><Relationship Id="rId22" Type="http://schemas.openxmlformats.org/officeDocument/2006/relationships/hyperlink" Target="mailto:lv.kaiying@zte.com"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mailto:skzheng@i2r.a-star.edu.sg" TargetMode="External"/><Relationship Id="rId13" Type="http://schemas.openxmlformats.org/officeDocument/2006/relationships/hyperlink" Target="mailto:Juho.pirskanen@renesasmobile.com" TargetMode="External"/><Relationship Id="rId3" Type="http://schemas.openxmlformats.org/officeDocument/2006/relationships/hyperlink" Target="mailto:klaus.doppler@nokia.com" TargetMode="External"/><Relationship Id="rId7" Type="http://schemas.openxmlformats.org/officeDocument/2006/relationships/hyperlink" Target="mailto:hwang@i2r.a-star.edu.sg" TargetMode="External"/><Relationship Id="rId12" Type="http://schemas.openxmlformats.org/officeDocument/2006/relationships/hyperlink" Target="mailto:Anna.pantelidou@renesasmobile.com" TargetMode="External"/><Relationship Id="rId2" Type="http://schemas.openxmlformats.org/officeDocument/2006/relationships/hyperlink" Target="mailto:Sayantan.choudhury@nokia.com" TargetMode="External"/><Relationship Id="rId16" Type="http://schemas.openxmlformats.org/officeDocument/2006/relationships/hyperlink" Target="mailto:george.vlantis@st.com" TargetMode="External"/><Relationship Id="rId1" Type="http://schemas.openxmlformats.org/officeDocument/2006/relationships/slideLayout" Target="../slideLayouts/slideLayout2.xml"/><Relationship Id="rId6" Type="http://schemas.openxmlformats.org/officeDocument/2006/relationships/hyperlink" Target="mailto:Rojan.chitrakar@sg.panasonic.com" TargetMode="External"/><Relationship Id="rId11" Type="http://schemas.openxmlformats.org/officeDocument/2006/relationships/hyperlink" Target="mailto:yzhou@i2r.a-star.edu.sg" TargetMode="External"/><Relationship Id="rId5" Type="http://schemas.openxmlformats.org/officeDocument/2006/relationships/hyperlink" Target="mailto:mori.ken1@jp.panasonic.com" TargetMode="External"/><Relationship Id="rId15" Type="http://schemas.openxmlformats.org/officeDocument/2006/relationships/hyperlink" Target="mailto:liwen.chu@st.com" TargetMode="External"/><Relationship Id="rId10" Type="http://schemas.openxmlformats.org/officeDocument/2006/relationships/hyperlink" Target="mailto:leizd@i2r.a-start.edu.sg" TargetMode="External"/><Relationship Id="rId4" Type="http://schemas.openxmlformats.org/officeDocument/2006/relationships/hyperlink" Target="mailto:Chittabrata.ghosh@nokia.com" TargetMode="External"/><Relationship Id="rId9" Type="http://schemas.openxmlformats.org/officeDocument/2006/relationships/hyperlink" Target="mailto:wlyeow@i2r.a-start.edu.sg" TargetMode="External"/><Relationship Id="rId14" Type="http://schemas.openxmlformats.org/officeDocument/2006/relationships/hyperlink" Target="mailto:Timo.koskela@renesasmobile.com"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a:xfrm>
            <a:off x="762000" y="685800"/>
            <a:ext cx="7772400" cy="762000"/>
          </a:xfrm>
          <a:noFill/>
        </p:spPr>
        <p:txBody>
          <a:bodyPr/>
          <a:lstStyle/>
          <a:p>
            <a:r>
              <a:rPr lang="en-US" dirty="0" smtClean="0"/>
              <a:t>Sector Discovery for 11ah</a:t>
            </a:r>
          </a:p>
        </p:txBody>
      </p:sp>
      <p:sp>
        <p:nvSpPr>
          <p:cNvPr id="1031" name="Rectangle 6"/>
          <p:cNvSpPr>
            <a:spLocks noGrp="1" noChangeArrowheads="1"/>
          </p:cNvSpPr>
          <p:nvPr>
            <p:ph idx="1"/>
          </p:nvPr>
        </p:nvSpPr>
        <p:spPr>
          <a:xfrm>
            <a:off x="685800" y="1600200"/>
            <a:ext cx="7772400" cy="381000"/>
          </a:xfrm>
          <a:noFill/>
        </p:spPr>
        <p:txBody>
          <a:bodyPr>
            <a:normAutofit lnSpcReduction="10000"/>
          </a:bodyPr>
          <a:lstStyle/>
          <a:p>
            <a:pPr algn="ctr">
              <a:buFontTx/>
              <a:buNone/>
            </a:pPr>
            <a:r>
              <a:rPr lang="en-US" sz="2000" dirty="0" smtClean="0"/>
              <a:t>Date:</a:t>
            </a:r>
            <a:r>
              <a:rPr lang="en-US" sz="2000" b="0" dirty="0" smtClean="0"/>
              <a:t> 2013-03-18</a:t>
            </a:r>
          </a:p>
        </p:txBody>
      </p:sp>
      <p:sp>
        <p:nvSpPr>
          <p:cNvPr id="1032" name="Rectangle 12"/>
          <p:cNvSpPr>
            <a:spLocks noChangeArrowheads="1"/>
          </p:cNvSpPr>
          <p:nvPr/>
        </p:nvSpPr>
        <p:spPr bwMode="auto">
          <a:xfrm>
            <a:off x="462665" y="185439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cs typeface="Times New Roman" pitchFamily="18" charset="0"/>
              </a:rPr>
              <a:t>Authors:</a:t>
            </a:r>
            <a:endParaRPr lang="en-US" sz="2000" dirty="0">
              <a:cs typeface="Times New Roman" pitchFamily="18" charset="0"/>
            </a:endParaRPr>
          </a:p>
        </p:txBody>
      </p:sp>
      <p:sp>
        <p:nvSpPr>
          <p:cNvPr id="6" name="Date Placeholder 5"/>
          <p:cNvSpPr>
            <a:spLocks noGrp="1"/>
          </p:cNvSpPr>
          <p:nvPr>
            <p:ph type="dt" sz="half" idx="2"/>
          </p:nvPr>
        </p:nvSpPr>
        <p:spPr>
          <a:xfrm>
            <a:off x="696913" y="332601"/>
            <a:ext cx="1182055" cy="276999"/>
          </a:xfrm>
        </p:spPr>
        <p:txBody>
          <a:bodyPr/>
          <a:lstStyle/>
          <a:p>
            <a:pPr>
              <a:defRPr/>
            </a:pPr>
            <a:r>
              <a:rPr lang="en-US" dirty="0" smtClean="0"/>
              <a:t>March 2013</a:t>
            </a:r>
            <a:endParaRPr lang="en-US" dirty="0"/>
          </a:p>
        </p:txBody>
      </p:sp>
      <p:graphicFrame>
        <p:nvGraphicFramePr>
          <p:cNvPr id="8" name="Table 55"/>
          <p:cNvGraphicFramePr>
            <a:graphicFrameLocks noGrp="1"/>
          </p:cNvGraphicFramePr>
          <p:nvPr>
            <p:extLst>
              <p:ext uri="{D42A27DB-BD31-4B8C-83A1-F6EECF244321}">
                <p14:modId xmlns:p14="http://schemas.microsoft.com/office/powerpoint/2010/main" val="4254599135"/>
              </p:ext>
            </p:extLst>
          </p:nvPr>
        </p:nvGraphicFramePr>
        <p:xfrm>
          <a:off x="776015" y="2283055"/>
          <a:ext cx="7559675" cy="4084770"/>
        </p:xfrm>
        <a:graphic>
          <a:graphicData uri="http://schemas.openxmlformats.org/drawingml/2006/table">
            <a:tbl>
              <a:tblPr/>
              <a:tblGrid>
                <a:gridCol w="1269704"/>
                <a:gridCol w="1592396"/>
                <a:gridCol w="1505812"/>
                <a:gridCol w="1233108"/>
                <a:gridCol w="1958655"/>
              </a:tblGrid>
              <a:tr h="182910">
                <a:tc>
                  <a:txBody>
                    <a:bodyPr/>
                    <a:lstStyle/>
                    <a:p>
                      <a:pPr marL="0" marR="0" algn="ctr">
                        <a:lnSpc>
                          <a:spcPct val="100000"/>
                        </a:lnSpc>
                        <a:spcBef>
                          <a:spcPts val="600"/>
                        </a:spcBef>
                        <a:spcAft>
                          <a:spcPts val="0"/>
                        </a:spcAft>
                      </a:pPr>
                      <a:r>
                        <a:rPr lang="en-US" sz="1200" b="1" kern="0" dirty="0">
                          <a:latin typeface="+mj-lt"/>
                          <a:ea typeface="Batang"/>
                        </a:rPr>
                        <a:t>Name</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Affiliations</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Address</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a:latin typeface="+mj-lt"/>
                          <a:ea typeface="Malgun Gothic"/>
                        </a:rPr>
                        <a:t>Phone</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b="1" dirty="0" smtClean="0">
                          <a:latin typeface="+mj-lt"/>
                          <a:ea typeface="Malgun Gothic"/>
                        </a:rPr>
                        <a:t>Email</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735">
                <a:tc>
                  <a:txBody>
                    <a:bodyPr/>
                    <a:lstStyle/>
                    <a:p>
                      <a:pPr marL="0" marR="0">
                        <a:lnSpc>
                          <a:spcPct val="100000"/>
                        </a:lnSpc>
                        <a:spcBef>
                          <a:spcPts val="600"/>
                        </a:spcBef>
                        <a:spcAft>
                          <a:spcPts val="0"/>
                        </a:spcAft>
                      </a:pPr>
                      <a:r>
                        <a:rPr lang="en-US" sz="1200" dirty="0" smtClean="0">
                          <a:latin typeface="+mj-lt"/>
                          <a:ea typeface="Malgun Gothic"/>
                        </a:rPr>
                        <a:t>Minho Cheong</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smtClean="0">
                          <a:latin typeface="+mj-lt"/>
                          <a:ea typeface="Malgun Gothic"/>
                        </a:rPr>
                        <a:t>ETRI</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0000"/>
                        </a:lnSpc>
                        <a:spcBef>
                          <a:spcPts val="600"/>
                        </a:spcBef>
                        <a:spcAft>
                          <a:spcPts val="0"/>
                        </a:spcAft>
                      </a:pPr>
                      <a:r>
                        <a:rPr lang="en-US" sz="1200" dirty="0" smtClean="0">
                          <a:latin typeface="+mj-lt"/>
                          <a:ea typeface="Malgun Gothic"/>
                        </a:rPr>
                        <a:t>161</a:t>
                      </a:r>
                      <a:r>
                        <a:rPr lang="en-US" sz="1200" baseline="0" dirty="0" smtClean="0">
                          <a:latin typeface="+mj-lt"/>
                          <a:ea typeface="Malgun Gothic"/>
                        </a:rPr>
                        <a:t> </a:t>
                      </a:r>
                      <a:r>
                        <a:rPr lang="en-US" sz="1200" baseline="0" dirty="0" err="1" smtClean="0">
                          <a:latin typeface="+mj-lt"/>
                          <a:ea typeface="Malgun Gothic"/>
                        </a:rPr>
                        <a:t>Gajeong</a:t>
                      </a:r>
                      <a:r>
                        <a:rPr lang="en-US" sz="1200" baseline="0" dirty="0" smtClean="0">
                          <a:latin typeface="+mj-lt"/>
                          <a:ea typeface="Malgun Gothic"/>
                        </a:rPr>
                        <a:t>-dong, </a:t>
                      </a:r>
                      <a:r>
                        <a:rPr lang="en-US" sz="1200" baseline="0" dirty="0" err="1" smtClean="0">
                          <a:latin typeface="+mj-lt"/>
                          <a:ea typeface="Malgun Gothic"/>
                        </a:rPr>
                        <a:t>Yuseong-gu</a:t>
                      </a:r>
                      <a:r>
                        <a:rPr lang="en-US" sz="1200" baseline="0" dirty="0" smtClean="0">
                          <a:latin typeface="+mj-lt"/>
                          <a:ea typeface="Malgun Gothic"/>
                        </a:rPr>
                        <a:t>, </a:t>
                      </a:r>
                      <a:r>
                        <a:rPr lang="en-US" sz="1200" baseline="0" dirty="0" err="1" smtClean="0">
                          <a:latin typeface="+mj-lt"/>
                          <a:ea typeface="Malgun Gothic"/>
                        </a:rPr>
                        <a:t>Daejeon</a:t>
                      </a:r>
                      <a:r>
                        <a:rPr lang="en-US" sz="1200" baseline="0" dirty="0" smtClean="0">
                          <a:latin typeface="+mj-lt"/>
                          <a:ea typeface="Malgun Gothic"/>
                        </a:rPr>
                        <a:t>, Korea</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smtClean="0">
                          <a:latin typeface="+mj-lt"/>
                          <a:ea typeface="Malgun Gothic"/>
                        </a:rPr>
                        <a:t>+82-42-560-5635</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0000"/>
                        </a:lnSpc>
                        <a:spcBef>
                          <a:spcPts val="600"/>
                        </a:spcBef>
                        <a:spcAft>
                          <a:spcPts val="0"/>
                        </a:spcAft>
                      </a:pPr>
                      <a:r>
                        <a:rPr lang="en-US" sz="1100" dirty="0" smtClean="0">
                          <a:latin typeface="+mj-lt"/>
                          <a:ea typeface="Malgun Gothic"/>
                          <a:hlinkClick r:id="rId3"/>
                        </a:rPr>
                        <a:t>minho@etri.re.kr</a:t>
                      </a:r>
                      <a:r>
                        <a:rPr lang="en-US" sz="1100" dirty="0" smtClean="0">
                          <a:latin typeface="+mj-lt"/>
                          <a:ea typeface="Malgun Gothic"/>
                        </a:rPr>
                        <a:t> </a:t>
                      </a:r>
                      <a:endParaRPr lang="en-US" sz="11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910">
                <a:tc>
                  <a:txBody>
                    <a:bodyPr/>
                    <a:lstStyle/>
                    <a:p>
                      <a:pPr marL="0" marR="0">
                        <a:lnSpc>
                          <a:spcPct val="100000"/>
                        </a:lnSpc>
                        <a:spcBef>
                          <a:spcPts val="600"/>
                        </a:spcBef>
                        <a:spcAft>
                          <a:spcPts val="0"/>
                        </a:spcAft>
                      </a:pPr>
                      <a:r>
                        <a:rPr lang="en-US" sz="1200" dirty="0" err="1" smtClean="0">
                          <a:latin typeface="+mj-lt"/>
                          <a:ea typeface="Malgun Gothic"/>
                        </a:rPr>
                        <a:t>Hyoung</a:t>
                      </a:r>
                      <a:r>
                        <a:rPr lang="en-US" sz="1200" baseline="0" dirty="0" smtClean="0">
                          <a:latin typeface="+mj-lt"/>
                          <a:ea typeface="Malgun Gothic"/>
                        </a:rPr>
                        <a:t> Jin Kwon</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smtClean="0">
                          <a:latin typeface="+mj-lt"/>
                          <a:ea typeface="Malgun Gothic"/>
                        </a:rPr>
                        <a:t>ETRI</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0000"/>
                        </a:lnSpc>
                        <a:spcBef>
                          <a:spcPts val="600"/>
                        </a:spcBef>
                        <a:spcAft>
                          <a:spcPts val="0"/>
                        </a:spcAft>
                      </a:pPr>
                      <a:r>
                        <a:rPr lang="en-US" sz="1200" dirty="0" err="1" smtClean="0">
                          <a:latin typeface="+mj-lt"/>
                          <a:ea typeface="Malgun Gothic"/>
                        </a:rPr>
                        <a:t>Daejeon</a:t>
                      </a:r>
                      <a:r>
                        <a:rPr lang="en-US" sz="1200" dirty="0" smtClean="0">
                          <a:latin typeface="+mj-lt"/>
                          <a:ea typeface="Malgun Gothic"/>
                        </a:rPr>
                        <a:t>,</a:t>
                      </a:r>
                      <a:r>
                        <a:rPr lang="en-US" sz="1200" baseline="0" dirty="0" smtClean="0">
                          <a:latin typeface="+mj-lt"/>
                          <a:ea typeface="Malgun Gothic"/>
                        </a:rPr>
                        <a:t> Korea</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smtClean="0">
                          <a:latin typeface="+mj-lt"/>
                          <a:ea typeface="Malgun Gothic"/>
                        </a:rPr>
                        <a:t>+82-42-860-1698</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0000"/>
                        </a:lnSpc>
                        <a:spcBef>
                          <a:spcPts val="600"/>
                        </a:spcBef>
                        <a:spcAft>
                          <a:spcPts val="0"/>
                        </a:spcAft>
                      </a:pPr>
                      <a:r>
                        <a:rPr lang="en-US" sz="1100" dirty="0" smtClean="0">
                          <a:latin typeface="+mj-lt"/>
                          <a:ea typeface="Malgun Gothic"/>
                          <a:hlinkClick r:id="rId4"/>
                        </a:rPr>
                        <a:t>kwonjin@etri.re.kr</a:t>
                      </a:r>
                      <a:r>
                        <a:rPr lang="en-US" sz="1100" dirty="0" smtClean="0">
                          <a:latin typeface="+mj-lt"/>
                          <a:ea typeface="Malgun Gothic"/>
                        </a:rPr>
                        <a:t> </a:t>
                      </a:r>
                      <a:endParaRPr lang="en-US" sz="11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1455">
                <a:tc>
                  <a:txBody>
                    <a:bodyPr/>
                    <a:lstStyle/>
                    <a:p>
                      <a:pPr marL="0" marR="0">
                        <a:lnSpc>
                          <a:spcPct val="100000"/>
                        </a:lnSpc>
                        <a:spcBef>
                          <a:spcPts val="600"/>
                        </a:spcBef>
                        <a:spcAft>
                          <a:spcPts val="0"/>
                        </a:spcAft>
                      </a:pPr>
                      <a:r>
                        <a:rPr lang="en-US" sz="1200" dirty="0" smtClean="0">
                          <a:latin typeface="+mj-lt"/>
                          <a:ea typeface="Malgun Gothic"/>
                        </a:rPr>
                        <a:t>Jae </a:t>
                      </a:r>
                      <a:r>
                        <a:rPr lang="en-US" sz="1200" dirty="0" err="1" smtClean="0">
                          <a:latin typeface="+mj-lt"/>
                          <a:ea typeface="Malgun Gothic"/>
                        </a:rPr>
                        <a:t>Seung</a:t>
                      </a:r>
                      <a:r>
                        <a:rPr lang="en-US" sz="1200" dirty="0" smtClean="0">
                          <a:latin typeface="+mj-lt"/>
                          <a:ea typeface="Malgun Gothic"/>
                        </a:rPr>
                        <a:t> Lee</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smtClean="0">
                          <a:latin typeface="+mj-lt"/>
                          <a:ea typeface="Malgun Gothic"/>
                        </a:rPr>
                        <a:t>ETRI</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600"/>
                        </a:spcBef>
                        <a:spcAft>
                          <a:spcPts val="0"/>
                        </a:spcAft>
                        <a:buClrTx/>
                        <a:buSzTx/>
                        <a:buFontTx/>
                        <a:buNone/>
                        <a:tabLst/>
                        <a:defRPr/>
                      </a:pPr>
                      <a:r>
                        <a:rPr lang="en-US" altLang="ko-KR" sz="1200" kern="1200" dirty="0" err="1" smtClean="0">
                          <a:solidFill>
                            <a:schemeClr val="tx1"/>
                          </a:solidFill>
                          <a:latin typeface="+mn-lt"/>
                          <a:ea typeface="Malgun Gothic"/>
                          <a:cs typeface="+mn-cs"/>
                        </a:rPr>
                        <a:t>Daejeon</a:t>
                      </a:r>
                      <a:r>
                        <a:rPr lang="en-US" altLang="ko-KR" sz="1200" kern="1200" dirty="0" smtClean="0">
                          <a:solidFill>
                            <a:schemeClr val="tx1"/>
                          </a:solidFill>
                          <a:latin typeface="+mn-lt"/>
                          <a:ea typeface="Malgun Gothic"/>
                          <a:cs typeface="+mn-cs"/>
                        </a:rPr>
                        <a:t>,</a:t>
                      </a:r>
                      <a:r>
                        <a:rPr lang="en-US" altLang="ko-KR" sz="1200" kern="1200" baseline="0" dirty="0" smtClean="0">
                          <a:solidFill>
                            <a:schemeClr val="tx1"/>
                          </a:solidFill>
                          <a:latin typeface="+mn-lt"/>
                          <a:ea typeface="Malgun Gothic"/>
                          <a:cs typeface="+mn-cs"/>
                        </a:rPr>
                        <a:t> Korea</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smtClean="0">
                          <a:latin typeface="+mj-lt"/>
                          <a:ea typeface="Malgun Gothic"/>
                        </a:rPr>
                        <a:t>+82-42-860-1326</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0000"/>
                        </a:lnSpc>
                        <a:spcBef>
                          <a:spcPts val="600"/>
                        </a:spcBef>
                        <a:spcAft>
                          <a:spcPts val="0"/>
                        </a:spcAft>
                      </a:pPr>
                      <a:r>
                        <a:rPr lang="en-US" sz="1100" dirty="0" smtClean="0">
                          <a:latin typeface="+mj-lt"/>
                          <a:ea typeface="Malgun Gothic"/>
                          <a:hlinkClick r:id="rId5"/>
                        </a:rPr>
                        <a:t>jasonlee@etri.re.kr</a:t>
                      </a:r>
                      <a:r>
                        <a:rPr lang="en-US" sz="1100" dirty="0" smtClean="0">
                          <a:latin typeface="+mj-lt"/>
                          <a:ea typeface="Malgun Gothic"/>
                        </a:rPr>
                        <a:t> </a:t>
                      </a:r>
                      <a:endParaRPr lang="en-US" sz="11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00000"/>
                        </a:lnSpc>
                        <a:spcBef>
                          <a:spcPts val="600"/>
                        </a:spcBef>
                        <a:spcAft>
                          <a:spcPts val="0"/>
                        </a:spcAft>
                      </a:pPr>
                      <a:r>
                        <a:rPr lang="en-US" sz="1200" dirty="0" smtClean="0">
                          <a:latin typeface="+mj-lt"/>
                          <a:ea typeface="Malgun Gothic"/>
                        </a:rPr>
                        <a:t>Jae</a:t>
                      </a:r>
                      <a:r>
                        <a:rPr lang="en-US" sz="1200" baseline="0" dirty="0" smtClean="0">
                          <a:latin typeface="+mj-lt"/>
                          <a:ea typeface="Malgun Gothic"/>
                        </a:rPr>
                        <a:t> Woo Park</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smtClean="0">
                          <a:latin typeface="+mj-lt"/>
                          <a:ea typeface="Malgun Gothic"/>
                        </a:rPr>
                        <a:t>ETRI</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600"/>
                        </a:spcBef>
                        <a:spcAft>
                          <a:spcPts val="0"/>
                        </a:spcAft>
                        <a:buClrTx/>
                        <a:buSzTx/>
                        <a:buFontTx/>
                        <a:buNone/>
                        <a:tabLst/>
                        <a:defRPr/>
                      </a:pPr>
                      <a:r>
                        <a:rPr lang="en-US" altLang="ko-KR" sz="1200" kern="1200" dirty="0" err="1" smtClean="0">
                          <a:solidFill>
                            <a:schemeClr val="tx1"/>
                          </a:solidFill>
                          <a:latin typeface="+mn-lt"/>
                          <a:ea typeface="Malgun Gothic"/>
                          <a:cs typeface="+mn-cs"/>
                        </a:rPr>
                        <a:t>Daejeon</a:t>
                      </a:r>
                      <a:r>
                        <a:rPr lang="en-US" altLang="ko-KR" sz="1200" kern="1200" dirty="0" smtClean="0">
                          <a:solidFill>
                            <a:schemeClr val="tx1"/>
                          </a:solidFill>
                          <a:latin typeface="+mn-lt"/>
                          <a:ea typeface="Malgun Gothic"/>
                          <a:cs typeface="+mn-cs"/>
                        </a:rPr>
                        <a:t>,</a:t>
                      </a:r>
                      <a:r>
                        <a:rPr lang="en-US" altLang="ko-KR" sz="1200" kern="1200" baseline="0" dirty="0" smtClean="0">
                          <a:solidFill>
                            <a:schemeClr val="tx1"/>
                          </a:solidFill>
                          <a:latin typeface="+mn-lt"/>
                          <a:ea typeface="Malgun Gothic"/>
                          <a:cs typeface="+mn-cs"/>
                        </a:rPr>
                        <a:t> Korea</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smtClean="0">
                          <a:latin typeface="+mj-lt"/>
                          <a:ea typeface="Malgun Gothic"/>
                        </a:rPr>
                        <a:t>+82-42-860-5723</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0000"/>
                        </a:lnSpc>
                        <a:spcBef>
                          <a:spcPts val="600"/>
                        </a:spcBef>
                        <a:spcAft>
                          <a:spcPts val="0"/>
                        </a:spcAft>
                      </a:pPr>
                      <a:r>
                        <a:rPr lang="en-US" sz="1100" dirty="0" smtClean="0">
                          <a:latin typeface="+mj-lt"/>
                          <a:ea typeface="Malgun Gothic"/>
                          <a:hlinkClick r:id="rId6"/>
                        </a:rPr>
                        <a:t>parkjw@etri.re.kr</a:t>
                      </a:r>
                      <a:r>
                        <a:rPr lang="en-US" sz="1100" dirty="0" smtClean="0">
                          <a:latin typeface="+mj-lt"/>
                          <a:ea typeface="Malgun Gothic"/>
                        </a:rPr>
                        <a:t> </a:t>
                      </a:r>
                      <a:endParaRPr lang="en-US" sz="11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970">
                <a:tc>
                  <a:txBody>
                    <a:bodyPr/>
                    <a:lstStyle/>
                    <a:p>
                      <a:pPr marL="0" marR="0">
                        <a:lnSpc>
                          <a:spcPct val="100000"/>
                        </a:lnSpc>
                        <a:spcBef>
                          <a:spcPts val="600"/>
                        </a:spcBef>
                        <a:spcAft>
                          <a:spcPts val="0"/>
                        </a:spcAft>
                      </a:pPr>
                      <a:r>
                        <a:rPr lang="en-US" sz="1200" dirty="0" smtClean="0">
                          <a:latin typeface="+mj-lt"/>
                          <a:ea typeface="Malgun Gothic"/>
                        </a:rPr>
                        <a:t>Sok-kyu Lee</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smtClean="0">
                          <a:latin typeface="+mj-lt"/>
                          <a:ea typeface="Malgun Gothic"/>
                        </a:rPr>
                        <a:t>ETRI</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600"/>
                        </a:spcBef>
                        <a:spcAft>
                          <a:spcPts val="0"/>
                        </a:spcAft>
                        <a:buClrTx/>
                        <a:buSzTx/>
                        <a:buFontTx/>
                        <a:buNone/>
                        <a:tabLst/>
                        <a:defRPr/>
                      </a:pPr>
                      <a:r>
                        <a:rPr lang="en-US" altLang="ko-KR" sz="1200" kern="1200" dirty="0" err="1" smtClean="0">
                          <a:solidFill>
                            <a:schemeClr val="tx1"/>
                          </a:solidFill>
                          <a:latin typeface="+mn-lt"/>
                          <a:ea typeface="Malgun Gothic"/>
                          <a:cs typeface="+mn-cs"/>
                        </a:rPr>
                        <a:t>Daejeon</a:t>
                      </a:r>
                      <a:r>
                        <a:rPr lang="en-US" altLang="ko-KR" sz="1200" kern="1200" dirty="0" smtClean="0">
                          <a:solidFill>
                            <a:schemeClr val="tx1"/>
                          </a:solidFill>
                          <a:latin typeface="+mn-lt"/>
                          <a:ea typeface="Malgun Gothic"/>
                          <a:cs typeface="+mn-cs"/>
                        </a:rPr>
                        <a:t>,</a:t>
                      </a:r>
                      <a:r>
                        <a:rPr lang="en-US" altLang="ko-KR" sz="1200" kern="1200" baseline="0" dirty="0" smtClean="0">
                          <a:solidFill>
                            <a:schemeClr val="tx1"/>
                          </a:solidFill>
                          <a:latin typeface="+mn-lt"/>
                          <a:ea typeface="Malgun Gothic"/>
                          <a:cs typeface="+mn-cs"/>
                        </a:rPr>
                        <a:t> Korea</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smtClean="0">
                          <a:latin typeface="+mj-lt"/>
                          <a:ea typeface="Malgun Gothic"/>
                        </a:rPr>
                        <a:t>+82-42-860-5919</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0000"/>
                        </a:lnSpc>
                        <a:spcBef>
                          <a:spcPts val="600"/>
                        </a:spcBef>
                        <a:spcAft>
                          <a:spcPts val="0"/>
                        </a:spcAft>
                      </a:pPr>
                      <a:r>
                        <a:rPr lang="en-US" sz="1100" dirty="0" smtClean="0">
                          <a:latin typeface="+mj-lt"/>
                          <a:ea typeface="Malgun Gothic"/>
                          <a:hlinkClick r:id="rId7"/>
                        </a:rPr>
                        <a:t>sk-lee@etri.re.kr</a:t>
                      </a:r>
                      <a:r>
                        <a:rPr lang="en-US" sz="1100" dirty="0" smtClean="0">
                          <a:latin typeface="+mj-lt"/>
                          <a:ea typeface="Malgun Gothic"/>
                        </a:rPr>
                        <a:t> </a:t>
                      </a:r>
                      <a:endParaRPr lang="en-US" sz="11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910">
                <a:tc>
                  <a:txBody>
                    <a:bodyPr/>
                    <a:lstStyle/>
                    <a:p>
                      <a:pPr marL="0" marR="0">
                        <a:lnSpc>
                          <a:spcPct val="100000"/>
                        </a:lnSpc>
                        <a:spcBef>
                          <a:spcPts val="600"/>
                        </a:spcBef>
                        <a:spcAft>
                          <a:spcPts val="0"/>
                        </a:spcAft>
                      </a:pPr>
                      <a:r>
                        <a:rPr lang="en-US" sz="1200" dirty="0" smtClean="0">
                          <a:latin typeface="+mj-lt"/>
                          <a:ea typeface="Malgun Gothic"/>
                        </a:rPr>
                        <a:t>Eric Wong </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a:latin typeface="+mj-lt"/>
                          <a:ea typeface="Malgun Gothic"/>
                        </a:rPr>
                        <a:t>Broadcom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0000"/>
                        </a:lnSpc>
                        <a:spcBef>
                          <a:spcPts val="600"/>
                        </a:spcBef>
                        <a:spcAft>
                          <a:spcPts val="0"/>
                        </a:spcAft>
                      </a:pPr>
                      <a:r>
                        <a:rPr lang="en-US" sz="1200" dirty="0" smtClean="0">
                          <a:latin typeface="+mj-lt"/>
                          <a:ea typeface="Malgun Gothic"/>
                        </a:rPr>
                        <a:t>Sunnyvale, CA, USA</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smtClean="0">
                          <a:latin typeface="+mj-lt"/>
                          <a:ea typeface="Malgun Gothic"/>
                        </a:rPr>
                        <a:t>+1-408-922-6672</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0000"/>
                        </a:lnSpc>
                        <a:spcBef>
                          <a:spcPts val="600"/>
                        </a:spcBef>
                        <a:spcAft>
                          <a:spcPts val="0"/>
                        </a:spcAft>
                      </a:pPr>
                      <a:r>
                        <a:rPr lang="en-US" sz="1100" dirty="0" smtClean="0">
                          <a:latin typeface="+mj-lt"/>
                          <a:ea typeface="Malgun Gothic"/>
                          <a:hlinkClick r:id="rId8"/>
                        </a:rPr>
                        <a:t>ewong@broadcom.com</a:t>
                      </a:r>
                      <a:r>
                        <a:rPr lang="en-US" sz="1100" dirty="0" smtClean="0">
                          <a:latin typeface="+mj-lt"/>
                          <a:ea typeface="Malgun Gothic"/>
                        </a:rPr>
                        <a:t> </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910">
                <a:tc>
                  <a:txBody>
                    <a:bodyPr/>
                    <a:lstStyle/>
                    <a:p>
                      <a:pPr marL="0" marR="0" indent="0" algn="l" defTabSz="914400" rtl="0" eaLnBrk="1" fontAlgn="auto" latinLnBrk="0" hangingPunct="1">
                        <a:lnSpc>
                          <a:spcPct val="100000"/>
                        </a:lnSpc>
                        <a:spcBef>
                          <a:spcPts val="600"/>
                        </a:spcBef>
                        <a:spcAft>
                          <a:spcPts val="0"/>
                        </a:spcAft>
                        <a:buClrTx/>
                        <a:buSzTx/>
                        <a:buFontTx/>
                        <a:buNone/>
                        <a:tabLst/>
                        <a:defRPr/>
                      </a:pPr>
                      <a:r>
                        <a:rPr lang="en-US" sz="1200" dirty="0" smtClean="0">
                          <a:latin typeface="+mj-lt"/>
                          <a:ea typeface="Malgun Gothic"/>
                        </a:rPr>
                        <a:t>Matthew Fischer </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a:latin typeface="+mj-lt"/>
                          <a:ea typeface="Malgun Gothic"/>
                        </a:rPr>
                        <a:t>Broadcom</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Sunnyvale, CA, USA</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smtClean="0">
                          <a:latin typeface="+mj-lt"/>
                          <a:ea typeface="Malgun Gothic"/>
                        </a:rPr>
                        <a:t>+1-408-543-3370</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0000"/>
                        </a:lnSpc>
                        <a:spcBef>
                          <a:spcPts val="600"/>
                        </a:spcBef>
                        <a:spcAft>
                          <a:spcPts val="0"/>
                        </a:spcAft>
                      </a:pPr>
                      <a:r>
                        <a:rPr lang="en-US" sz="1100" dirty="0" smtClean="0">
                          <a:latin typeface="+mj-lt"/>
                          <a:ea typeface="Malgun Gothic"/>
                          <a:hlinkClick r:id="rId9"/>
                        </a:rPr>
                        <a:t>mfischer@broadcom.com</a:t>
                      </a:r>
                      <a:r>
                        <a:rPr lang="en-US" sz="1100" dirty="0" smtClean="0">
                          <a:latin typeface="+mj-lt"/>
                          <a:ea typeface="Malgun Gothic"/>
                        </a:rPr>
                        <a:t> </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340">
                <a:tc>
                  <a:txBody>
                    <a:bodyPr/>
                    <a:lstStyle/>
                    <a:p>
                      <a:pPr marL="0" marR="0" indent="0" algn="just" defTabSz="914400" rtl="0" eaLnBrk="1" fontAlgn="auto" latinLnBrk="0" hangingPunct="1">
                        <a:lnSpc>
                          <a:spcPct val="100000"/>
                        </a:lnSpc>
                        <a:spcBef>
                          <a:spcPts val="600"/>
                        </a:spcBef>
                        <a:spcAft>
                          <a:spcPts val="0"/>
                        </a:spcAft>
                        <a:buClrTx/>
                        <a:buSzTx/>
                        <a:buFontTx/>
                        <a:buNone/>
                        <a:tabLst/>
                        <a:defRPr/>
                      </a:pPr>
                      <a:r>
                        <a:rPr lang="en-US" sz="1200" kern="1200" dirty="0" smtClean="0">
                          <a:solidFill>
                            <a:schemeClr val="tx1"/>
                          </a:solidFill>
                          <a:latin typeface="+mj-lt"/>
                          <a:ea typeface="Malgun Gothic"/>
                          <a:cs typeface="+mn-cs"/>
                        </a:rPr>
                        <a:t>Yong Liu</a:t>
                      </a:r>
                      <a:endParaRPr lang="ko-KR" sz="1200" kern="1200" dirty="0" smtClean="0">
                        <a:solidFill>
                          <a:schemeClr val="tx1"/>
                        </a:solidFill>
                        <a:latin typeface="+mj-lt"/>
                        <a:ea typeface="Malgun Gothic"/>
                        <a:cs typeface="+mn-cs"/>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600"/>
                        </a:spcBef>
                        <a:spcAft>
                          <a:spcPts val="0"/>
                        </a:spcAft>
                        <a:buClrTx/>
                        <a:buSzTx/>
                        <a:buFontTx/>
                        <a:buNone/>
                        <a:tabLst/>
                        <a:defRPr/>
                      </a:pPr>
                      <a:r>
                        <a:rPr lang="en-US" sz="1200" kern="1200" dirty="0" smtClean="0">
                          <a:solidFill>
                            <a:schemeClr val="tx1"/>
                          </a:solidFill>
                          <a:latin typeface="+mj-lt"/>
                          <a:ea typeface="Malgun Gothic"/>
                          <a:cs typeface="+mn-cs"/>
                        </a:rPr>
                        <a:t>Broadcom</a:t>
                      </a:r>
                      <a:endParaRPr lang="ko-KR" sz="1200" kern="1200" dirty="0" smtClean="0">
                        <a:solidFill>
                          <a:schemeClr val="tx1"/>
                        </a:solidFill>
                        <a:latin typeface="+mj-lt"/>
                        <a:ea typeface="Malgun Gothic"/>
                        <a:cs typeface="+mn-cs"/>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altLang="ko-KR" sz="1200" kern="1200" dirty="0" smtClean="0">
                          <a:solidFill>
                            <a:schemeClr val="tx1"/>
                          </a:solidFill>
                          <a:latin typeface="+mn-lt"/>
                          <a:ea typeface="Malgun Gothic"/>
                          <a:cs typeface="+mn-cs"/>
                        </a:rPr>
                        <a:t>Sunnyvale, CA, USA</a:t>
                      </a:r>
                      <a:endParaRPr lang="en-US" sz="1200" kern="100" dirty="0">
                        <a:latin typeface="Times New Roman"/>
                        <a:ea typeface="맑은 고딕"/>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1600" kern="100" dirty="0">
                        <a:latin typeface="Times New Roman"/>
                        <a:ea typeface="맑은 고딕"/>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100" u="sng" kern="100" dirty="0">
                          <a:solidFill>
                            <a:srgbClr val="0000FF"/>
                          </a:solidFill>
                          <a:latin typeface="Times New Roman"/>
                          <a:ea typeface="맑은 고딕"/>
                          <a:cs typeface="Times New Roman"/>
                          <a:hlinkClick r:id="rId10"/>
                        </a:rPr>
                        <a:t>yongliu@broadcom.com</a:t>
                      </a:r>
                      <a:endParaRPr lang="ko-KR" sz="900" kern="100" dirty="0">
                        <a:latin typeface="Times New Roman"/>
                        <a:ea typeface="맑은 고딕"/>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910">
                <a:tc>
                  <a:txBody>
                    <a:bodyPr/>
                    <a:lstStyle/>
                    <a:p>
                      <a:pPr marL="0" marR="0">
                        <a:lnSpc>
                          <a:spcPct val="100000"/>
                        </a:lnSpc>
                        <a:spcBef>
                          <a:spcPts val="600"/>
                        </a:spcBef>
                        <a:spcAft>
                          <a:spcPts val="0"/>
                        </a:spcAft>
                      </a:pPr>
                      <a:r>
                        <a:rPr lang="en-US" sz="1200" dirty="0">
                          <a:latin typeface="+mj-lt"/>
                          <a:ea typeface="Malgun Gothic"/>
                        </a:rPr>
                        <a:t>Minyoung Park</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smtClean="0">
                          <a:latin typeface="+mj-lt"/>
                          <a:ea typeface="Malgun Gothic"/>
                        </a:rPr>
                        <a:t>Intel</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0000"/>
                        </a:lnSpc>
                        <a:spcBef>
                          <a:spcPts val="600"/>
                        </a:spcBef>
                        <a:spcAft>
                          <a:spcPts val="0"/>
                        </a:spcAft>
                      </a:pPr>
                      <a:r>
                        <a:rPr lang="en-US" sz="1200" dirty="0" smtClean="0">
                          <a:latin typeface="+mj-lt"/>
                          <a:ea typeface="Malgun Gothic"/>
                        </a:rPr>
                        <a:t>Hillsboro, OR, USA</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smtClean="0">
                          <a:latin typeface="+mj-lt"/>
                          <a:ea typeface="Malgun Gothic"/>
                        </a:rPr>
                        <a:t>+1-503-</a:t>
                      </a:r>
                      <a:r>
                        <a:rPr lang="en-US" sz="1200" baseline="0" dirty="0" smtClean="0">
                          <a:latin typeface="+mj-lt"/>
                          <a:ea typeface="Malgun Gothic"/>
                        </a:rPr>
                        <a:t>712-4705</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0000"/>
                        </a:lnSpc>
                        <a:spcBef>
                          <a:spcPts val="600"/>
                        </a:spcBef>
                        <a:spcAft>
                          <a:spcPts val="0"/>
                        </a:spcAft>
                      </a:pPr>
                      <a:r>
                        <a:rPr lang="en-US" sz="1100" dirty="0" smtClean="0">
                          <a:latin typeface="+mj-lt"/>
                          <a:ea typeface="Malgun Gothic"/>
                          <a:hlinkClick r:id="rId11"/>
                        </a:rPr>
                        <a:t>minyoung.park@intel.com</a:t>
                      </a:r>
                      <a:r>
                        <a:rPr lang="en-US" sz="1100" dirty="0" smtClean="0">
                          <a:latin typeface="+mj-lt"/>
                          <a:ea typeface="Malgun Gothic"/>
                        </a:rPr>
                        <a:t> </a:t>
                      </a:r>
                      <a:endParaRPr lang="en-US" sz="11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910">
                <a:tc>
                  <a:txBody>
                    <a:bodyPr/>
                    <a:lstStyle/>
                    <a:p>
                      <a:pPr marL="0" marR="0">
                        <a:lnSpc>
                          <a:spcPct val="100000"/>
                        </a:lnSpc>
                        <a:spcBef>
                          <a:spcPts val="600"/>
                        </a:spcBef>
                        <a:spcAft>
                          <a:spcPts val="0"/>
                        </a:spcAft>
                      </a:pPr>
                      <a:r>
                        <a:rPr lang="en-US" sz="1200" dirty="0" smtClean="0">
                          <a:latin typeface="+mj-lt"/>
                          <a:ea typeface="Malgun Gothic"/>
                        </a:rPr>
                        <a:t>Adrian Stephens</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smtClean="0">
                          <a:latin typeface="+mj-lt"/>
                          <a:ea typeface="Malgun Gothic"/>
                        </a:rPr>
                        <a:t>Intel</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0000"/>
                        </a:lnSpc>
                        <a:spcBef>
                          <a:spcPts val="600"/>
                        </a:spcBef>
                        <a:spcAft>
                          <a:spcPts val="0"/>
                        </a:spcAft>
                      </a:pPr>
                      <a:r>
                        <a:rPr lang="en-US" sz="1200" dirty="0" smtClean="0">
                          <a:latin typeface="+mj-lt"/>
                          <a:ea typeface="Malgun Gothic"/>
                        </a:rPr>
                        <a:t>U.K.</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smtClean="0">
                          <a:latin typeface="+mj-lt"/>
                          <a:ea typeface="Malgun Gothic"/>
                        </a:rPr>
                        <a:t>+44-1954-204609</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0000"/>
                        </a:lnSpc>
                        <a:spcBef>
                          <a:spcPts val="600"/>
                        </a:spcBef>
                        <a:spcAft>
                          <a:spcPts val="0"/>
                        </a:spcAft>
                      </a:pPr>
                      <a:r>
                        <a:rPr lang="en-US" sz="1100" dirty="0" smtClean="0">
                          <a:latin typeface="+mj-lt"/>
                          <a:ea typeface="Malgun Gothic"/>
                          <a:hlinkClick r:id="rId12"/>
                        </a:rPr>
                        <a:t>adrian.p.stephens@intel.com</a:t>
                      </a:r>
                      <a:r>
                        <a:rPr lang="en-US" sz="1100" dirty="0" smtClean="0">
                          <a:latin typeface="+mj-lt"/>
                          <a:ea typeface="Malgun Gothic"/>
                        </a:rPr>
                        <a:t> </a:t>
                      </a:r>
                      <a:endParaRPr lang="en-US" sz="11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910">
                <a:tc>
                  <a:txBody>
                    <a:bodyPr/>
                    <a:lstStyle/>
                    <a:p>
                      <a:pPr marL="0" marR="0">
                        <a:lnSpc>
                          <a:spcPct val="100000"/>
                        </a:lnSpc>
                        <a:spcBef>
                          <a:spcPts val="600"/>
                        </a:spcBef>
                        <a:spcAft>
                          <a:spcPts val="0"/>
                        </a:spcAft>
                      </a:pPr>
                      <a:r>
                        <a:rPr lang="en-US" sz="1200" dirty="0">
                          <a:latin typeface="+mj-lt"/>
                          <a:ea typeface="Malgun Gothic"/>
                        </a:rPr>
                        <a:t>Tom Tetzlaff</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smtClean="0">
                          <a:latin typeface="+mj-lt"/>
                          <a:ea typeface="Malgun Gothic"/>
                        </a:rPr>
                        <a:t>Intel</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0000"/>
                        </a:lnSpc>
                        <a:spcBef>
                          <a:spcPts val="600"/>
                        </a:spcBef>
                        <a:spcAft>
                          <a:spcPts val="0"/>
                        </a:spcAft>
                      </a:pPr>
                      <a:r>
                        <a:rPr lang="en-US" sz="1100" dirty="0" smtClean="0">
                          <a:latin typeface="+mj-lt"/>
                          <a:ea typeface="Malgun Gothic"/>
                          <a:hlinkClick r:id="rId13"/>
                        </a:rPr>
                        <a:t>thomas.a.tetzlaff@intel.com</a:t>
                      </a:r>
                      <a:r>
                        <a:rPr lang="en-US" sz="1100" dirty="0" smtClean="0">
                          <a:latin typeface="+mj-lt"/>
                          <a:ea typeface="Malgun Gothic"/>
                        </a:rPr>
                        <a:t> </a:t>
                      </a:r>
                      <a:endParaRPr lang="en-US" sz="11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910">
                <a:tc>
                  <a:txBody>
                    <a:bodyPr/>
                    <a:lstStyle/>
                    <a:p>
                      <a:pPr marL="0" marR="0">
                        <a:lnSpc>
                          <a:spcPct val="100000"/>
                        </a:lnSpc>
                        <a:spcBef>
                          <a:spcPts val="600"/>
                        </a:spcBef>
                        <a:spcAft>
                          <a:spcPts val="0"/>
                        </a:spcAft>
                      </a:pPr>
                      <a:r>
                        <a:rPr lang="en-US" sz="1200" dirty="0">
                          <a:latin typeface="+mj-lt"/>
                          <a:ea typeface="Malgun Gothic"/>
                        </a:rPr>
                        <a:t>Emily Qi</a:t>
                      </a: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r>
                        <a:rPr lang="en-US" sz="1200" dirty="0" smtClean="0">
                          <a:latin typeface="+mj-lt"/>
                          <a:ea typeface="Malgun Gothic"/>
                        </a:rPr>
                        <a:t>Intel</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Hillsboro, OR, USA</a:t>
                      </a: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600"/>
                        </a:spcBef>
                        <a:spcAft>
                          <a:spcPts val="0"/>
                        </a:spcAft>
                      </a:pPr>
                      <a:endParaRPr lang="en-US" sz="12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00000"/>
                        </a:lnSpc>
                        <a:spcBef>
                          <a:spcPts val="600"/>
                        </a:spcBef>
                        <a:spcAft>
                          <a:spcPts val="0"/>
                        </a:spcAft>
                      </a:pPr>
                      <a:r>
                        <a:rPr lang="en-US" sz="1100" dirty="0" smtClean="0">
                          <a:latin typeface="+mj-lt"/>
                          <a:ea typeface="Malgun Gothic"/>
                          <a:hlinkClick r:id="rId14"/>
                        </a:rPr>
                        <a:t>emily.h.qi@intel.com</a:t>
                      </a:r>
                      <a:r>
                        <a:rPr lang="en-US" sz="1100" dirty="0" smtClean="0">
                          <a:latin typeface="+mj-lt"/>
                          <a:ea typeface="Malgun Gothic"/>
                        </a:rPr>
                        <a:t> </a:t>
                      </a:r>
                      <a:endParaRPr lang="en-US" sz="1100" dirty="0">
                        <a:latin typeface="+mj-lt"/>
                        <a:ea typeface="Malgun Gothic"/>
                      </a:endParaRPr>
                    </a:p>
                  </a:txBody>
                  <a:tcPr marL="52026" marR="5202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910">
                <a:tc>
                  <a:txBody>
                    <a:bodyPr/>
                    <a:lstStyle/>
                    <a:p>
                      <a:pPr marL="0" marR="0">
                        <a:spcBef>
                          <a:spcPts val="0"/>
                        </a:spcBef>
                        <a:spcAft>
                          <a:spcPts val="0"/>
                        </a:spcAft>
                      </a:pPr>
                      <a:r>
                        <a:rPr lang="en-US" sz="1200" kern="1200" dirty="0" err="1">
                          <a:solidFill>
                            <a:schemeClr val="tx1"/>
                          </a:solidFill>
                          <a:latin typeface="+mn-lt"/>
                          <a:ea typeface="Malgun Gothic"/>
                          <a:cs typeface="+mn-cs"/>
                        </a:rPr>
                        <a:t>Simone Merlin</a:t>
                      </a:r>
                    </a:p>
                  </a:txBody>
                  <a:tcPr marL="49093" marR="49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a:solidFill>
                            <a:schemeClr val="tx1"/>
                          </a:solidFill>
                          <a:latin typeface="+mn-lt"/>
                          <a:ea typeface="Malgun Gothic"/>
                          <a:cs typeface="+mn-cs"/>
                        </a:rPr>
                        <a:t>Qualcomm</a:t>
                      </a:r>
                    </a:p>
                  </a:txBody>
                  <a:tcPr marL="49093" marR="49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200" kern="1200" dirty="0" smtClean="0">
                          <a:solidFill>
                            <a:srgbClr val="000000"/>
                          </a:solidFill>
                          <a:latin typeface="+mn-lt"/>
                          <a:ea typeface="Malgun Gothic"/>
                          <a:cs typeface="Times New Roman"/>
                        </a:rPr>
                        <a:t>San Diego, CA, USA</a:t>
                      </a:r>
                      <a:endParaRPr lang="en-US" sz="1200" kern="1200" dirty="0">
                        <a:solidFill>
                          <a:srgbClr val="000000"/>
                        </a:solidFill>
                        <a:latin typeface="+mn-lt"/>
                        <a:ea typeface="Malgun Gothic"/>
                        <a:cs typeface="Times New Roman"/>
                      </a:endParaRPr>
                    </a:p>
                  </a:txBody>
                  <a:tcPr marL="49093" marR="49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smtClean="0">
                          <a:solidFill>
                            <a:srgbClr val="000000"/>
                          </a:solidFill>
                          <a:latin typeface="+mn-lt"/>
                          <a:ea typeface="Gulim"/>
                          <a:cs typeface="Times New Roman"/>
                        </a:rPr>
                        <a:t>+1-858-845-1243</a:t>
                      </a:r>
                      <a:endParaRPr lang="en-US" sz="1200" dirty="0">
                        <a:solidFill>
                          <a:srgbClr val="000000"/>
                        </a:solidFill>
                        <a:latin typeface="+mn-lt"/>
                        <a:ea typeface="Gulim"/>
                        <a:cs typeface="Times New Roman"/>
                      </a:endParaRPr>
                    </a:p>
                  </a:txBody>
                  <a:tcPr marL="49093" marR="49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100" dirty="0" smtClean="0">
                          <a:solidFill>
                            <a:srgbClr val="000000"/>
                          </a:solidFill>
                          <a:latin typeface="+mn-lt"/>
                          <a:ea typeface="Gulim"/>
                          <a:cs typeface="Times New Roman"/>
                          <a:hlinkClick r:id="rId15"/>
                        </a:rPr>
                        <a:t>smerlin@qualcomm.com</a:t>
                      </a:r>
                      <a:r>
                        <a:rPr lang="en-US" sz="1100" dirty="0" smtClean="0">
                          <a:solidFill>
                            <a:srgbClr val="000000"/>
                          </a:solidFill>
                          <a:latin typeface="+mn-lt"/>
                          <a:ea typeface="Gulim"/>
                          <a:cs typeface="Times New Roman"/>
                        </a:rPr>
                        <a:t> </a:t>
                      </a:r>
                      <a:endParaRPr lang="en-US" sz="1100" dirty="0">
                        <a:solidFill>
                          <a:srgbClr val="000000"/>
                        </a:solidFill>
                        <a:latin typeface="+mn-lt"/>
                        <a:ea typeface="Gulim"/>
                        <a:cs typeface="Times New Roman"/>
                      </a:endParaRPr>
                    </a:p>
                  </a:txBody>
                  <a:tcPr marL="49093" marR="49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910">
                <a:tc>
                  <a:txBody>
                    <a:bodyPr/>
                    <a:lstStyle/>
                    <a:p>
                      <a:pPr marL="0" marR="0">
                        <a:spcBef>
                          <a:spcPts val="0"/>
                        </a:spcBef>
                        <a:spcAft>
                          <a:spcPts val="0"/>
                        </a:spcAft>
                      </a:pPr>
                      <a:r>
                        <a:rPr lang="en-US" sz="1200" kern="1200" dirty="0" err="1">
                          <a:solidFill>
                            <a:schemeClr val="tx1"/>
                          </a:solidFill>
                          <a:latin typeface="+mn-lt"/>
                          <a:ea typeface="Malgun Gothic"/>
                          <a:cs typeface="+mn-cs"/>
                        </a:rPr>
                        <a:t>Santosh Abraham</a:t>
                      </a:r>
                    </a:p>
                  </a:txBody>
                  <a:tcPr marL="49093" marR="49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a:solidFill>
                            <a:schemeClr val="tx1"/>
                          </a:solidFill>
                          <a:latin typeface="+mn-lt"/>
                          <a:ea typeface="Malgun Gothic"/>
                          <a:cs typeface="+mn-cs"/>
                        </a:rPr>
                        <a:t>Qualcomm</a:t>
                      </a:r>
                    </a:p>
                  </a:txBody>
                  <a:tcPr marL="49093" marR="49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altLang="ko-KR" sz="1200" kern="1200" dirty="0" smtClean="0">
                          <a:solidFill>
                            <a:srgbClr val="000000"/>
                          </a:solidFill>
                          <a:latin typeface="+mn-lt"/>
                          <a:ea typeface="Malgun Gothic"/>
                          <a:cs typeface="Times New Roman"/>
                        </a:rPr>
                        <a:t>San Diego, CA, USA</a:t>
                      </a:r>
                      <a:endParaRPr lang="en-US" sz="1200" kern="1200" dirty="0">
                        <a:solidFill>
                          <a:srgbClr val="000000"/>
                        </a:solidFill>
                        <a:latin typeface="+mn-lt"/>
                        <a:ea typeface="Malgun Gothic"/>
                        <a:cs typeface="Times New Roman"/>
                      </a:endParaRPr>
                    </a:p>
                  </a:txBody>
                  <a:tcPr marL="49093" marR="49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Gulim"/>
                        <a:cs typeface="Times New Roman"/>
                      </a:endParaRPr>
                    </a:p>
                  </a:txBody>
                  <a:tcPr marL="49093" marR="49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100" dirty="0" smtClean="0">
                          <a:solidFill>
                            <a:srgbClr val="000000"/>
                          </a:solidFill>
                          <a:latin typeface="+mn-lt"/>
                          <a:ea typeface="Gulim"/>
                          <a:cs typeface="Times New Roman"/>
                          <a:hlinkClick r:id="rId16"/>
                        </a:rPr>
                        <a:t>sabraham@qualcomm.com</a:t>
                      </a:r>
                      <a:r>
                        <a:rPr lang="en-US" sz="1100" dirty="0" smtClean="0">
                          <a:solidFill>
                            <a:srgbClr val="000000"/>
                          </a:solidFill>
                          <a:latin typeface="+mn-lt"/>
                          <a:ea typeface="Gulim"/>
                          <a:cs typeface="Times New Roman"/>
                        </a:rPr>
                        <a:t> </a:t>
                      </a:r>
                      <a:endParaRPr lang="en-US" sz="1100" dirty="0">
                        <a:solidFill>
                          <a:srgbClr val="000000"/>
                        </a:solidFill>
                        <a:latin typeface="+mn-lt"/>
                        <a:ea typeface="Gulim"/>
                        <a:cs typeface="Times New Roman"/>
                      </a:endParaRPr>
                    </a:p>
                  </a:txBody>
                  <a:tcPr marL="49093" marR="49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910">
                <a:tc>
                  <a:txBody>
                    <a:bodyPr/>
                    <a:lstStyle/>
                    <a:p>
                      <a:pPr marL="0" marR="0">
                        <a:spcBef>
                          <a:spcPts val="0"/>
                        </a:spcBef>
                        <a:spcAft>
                          <a:spcPts val="0"/>
                        </a:spcAft>
                      </a:pPr>
                      <a:r>
                        <a:rPr lang="en-US" sz="1200" kern="1200" dirty="0" err="1">
                          <a:solidFill>
                            <a:schemeClr val="tx1"/>
                          </a:solidFill>
                          <a:latin typeface="+mn-lt"/>
                          <a:ea typeface="Malgun Gothic"/>
                          <a:cs typeface="+mn-cs"/>
                        </a:rPr>
                        <a:t>Menzo Wentink</a:t>
                      </a:r>
                    </a:p>
                  </a:txBody>
                  <a:tcPr marL="49093" marR="49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a:solidFill>
                            <a:schemeClr val="tx1"/>
                          </a:solidFill>
                          <a:latin typeface="+mn-lt"/>
                          <a:ea typeface="Malgun Gothic"/>
                          <a:cs typeface="+mn-cs"/>
                        </a:rPr>
                        <a:t>Qualcomm</a:t>
                      </a:r>
                    </a:p>
                  </a:txBody>
                  <a:tcPr marL="49093" marR="49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altLang="ko-KR" sz="1100" kern="1200" dirty="0" err="1" smtClean="0">
                          <a:solidFill>
                            <a:srgbClr val="000000"/>
                          </a:solidFill>
                          <a:latin typeface="+mn-lt"/>
                          <a:ea typeface="Malgun Gothic"/>
                          <a:cs typeface="Times New Roman"/>
                        </a:rPr>
                        <a:t>Breukelen</a:t>
                      </a:r>
                      <a:r>
                        <a:rPr lang="en-US" altLang="ko-KR" sz="1100" kern="1200" dirty="0" smtClean="0">
                          <a:solidFill>
                            <a:srgbClr val="000000"/>
                          </a:solidFill>
                          <a:latin typeface="+mn-lt"/>
                          <a:ea typeface="Malgun Gothic"/>
                          <a:cs typeface="Times New Roman"/>
                        </a:rPr>
                        <a:t>, Netherlands</a:t>
                      </a:r>
                      <a:endParaRPr lang="en-US" sz="1100" kern="1200" dirty="0">
                        <a:solidFill>
                          <a:srgbClr val="000000"/>
                        </a:solidFill>
                        <a:latin typeface="+mn-lt"/>
                        <a:ea typeface="Malgun Gothic"/>
                        <a:cs typeface="Times New Roman"/>
                      </a:endParaRPr>
                    </a:p>
                  </a:txBody>
                  <a:tcPr marL="49093" marR="49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dirty="0">
                        <a:solidFill>
                          <a:srgbClr val="000000"/>
                        </a:solidFill>
                        <a:latin typeface="+mn-lt"/>
                        <a:ea typeface="Gulim"/>
                        <a:cs typeface="Times New Roman"/>
                      </a:endParaRPr>
                    </a:p>
                  </a:txBody>
                  <a:tcPr marL="49093" marR="49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100" dirty="0" smtClean="0">
                          <a:solidFill>
                            <a:srgbClr val="000000"/>
                          </a:solidFill>
                          <a:latin typeface="+mn-lt"/>
                          <a:ea typeface="Gulim"/>
                          <a:cs typeface="Times New Roman"/>
                          <a:hlinkClick r:id="rId17"/>
                        </a:rPr>
                        <a:t>mwentink@qualcomm.com</a:t>
                      </a:r>
                      <a:r>
                        <a:rPr lang="en-US" sz="1100" dirty="0" smtClean="0">
                          <a:solidFill>
                            <a:srgbClr val="000000"/>
                          </a:solidFill>
                          <a:latin typeface="+mn-lt"/>
                          <a:ea typeface="Gulim"/>
                          <a:cs typeface="Times New Roman"/>
                        </a:rPr>
                        <a:t> </a:t>
                      </a:r>
                      <a:endParaRPr lang="en-US" sz="1100" dirty="0">
                        <a:solidFill>
                          <a:srgbClr val="000000"/>
                        </a:solidFill>
                        <a:latin typeface="+mn-lt"/>
                        <a:ea typeface="Gulim"/>
                        <a:cs typeface="Times New Roman"/>
                      </a:endParaRPr>
                    </a:p>
                  </a:txBody>
                  <a:tcPr marL="49093" marR="49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910">
                <a:tc>
                  <a:txBody>
                    <a:bodyPr/>
                    <a:lstStyle/>
                    <a:p>
                      <a:pPr marL="0" marR="0">
                        <a:spcBef>
                          <a:spcPts val="0"/>
                        </a:spcBef>
                        <a:spcAft>
                          <a:spcPts val="0"/>
                        </a:spcAft>
                      </a:pPr>
                      <a:r>
                        <a:rPr lang="en-US" sz="1200" kern="1200" dirty="0" err="1">
                          <a:solidFill>
                            <a:schemeClr val="tx1"/>
                          </a:solidFill>
                          <a:latin typeface="+mn-lt"/>
                          <a:ea typeface="Malgun Gothic"/>
                          <a:cs typeface="+mn-cs"/>
                        </a:rPr>
                        <a:t>Alfred Asterjadhi </a:t>
                      </a:r>
                    </a:p>
                  </a:txBody>
                  <a:tcPr marL="49093" marR="49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a:solidFill>
                            <a:schemeClr val="tx1"/>
                          </a:solidFill>
                          <a:latin typeface="+mn-lt"/>
                          <a:ea typeface="Malgun Gothic"/>
                          <a:cs typeface="+mn-cs"/>
                        </a:rPr>
                        <a:t>Qualcomm</a:t>
                      </a:r>
                    </a:p>
                  </a:txBody>
                  <a:tcPr marL="49093" marR="49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100" kern="1200" dirty="0" err="1" smtClean="0">
                          <a:solidFill>
                            <a:srgbClr val="000000"/>
                          </a:solidFill>
                          <a:latin typeface="+mn-lt"/>
                          <a:ea typeface="Malgun Gothic"/>
                          <a:cs typeface="Times New Roman"/>
                        </a:rPr>
                        <a:t>Breukelen</a:t>
                      </a:r>
                      <a:r>
                        <a:rPr lang="en-US" sz="1100" kern="1200" dirty="0" smtClean="0">
                          <a:solidFill>
                            <a:srgbClr val="000000"/>
                          </a:solidFill>
                          <a:latin typeface="+mn-lt"/>
                          <a:ea typeface="Malgun Gothic"/>
                          <a:cs typeface="Times New Roman"/>
                        </a:rPr>
                        <a:t>, Netherlands</a:t>
                      </a:r>
                      <a:endParaRPr lang="en-US" sz="1100" kern="1200" dirty="0">
                        <a:solidFill>
                          <a:srgbClr val="000000"/>
                        </a:solidFill>
                        <a:latin typeface="+mn-lt"/>
                        <a:ea typeface="Malgun Gothic"/>
                        <a:cs typeface="Times New Roman"/>
                      </a:endParaRPr>
                    </a:p>
                  </a:txBody>
                  <a:tcPr marL="49093" marR="49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dirty="0">
                        <a:solidFill>
                          <a:srgbClr val="000000"/>
                        </a:solidFill>
                        <a:latin typeface="+mn-lt"/>
                        <a:ea typeface="Gulim"/>
                        <a:cs typeface="Times New Roman"/>
                      </a:endParaRPr>
                    </a:p>
                  </a:txBody>
                  <a:tcPr marL="49093" marR="49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100" dirty="0" smtClean="0">
                          <a:solidFill>
                            <a:srgbClr val="000000"/>
                          </a:solidFill>
                          <a:latin typeface="+mn-lt"/>
                          <a:ea typeface="Gulim"/>
                          <a:cs typeface="Times New Roman"/>
                          <a:hlinkClick r:id="rId18"/>
                        </a:rPr>
                        <a:t>aasterja@qualcomm.com</a:t>
                      </a:r>
                      <a:r>
                        <a:rPr lang="en-US" sz="1100" dirty="0" smtClean="0">
                          <a:solidFill>
                            <a:srgbClr val="000000"/>
                          </a:solidFill>
                          <a:latin typeface="+mn-lt"/>
                          <a:ea typeface="Gulim"/>
                          <a:cs typeface="Times New Roman"/>
                        </a:rPr>
                        <a:t> </a:t>
                      </a:r>
                      <a:endParaRPr lang="en-US" sz="1100" dirty="0">
                        <a:solidFill>
                          <a:srgbClr val="000000"/>
                        </a:solidFill>
                        <a:latin typeface="+mn-lt"/>
                        <a:ea typeface="Gulim"/>
                        <a:cs typeface="Times New Roman"/>
                      </a:endParaRPr>
                    </a:p>
                  </a:txBody>
                  <a:tcPr marL="49093" marR="49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910">
                <a:tc>
                  <a:txBody>
                    <a:bodyPr/>
                    <a:lstStyle/>
                    <a:p>
                      <a:pPr marL="0" marR="0">
                        <a:spcBef>
                          <a:spcPts val="0"/>
                        </a:spcBef>
                        <a:spcAft>
                          <a:spcPts val="0"/>
                        </a:spcAft>
                      </a:pPr>
                      <a:r>
                        <a:rPr lang="en-US" sz="1200" kern="1200" dirty="0" err="1">
                          <a:solidFill>
                            <a:schemeClr val="tx1"/>
                          </a:solidFill>
                          <a:latin typeface="+mn-lt"/>
                          <a:ea typeface="Malgun Gothic"/>
                          <a:cs typeface="+mn-cs"/>
                        </a:rPr>
                        <a:t>Amin Jafarian</a:t>
                      </a:r>
                    </a:p>
                  </a:txBody>
                  <a:tcPr marL="49093" marR="49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a:solidFill>
                            <a:schemeClr val="tx1"/>
                          </a:solidFill>
                          <a:latin typeface="+mn-lt"/>
                          <a:ea typeface="Malgun Gothic"/>
                          <a:cs typeface="+mn-cs"/>
                        </a:rPr>
                        <a:t>Qualcomm</a:t>
                      </a:r>
                    </a:p>
                  </a:txBody>
                  <a:tcPr marL="49093" marR="49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altLang="ko-KR" sz="1200" kern="1200" dirty="0" smtClean="0">
                          <a:solidFill>
                            <a:srgbClr val="000000"/>
                          </a:solidFill>
                          <a:latin typeface="+mn-lt"/>
                          <a:ea typeface="Malgun Gothic"/>
                          <a:cs typeface="Times New Roman"/>
                        </a:rPr>
                        <a:t>San Diego, CA, USA</a:t>
                      </a:r>
                    </a:p>
                  </a:txBody>
                  <a:tcPr marL="49093" marR="49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a:solidFill>
                          <a:srgbClr val="000000"/>
                        </a:solidFill>
                        <a:latin typeface="+mn-lt"/>
                        <a:ea typeface="Gulim"/>
                        <a:cs typeface="Times New Roman"/>
                      </a:endParaRPr>
                    </a:p>
                  </a:txBody>
                  <a:tcPr marL="49093" marR="49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endParaRPr lang="en-US" sz="1100" dirty="0">
                        <a:solidFill>
                          <a:srgbClr val="000000"/>
                        </a:solidFill>
                        <a:latin typeface="+mn-lt"/>
                        <a:ea typeface="Gulim"/>
                        <a:cs typeface="Times New Roman"/>
                      </a:endParaRPr>
                    </a:p>
                  </a:txBody>
                  <a:tcPr marL="49093" marR="49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910">
                <a:tc>
                  <a:txBody>
                    <a:bodyPr/>
                    <a:lstStyle/>
                    <a:p>
                      <a:pPr marL="0" marR="0">
                        <a:spcBef>
                          <a:spcPts val="0"/>
                        </a:spcBef>
                        <a:spcAft>
                          <a:spcPts val="0"/>
                        </a:spcAft>
                      </a:pPr>
                      <a:r>
                        <a:rPr lang="en-US" sz="1200" kern="1200" dirty="0">
                          <a:solidFill>
                            <a:schemeClr val="tx1"/>
                          </a:solidFill>
                          <a:latin typeface="+mn-lt"/>
                          <a:ea typeface="Malgun Gothic"/>
                          <a:cs typeface="+mn-cs"/>
                        </a:rPr>
                        <a:t>Hemanth Sampath</a:t>
                      </a:r>
                    </a:p>
                  </a:txBody>
                  <a:tcPr marL="49093" marR="49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a:solidFill>
                            <a:schemeClr val="tx1"/>
                          </a:solidFill>
                          <a:latin typeface="+mn-lt"/>
                          <a:ea typeface="Malgun Gothic"/>
                          <a:cs typeface="+mn-cs"/>
                        </a:rPr>
                        <a:t>Qualcomm</a:t>
                      </a:r>
                    </a:p>
                  </a:txBody>
                  <a:tcPr marL="49093" marR="49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altLang="ko-KR" sz="1200" kern="1200" dirty="0" smtClean="0">
                          <a:solidFill>
                            <a:srgbClr val="000000"/>
                          </a:solidFill>
                          <a:latin typeface="+mn-lt"/>
                          <a:ea typeface="Malgun Gothic"/>
                          <a:cs typeface="Times New Roman"/>
                        </a:rPr>
                        <a:t>San Diego, CA, USA</a:t>
                      </a:r>
                      <a:endParaRPr lang="en-US" sz="1200" kern="1200" dirty="0">
                        <a:solidFill>
                          <a:srgbClr val="000000"/>
                        </a:solidFill>
                        <a:latin typeface="+mn-lt"/>
                        <a:ea typeface="Malgun Gothic"/>
                        <a:cs typeface="Times New Roman"/>
                      </a:endParaRPr>
                    </a:p>
                  </a:txBody>
                  <a:tcPr marL="49093" marR="49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dirty="0">
                        <a:solidFill>
                          <a:srgbClr val="000000"/>
                        </a:solidFill>
                        <a:latin typeface="+mn-lt"/>
                        <a:ea typeface="Gulim"/>
                        <a:cs typeface="Times New Roman"/>
                      </a:endParaRPr>
                    </a:p>
                  </a:txBody>
                  <a:tcPr marL="49093" marR="49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100" dirty="0" smtClean="0">
                          <a:solidFill>
                            <a:srgbClr val="000000"/>
                          </a:solidFill>
                          <a:latin typeface="+mn-lt"/>
                          <a:ea typeface="Gulim"/>
                          <a:cs typeface="Times New Roman"/>
                          <a:hlinkClick r:id="rId19"/>
                        </a:rPr>
                        <a:t>hsampath@qualcomm.com</a:t>
                      </a:r>
                      <a:r>
                        <a:rPr lang="en-US" sz="1100" baseline="0" dirty="0" smtClean="0">
                          <a:solidFill>
                            <a:srgbClr val="000000"/>
                          </a:solidFill>
                          <a:latin typeface="+mn-lt"/>
                          <a:ea typeface="Gulim"/>
                          <a:cs typeface="Times New Roman"/>
                        </a:rPr>
                        <a:t> </a:t>
                      </a:r>
                      <a:endParaRPr lang="en-US" sz="1100" dirty="0">
                        <a:solidFill>
                          <a:srgbClr val="000000"/>
                        </a:solidFill>
                        <a:latin typeface="+mn-lt"/>
                        <a:ea typeface="Gulim"/>
                        <a:cs typeface="Times New Roman"/>
                      </a:endParaRPr>
                    </a:p>
                  </a:txBody>
                  <a:tcPr marL="49093" marR="49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910">
                <a:tc>
                  <a:txBody>
                    <a:bodyPr/>
                    <a:lstStyle/>
                    <a:p>
                      <a:pPr marL="0" marR="0">
                        <a:spcBef>
                          <a:spcPts val="0"/>
                        </a:spcBef>
                        <a:spcAft>
                          <a:spcPts val="0"/>
                        </a:spcAft>
                      </a:pPr>
                      <a:r>
                        <a:rPr lang="en-US" sz="1200" kern="1200" dirty="0" smtClean="0">
                          <a:solidFill>
                            <a:schemeClr val="tx1"/>
                          </a:solidFill>
                          <a:latin typeface="+mn-lt"/>
                          <a:ea typeface="Malgun Gothic"/>
                          <a:cs typeface="+mn-cs"/>
                        </a:rPr>
                        <a:t>VK jones</a:t>
                      </a:r>
                      <a:endParaRPr lang="en-US" sz="1200" kern="1200" dirty="0">
                        <a:solidFill>
                          <a:schemeClr val="tx1"/>
                        </a:solidFill>
                        <a:latin typeface="+mn-lt"/>
                        <a:ea typeface="Malgun Gothic"/>
                        <a:cs typeface="+mn-cs"/>
                      </a:endParaRPr>
                    </a:p>
                  </a:txBody>
                  <a:tcPr marL="49093" marR="49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kern="1200" dirty="0" smtClean="0">
                          <a:solidFill>
                            <a:schemeClr val="tx1"/>
                          </a:solidFill>
                          <a:latin typeface="+mn-lt"/>
                          <a:ea typeface="Malgun Gothic"/>
                          <a:cs typeface="+mn-cs"/>
                        </a:rPr>
                        <a:t>Qualcomm</a:t>
                      </a:r>
                      <a:endParaRPr lang="en-US" sz="1200" kern="1200" dirty="0">
                        <a:solidFill>
                          <a:schemeClr val="tx1"/>
                        </a:solidFill>
                        <a:latin typeface="+mn-lt"/>
                        <a:ea typeface="Malgun Gothic"/>
                        <a:cs typeface="+mn-cs"/>
                      </a:endParaRPr>
                    </a:p>
                  </a:txBody>
                  <a:tcPr marL="49093" marR="49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200" kern="1200" dirty="0" smtClean="0">
                          <a:solidFill>
                            <a:srgbClr val="000000"/>
                          </a:solidFill>
                          <a:latin typeface="+mn-lt"/>
                          <a:ea typeface="Malgun Gothic"/>
                          <a:cs typeface="Times New Roman"/>
                        </a:rPr>
                        <a:t>Santa</a:t>
                      </a:r>
                      <a:r>
                        <a:rPr lang="en-US" sz="1200" kern="1200" baseline="0" dirty="0" smtClean="0">
                          <a:solidFill>
                            <a:srgbClr val="000000"/>
                          </a:solidFill>
                          <a:latin typeface="+mn-lt"/>
                          <a:ea typeface="Malgun Gothic"/>
                          <a:cs typeface="Times New Roman"/>
                        </a:rPr>
                        <a:t> Clara, CA, USA</a:t>
                      </a:r>
                      <a:endParaRPr lang="en-US" sz="1200" kern="1200" dirty="0">
                        <a:solidFill>
                          <a:srgbClr val="000000"/>
                        </a:solidFill>
                        <a:latin typeface="+mn-lt"/>
                        <a:ea typeface="Malgun Gothic"/>
                        <a:cs typeface="Times New Roman"/>
                      </a:endParaRPr>
                    </a:p>
                  </a:txBody>
                  <a:tcPr marL="49093" marR="49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endParaRPr lang="en-US" sz="1200" dirty="0">
                        <a:solidFill>
                          <a:srgbClr val="000000"/>
                        </a:solidFill>
                        <a:latin typeface="+mn-lt"/>
                        <a:ea typeface="Gulim"/>
                        <a:cs typeface="Times New Roman"/>
                      </a:endParaRPr>
                    </a:p>
                  </a:txBody>
                  <a:tcPr marL="49093" marR="49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r>
                        <a:rPr lang="en-US" sz="1100" dirty="0" smtClean="0">
                          <a:solidFill>
                            <a:srgbClr val="000000"/>
                          </a:solidFill>
                          <a:latin typeface="+mn-lt"/>
                          <a:ea typeface="Gulim"/>
                          <a:cs typeface="Times New Roman"/>
                          <a:hlinkClick r:id="rId20"/>
                        </a:rPr>
                        <a:t>vkjones@qualcomm.com</a:t>
                      </a:r>
                      <a:r>
                        <a:rPr lang="en-US" sz="1100" dirty="0" smtClean="0">
                          <a:solidFill>
                            <a:srgbClr val="000000"/>
                          </a:solidFill>
                          <a:latin typeface="+mn-lt"/>
                          <a:ea typeface="Gulim"/>
                          <a:cs typeface="Times New Roman"/>
                        </a:rPr>
                        <a:t> </a:t>
                      </a:r>
                      <a:endParaRPr lang="en-US" sz="1100" dirty="0">
                        <a:solidFill>
                          <a:srgbClr val="000000"/>
                        </a:solidFill>
                        <a:latin typeface="+mn-lt"/>
                        <a:ea typeface="Gulim"/>
                        <a:cs typeface="Times New Roman"/>
                      </a:endParaRPr>
                    </a:p>
                  </a:txBody>
                  <a:tcPr marL="49093" marR="490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Footer Placeholder 3"/>
          <p:cNvSpPr>
            <a:spLocks noGrp="1"/>
          </p:cNvSpPr>
          <p:nvPr>
            <p:ph type="ftr" sz="quarter" idx="4294967295"/>
          </p:nvPr>
        </p:nvSpPr>
        <p:spPr>
          <a:xfrm>
            <a:off x="7338674" y="6475413"/>
            <a:ext cx="1348126" cy="184666"/>
          </a:xfrm>
          <a:prstGeom prst="rect">
            <a:avLst/>
          </a:prstGeom>
        </p:spPr>
        <p:txBody>
          <a:bodyPr/>
          <a:lstStyle/>
          <a:p>
            <a:pPr>
              <a:defRPr/>
            </a:pPr>
            <a:r>
              <a:rPr lang="en-US" dirty="0" smtClean="0"/>
              <a:t>Minho Cheong, ETRI</a:t>
            </a:r>
            <a:endParaRPr lang="en-US" dirty="0"/>
          </a:p>
        </p:txBody>
      </p:sp>
      <p:sp>
        <p:nvSpPr>
          <p:cNvPr id="9" name="Slide Number Placeholder 4"/>
          <p:cNvSpPr>
            <a:spLocks noGrp="1"/>
          </p:cNvSpPr>
          <p:nvPr>
            <p:ph type="sldNum" sz="quarter" idx="4294967295"/>
          </p:nvPr>
        </p:nvSpPr>
        <p:spPr>
          <a:xfrm>
            <a:off x="4284433" y="6475413"/>
            <a:ext cx="516167" cy="184666"/>
          </a:xfrm>
          <a:prstGeom prst="rect">
            <a:avLst/>
          </a:prstGeom>
        </p:spPr>
        <p:txBody>
          <a:bodyPr/>
          <a:lstStyle/>
          <a:p>
            <a:pPr>
              <a:defRPr/>
            </a:pPr>
            <a:r>
              <a:rPr lang="en-US" dirty="0" smtClean="0"/>
              <a:t>Slide </a:t>
            </a:r>
            <a:fld id="{E132E8F0-0953-4589-931F-0CF931D74C39}" type="slidenum">
              <a:rPr lang="en-US" smtClean="0"/>
              <a:pPr>
                <a:defRPr/>
              </a:pPr>
              <a:t>1</a:t>
            </a:fld>
            <a:endParaRPr lang="en-US" dirty="0"/>
          </a:p>
        </p:txBody>
      </p:sp>
    </p:spTree>
    <p:extLst>
      <p:ext uri="{BB962C8B-B14F-4D97-AF65-F5344CB8AC3E}">
        <p14:creationId xmlns:p14="http://schemas.microsoft.com/office/powerpoint/2010/main" val="8658647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제목 1"/>
          <p:cNvSpPr>
            <a:spLocks noGrp="1"/>
          </p:cNvSpPr>
          <p:nvPr>
            <p:ph type="title"/>
          </p:nvPr>
        </p:nvSpPr>
        <p:spPr/>
        <p:txBody>
          <a:bodyPr/>
          <a:lstStyle/>
          <a:p>
            <a:r>
              <a:rPr lang="en-US" altLang="ko-KR" smtClean="0">
                <a:ea typeface="굴림" charset="-127"/>
              </a:rPr>
              <a:t>Fast Sector Discovery</a:t>
            </a:r>
            <a:endParaRPr lang="ko-KR" altLang="en-US" smtClean="0">
              <a:ea typeface="굴림" charset="-127"/>
            </a:endParaRPr>
          </a:p>
        </p:txBody>
      </p:sp>
      <p:sp>
        <p:nvSpPr>
          <p:cNvPr id="9219" name="내용 개체 틀 2"/>
          <p:cNvSpPr>
            <a:spLocks noGrp="1"/>
          </p:cNvSpPr>
          <p:nvPr>
            <p:ph idx="1"/>
          </p:nvPr>
        </p:nvSpPr>
        <p:spPr/>
        <p:txBody>
          <a:bodyPr>
            <a:normAutofit lnSpcReduction="10000"/>
          </a:bodyPr>
          <a:lstStyle/>
          <a:p>
            <a:r>
              <a:rPr lang="en-US" altLang="ko-KR" dirty="0" smtClean="0">
                <a:ea typeface="굴림" charset="-127"/>
              </a:rPr>
              <a:t>Fast Sector Discovery (optional)</a:t>
            </a:r>
          </a:p>
          <a:p>
            <a:pPr lvl="1"/>
            <a:r>
              <a:rPr lang="en-US" altLang="ko-KR" dirty="0" smtClean="0">
                <a:ea typeface="굴림" charset="-127"/>
              </a:rPr>
              <a:t>Based on the number of sector capable STAs, which do not have its sector ID yet, piled up in AP’s knowledge, AP can set a Sounding RAW</a:t>
            </a:r>
          </a:p>
          <a:p>
            <a:pPr lvl="1"/>
            <a:r>
              <a:rPr lang="en-US" altLang="ko-KR" dirty="0" smtClean="0">
                <a:ea typeface="굴림" charset="-127"/>
              </a:rPr>
              <a:t>During that Sounding RAW (to all AIDs or to some group of AIDs), a non-AP STA having the corresponding AID, is prohibited to transmit (for reliable sounding), but may wake-up and hear the entire sounding</a:t>
            </a:r>
          </a:p>
          <a:p>
            <a:pPr lvl="2"/>
            <a:r>
              <a:rPr lang="en-US" altLang="ko-KR" dirty="0" smtClean="0">
                <a:ea typeface="굴림" charset="-127"/>
              </a:rPr>
              <a:t>Due to this new behavior of STAs, which is not defined in the current RPS I.E., we need one bit indication (Sounding or not)</a:t>
            </a:r>
          </a:p>
          <a:p>
            <a:pPr lvl="1"/>
            <a:r>
              <a:rPr lang="en-US" altLang="ko-KR" dirty="0" smtClean="0">
                <a:ea typeface="굴림" charset="-127"/>
              </a:rPr>
              <a:t>In order not to make more contentions with the normal data delivery due to feedbacks of sector ID from multiple STAs, it is desirable to protect those with separate RAW (Sector Report RAW)</a:t>
            </a:r>
          </a:p>
          <a:p>
            <a:pPr lvl="1"/>
            <a:r>
              <a:rPr lang="en-US" altLang="ko-KR" dirty="0" smtClean="0">
                <a:ea typeface="굴림" charset="-127"/>
              </a:rPr>
              <a:t>AID reassignment based on new sector ID can be done accordingly</a:t>
            </a:r>
            <a:endParaRPr lang="ko-KR" altLang="en-US" dirty="0" smtClean="0">
              <a:ea typeface="굴림" charset="-127"/>
            </a:endParaRPr>
          </a:p>
        </p:txBody>
      </p:sp>
      <p:sp>
        <p:nvSpPr>
          <p:cNvPr id="6" name="Slide Number Placeholder 4"/>
          <p:cNvSpPr>
            <a:spLocks noGrp="1"/>
          </p:cNvSpPr>
          <p:nvPr>
            <p:ph type="sldNum" sz="quarter" idx="4294967295"/>
          </p:nvPr>
        </p:nvSpPr>
        <p:spPr>
          <a:xfrm>
            <a:off x="4284433" y="6475413"/>
            <a:ext cx="516167" cy="184666"/>
          </a:xfrm>
          <a:prstGeom prst="rect">
            <a:avLst/>
          </a:prstGeom>
        </p:spPr>
        <p:txBody>
          <a:bodyPr/>
          <a:lstStyle/>
          <a:p>
            <a:pPr>
              <a:defRPr/>
            </a:pPr>
            <a:r>
              <a:rPr lang="en-US" dirty="0" smtClean="0"/>
              <a:t>Slide </a:t>
            </a:r>
            <a:fld id="{E132E8F0-0953-4589-931F-0CF931D74C39}" type="slidenum">
              <a:rPr lang="en-US" smtClean="0"/>
              <a:pPr>
                <a:defRPr/>
              </a:pPr>
              <a:t>10</a:t>
            </a:fld>
            <a:endParaRPr lang="en-US" dirty="0"/>
          </a:p>
        </p:txBody>
      </p:sp>
      <p:sp>
        <p:nvSpPr>
          <p:cNvPr id="7" name="Footer Placeholder 3"/>
          <p:cNvSpPr>
            <a:spLocks noGrp="1"/>
          </p:cNvSpPr>
          <p:nvPr>
            <p:ph type="ftr" sz="quarter" idx="4294967295"/>
          </p:nvPr>
        </p:nvSpPr>
        <p:spPr>
          <a:xfrm>
            <a:off x="7338674" y="6475413"/>
            <a:ext cx="1348126" cy="184666"/>
          </a:xfrm>
          <a:prstGeom prst="rect">
            <a:avLst/>
          </a:prstGeom>
        </p:spPr>
        <p:txBody>
          <a:bodyPr/>
          <a:lstStyle/>
          <a:p>
            <a:pPr>
              <a:defRPr/>
            </a:pPr>
            <a:r>
              <a:rPr lang="en-US" dirty="0" smtClean="0"/>
              <a:t>Minho Cheong, ETRI</a:t>
            </a:r>
            <a:endParaRPr lang="en-US" dirty="0"/>
          </a:p>
        </p:txBody>
      </p:sp>
      <p:sp>
        <p:nvSpPr>
          <p:cNvPr id="8" name="Date Placeholder 5"/>
          <p:cNvSpPr>
            <a:spLocks noGrp="1"/>
          </p:cNvSpPr>
          <p:nvPr>
            <p:ph type="dt" sz="half" idx="2"/>
          </p:nvPr>
        </p:nvSpPr>
        <p:spPr>
          <a:xfrm>
            <a:off x="696913" y="332601"/>
            <a:ext cx="1182055" cy="276999"/>
          </a:xfrm>
        </p:spPr>
        <p:txBody>
          <a:bodyPr/>
          <a:lstStyle/>
          <a:p>
            <a:pPr>
              <a:defRPr/>
            </a:pPr>
            <a:r>
              <a:rPr lang="en-US" dirty="0" smtClean="0"/>
              <a:t>March 2013</a:t>
            </a:r>
            <a:endParaRPr lang="en-US" dirty="0"/>
          </a:p>
        </p:txBody>
      </p:sp>
    </p:spTree>
    <p:extLst>
      <p:ext uri="{BB962C8B-B14F-4D97-AF65-F5344CB8AC3E}">
        <p14:creationId xmlns:p14="http://schemas.microsoft.com/office/powerpoint/2010/main" val="7768486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3"/>
          <p:cNvSpPr>
            <a:spLocks noGrp="1"/>
          </p:cNvSpPr>
          <p:nvPr>
            <p:ph type="ftr" sz="quarter" idx="4294967295"/>
          </p:nvPr>
        </p:nvSpPr>
        <p:spPr>
          <a:xfrm>
            <a:off x="7338674" y="6475413"/>
            <a:ext cx="1348126" cy="184666"/>
          </a:xfrm>
          <a:prstGeom prst="rect">
            <a:avLst/>
          </a:prstGeom>
        </p:spPr>
        <p:txBody>
          <a:bodyPr/>
          <a:lstStyle/>
          <a:p>
            <a:pPr>
              <a:defRPr/>
            </a:pPr>
            <a:r>
              <a:rPr lang="en-US" dirty="0" smtClean="0"/>
              <a:t>Minho Cheong, ETRI</a:t>
            </a:r>
            <a:endParaRPr lang="en-US" dirty="0"/>
          </a:p>
        </p:txBody>
      </p:sp>
      <p:sp>
        <p:nvSpPr>
          <p:cNvPr id="7" name="Slide Number Placeholder 4"/>
          <p:cNvSpPr>
            <a:spLocks noGrp="1"/>
          </p:cNvSpPr>
          <p:nvPr>
            <p:ph type="sldNum" sz="quarter" idx="4294967295"/>
          </p:nvPr>
        </p:nvSpPr>
        <p:spPr>
          <a:xfrm>
            <a:off x="4284433" y="6475413"/>
            <a:ext cx="516167" cy="184666"/>
          </a:xfrm>
          <a:prstGeom prst="rect">
            <a:avLst/>
          </a:prstGeom>
        </p:spPr>
        <p:txBody>
          <a:bodyPr/>
          <a:lstStyle/>
          <a:p>
            <a:pPr>
              <a:defRPr/>
            </a:pPr>
            <a:r>
              <a:rPr lang="en-US" dirty="0" smtClean="0"/>
              <a:t>Slide </a:t>
            </a:r>
            <a:fld id="{E132E8F0-0953-4589-931F-0CF931D74C39}" type="slidenum">
              <a:rPr lang="en-US" smtClean="0"/>
              <a:pPr>
                <a:defRPr/>
              </a:pPr>
              <a:t>11</a:t>
            </a:fld>
            <a:endParaRPr lang="en-US" dirty="0"/>
          </a:p>
        </p:txBody>
      </p:sp>
      <p:sp>
        <p:nvSpPr>
          <p:cNvPr id="10242" name="제목 1"/>
          <p:cNvSpPr>
            <a:spLocks noGrp="1"/>
          </p:cNvSpPr>
          <p:nvPr>
            <p:ph type="title"/>
          </p:nvPr>
        </p:nvSpPr>
        <p:spPr/>
        <p:txBody>
          <a:bodyPr/>
          <a:lstStyle/>
          <a:p>
            <a:r>
              <a:rPr lang="en-US" altLang="ko-KR" smtClean="0">
                <a:ea typeface="굴림" charset="-127"/>
              </a:rPr>
              <a:t>Sounding RAW</a:t>
            </a:r>
            <a:endParaRPr lang="ko-KR" altLang="en-US" smtClean="0">
              <a:ea typeface="굴림" charset="-127"/>
            </a:endParaRPr>
          </a:p>
        </p:txBody>
      </p:sp>
      <p:graphicFrame>
        <p:nvGraphicFramePr>
          <p:cNvPr id="10" name="내용 개체 틀 5"/>
          <p:cNvGraphicFramePr>
            <a:graphicFrameLocks noGrp="1"/>
          </p:cNvGraphicFramePr>
          <p:nvPr>
            <p:ph idx="1"/>
            <p:extLst>
              <p:ext uri="{D42A27DB-BD31-4B8C-83A1-F6EECF244321}">
                <p14:modId xmlns:p14="http://schemas.microsoft.com/office/powerpoint/2010/main" val="1949609195"/>
              </p:ext>
            </p:extLst>
          </p:nvPr>
        </p:nvGraphicFramePr>
        <p:xfrm>
          <a:off x="915035" y="2392065"/>
          <a:ext cx="7382250" cy="3799488"/>
        </p:xfrm>
        <a:graphic>
          <a:graphicData uri="http://schemas.openxmlformats.org/drawingml/2006/table">
            <a:tbl>
              <a:tblPr firstRow="1" bandRow="1">
                <a:tableStyleId>{5C22544A-7EE6-4342-B048-85BDC9FD1C3A}</a:tableStyleId>
              </a:tblPr>
              <a:tblGrid>
                <a:gridCol w="1813656"/>
                <a:gridCol w="801384"/>
                <a:gridCol w="4767210"/>
              </a:tblGrid>
              <a:tr h="312408">
                <a:tc>
                  <a:txBody>
                    <a:bodyPr/>
                    <a:lstStyle/>
                    <a:p>
                      <a:pPr>
                        <a:spcAft>
                          <a:spcPts val="0"/>
                        </a:spcAft>
                      </a:pPr>
                      <a:r>
                        <a:rPr lang="en-US" sz="900" dirty="0">
                          <a:effectLst/>
                        </a:rPr>
                        <a:t>Feature</a:t>
                      </a:r>
                      <a:endParaRPr lang="ko-KR" sz="900" dirty="0">
                        <a:effectLst/>
                        <a:latin typeface="Times New Roman"/>
                        <a:ea typeface="맑은 고딕"/>
                      </a:endParaRPr>
                    </a:p>
                  </a:txBody>
                  <a:tcPr marL="53243" marR="53243" marT="0" marB="0"/>
                </a:tc>
                <a:tc>
                  <a:txBody>
                    <a:bodyPr/>
                    <a:lstStyle/>
                    <a:p>
                      <a:pPr>
                        <a:spcAft>
                          <a:spcPts val="0"/>
                        </a:spcAft>
                      </a:pPr>
                      <a:r>
                        <a:rPr lang="en-US" sz="900" dirty="0">
                          <a:effectLst/>
                        </a:rPr>
                        <a:t>Value</a:t>
                      </a:r>
                      <a:endParaRPr lang="ko-KR" sz="900" dirty="0">
                        <a:effectLst/>
                        <a:latin typeface="Times New Roman"/>
                        <a:ea typeface="맑은 고딕"/>
                      </a:endParaRPr>
                    </a:p>
                  </a:txBody>
                  <a:tcPr marL="53243" marR="53243" marT="0" marB="0"/>
                </a:tc>
                <a:tc>
                  <a:txBody>
                    <a:bodyPr/>
                    <a:lstStyle/>
                    <a:p>
                      <a:pPr>
                        <a:spcAft>
                          <a:spcPts val="0"/>
                        </a:spcAft>
                      </a:pPr>
                      <a:r>
                        <a:rPr lang="en-US" sz="900">
                          <a:effectLst/>
                        </a:rPr>
                        <a:t>Interpretation</a:t>
                      </a:r>
                      <a:endParaRPr lang="ko-KR" sz="900">
                        <a:effectLst/>
                        <a:latin typeface="Times New Roman"/>
                        <a:ea typeface="맑은 고딕"/>
                      </a:endParaRPr>
                    </a:p>
                  </a:txBody>
                  <a:tcPr marL="53243" marR="53243" marT="0" marB="0"/>
                </a:tc>
              </a:tr>
              <a:tr h="297435">
                <a:tc>
                  <a:txBody>
                    <a:bodyPr/>
                    <a:lstStyle/>
                    <a:p>
                      <a:pPr>
                        <a:spcAft>
                          <a:spcPts val="0"/>
                        </a:spcAft>
                      </a:pPr>
                      <a:r>
                        <a:rPr lang="en-US" sz="900">
                          <a:effectLst/>
                        </a:rPr>
                        <a:t>Page ID</a:t>
                      </a:r>
                      <a:endParaRPr lang="ko-KR" sz="900">
                        <a:effectLst/>
                        <a:latin typeface="Times New Roman"/>
                        <a:ea typeface="맑은 고딕"/>
                      </a:endParaRPr>
                    </a:p>
                  </a:txBody>
                  <a:tcPr marL="53243" marR="53243" marT="0" marB="0"/>
                </a:tc>
                <a:tc>
                  <a:txBody>
                    <a:bodyPr/>
                    <a:lstStyle/>
                    <a:p>
                      <a:pPr>
                        <a:spcAft>
                          <a:spcPts val="0"/>
                        </a:spcAft>
                      </a:pPr>
                      <a:r>
                        <a:rPr lang="en-US" sz="900" dirty="0" smtClean="0">
                          <a:effectLst/>
                        </a:rPr>
                        <a:t>2 </a:t>
                      </a:r>
                      <a:r>
                        <a:rPr lang="en-US" sz="900" dirty="0">
                          <a:effectLst/>
                        </a:rPr>
                        <a:t>bits</a:t>
                      </a:r>
                      <a:endParaRPr lang="ko-KR" sz="900" dirty="0">
                        <a:effectLst/>
                        <a:latin typeface="Times New Roman"/>
                        <a:ea typeface="맑은 고딕"/>
                      </a:endParaRPr>
                    </a:p>
                  </a:txBody>
                  <a:tcPr marL="53243" marR="53243" marT="0" marB="0"/>
                </a:tc>
                <a:tc>
                  <a:txBody>
                    <a:bodyPr/>
                    <a:lstStyle/>
                    <a:p>
                      <a:pPr>
                        <a:spcAft>
                          <a:spcPts val="0"/>
                        </a:spcAft>
                      </a:pPr>
                      <a:r>
                        <a:rPr lang="en-US" sz="900">
                          <a:effectLst/>
                        </a:rPr>
                        <a:t>Indicates the page index for hierarchical AID (based on hierarchical AID) of the allocated group </a:t>
                      </a:r>
                      <a:endParaRPr lang="ko-KR" sz="900">
                        <a:effectLst/>
                        <a:latin typeface="Times New Roman"/>
                        <a:ea typeface="맑은 고딕"/>
                      </a:endParaRPr>
                    </a:p>
                  </a:txBody>
                  <a:tcPr marL="53243" marR="53243" marT="0" marB="0"/>
                </a:tc>
              </a:tr>
              <a:tr h="252002">
                <a:tc>
                  <a:txBody>
                    <a:bodyPr/>
                    <a:lstStyle/>
                    <a:p>
                      <a:pPr>
                        <a:spcAft>
                          <a:spcPts val="0"/>
                        </a:spcAft>
                      </a:pPr>
                      <a:r>
                        <a:rPr lang="en-US" sz="900">
                          <a:effectLst/>
                        </a:rPr>
                        <a:t>Block Offset</a:t>
                      </a:r>
                      <a:endParaRPr lang="ko-KR" sz="900">
                        <a:effectLst/>
                        <a:latin typeface="Times New Roman"/>
                        <a:ea typeface="맑은 고딕"/>
                      </a:endParaRPr>
                    </a:p>
                  </a:txBody>
                  <a:tcPr marL="53243" marR="53243" marT="0" marB="0"/>
                </a:tc>
                <a:tc>
                  <a:txBody>
                    <a:bodyPr/>
                    <a:lstStyle/>
                    <a:p>
                      <a:pPr>
                        <a:spcAft>
                          <a:spcPts val="0"/>
                        </a:spcAft>
                      </a:pPr>
                      <a:r>
                        <a:rPr lang="en-US" sz="900" dirty="0" smtClean="0">
                          <a:effectLst/>
                        </a:rPr>
                        <a:t>5 </a:t>
                      </a:r>
                      <a:r>
                        <a:rPr lang="en-US" sz="900" dirty="0">
                          <a:effectLst/>
                        </a:rPr>
                        <a:t>bits </a:t>
                      </a:r>
                      <a:endParaRPr lang="ko-KR" sz="900" dirty="0">
                        <a:effectLst/>
                        <a:latin typeface="Times New Roman"/>
                        <a:ea typeface="맑은 고딕"/>
                      </a:endParaRPr>
                    </a:p>
                  </a:txBody>
                  <a:tcPr marL="53243" marR="53243" marT="0" marB="0"/>
                </a:tc>
                <a:tc>
                  <a:txBody>
                    <a:bodyPr/>
                    <a:lstStyle/>
                    <a:p>
                      <a:pPr>
                        <a:spcAft>
                          <a:spcPts val="0"/>
                        </a:spcAft>
                      </a:pPr>
                      <a:r>
                        <a:rPr lang="en-US" sz="900">
                          <a:effectLst/>
                        </a:rPr>
                        <a:t>Assuming 32 blocks per page, these bits indicate the starting block index of the allocated group</a:t>
                      </a:r>
                      <a:endParaRPr lang="ko-KR" sz="900">
                        <a:effectLst/>
                        <a:latin typeface="Times New Roman"/>
                        <a:ea typeface="맑은 고딕"/>
                      </a:endParaRPr>
                    </a:p>
                  </a:txBody>
                  <a:tcPr marL="53243" marR="53243" marT="0" marB="0"/>
                </a:tc>
              </a:tr>
              <a:tr h="302402">
                <a:tc>
                  <a:txBody>
                    <a:bodyPr/>
                    <a:lstStyle/>
                    <a:p>
                      <a:pPr>
                        <a:spcAft>
                          <a:spcPts val="0"/>
                        </a:spcAft>
                      </a:pPr>
                      <a:r>
                        <a:rPr lang="en-US" sz="900">
                          <a:effectLst/>
                        </a:rPr>
                        <a:t>Block Range</a:t>
                      </a:r>
                      <a:endParaRPr lang="ko-KR" sz="900">
                        <a:effectLst/>
                        <a:latin typeface="Times New Roman"/>
                        <a:ea typeface="맑은 고딕"/>
                      </a:endParaRPr>
                    </a:p>
                  </a:txBody>
                  <a:tcPr marL="53243" marR="53243" marT="0" marB="0"/>
                </a:tc>
                <a:tc>
                  <a:txBody>
                    <a:bodyPr/>
                    <a:lstStyle/>
                    <a:p>
                      <a:pPr>
                        <a:spcAft>
                          <a:spcPts val="0"/>
                        </a:spcAft>
                      </a:pPr>
                      <a:r>
                        <a:rPr lang="en-US" sz="900" dirty="0" smtClean="0">
                          <a:effectLst/>
                        </a:rPr>
                        <a:t>variable </a:t>
                      </a:r>
                      <a:r>
                        <a:rPr lang="en-US" sz="900" dirty="0">
                          <a:effectLst/>
                        </a:rPr>
                        <a:t>bits </a:t>
                      </a:r>
                      <a:endParaRPr lang="ko-KR" sz="900" dirty="0">
                        <a:effectLst/>
                        <a:latin typeface="Times New Roman"/>
                        <a:ea typeface="맑은 고딕"/>
                      </a:endParaRPr>
                    </a:p>
                  </a:txBody>
                  <a:tcPr marL="53243" marR="53243" marT="0" marB="0"/>
                </a:tc>
                <a:tc>
                  <a:txBody>
                    <a:bodyPr/>
                    <a:lstStyle/>
                    <a:p>
                      <a:pPr>
                        <a:spcAft>
                          <a:spcPts val="0"/>
                        </a:spcAft>
                      </a:pPr>
                      <a:r>
                        <a:rPr lang="en-US" sz="900">
                          <a:effectLst/>
                        </a:rPr>
                        <a:t>Indicates the number of blocks (starting from the block offset) for the allocated group </a:t>
                      </a:r>
                      <a:endParaRPr lang="ko-KR" sz="900">
                        <a:effectLst/>
                        <a:latin typeface="Times New Roman"/>
                        <a:ea typeface="맑은 고딕"/>
                      </a:endParaRPr>
                    </a:p>
                  </a:txBody>
                  <a:tcPr marL="53243" marR="53243" marT="0" marB="0"/>
                </a:tc>
              </a:tr>
              <a:tr h="231842">
                <a:tc>
                  <a:txBody>
                    <a:bodyPr/>
                    <a:lstStyle/>
                    <a:p>
                      <a:pPr>
                        <a:spcAft>
                          <a:spcPts val="0"/>
                        </a:spcAft>
                      </a:pPr>
                      <a:r>
                        <a:rPr lang="en-US" sz="900">
                          <a:effectLst/>
                        </a:rPr>
                        <a:t>RAW Start Time</a:t>
                      </a:r>
                      <a:endParaRPr lang="ko-KR" sz="900">
                        <a:effectLst/>
                        <a:latin typeface="Times New Roman"/>
                        <a:ea typeface="맑은 고딕"/>
                      </a:endParaRPr>
                    </a:p>
                  </a:txBody>
                  <a:tcPr marL="53243" marR="53243" marT="0" marB="0"/>
                </a:tc>
                <a:tc>
                  <a:txBody>
                    <a:bodyPr/>
                    <a:lstStyle/>
                    <a:p>
                      <a:pPr>
                        <a:spcAft>
                          <a:spcPts val="0"/>
                        </a:spcAft>
                      </a:pPr>
                      <a:r>
                        <a:rPr lang="en-US" sz="900">
                          <a:effectLst/>
                        </a:rPr>
                        <a:t>8 bits</a:t>
                      </a:r>
                      <a:endParaRPr lang="ko-KR" sz="900">
                        <a:effectLst/>
                        <a:latin typeface="Times New Roman"/>
                        <a:ea typeface="맑은 고딕"/>
                      </a:endParaRPr>
                    </a:p>
                  </a:txBody>
                  <a:tcPr marL="53243" marR="53243" marT="0" marB="0"/>
                </a:tc>
                <a:tc>
                  <a:txBody>
                    <a:bodyPr/>
                    <a:lstStyle/>
                    <a:p>
                      <a:pPr>
                        <a:spcAft>
                          <a:spcPts val="0"/>
                        </a:spcAft>
                      </a:pPr>
                      <a:r>
                        <a:rPr lang="en-US" sz="900">
                          <a:effectLst/>
                        </a:rPr>
                        <a:t>Duration in TU from end of beacon transmission to RAW Start time</a:t>
                      </a:r>
                      <a:endParaRPr lang="ko-KR" sz="900">
                        <a:effectLst/>
                        <a:latin typeface="Times New Roman"/>
                        <a:ea typeface="맑은 고딕"/>
                      </a:endParaRPr>
                    </a:p>
                  </a:txBody>
                  <a:tcPr marL="53243" marR="53243" marT="0" marB="0"/>
                </a:tc>
              </a:tr>
              <a:tr h="269138">
                <a:tc>
                  <a:txBody>
                    <a:bodyPr/>
                    <a:lstStyle/>
                    <a:p>
                      <a:pPr>
                        <a:spcAft>
                          <a:spcPts val="0"/>
                        </a:spcAft>
                      </a:pPr>
                      <a:r>
                        <a:rPr lang="en-US" sz="900">
                          <a:effectLst/>
                        </a:rPr>
                        <a:t>RAW Duration</a:t>
                      </a:r>
                      <a:endParaRPr lang="ko-KR" sz="900">
                        <a:effectLst/>
                        <a:latin typeface="Times New Roman"/>
                        <a:ea typeface="맑은 고딕"/>
                      </a:endParaRPr>
                    </a:p>
                  </a:txBody>
                  <a:tcPr marL="53243" marR="53243" marT="0" marB="0"/>
                </a:tc>
                <a:tc>
                  <a:txBody>
                    <a:bodyPr/>
                    <a:lstStyle/>
                    <a:p>
                      <a:pPr>
                        <a:spcAft>
                          <a:spcPts val="0"/>
                        </a:spcAft>
                      </a:pPr>
                      <a:r>
                        <a:rPr lang="en-US" sz="900" dirty="0" smtClean="0">
                          <a:effectLst/>
                        </a:rPr>
                        <a:t>variable</a:t>
                      </a:r>
                      <a:endParaRPr lang="ko-KR" sz="900" dirty="0">
                        <a:effectLst/>
                      </a:endParaRPr>
                    </a:p>
                    <a:p>
                      <a:pPr>
                        <a:spcAft>
                          <a:spcPts val="0"/>
                        </a:spcAft>
                      </a:pPr>
                      <a:r>
                        <a:rPr lang="en-US" sz="900" dirty="0">
                          <a:effectLst/>
                        </a:rPr>
                        <a:t>bits</a:t>
                      </a:r>
                      <a:endParaRPr lang="ko-KR" sz="900" dirty="0">
                        <a:effectLst/>
                        <a:latin typeface="Times New Roman"/>
                        <a:ea typeface="맑은 고딕"/>
                      </a:endParaRPr>
                    </a:p>
                  </a:txBody>
                  <a:tcPr marL="53243" marR="53243" marT="0" marB="0"/>
                </a:tc>
                <a:tc>
                  <a:txBody>
                    <a:bodyPr/>
                    <a:lstStyle/>
                    <a:p>
                      <a:pPr>
                        <a:spcAft>
                          <a:spcPts val="0"/>
                        </a:spcAft>
                      </a:pPr>
                      <a:r>
                        <a:rPr lang="en-US" sz="900">
                          <a:effectLst/>
                        </a:rPr>
                        <a:t>Duration of RAW in TU</a:t>
                      </a:r>
                      <a:endParaRPr lang="ko-KR" sz="900">
                        <a:effectLst/>
                        <a:latin typeface="Times New Roman"/>
                        <a:ea typeface="맑은 고딕"/>
                      </a:endParaRPr>
                    </a:p>
                  </a:txBody>
                  <a:tcPr marL="53243" marR="53243" marT="0" marB="0"/>
                </a:tc>
              </a:tr>
              <a:tr h="537267">
                <a:tc>
                  <a:txBody>
                    <a:bodyPr/>
                    <a:lstStyle/>
                    <a:p>
                      <a:pPr>
                        <a:spcAft>
                          <a:spcPts val="0"/>
                        </a:spcAft>
                      </a:pPr>
                      <a:r>
                        <a:rPr lang="en-US" sz="900">
                          <a:effectLst/>
                        </a:rPr>
                        <a:t>Access restricted to paged STA only</a:t>
                      </a:r>
                      <a:endParaRPr lang="ko-KR" sz="900">
                        <a:effectLst/>
                        <a:latin typeface="Times New Roman"/>
                        <a:ea typeface="맑은 고딕"/>
                      </a:endParaRPr>
                    </a:p>
                  </a:txBody>
                  <a:tcPr marL="53243" marR="53243" marT="0" marB="0"/>
                </a:tc>
                <a:tc>
                  <a:txBody>
                    <a:bodyPr/>
                    <a:lstStyle/>
                    <a:p>
                      <a:pPr>
                        <a:spcAft>
                          <a:spcPts val="0"/>
                        </a:spcAft>
                      </a:pPr>
                      <a:r>
                        <a:rPr lang="en-US" sz="900">
                          <a:effectLst/>
                        </a:rPr>
                        <a:t>2 bits</a:t>
                      </a:r>
                      <a:endParaRPr lang="ko-KR" sz="900">
                        <a:effectLst/>
                        <a:latin typeface="Times New Roman"/>
                        <a:ea typeface="맑은 고딕"/>
                      </a:endParaRPr>
                    </a:p>
                  </a:txBody>
                  <a:tcPr marL="53243" marR="53243" marT="0" marB="0"/>
                </a:tc>
                <a:tc>
                  <a:txBody>
                    <a:bodyPr/>
                    <a:lstStyle/>
                    <a:p>
                      <a:pPr>
                        <a:spcAft>
                          <a:spcPts val="0"/>
                        </a:spcAft>
                      </a:pPr>
                      <a:r>
                        <a:rPr lang="en-US" sz="900">
                          <a:effectLst/>
                        </a:rPr>
                        <a:t>Bit 1: Set to 1 if only STA with their TIM bit set to 1 are allowed to perform UL transmissions</a:t>
                      </a:r>
                      <a:endParaRPr lang="ko-KR" sz="900">
                        <a:effectLst/>
                      </a:endParaRPr>
                    </a:p>
                    <a:p>
                      <a:pPr>
                        <a:spcAft>
                          <a:spcPts val="0"/>
                        </a:spcAft>
                      </a:pPr>
                      <a:r>
                        <a:rPr lang="en-US" sz="900">
                          <a:effectLst/>
                        </a:rPr>
                        <a:t>Bit 2: Set to 1 if RAW is reserved for frames with duration smaller than slot duration, such as PS-Polls / trigger frames (ignored if Bit 1 is not set)</a:t>
                      </a:r>
                      <a:endParaRPr lang="ko-KR" sz="900">
                        <a:effectLst/>
                        <a:latin typeface="Times New Roman"/>
                        <a:ea typeface="맑은 고딕"/>
                      </a:endParaRPr>
                    </a:p>
                  </a:txBody>
                  <a:tcPr marL="53243" marR="53243" marT="0" marB="0"/>
                </a:tc>
              </a:tr>
              <a:tr h="372963">
                <a:tc>
                  <a:txBody>
                    <a:bodyPr/>
                    <a:lstStyle/>
                    <a:p>
                      <a:pPr>
                        <a:spcAft>
                          <a:spcPts val="0"/>
                        </a:spcAft>
                      </a:pPr>
                      <a:r>
                        <a:rPr lang="en-US" sz="900" dirty="0">
                          <a:effectLst/>
                        </a:rPr>
                        <a:t>Group/Resource allocation frame indication</a:t>
                      </a:r>
                      <a:endParaRPr lang="ko-KR" sz="900" dirty="0">
                        <a:effectLst/>
                        <a:latin typeface="Times New Roman"/>
                        <a:ea typeface="맑은 고딕"/>
                      </a:endParaRPr>
                    </a:p>
                  </a:txBody>
                  <a:tcPr marL="53243" marR="53243" marT="0" marB="0"/>
                </a:tc>
                <a:tc>
                  <a:txBody>
                    <a:bodyPr/>
                    <a:lstStyle/>
                    <a:p>
                      <a:pPr>
                        <a:spcAft>
                          <a:spcPts val="0"/>
                        </a:spcAft>
                      </a:pPr>
                      <a:r>
                        <a:rPr lang="en-US" sz="900" dirty="0">
                          <a:effectLst/>
                        </a:rPr>
                        <a:t>1 bit</a:t>
                      </a:r>
                      <a:endParaRPr lang="ko-KR" sz="900" dirty="0">
                        <a:effectLst/>
                        <a:latin typeface="Times New Roman"/>
                        <a:ea typeface="맑은 고딕"/>
                      </a:endParaRPr>
                    </a:p>
                  </a:txBody>
                  <a:tcPr marL="53243" marR="53243" marT="0" marB="0"/>
                </a:tc>
                <a:tc>
                  <a:txBody>
                    <a:bodyPr/>
                    <a:lstStyle/>
                    <a:p>
                      <a:pPr>
                        <a:spcAft>
                          <a:spcPts val="0"/>
                        </a:spcAft>
                      </a:pPr>
                      <a:r>
                        <a:rPr lang="en-US" sz="900" dirty="0">
                          <a:effectLst/>
                        </a:rPr>
                        <a:t>Set to 1 to indicate if STAs need to wake up at the beginning of the RAW to receive group addressed frames such as resource allocation (format of the resource allocation frame TBD)</a:t>
                      </a:r>
                      <a:endParaRPr lang="ko-KR" sz="900" dirty="0">
                        <a:effectLst/>
                        <a:latin typeface="Times New Roman"/>
                        <a:ea typeface="맑은 고딕"/>
                      </a:endParaRPr>
                    </a:p>
                  </a:txBody>
                  <a:tcPr marL="53243" marR="53243" marT="0" marB="0"/>
                </a:tc>
              </a:tr>
              <a:tr h="403202">
                <a:tc>
                  <a:txBody>
                    <a:bodyPr/>
                    <a:lstStyle/>
                    <a:p>
                      <a:pPr>
                        <a:spcAft>
                          <a:spcPts val="0"/>
                        </a:spcAft>
                      </a:pPr>
                      <a:r>
                        <a:rPr lang="en-US" altLang="ko-KR" sz="900" dirty="0" smtClean="0">
                          <a:solidFill>
                            <a:srgbClr val="FF0000"/>
                          </a:solidFill>
                          <a:effectLst/>
                          <a:latin typeface="Times New Roman"/>
                          <a:ea typeface="맑은 고딕"/>
                        </a:rPr>
                        <a:t>Sounding RAW</a:t>
                      </a:r>
                      <a:endParaRPr lang="ko-KR" sz="900" dirty="0">
                        <a:solidFill>
                          <a:srgbClr val="FF0000"/>
                        </a:solidFill>
                        <a:effectLst/>
                        <a:latin typeface="Times New Roman"/>
                        <a:ea typeface="맑은 고딕"/>
                      </a:endParaRPr>
                    </a:p>
                  </a:txBody>
                  <a:tcPr marL="53243" marR="53243" marT="0" marB="0"/>
                </a:tc>
                <a:tc>
                  <a:txBody>
                    <a:bodyPr/>
                    <a:lstStyle/>
                    <a:p>
                      <a:pPr>
                        <a:spcAft>
                          <a:spcPts val="0"/>
                        </a:spcAft>
                      </a:pPr>
                      <a:r>
                        <a:rPr lang="en-US" altLang="ko-KR" sz="900" dirty="0" smtClean="0">
                          <a:solidFill>
                            <a:srgbClr val="FF0000"/>
                          </a:solidFill>
                          <a:effectLst/>
                          <a:latin typeface="Times New Roman"/>
                          <a:ea typeface="맑은 고딕"/>
                        </a:rPr>
                        <a:t>1 bit</a:t>
                      </a:r>
                      <a:endParaRPr lang="ko-KR" sz="900" dirty="0">
                        <a:solidFill>
                          <a:srgbClr val="FF0000"/>
                        </a:solidFill>
                        <a:effectLst/>
                        <a:latin typeface="Times New Roman"/>
                        <a:ea typeface="맑은 고딕"/>
                      </a:endParaRPr>
                    </a:p>
                  </a:txBody>
                  <a:tcPr marL="53243" marR="53243" marT="0" marB="0"/>
                </a:tc>
                <a:tc>
                  <a:txBody>
                    <a:bodyPr/>
                    <a:lstStyle/>
                    <a:p>
                      <a:pPr>
                        <a:spcAft>
                          <a:spcPts val="0"/>
                        </a:spcAft>
                      </a:pPr>
                      <a:r>
                        <a:rPr lang="en-US" altLang="ko-KR" sz="900" dirty="0" smtClean="0">
                          <a:solidFill>
                            <a:srgbClr val="FF0000"/>
                          </a:solidFill>
                          <a:effectLst/>
                          <a:latin typeface="Times New Roman"/>
                          <a:ea typeface="맑은 고딕"/>
                        </a:rPr>
                        <a:t>Set to 1 to indicate if non-AP STAs are</a:t>
                      </a:r>
                      <a:r>
                        <a:rPr lang="en-US" altLang="ko-KR" sz="900" baseline="0" dirty="0" smtClean="0">
                          <a:solidFill>
                            <a:srgbClr val="FF0000"/>
                          </a:solidFill>
                          <a:effectLst/>
                          <a:latin typeface="Times New Roman"/>
                          <a:ea typeface="맑은 고딕"/>
                        </a:rPr>
                        <a:t> prohibited to transmit but are allowed to listen the entire RAW</a:t>
                      </a:r>
                    </a:p>
                    <a:p>
                      <a:pPr>
                        <a:spcAft>
                          <a:spcPts val="0"/>
                        </a:spcAft>
                      </a:pPr>
                      <a:r>
                        <a:rPr lang="en-US" altLang="ko-KR" sz="900" baseline="0" dirty="0" smtClean="0">
                          <a:solidFill>
                            <a:srgbClr val="FF0000"/>
                          </a:solidFill>
                          <a:effectLst/>
                          <a:latin typeface="Times New Roman"/>
                          <a:ea typeface="맑은 고딕"/>
                        </a:rPr>
                        <a:t>Set to 0 otherwise</a:t>
                      </a:r>
                      <a:endParaRPr lang="ko-KR" sz="900" dirty="0">
                        <a:solidFill>
                          <a:srgbClr val="FF0000"/>
                        </a:solidFill>
                        <a:effectLst/>
                        <a:latin typeface="Times New Roman"/>
                        <a:ea typeface="맑은 고딕"/>
                      </a:endParaRPr>
                    </a:p>
                  </a:txBody>
                  <a:tcPr marL="53243" marR="53243" marT="0" marB="0"/>
                </a:tc>
              </a:tr>
              <a:tr h="807369">
                <a:tc>
                  <a:txBody>
                    <a:bodyPr/>
                    <a:lstStyle/>
                    <a:p>
                      <a:pPr>
                        <a:spcAft>
                          <a:spcPts val="0"/>
                        </a:spcAft>
                      </a:pPr>
                      <a:r>
                        <a:rPr lang="en-US" sz="900" dirty="0">
                          <a:effectLst/>
                        </a:rPr>
                        <a:t>Slot definition</a:t>
                      </a:r>
                      <a:endParaRPr lang="ko-KR" sz="900" dirty="0">
                        <a:effectLst/>
                        <a:latin typeface="Times New Roman"/>
                        <a:ea typeface="맑은 고딕"/>
                      </a:endParaRPr>
                    </a:p>
                  </a:txBody>
                  <a:tcPr marL="53243" marR="53243" marT="0" marB="0"/>
                </a:tc>
                <a:tc>
                  <a:txBody>
                    <a:bodyPr/>
                    <a:lstStyle/>
                    <a:p>
                      <a:pPr>
                        <a:spcAft>
                          <a:spcPts val="0"/>
                        </a:spcAft>
                      </a:pPr>
                      <a:r>
                        <a:rPr lang="en-US" sz="900" dirty="0" smtClean="0">
                          <a:effectLst/>
                        </a:rPr>
                        <a:t>variable </a:t>
                      </a:r>
                      <a:r>
                        <a:rPr lang="en-US" sz="900" dirty="0">
                          <a:effectLst/>
                        </a:rPr>
                        <a:t>bits</a:t>
                      </a:r>
                      <a:endParaRPr lang="ko-KR" sz="900" dirty="0">
                        <a:effectLst/>
                        <a:latin typeface="Times New Roman"/>
                        <a:ea typeface="맑은 고딕"/>
                      </a:endParaRPr>
                    </a:p>
                  </a:txBody>
                  <a:tcPr marL="53243" marR="53243" marT="0" marB="0"/>
                </a:tc>
                <a:tc>
                  <a:txBody>
                    <a:bodyPr/>
                    <a:lstStyle/>
                    <a:p>
                      <a:pPr>
                        <a:spcAft>
                          <a:spcPts val="0"/>
                        </a:spcAft>
                      </a:pPr>
                      <a:r>
                        <a:rPr lang="en-US" sz="900" dirty="0">
                          <a:effectLst/>
                        </a:rPr>
                        <a:t>Include</a:t>
                      </a:r>
                      <a:endParaRPr lang="ko-KR" sz="900" dirty="0">
                        <a:effectLst/>
                      </a:endParaRPr>
                    </a:p>
                    <a:p>
                      <a:pPr marL="342900" lvl="0" indent="-342900">
                        <a:spcAft>
                          <a:spcPts val="0"/>
                        </a:spcAft>
                        <a:buFont typeface="Arial"/>
                        <a:buChar char="•"/>
                        <a:tabLst>
                          <a:tab pos="457200" algn="l"/>
                        </a:tabLst>
                      </a:pPr>
                      <a:r>
                        <a:rPr lang="en-US" sz="900" dirty="0">
                          <a:effectLst/>
                        </a:rPr>
                        <a:t>Slot duration signaling  </a:t>
                      </a:r>
                      <a:endParaRPr lang="ko-KR" sz="900" dirty="0">
                        <a:effectLst/>
                      </a:endParaRPr>
                    </a:p>
                    <a:p>
                      <a:pPr marL="342900" lvl="0" indent="-342900">
                        <a:spcAft>
                          <a:spcPts val="0"/>
                        </a:spcAft>
                        <a:buFont typeface="Arial"/>
                        <a:buChar char="•"/>
                        <a:tabLst>
                          <a:tab pos="457200" algn="l"/>
                        </a:tabLst>
                      </a:pPr>
                      <a:r>
                        <a:rPr lang="en-US" sz="900" dirty="0">
                          <a:effectLst/>
                        </a:rPr>
                        <a:t>Slot assignment to STA</a:t>
                      </a:r>
                      <a:endParaRPr lang="ko-KR" sz="900" dirty="0">
                        <a:effectLst/>
                      </a:endParaRPr>
                    </a:p>
                    <a:p>
                      <a:pPr marL="342900" lvl="0" indent="-342900">
                        <a:spcAft>
                          <a:spcPts val="0"/>
                        </a:spcAft>
                        <a:buFont typeface="Arial"/>
                        <a:buChar char="•"/>
                        <a:tabLst>
                          <a:tab pos="457200" algn="l"/>
                        </a:tabLst>
                      </a:pPr>
                      <a:r>
                        <a:rPr lang="en-US" sz="900" dirty="0">
                          <a:effectLst/>
                        </a:rPr>
                        <a:t>Cross boundary transmissions allowed/not allowed</a:t>
                      </a:r>
                      <a:endParaRPr lang="ko-KR" sz="900" dirty="0">
                        <a:effectLst/>
                      </a:endParaRPr>
                    </a:p>
                    <a:p>
                      <a:pPr>
                        <a:spcAft>
                          <a:spcPts val="0"/>
                        </a:spcAft>
                      </a:pPr>
                      <a:r>
                        <a:rPr lang="en-US" sz="900" dirty="0">
                          <a:effectLst/>
                        </a:rPr>
                        <a:t>Format is TBD</a:t>
                      </a:r>
                      <a:endParaRPr lang="ko-KR" sz="900" dirty="0">
                        <a:effectLst/>
                        <a:latin typeface="Times New Roman"/>
                        <a:ea typeface="맑은 고딕"/>
                      </a:endParaRPr>
                    </a:p>
                  </a:txBody>
                  <a:tcPr marL="53243" marR="53243" marT="0" marB="0"/>
                </a:tc>
              </a:tr>
            </a:tbl>
          </a:graphicData>
        </a:graphic>
      </p:graphicFrame>
      <p:sp>
        <p:nvSpPr>
          <p:cNvPr id="11" name="Date Placeholder 5"/>
          <p:cNvSpPr>
            <a:spLocks noGrp="1"/>
          </p:cNvSpPr>
          <p:nvPr>
            <p:ph type="dt" sz="half" idx="2"/>
          </p:nvPr>
        </p:nvSpPr>
        <p:spPr>
          <a:xfrm>
            <a:off x="696913" y="332601"/>
            <a:ext cx="1182055" cy="276999"/>
          </a:xfrm>
        </p:spPr>
        <p:txBody>
          <a:bodyPr/>
          <a:lstStyle/>
          <a:p>
            <a:pPr>
              <a:defRPr/>
            </a:pPr>
            <a:r>
              <a:rPr lang="en-US" dirty="0" smtClean="0"/>
              <a:t>March 2013</a:t>
            </a:r>
            <a:endParaRPr lang="en-US" dirty="0"/>
          </a:p>
        </p:txBody>
      </p:sp>
      <p:sp>
        <p:nvSpPr>
          <p:cNvPr id="12" name="내용 개체 틀 2"/>
          <p:cNvSpPr txBox="1">
            <a:spLocks/>
          </p:cNvSpPr>
          <p:nvPr/>
        </p:nvSpPr>
        <p:spPr bwMode="auto">
          <a:xfrm>
            <a:off x="685800" y="1700775"/>
            <a:ext cx="7772400" cy="4685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ko-KR" dirty="0" smtClean="0">
                <a:ea typeface="굴림" charset="-127"/>
              </a:rPr>
              <a:t>RAW Parameter Set Element</a:t>
            </a:r>
            <a:endParaRPr lang="ko-KR" altLang="en-US" dirty="0" smtClean="0">
              <a:ea typeface="굴림" charset="-127"/>
            </a:endParaRPr>
          </a:p>
        </p:txBody>
      </p:sp>
    </p:spTree>
    <p:extLst>
      <p:ext uri="{BB962C8B-B14F-4D97-AF65-F5344CB8AC3E}">
        <p14:creationId xmlns:p14="http://schemas.microsoft.com/office/powerpoint/2010/main" val="1556406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p:txBody>
          <a:bodyPr/>
          <a:lstStyle/>
          <a:p>
            <a:r>
              <a:rPr lang="en-US" altLang="ko-KR" smtClean="0">
                <a:ea typeface="굴림" charset="-127"/>
              </a:rPr>
              <a:t>Sector Report RAW</a:t>
            </a:r>
            <a:endParaRPr lang="ko-KR" altLang="en-US" smtClean="0">
              <a:ea typeface="굴림" charset="-127"/>
            </a:endParaRPr>
          </a:p>
        </p:txBody>
      </p:sp>
      <p:sp>
        <p:nvSpPr>
          <p:cNvPr id="11269" name="내용 개체 틀 2"/>
          <p:cNvSpPr>
            <a:spLocks noGrp="1"/>
          </p:cNvSpPr>
          <p:nvPr>
            <p:ph idx="1"/>
          </p:nvPr>
        </p:nvSpPr>
        <p:spPr>
          <a:xfrm>
            <a:off x="381000" y="1828800"/>
            <a:ext cx="8305800" cy="4419600"/>
          </a:xfrm>
        </p:spPr>
        <p:txBody>
          <a:bodyPr>
            <a:normAutofit fontScale="92500" lnSpcReduction="10000"/>
          </a:bodyPr>
          <a:lstStyle/>
          <a:p>
            <a:r>
              <a:rPr lang="en-US" altLang="ko-KR" dirty="0" smtClean="0">
                <a:ea typeface="굴림" charset="-127"/>
              </a:rPr>
              <a:t>Sector Report RAW </a:t>
            </a:r>
          </a:p>
          <a:p>
            <a:pPr lvl="1"/>
            <a:r>
              <a:rPr lang="en-US" altLang="ko-KR" dirty="0" smtClean="0">
                <a:ea typeface="굴림" charset="-127"/>
              </a:rPr>
              <a:t>After a STA gets to know its best sector ID by receiving a Sounding RAW, it needs to quickly report its best sector ID to AP</a:t>
            </a:r>
          </a:p>
          <a:p>
            <a:pPr lvl="1"/>
            <a:r>
              <a:rPr lang="en-US" altLang="ko-KR" dirty="0" smtClean="0">
                <a:ea typeface="굴림" charset="-127"/>
              </a:rPr>
              <a:t>Because multiple “Sector ID report frames” may make worse contentions with normal data delivery frames, it is better for sector ID report frames for fast sector discovery be protected as Sector Report RAW</a:t>
            </a:r>
          </a:p>
          <a:p>
            <a:pPr lvl="2"/>
            <a:r>
              <a:rPr lang="en-US" altLang="ko-KR" dirty="0" smtClean="0">
                <a:ea typeface="굴림" charset="-127"/>
              </a:rPr>
              <a:t>Sector Report RAW may have multiple RAWs and slots in it if needed</a:t>
            </a:r>
          </a:p>
          <a:p>
            <a:pPr lvl="2"/>
            <a:r>
              <a:rPr lang="en-US" altLang="ko-KR" dirty="0" smtClean="0">
                <a:ea typeface="굴림" charset="-127"/>
              </a:rPr>
              <a:t>E.g.,) Slots assignment within Sector Report RAW based on (current) AIDs</a:t>
            </a:r>
          </a:p>
          <a:p>
            <a:pPr lvl="2"/>
            <a:r>
              <a:rPr lang="en-US" altLang="ko-KR" dirty="0" smtClean="0">
                <a:ea typeface="굴림" charset="-127"/>
              </a:rPr>
              <a:t>E.g.,) one RAW for STAs which have temporary AIDs, another RAW for STAs which try to switch to other sectors</a:t>
            </a:r>
          </a:p>
          <a:p>
            <a:pPr lvl="1"/>
            <a:r>
              <a:rPr lang="en-US" altLang="ko-KR" dirty="0" smtClean="0">
                <a:ea typeface="굴림" charset="-127"/>
              </a:rPr>
              <a:t>During the Sector Report RAW, AP receives </a:t>
            </a:r>
            <a:r>
              <a:rPr lang="en-US" altLang="ko-KR" dirty="0">
                <a:ea typeface="굴림" charset="-127"/>
              </a:rPr>
              <a:t>Sector ID report frames </a:t>
            </a:r>
            <a:r>
              <a:rPr lang="en-US" altLang="ko-KR" dirty="0" smtClean="0">
                <a:ea typeface="굴림" charset="-127"/>
              </a:rPr>
              <a:t>from STAs and AP </a:t>
            </a:r>
            <a:r>
              <a:rPr lang="en-US" altLang="ko-KR" dirty="0">
                <a:ea typeface="굴림" charset="-127"/>
              </a:rPr>
              <a:t>sends </a:t>
            </a:r>
            <a:r>
              <a:rPr lang="en-US" altLang="ko-KR" dirty="0" smtClean="0">
                <a:ea typeface="굴림" charset="-127"/>
              </a:rPr>
              <a:t>back ACKs </a:t>
            </a:r>
            <a:r>
              <a:rPr lang="en-US" altLang="ko-KR" dirty="0">
                <a:ea typeface="굴림" charset="-127"/>
              </a:rPr>
              <a:t>which may include newly assigned AIDs based on sector ID report</a:t>
            </a:r>
          </a:p>
          <a:p>
            <a:pPr lvl="1"/>
            <a:r>
              <a:rPr lang="en-US" altLang="ko-KR" dirty="0" smtClean="0">
                <a:ea typeface="굴림" charset="-127"/>
              </a:rPr>
              <a:t>For fast sector discovery with less contentions, sector ID report frame may be an NDP frame (re-use one of already-defined NDP frame format)</a:t>
            </a:r>
          </a:p>
        </p:txBody>
      </p:sp>
      <p:sp>
        <p:nvSpPr>
          <p:cNvPr id="6" name="Slide Number Placeholder 4"/>
          <p:cNvSpPr>
            <a:spLocks noGrp="1"/>
          </p:cNvSpPr>
          <p:nvPr>
            <p:ph type="sldNum" sz="quarter" idx="4294967295"/>
          </p:nvPr>
        </p:nvSpPr>
        <p:spPr>
          <a:xfrm>
            <a:off x="4284433" y="6475413"/>
            <a:ext cx="516167" cy="184666"/>
          </a:xfrm>
          <a:prstGeom prst="rect">
            <a:avLst/>
          </a:prstGeom>
        </p:spPr>
        <p:txBody>
          <a:bodyPr/>
          <a:lstStyle/>
          <a:p>
            <a:pPr>
              <a:defRPr/>
            </a:pPr>
            <a:r>
              <a:rPr lang="en-US" dirty="0" smtClean="0"/>
              <a:t>Slide </a:t>
            </a:r>
            <a:fld id="{E132E8F0-0953-4589-931F-0CF931D74C39}" type="slidenum">
              <a:rPr lang="en-US" smtClean="0"/>
              <a:pPr>
                <a:defRPr/>
              </a:pPr>
              <a:t>12</a:t>
            </a:fld>
            <a:endParaRPr lang="en-US" dirty="0"/>
          </a:p>
        </p:txBody>
      </p:sp>
      <p:sp>
        <p:nvSpPr>
          <p:cNvPr id="7" name="Footer Placeholder 3"/>
          <p:cNvSpPr>
            <a:spLocks noGrp="1"/>
          </p:cNvSpPr>
          <p:nvPr>
            <p:ph type="ftr" sz="quarter" idx="4294967295"/>
          </p:nvPr>
        </p:nvSpPr>
        <p:spPr>
          <a:xfrm>
            <a:off x="7338674" y="6475413"/>
            <a:ext cx="1348126" cy="184666"/>
          </a:xfrm>
          <a:prstGeom prst="rect">
            <a:avLst/>
          </a:prstGeom>
        </p:spPr>
        <p:txBody>
          <a:bodyPr/>
          <a:lstStyle/>
          <a:p>
            <a:pPr>
              <a:defRPr/>
            </a:pPr>
            <a:r>
              <a:rPr lang="en-US" dirty="0" smtClean="0"/>
              <a:t>Minho Cheong, ETRI</a:t>
            </a:r>
            <a:endParaRPr lang="en-US" dirty="0"/>
          </a:p>
        </p:txBody>
      </p:sp>
      <p:sp>
        <p:nvSpPr>
          <p:cNvPr id="8" name="Date Placeholder 5"/>
          <p:cNvSpPr>
            <a:spLocks noGrp="1"/>
          </p:cNvSpPr>
          <p:nvPr>
            <p:ph type="dt" sz="half" idx="2"/>
          </p:nvPr>
        </p:nvSpPr>
        <p:spPr>
          <a:xfrm>
            <a:off x="696913" y="332601"/>
            <a:ext cx="1182055" cy="276999"/>
          </a:xfrm>
        </p:spPr>
        <p:txBody>
          <a:bodyPr/>
          <a:lstStyle/>
          <a:p>
            <a:pPr>
              <a:defRPr/>
            </a:pPr>
            <a:r>
              <a:rPr lang="en-US" dirty="0" smtClean="0"/>
              <a:t>March 2013</a:t>
            </a:r>
            <a:endParaRPr lang="en-US" dirty="0"/>
          </a:p>
        </p:txBody>
      </p:sp>
    </p:spTree>
    <p:extLst>
      <p:ext uri="{BB962C8B-B14F-4D97-AF65-F5344CB8AC3E}">
        <p14:creationId xmlns:p14="http://schemas.microsoft.com/office/powerpoint/2010/main" val="25426490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59"/>
          <p:cNvSpPr>
            <a:spLocks noChangeArrowheads="1"/>
          </p:cNvSpPr>
          <p:nvPr/>
        </p:nvSpPr>
        <p:spPr bwMode="auto">
          <a:xfrm>
            <a:off x="3810000" y="4784725"/>
            <a:ext cx="3825875" cy="887413"/>
          </a:xfrm>
          <a:prstGeom prst="rect">
            <a:avLst/>
          </a:prstGeom>
          <a:gradFill rotWithShape="1">
            <a:gsLst>
              <a:gs pos="0">
                <a:srgbClr val="BEF397"/>
              </a:gs>
              <a:gs pos="50000">
                <a:srgbClr val="D5F6C0"/>
              </a:gs>
              <a:gs pos="100000">
                <a:srgbClr val="EAFAE0"/>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endParaRPr kumimoji="1" lang="en-US" altLang="ko-KR" sz="2000">
              <a:latin typeface="Arial" charset="0"/>
              <a:ea typeface="標楷體" pitchFamily="65" charset="-120"/>
              <a:cs typeface="Arial" charset="0"/>
            </a:endParaRPr>
          </a:p>
        </p:txBody>
      </p:sp>
      <p:sp>
        <p:nvSpPr>
          <p:cNvPr id="12291" name="Rectangle 59"/>
          <p:cNvSpPr>
            <a:spLocks noChangeArrowheads="1"/>
          </p:cNvSpPr>
          <p:nvPr/>
        </p:nvSpPr>
        <p:spPr bwMode="auto">
          <a:xfrm>
            <a:off x="1652588" y="4784725"/>
            <a:ext cx="2081212" cy="887413"/>
          </a:xfrm>
          <a:prstGeom prst="rect">
            <a:avLst/>
          </a:prstGeom>
          <a:gradFill rotWithShape="1">
            <a:gsLst>
              <a:gs pos="0">
                <a:srgbClr val="BEF397"/>
              </a:gs>
              <a:gs pos="50000">
                <a:srgbClr val="D5F6C0"/>
              </a:gs>
              <a:gs pos="100000">
                <a:srgbClr val="EAFAE0"/>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endParaRPr kumimoji="1" lang="en-US" altLang="ko-KR" sz="2400">
              <a:latin typeface="Arial" charset="0"/>
              <a:ea typeface="標楷體" pitchFamily="65" charset="-120"/>
              <a:cs typeface="Arial" charset="0"/>
            </a:endParaRPr>
          </a:p>
        </p:txBody>
      </p:sp>
      <p:sp>
        <p:nvSpPr>
          <p:cNvPr id="12292" name="제목 1"/>
          <p:cNvSpPr>
            <a:spLocks noGrp="1"/>
          </p:cNvSpPr>
          <p:nvPr>
            <p:ph type="title"/>
          </p:nvPr>
        </p:nvSpPr>
        <p:spPr/>
        <p:txBody>
          <a:bodyPr/>
          <a:lstStyle/>
          <a:p>
            <a:r>
              <a:rPr lang="en-US" altLang="ko-KR" smtClean="0">
                <a:ea typeface="굴림" charset="-127"/>
              </a:rPr>
              <a:t>Operation of Fast Sector Discovery</a:t>
            </a:r>
            <a:endParaRPr lang="ko-KR" altLang="en-US" smtClean="0">
              <a:ea typeface="굴림" charset="-127"/>
            </a:endParaRPr>
          </a:p>
        </p:txBody>
      </p:sp>
      <p:sp>
        <p:nvSpPr>
          <p:cNvPr id="12293" name="내용 개체 틀 2"/>
          <p:cNvSpPr>
            <a:spLocks noGrp="1"/>
          </p:cNvSpPr>
          <p:nvPr>
            <p:ph idx="1"/>
          </p:nvPr>
        </p:nvSpPr>
        <p:spPr>
          <a:xfrm>
            <a:off x="381000" y="1828800"/>
            <a:ext cx="8305800" cy="457200"/>
          </a:xfrm>
        </p:spPr>
        <p:txBody>
          <a:bodyPr>
            <a:normAutofit lnSpcReduction="10000"/>
          </a:bodyPr>
          <a:lstStyle/>
          <a:p>
            <a:r>
              <a:rPr lang="en-US" altLang="ko-KR" dirty="0" smtClean="0">
                <a:ea typeface="굴림" charset="-127"/>
              </a:rPr>
              <a:t>Example of Sounding RAW and Sector Report RAW</a:t>
            </a:r>
            <a:endParaRPr lang="ko-KR" altLang="en-US" dirty="0" smtClean="0">
              <a:ea typeface="굴림" charset="-127"/>
            </a:endParaRPr>
          </a:p>
        </p:txBody>
      </p:sp>
      <p:sp>
        <p:nvSpPr>
          <p:cNvPr id="12295" name="Rectangle 59"/>
          <p:cNvSpPr>
            <a:spLocks noChangeArrowheads="1"/>
          </p:cNvSpPr>
          <p:nvPr/>
        </p:nvSpPr>
        <p:spPr bwMode="auto">
          <a:xfrm>
            <a:off x="1565275" y="3021013"/>
            <a:ext cx="327025" cy="887412"/>
          </a:xfrm>
          <a:prstGeom prst="rect">
            <a:avLst/>
          </a:prstGeom>
          <a:gradFill rotWithShape="1">
            <a:gsLst>
              <a:gs pos="0">
                <a:srgbClr val="BEF397"/>
              </a:gs>
              <a:gs pos="50000">
                <a:srgbClr val="D5F6C0"/>
              </a:gs>
              <a:gs pos="100000">
                <a:srgbClr val="EAFAE0"/>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endParaRPr kumimoji="1" lang="en-US" altLang="ko-KR" sz="2000">
              <a:latin typeface="Arial" charset="0"/>
              <a:ea typeface="標楷體" pitchFamily="65" charset="-120"/>
              <a:cs typeface="Arial" charset="0"/>
            </a:endParaRPr>
          </a:p>
        </p:txBody>
      </p:sp>
      <p:sp>
        <p:nvSpPr>
          <p:cNvPr id="12296" name="TextBox 10"/>
          <p:cNvSpPr txBox="1">
            <a:spLocks noChangeArrowheads="1"/>
          </p:cNvSpPr>
          <p:nvPr/>
        </p:nvSpPr>
        <p:spPr bwMode="auto">
          <a:xfrm>
            <a:off x="974725" y="3276600"/>
            <a:ext cx="533400" cy="276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sz="600"/>
              <a:t>Omni- </a:t>
            </a:r>
          </a:p>
          <a:p>
            <a:pPr eaLnBrk="1" hangingPunct="1"/>
            <a:r>
              <a:rPr lang="en-US" altLang="ko-KR" sz="600"/>
              <a:t>Beacon</a:t>
            </a:r>
          </a:p>
        </p:txBody>
      </p:sp>
      <p:cxnSp>
        <p:nvCxnSpPr>
          <p:cNvPr id="12297" name="Straight Connector 61"/>
          <p:cNvCxnSpPr>
            <a:cxnSpLocks noChangeShapeType="1"/>
          </p:cNvCxnSpPr>
          <p:nvPr/>
        </p:nvCxnSpPr>
        <p:spPr bwMode="auto">
          <a:xfrm rot="16200000" flipV="1">
            <a:off x="804069" y="3150394"/>
            <a:ext cx="350838"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12" name="TextBox 14"/>
          <p:cNvSpPr txBox="1">
            <a:spLocks noChangeArrowheads="1"/>
          </p:cNvSpPr>
          <p:nvPr/>
        </p:nvSpPr>
        <p:spPr bwMode="auto">
          <a:xfrm>
            <a:off x="4648200" y="3624263"/>
            <a:ext cx="191770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defRPr/>
            </a:pPr>
            <a:r>
              <a:rPr lang="en-US" altLang="ko-KR" sz="1050" dirty="0" smtClean="0"/>
              <a:t>Sector 1 Beacon Interval</a:t>
            </a:r>
          </a:p>
        </p:txBody>
      </p:sp>
      <p:sp>
        <p:nvSpPr>
          <p:cNvPr id="14" name="TextBox 16"/>
          <p:cNvSpPr txBox="1">
            <a:spLocks noChangeArrowheads="1"/>
          </p:cNvSpPr>
          <p:nvPr/>
        </p:nvSpPr>
        <p:spPr bwMode="auto">
          <a:xfrm>
            <a:off x="620713" y="3413125"/>
            <a:ext cx="4572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defRPr/>
            </a:pPr>
            <a:r>
              <a:rPr lang="en-US" altLang="ko-KR" sz="1050" smtClean="0"/>
              <a:t>AP</a:t>
            </a:r>
          </a:p>
        </p:txBody>
      </p:sp>
      <p:sp>
        <p:nvSpPr>
          <p:cNvPr id="12300" name="TextBox 17"/>
          <p:cNvSpPr txBox="1">
            <a:spLocks noChangeArrowheads="1"/>
          </p:cNvSpPr>
          <p:nvPr/>
        </p:nvSpPr>
        <p:spPr bwMode="auto">
          <a:xfrm>
            <a:off x="620713" y="3751263"/>
            <a:ext cx="60960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sz="1100"/>
              <a:t>STA</a:t>
            </a:r>
          </a:p>
        </p:txBody>
      </p:sp>
      <p:sp>
        <p:nvSpPr>
          <p:cNvPr id="23" name="TextBox 27"/>
          <p:cNvSpPr txBox="1">
            <a:spLocks noChangeArrowheads="1"/>
          </p:cNvSpPr>
          <p:nvPr/>
        </p:nvSpPr>
        <p:spPr bwMode="auto">
          <a:xfrm>
            <a:off x="7013575" y="3613150"/>
            <a:ext cx="167322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defRPr/>
            </a:pPr>
            <a:r>
              <a:rPr lang="en-US" altLang="ko-KR" sz="1050" dirty="0" smtClean="0"/>
              <a:t>Sector 2 Beacon Interval</a:t>
            </a:r>
          </a:p>
        </p:txBody>
      </p:sp>
      <p:cxnSp>
        <p:nvCxnSpPr>
          <p:cNvPr id="12302" name="Straight Connector 84"/>
          <p:cNvCxnSpPr>
            <a:cxnSpLocks noChangeShapeType="1"/>
          </p:cNvCxnSpPr>
          <p:nvPr/>
        </p:nvCxnSpPr>
        <p:spPr bwMode="auto">
          <a:xfrm rot="16200000" flipV="1">
            <a:off x="6698456" y="3150394"/>
            <a:ext cx="350838"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6" name="TextBox 36"/>
          <p:cNvSpPr txBox="1">
            <a:spLocks noChangeArrowheads="1"/>
          </p:cNvSpPr>
          <p:nvPr/>
        </p:nvSpPr>
        <p:spPr bwMode="auto">
          <a:xfrm>
            <a:off x="1219200" y="2541588"/>
            <a:ext cx="738188"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defRPr/>
            </a:pPr>
            <a:r>
              <a:rPr lang="en-US" altLang="ko-KR" sz="1050" dirty="0" smtClean="0"/>
              <a:t>Sounding RAW</a:t>
            </a:r>
          </a:p>
        </p:txBody>
      </p:sp>
      <p:sp>
        <p:nvSpPr>
          <p:cNvPr id="27" name="Rectangle 81"/>
          <p:cNvSpPr>
            <a:spLocks noChangeArrowheads="1"/>
          </p:cNvSpPr>
          <p:nvPr/>
        </p:nvSpPr>
        <p:spPr bwMode="auto">
          <a:xfrm>
            <a:off x="1558925" y="3276600"/>
            <a:ext cx="311150" cy="257175"/>
          </a:xfrm>
          <a:prstGeom prst="rect">
            <a:avLst/>
          </a:prstGeom>
          <a:noFill/>
          <a:ln w="1905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pPr eaLnBrk="0" hangingPunct="0">
              <a:defRPr/>
            </a:pPr>
            <a:endParaRPr lang="en-US" altLang="ko-KR" sz="1050"/>
          </a:p>
        </p:txBody>
      </p:sp>
      <p:cxnSp>
        <p:nvCxnSpPr>
          <p:cNvPr id="12305" name="Straight Connector 61"/>
          <p:cNvCxnSpPr>
            <a:cxnSpLocks noChangeShapeType="1"/>
          </p:cNvCxnSpPr>
          <p:nvPr/>
        </p:nvCxnSpPr>
        <p:spPr bwMode="auto">
          <a:xfrm rot="16200000" flipV="1">
            <a:off x="891381" y="4914107"/>
            <a:ext cx="350837"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12306" name="TextBox 46"/>
          <p:cNvSpPr txBox="1">
            <a:spLocks noChangeArrowheads="1"/>
          </p:cNvSpPr>
          <p:nvPr/>
        </p:nvSpPr>
        <p:spPr bwMode="auto">
          <a:xfrm>
            <a:off x="708025" y="5176838"/>
            <a:ext cx="45720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sz="1100"/>
              <a:t>AP</a:t>
            </a:r>
          </a:p>
        </p:txBody>
      </p:sp>
      <p:sp>
        <p:nvSpPr>
          <p:cNvPr id="12307" name="TextBox 47"/>
          <p:cNvSpPr txBox="1">
            <a:spLocks noChangeArrowheads="1"/>
          </p:cNvSpPr>
          <p:nvPr/>
        </p:nvSpPr>
        <p:spPr bwMode="auto">
          <a:xfrm>
            <a:off x="708025" y="5514975"/>
            <a:ext cx="6096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sz="1100"/>
              <a:t>STA</a:t>
            </a:r>
          </a:p>
        </p:txBody>
      </p:sp>
      <p:cxnSp>
        <p:nvCxnSpPr>
          <p:cNvPr id="12308" name="Straight Connector 85"/>
          <p:cNvCxnSpPr>
            <a:cxnSpLocks noChangeShapeType="1"/>
          </p:cNvCxnSpPr>
          <p:nvPr/>
        </p:nvCxnSpPr>
        <p:spPr bwMode="auto">
          <a:xfrm>
            <a:off x="1096963" y="5638800"/>
            <a:ext cx="6538912"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12309" name="Rectangle 59"/>
          <p:cNvSpPr>
            <a:spLocks noChangeArrowheads="1"/>
          </p:cNvSpPr>
          <p:nvPr/>
        </p:nvSpPr>
        <p:spPr bwMode="auto">
          <a:xfrm>
            <a:off x="1992313" y="3021013"/>
            <a:ext cx="328612" cy="887412"/>
          </a:xfrm>
          <a:prstGeom prst="rect">
            <a:avLst/>
          </a:prstGeom>
          <a:gradFill rotWithShape="1">
            <a:gsLst>
              <a:gs pos="0">
                <a:srgbClr val="BEF397"/>
              </a:gs>
              <a:gs pos="50000">
                <a:srgbClr val="D5F6C0"/>
              </a:gs>
              <a:gs pos="100000">
                <a:srgbClr val="EAFAE0"/>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endParaRPr kumimoji="1" lang="en-US" altLang="ko-KR" sz="2000">
              <a:latin typeface="Arial" charset="0"/>
              <a:ea typeface="標楷體" pitchFamily="65" charset="-120"/>
              <a:cs typeface="Arial" charset="0"/>
            </a:endParaRPr>
          </a:p>
        </p:txBody>
      </p:sp>
      <p:sp>
        <p:nvSpPr>
          <p:cNvPr id="55" name="Rectangle 81"/>
          <p:cNvSpPr>
            <a:spLocks noChangeArrowheads="1"/>
          </p:cNvSpPr>
          <p:nvPr/>
        </p:nvSpPr>
        <p:spPr bwMode="auto">
          <a:xfrm>
            <a:off x="1987550" y="3276600"/>
            <a:ext cx="333375" cy="258763"/>
          </a:xfrm>
          <a:prstGeom prst="rect">
            <a:avLst/>
          </a:prstGeom>
          <a:noFill/>
          <a:ln w="1905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pPr eaLnBrk="0" hangingPunct="0">
              <a:defRPr/>
            </a:pPr>
            <a:endParaRPr lang="en-US" altLang="ko-KR" sz="1050"/>
          </a:p>
        </p:txBody>
      </p:sp>
      <p:sp>
        <p:nvSpPr>
          <p:cNvPr id="56" name="TextBox 78"/>
          <p:cNvSpPr txBox="1">
            <a:spLocks noChangeArrowheads="1"/>
          </p:cNvSpPr>
          <p:nvPr/>
        </p:nvSpPr>
        <p:spPr bwMode="auto">
          <a:xfrm>
            <a:off x="1855788" y="2447925"/>
            <a:ext cx="650875"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defRPr/>
            </a:pPr>
            <a:r>
              <a:rPr lang="en-US" altLang="ko-KR" sz="1050" dirty="0" smtClean="0"/>
              <a:t>Sector</a:t>
            </a:r>
          </a:p>
          <a:p>
            <a:pPr eaLnBrk="1" hangingPunct="1">
              <a:defRPr/>
            </a:pPr>
            <a:r>
              <a:rPr lang="en-US" altLang="ko-KR" sz="1050" dirty="0" smtClean="0"/>
              <a:t>Report RAW</a:t>
            </a:r>
          </a:p>
        </p:txBody>
      </p:sp>
      <p:cxnSp>
        <p:nvCxnSpPr>
          <p:cNvPr id="12312" name="직선 화살표 연결선 117"/>
          <p:cNvCxnSpPr>
            <a:cxnSpLocks noChangeShapeType="1"/>
          </p:cNvCxnSpPr>
          <p:nvPr/>
        </p:nvCxnSpPr>
        <p:spPr bwMode="auto">
          <a:xfrm>
            <a:off x="1062038" y="3911600"/>
            <a:ext cx="0" cy="812800"/>
          </a:xfrm>
          <a:prstGeom prst="straightConnector1">
            <a:avLst/>
          </a:prstGeom>
          <a:noFill/>
          <a:ln w="25400" algn="ctr">
            <a:solidFill>
              <a:srgbClr val="2F05E1"/>
            </a:solidFill>
            <a:prstDash val="sysDash"/>
            <a:round/>
            <a:headEnd type="none" w="sm" len="sm"/>
            <a:tailEnd/>
          </a:ln>
          <a:extLst>
            <a:ext uri="{909E8E84-426E-40DD-AFC4-6F175D3DCCD1}">
              <a14:hiddenFill xmlns:a14="http://schemas.microsoft.com/office/drawing/2010/main">
                <a:noFill/>
              </a14:hiddenFill>
            </a:ext>
          </a:extLst>
        </p:spPr>
      </p:cxnSp>
      <p:cxnSp>
        <p:nvCxnSpPr>
          <p:cNvPr id="12313" name="직선 화살표 연결선 119"/>
          <p:cNvCxnSpPr>
            <a:cxnSpLocks noChangeShapeType="1"/>
          </p:cNvCxnSpPr>
          <p:nvPr/>
        </p:nvCxnSpPr>
        <p:spPr bwMode="auto">
          <a:xfrm>
            <a:off x="2352675" y="3937000"/>
            <a:ext cx="5283200" cy="847725"/>
          </a:xfrm>
          <a:prstGeom prst="straightConnector1">
            <a:avLst/>
          </a:prstGeom>
          <a:noFill/>
          <a:ln w="25400" algn="ctr">
            <a:solidFill>
              <a:srgbClr val="2F05E1"/>
            </a:solidFill>
            <a:prstDash val="sysDot"/>
            <a:round/>
            <a:headEnd type="none" w="sm" len="sm"/>
            <a:tailEnd/>
          </a:ln>
          <a:extLst>
            <a:ext uri="{909E8E84-426E-40DD-AFC4-6F175D3DCCD1}">
              <a14:hiddenFill xmlns:a14="http://schemas.microsoft.com/office/drawing/2010/main">
                <a:noFill/>
              </a14:hiddenFill>
            </a:ext>
          </a:extLst>
        </p:spPr>
      </p:cxnSp>
      <p:cxnSp>
        <p:nvCxnSpPr>
          <p:cNvPr id="12314" name="Straight Connector 75"/>
          <p:cNvCxnSpPr>
            <a:cxnSpLocks noChangeShapeType="1"/>
          </p:cNvCxnSpPr>
          <p:nvPr/>
        </p:nvCxnSpPr>
        <p:spPr bwMode="auto">
          <a:xfrm>
            <a:off x="974725" y="3571875"/>
            <a:ext cx="7699375" cy="952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15" name="Straight Connector 75"/>
          <p:cNvCxnSpPr>
            <a:cxnSpLocks noChangeShapeType="1"/>
          </p:cNvCxnSpPr>
          <p:nvPr/>
        </p:nvCxnSpPr>
        <p:spPr bwMode="auto">
          <a:xfrm>
            <a:off x="1062038" y="5348288"/>
            <a:ext cx="7700962" cy="952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2316" name="Straight Connector 85"/>
          <p:cNvCxnSpPr>
            <a:cxnSpLocks noChangeShapeType="1"/>
          </p:cNvCxnSpPr>
          <p:nvPr/>
        </p:nvCxnSpPr>
        <p:spPr bwMode="auto">
          <a:xfrm>
            <a:off x="1009650" y="3911600"/>
            <a:ext cx="70866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67" name="TextBox 136"/>
          <p:cNvSpPr txBox="1">
            <a:spLocks noChangeArrowheads="1"/>
          </p:cNvSpPr>
          <p:nvPr/>
        </p:nvSpPr>
        <p:spPr bwMode="auto">
          <a:xfrm>
            <a:off x="3733800" y="4538663"/>
            <a:ext cx="110172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defRPr/>
            </a:pPr>
            <a:r>
              <a:rPr lang="en-US" altLang="ko-KR" sz="1050" dirty="0" smtClean="0"/>
              <a:t>Slot duration</a:t>
            </a:r>
          </a:p>
        </p:txBody>
      </p:sp>
      <p:cxnSp>
        <p:nvCxnSpPr>
          <p:cNvPr id="12318" name="Straight Connector 61"/>
          <p:cNvCxnSpPr>
            <a:cxnSpLocks noChangeShapeType="1"/>
          </p:cNvCxnSpPr>
          <p:nvPr/>
        </p:nvCxnSpPr>
        <p:spPr bwMode="auto">
          <a:xfrm rot="16200000" flipV="1">
            <a:off x="3786981" y="3171032"/>
            <a:ext cx="350837"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12319" name="TextBox 10"/>
          <p:cNvSpPr txBox="1">
            <a:spLocks noChangeArrowheads="1"/>
          </p:cNvSpPr>
          <p:nvPr/>
        </p:nvSpPr>
        <p:spPr bwMode="auto">
          <a:xfrm>
            <a:off x="3962400" y="3276600"/>
            <a:ext cx="533400" cy="276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sz="600"/>
              <a:t>Sector 1 </a:t>
            </a:r>
          </a:p>
          <a:p>
            <a:pPr eaLnBrk="1" hangingPunct="1"/>
            <a:r>
              <a:rPr lang="en-US" altLang="ko-KR" sz="600"/>
              <a:t>Beacon</a:t>
            </a:r>
          </a:p>
        </p:txBody>
      </p:sp>
      <p:sp>
        <p:nvSpPr>
          <p:cNvPr id="12320" name="TextBox 10"/>
          <p:cNvSpPr txBox="1">
            <a:spLocks noChangeArrowheads="1"/>
          </p:cNvSpPr>
          <p:nvPr/>
        </p:nvSpPr>
        <p:spPr bwMode="auto">
          <a:xfrm>
            <a:off x="6873875" y="3276600"/>
            <a:ext cx="533400" cy="276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sz="600"/>
              <a:t>Sector 2 </a:t>
            </a:r>
          </a:p>
          <a:p>
            <a:pPr eaLnBrk="1" hangingPunct="1"/>
            <a:r>
              <a:rPr lang="en-US" altLang="ko-KR" sz="600"/>
              <a:t>Beacon</a:t>
            </a:r>
          </a:p>
        </p:txBody>
      </p:sp>
      <p:sp>
        <p:nvSpPr>
          <p:cNvPr id="41007" name="TextBox 43"/>
          <p:cNvSpPr txBox="1">
            <a:spLocks noChangeArrowheads="1"/>
          </p:cNvSpPr>
          <p:nvPr/>
        </p:nvSpPr>
        <p:spPr bwMode="auto">
          <a:xfrm>
            <a:off x="1593850" y="5334000"/>
            <a:ext cx="555625"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defRPr/>
            </a:pPr>
            <a:r>
              <a:rPr lang="en-US" altLang="ko-KR" sz="1050" dirty="0" smtClean="0"/>
              <a:t>NDPA</a:t>
            </a:r>
          </a:p>
        </p:txBody>
      </p:sp>
      <p:sp>
        <p:nvSpPr>
          <p:cNvPr id="12322" name="TextBox 48"/>
          <p:cNvSpPr txBox="1">
            <a:spLocks noChangeArrowheads="1"/>
          </p:cNvSpPr>
          <p:nvPr/>
        </p:nvSpPr>
        <p:spPr bwMode="auto">
          <a:xfrm>
            <a:off x="1652588" y="5149850"/>
            <a:ext cx="407987" cy="1841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sz="600"/>
              <a:t>NDPA</a:t>
            </a:r>
          </a:p>
        </p:txBody>
      </p:sp>
      <p:sp>
        <p:nvSpPr>
          <p:cNvPr id="12323" name="TextBox 61"/>
          <p:cNvSpPr txBox="1">
            <a:spLocks noChangeArrowheads="1"/>
          </p:cNvSpPr>
          <p:nvPr/>
        </p:nvSpPr>
        <p:spPr bwMode="auto">
          <a:xfrm>
            <a:off x="2590800" y="5130800"/>
            <a:ext cx="457200" cy="2159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sz="800"/>
              <a:t>NDP</a:t>
            </a:r>
          </a:p>
        </p:txBody>
      </p:sp>
      <p:sp>
        <p:nvSpPr>
          <p:cNvPr id="12324" name="TextBox 62"/>
          <p:cNvSpPr txBox="1">
            <a:spLocks noChangeArrowheads="1"/>
          </p:cNvSpPr>
          <p:nvPr/>
        </p:nvSpPr>
        <p:spPr bwMode="auto">
          <a:xfrm>
            <a:off x="3143250" y="5343525"/>
            <a:ext cx="557213"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a:t>Sec N</a:t>
            </a:r>
          </a:p>
        </p:txBody>
      </p:sp>
      <p:sp>
        <p:nvSpPr>
          <p:cNvPr id="12325" name="Rectangle 81"/>
          <p:cNvSpPr>
            <a:spLocks noChangeArrowheads="1"/>
          </p:cNvSpPr>
          <p:nvPr/>
        </p:nvSpPr>
        <p:spPr bwMode="auto">
          <a:xfrm>
            <a:off x="1647825" y="4962525"/>
            <a:ext cx="2085975" cy="385763"/>
          </a:xfrm>
          <a:prstGeom prst="rect">
            <a:avLst/>
          </a:prstGeom>
          <a:noFill/>
          <a:ln w="1905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pPr eaLnBrk="0" hangingPunct="0"/>
            <a:endParaRPr lang="en-US" altLang="ko-KR"/>
          </a:p>
        </p:txBody>
      </p:sp>
      <p:sp>
        <p:nvSpPr>
          <p:cNvPr id="12326" name="TextBox 185"/>
          <p:cNvSpPr txBox="1">
            <a:spLocks noChangeArrowheads="1"/>
          </p:cNvSpPr>
          <p:nvPr/>
        </p:nvSpPr>
        <p:spPr bwMode="auto">
          <a:xfrm>
            <a:off x="2120900" y="5130800"/>
            <a:ext cx="401638" cy="2159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sz="800"/>
              <a:t>NDP</a:t>
            </a:r>
          </a:p>
        </p:txBody>
      </p:sp>
      <p:sp>
        <p:nvSpPr>
          <p:cNvPr id="12327" name="TextBox 186"/>
          <p:cNvSpPr txBox="1">
            <a:spLocks noChangeArrowheads="1"/>
          </p:cNvSpPr>
          <p:nvPr/>
        </p:nvSpPr>
        <p:spPr bwMode="auto">
          <a:xfrm>
            <a:off x="2074863" y="5334000"/>
            <a:ext cx="5556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a:t>Sec 1</a:t>
            </a:r>
          </a:p>
        </p:txBody>
      </p:sp>
      <p:sp>
        <p:nvSpPr>
          <p:cNvPr id="12328" name="TextBox 19"/>
          <p:cNvSpPr txBox="1">
            <a:spLocks noChangeArrowheads="1"/>
          </p:cNvSpPr>
          <p:nvPr/>
        </p:nvSpPr>
        <p:spPr bwMode="auto">
          <a:xfrm>
            <a:off x="1447800" y="5667375"/>
            <a:ext cx="21050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algn="ctr" eaLnBrk="1" hangingPunct="1"/>
            <a:r>
              <a:rPr lang="en-US" altLang="ko-KR">
                <a:ea typeface="굴림" charset="-127"/>
                <a:cs typeface="Arial" charset="0"/>
              </a:rPr>
              <a:t>Sounding RAW</a:t>
            </a:r>
            <a:endParaRPr lang="ko-KR" altLang="en-US">
              <a:ea typeface="굴림" charset="-127"/>
              <a:cs typeface="Arial" charset="0"/>
            </a:endParaRPr>
          </a:p>
        </p:txBody>
      </p:sp>
      <p:sp>
        <p:nvSpPr>
          <p:cNvPr id="12329" name="TextBox 61"/>
          <p:cNvSpPr txBox="1">
            <a:spLocks noChangeArrowheads="1"/>
          </p:cNvSpPr>
          <p:nvPr/>
        </p:nvSpPr>
        <p:spPr bwMode="auto">
          <a:xfrm>
            <a:off x="3273425" y="5132388"/>
            <a:ext cx="457200" cy="2159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sz="800"/>
              <a:t>NDP</a:t>
            </a:r>
          </a:p>
        </p:txBody>
      </p:sp>
      <p:sp>
        <p:nvSpPr>
          <p:cNvPr id="12330" name="TextBox 186"/>
          <p:cNvSpPr txBox="1">
            <a:spLocks noChangeArrowheads="1"/>
          </p:cNvSpPr>
          <p:nvPr/>
        </p:nvSpPr>
        <p:spPr bwMode="auto">
          <a:xfrm>
            <a:off x="2544763" y="5334000"/>
            <a:ext cx="5556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a:t>Sec 2</a:t>
            </a:r>
          </a:p>
        </p:txBody>
      </p:sp>
      <p:cxnSp>
        <p:nvCxnSpPr>
          <p:cNvPr id="12331" name="Straight Connector 78"/>
          <p:cNvCxnSpPr>
            <a:cxnSpLocks noChangeShapeType="1"/>
          </p:cNvCxnSpPr>
          <p:nvPr/>
        </p:nvCxnSpPr>
        <p:spPr bwMode="auto">
          <a:xfrm>
            <a:off x="3098800" y="5227638"/>
            <a:ext cx="139700" cy="0"/>
          </a:xfrm>
          <a:prstGeom prst="lin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cxnSp>
      <p:sp>
        <p:nvSpPr>
          <p:cNvPr id="12332" name="TextBox 10"/>
          <p:cNvSpPr txBox="1">
            <a:spLocks noChangeArrowheads="1"/>
          </p:cNvSpPr>
          <p:nvPr/>
        </p:nvSpPr>
        <p:spPr bwMode="auto">
          <a:xfrm>
            <a:off x="1066800" y="5062538"/>
            <a:ext cx="533400" cy="2762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sz="600"/>
              <a:t>Sector 1 </a:t>
            </a:r>
          </a:p>
          <a:p>
            <a:pPr eaLnBrk="1" hangingPunct="1"/>
            <a:r>
              <a:rPr lang="en-US" altLang="ko-KR" sz="600"/>
              <a:t>Beacon</a:t>
            </a:r>
          </a:p>
        </p:txBody>
      </p:sp>
      <p:cxnSp>
        <p:nvCxnSpPr>
          <p:cNvPr id="12333" name="직선 화살표 연결선 29"/>
          <p:cNvCxnSpPr>
            <a:cxnSpLocks noChangeShapeType="1"/>
          </p:cNvCxnSpPr>
          <p:nvPr/>
        </p:nvCxnSpPr>
        <p:spPr bwMode="auto">
          <a:xfrm>
            <a:off x="3776663" y="5638800"/>
            <a:ext cx="3859212" cy="1588"/>
          </a:xfrm>
          <a:prstGeom prst="straightConnector1">
            <a:avLst/>
          </a:prstGeom>
          <a:noFill/>
          <a:ln w="12700"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sp>
        <p:nvSpPr>
          <p:cNvPr id="12334" name="TextBox 30"/>
          <p:cNvSpPr txBox="1">
            <a:spLocks noChangeArrowheads="1"/>
          </p:cNvSpPr>
          <p:nvPr/>
        </p:nvSpPr>
        <p:spPr bwMode="auto">
          <a:xfrm>
            <a:off x="4613275" y="5649913"/>
            <a:ext cx="2320925" cy="446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algn="ctr" eaLnBrk="1" hangingPunct="1"/>
            <a:r>
              <a:rPr lang="en-US" altLang="ko-KR" dirty="0">
                <a:ea typeface="굴림" charset="-127"/>
                <a:cs typeface="Arial" charset="0"/>
              </a:rPr>
              <a:t>Sector Report RAW</a:t>
            </a:r>
          </a:p>
          <a:p>
            <a:pPr algn="ctr" eaLnBrk="1" hangingPunct="1"/>
            <a:r>
              <a:rPr lang="en-US" altLang="ko-KR" sz="1100" dirty="0">
                <a:ea typeface="굴림" charset="-127"/>
                <a:cs typeface="Arial" charset="0"/>
              </a:rPr>
              <a:t>(Sector ID report and AID </a:t>
            </a:r>
            <a:r>
              <a:rPr lang="en-US" altLang="ko-KR" sz="1100" dirty="0" smtClean="0">
                <a:ea typeface="굴림" charset="-127"/>
                <a:cs typeface="Arial" charset="0"/>
              </a:rPr>
              <a:t>reassign)</a:t>
            </a:r>
            <a:endParaRPr lang="ko-KR" altLang="en-US" sz="1100" dirty="0">
              <a:ea typeface="굴림" charset="-127"/>
              <a:cs typeface="Arial" charset="0"/>
            </a:endParaRPr>
          </a:p>
        </p:txBody>
      </p:sp>
      <p:cxnSp>
        <p:nvCxnSpPr>
          <p:cNvPr id="12335" name="직선 연결선 38"/>
          <p:cNvCxnSpPr>
            <a:cxnSpLocks noChangeShapeType="1"/>
          </p:cNvCxnSpPr>
          <p:nvPr/>
        </p:nvCxnSpPr>
        <p:spPr bwMode="auto">
          <a:xfrm flipH="1">
            <a:off x="7620000" y="4814888"/>
            <a:ext cx="4763" cy="88265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12336" name="직선 연결선 28"/>
          <p:cNvCxnSpPr>
            <a:cxnSpLocks noChangeShapeType="1"/>
          </p:cNvCxnSpPr>
          <p:nvPr/>
        </p:nvCxnSpPr>
        <p:spPr bwMode="auto">
          <a:xfrm>
            <a:off x="3803650" y="4814888"/>
            <a:ext cx="6350" cy="92075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12337" name="모서리가 둥근 직사각형 33"/>
          <p:cNvSpPr>
            <a:spLocks noChangeArrowheads="1"/>
          </p:cNvSpPr>
          <p:nvPr/>
        </p:nvSpPr>
        <p:spPr bwMode="auto">
          <a:xfrm>
            <a:off x="3829050" y="4991100"/>
            <a:ext cx="304800" cy="342900"/>
          </a:xfrm>
          <a:prstGeom prst="roundRect">
            <a:avLst>
              <a:gd name="adj" fmla="val 8463"/>
            </a:avLst>
          </a:prstGeom>
          <a:solidFill>
            <a:srgbClr val="92D050"/>
          </a:solidFill>
          <a:ln w="12700" algn="ctr">
            <a:solidFill>
              <a:schemeClr val="tx1"/>
            </a:solidFill>
            <a:round/>
            <a:headEnd type="none" w="sm" len="sm"/>
            <a:tailEnd type="none" w="sm" len="sm"/>
          </a:ln>
        </p:spPr>
        <p:txBody>
          <a:bodyPr/>
          <a:lstStyle/>
          <a:p>
            <a:pPr eaLnBrk="0" hangingPunct="0"/>
            <a:endParaRPr lang="ko-KR" altLang="en-US" sz="1000">
              <a:ea typeface="굴림" charset="-127"/>
            </a:endParaRPr>
          </a:p>
        </p:txBody>
      </p:sp>
      <p:cxnSp>
        <p:nvCxnSpPr>
          <p:cNvPr id="12338" name="직선 화살표 연결선 19"/>
          <p:cNvCxnSpPr>
            <a:cxnSpLocks noChangeShapeType="1"/>
          </p:cNvCxnSpPr>
          <p:nvPr/>
        </p:nvCxnSpPr>
        <p:spPr bwMode="auto">
          <a:xfrm>
            <a:off x="3783013" y="4800600"/>
            <a:ext cx="747712" cy="14288"/>
          </a:xfrm>
          <a:prstGeom prst="straightConnector1">
            <a:avLst/>
          </a:prstGeom>
          <a:noFill/>
          <a:ln w="12700"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sp>
        <p:nvSpPr>
          <p:cNvPr id="12339" name="TextBox 113"/>
          <p:cNvSpPr txBox="1">
            <a:spLocks noChangeArrowheads="1"/>
          </p:cNvSpPr>
          <p:nvPr/>
        </p:nvSpPr>
        <p:spPr bwMode="auto">
          <a:xfrm>
            <a:off x="3783013" y="5334000"/>
            <a:ext cx="4349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sz="800">
                <a:ea typeface="굴림" charset="-127"/>
                <a:cs typeface="Arial" charset="0"/>
              </a:rPr>
              <a:t>to AP </a:t>
            </a:r>
            <a:endParaRPr lang="ko-KR" altLang="en-US" sz="800">
              <a:ea typeface="굴림" charset="-127"/>
              <a:cs typeface="Arial" charset="0"/>
            </a:endParaRPr>
          </a:p>
        </p:txBody>
      </p:sp>
      <p:grpSp>
        <p:nvGrpSpPr>
          <p:cNvPr id="12340" name="그룹 7"/>
          <p:cNvGrpSpPr>
            <a:grpSpLocks/>
          </p:cNvGrpSpPr>
          <p:nvPr/>
        </p:nvGrpSpPr>
        <p:grpSpPr bwMode="auto">
          <a:xfrm>
            <a:off x="3886200" y="4814888"/>
            <a:ext cx="823913" cy="735012"/>
            <a:chOff x="3886200" y="4814889"/>
            <a:chExt cx="823913" cy="734555"/>
          </a:xfrm>
        </p:grpSpPr>
        <p:sp>
          <p:nvSpPr>
            <p:cNvPr id="12370" name="모서리가 둥근 직사각형 34"/>
            <p:cNvSpPr>
              <a:spLocks noChangeArrowheads="1"/>
            </p:cNvSpPr>
            <p:nvPr/>
          </p:nvSpPr>
          <p:spPr bwMode="auto">
            <a:xfrm>
              <a:off x="4137025" y="4991100"/>
              <a:ext cx="377825" cy="342900"/>
            </a:xfrm>
            <a:prstGeom prst="roundRect">
              <a:avLst>
                <a:gd name="adj" fmla="val 16667"/>
              </a:avLst>
            </a:prstGeom>
            <a:solidFill>
              <a:srgbClr val="FF0000"/>
            </a:solidFill>
            <a:ln w="12700" algn="ctr">
              <a:solidFill>
                <a:schemeClr val="tx1"/>
              </a:solidFill>
              <a:round/>
              <a:headEnd type="none" w="sm" len="sm"/>
              <a:tailEnd type="none" w="sm" len="sm"/>
            </a:ln>
          </p:spPr>
          <p:txBody>
            <a:bodyPr/>
            <a:lstStyle/>
            <a:p>
              <a:pPr eaLnBrk="0" hangingPunct="0"/>
              <a:endParaRPr lang="ko-KR" altLang="en-US" sz="1000">
                <a:ea typeface="굴림" charset="-127"/>
              </a:endParaRPr>
            </a:p>
          </p:txBody>
        </p:sp>
        <p:sp>
          <p:nvSpPr>
            <p:cNvPr id="12371" name="TextBox 36"/>
            <p:cNvSpPr txBox="1">
              <a:spLocks noChangeArrowheads="1"/>
            </p:cNvSpPr>
            <p:nvPr/>
          </p:nvSpPr>
          <p:spPr bwMode="auto">
            <a:xfrm>
              <a:off x="3886200" y="5029200"/>
              <a:ext cx="2476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sz="1000">
                  <a:ea typeface="굴림" charset="-127"/>
                  <a:cs typeface="Arial" charset="0"/>
                </a:rPr>
                <a:t>P</a:t>
              </a:r>
              <a:endParaRPr lang="ko-KR" altLang="en-US" sz="1000">
                <a:ea typeface="굴림" charset="-127"/>
                <a:cs typeface="Arial" charset="0"/>
              </a:endParaRPr>
            </a:p>
          </p:txBody>
        </p:sp>
        <p:cxnSp>
          <p:nvCxnSpPr>
            <p:cNvPr id="12372" name="Straight Connector 175"/>
            <p:cNvCxnSpPr>
              <a:cxnSpLocks noChangeShapeType="1"/>
            </p:cNvCxnSpPr>
            <p:nvPr/>
          </p:nvCxnSpPr>
          <p:spPr bwMode="auto">
            <a:xfrm flipH="1" flipV="1">
              <a:off x="4522788" y="4814889"/>
              <a:ext cx="15081" cy="538161"/>
            </a:xfrm>
            <a:prstGeom prst="line">
              <a:avLst/>
            </a:prstGeom>
            <a:noFill/>
            <a:ln w="12700" algn="ctr">
              <a:solidFill>
                <a:schemeClr val="tx1"/>
              </a:solidFill>
              <a:prstDash val="sysDash"/>
              <a:round/>
              <a:headEnd type="none" w="sm" len="sm"/>
              <a:tailEnd type="none" w="sm" len="sm"/>
            </a:ln>
            <a:extLst>
              <a:ext uri="{909E8E84-426E-40DD-AFC4-6F175D3DCCD1}">
                <a14:hiddenFill xmlns:a14="http://schemas.microsoft.com/office/drawing/2010/main">
                  <a:noFill/>
                </a14:hiddenFill>
              </a:ext>
            </a:extLst>
          </p:spPr>
        </p:cxnSp>
        <p:sp>
          <p:nvSpPr>
            <p:cNvPr id="12373" name="TextBox 113"/>
            <p:cNvSpPr txBox="1">
              <a:spLocks noChangeArrowheads="1"/>
            </p:cNvSpPr>
            <p:nvPr/>
          </p:nvSpPr>
          <p:spPr bwMode="auto">
            <a:xfrm>
              <a:off x="4137025" y="5334000"/>
              <a:ext cx="57308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sz="800">
                  <a:ea typeface="굴림" charset="-127"/>
                  <a:cs typeface="Arial" charset="0"/>
                </a:rPr>
                <a:t>To STA</a:t>
              </a:r>
              <a:endParaRPr lang="ko-KR" altLang="en-US" sz="800">
                <a:ea typeface="굴림" charset="-127"/>
                <a:cs typeface="Arial" charset="0"/>
              </a:endParaRPr>
            </a:p>
          </p:txBody>
        </p:sp>
        <p:sp>
          <p:nvSpPr>
            <p:cNvPr id="12374" name="TextBox 36"/>
            <p:cNvSpPr txBox="1">
              <a:spLocks noChangeArrowheads="1"/>
            </p:cNvSpPr>
            <p:nvPr/>
          </p:nvSpPr>
          <p:spPr bwMode="auto">
            <a:xfrm>
              <a:off x="4191000" y="5029200"/>
              <a:ext cx="2476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sz="1000">
                  <a:ea typeface="굴림" charset="-127"/>
                  <a:cs typeface="Arial" charset="0"/>
                </a:rPr>
                <a:t>A</a:t>
              </a:r>
              <a:endParaRPr lang="ko-KR" altLang="en-US" sz="1000">
                <a:ea typeface="굴림" charset="-127"/>
                <a:cs typeface="Arial" charset="0"/>
              </a:endParaRPr>
            </a:p>
          </p:txBody>
        </p:sp>
      </p:grpSp>
      <p:grpSp>
        <p:nvGrpSpPr>
          <p:cNvPr id="12341" name="그룹 155"/>
          <p:cNvGrpSpPr>
            <a:grpSpLocks/>
          </p:cNvGrpSpPr>
          <p:nvPr/>
        </p:nvGrpSpPr>
        <p:grpSpPr bwMode="auto">
          <a:xfrm>
            <a:off x="4489450" y="4800600"/>
            <a:ext cx="877888" cy="750888"/>
            <a:chOff x="3783013" y="4799106"/>
            <a:chExt cx="877888" cy="750338"/>
          </a:xfrm>
        </p:grpSpPr>
        <p:sp>
          <p:nvSpPr>
            <p:cNvPr id="12362" name="모서리가 둥근 직사각형 33"/>
            <p:cNvSpPr>
              <a:spLocks noChangeArrowheads="1"/>
            </p:cNvSpPr>
            <p:nvPr/>
          </p:nvSpPr>
          <p:spPr bwMode="auto">
            <a:xfrm>
              <a:off x="3829050" y="4991100"/>
              <a:ext cx="304800" cy="342900"/>
            </a:xfrm>
            <a:prstGeom prst="roundRect">
              <a:avLst>
                <a:gd name="adj" fmla="val 8463"/>
              </a:avLst>
            </a:prstGeom>
            <a:solidFill>
              <a:srgbClr val="92D050"/>
            </a:solidFill>
            <a:ln w="12700" algn="ctr">
              <a:solidFill>
                <a:schemeClr val="tx1"/>
              </a:solidFill>
              <a:round/>
              <a:headEnd type="none" w="sm" len="sm"/>
              <a:tailEnd type="none" w="sm" len="sm"/>
            </a:ln>
          </p:spPr>
          <p:txBody>
            <a:bodyPr/>
            <a:lstStyle/>
            <a:p>
              <a:pPr eaLnBrk="0" hangingPunct="0"/>
              <a:endParaRPr lang="ko-KR" altLang="en-US" sz="1000">
                <a:ea typeface="굴림" charset="-127"/>
              </a:endParaRPr>
            </a:p>
          </p:txBody>
        </p:sp>
        <p:sp>
          <p:nvSpPr>
            <p:cNvPr id="12363" name="TextBox 113"/>
            <p:cNvSpPr txBox="1">
              <a:spLocks noChangeArrowheads="1"/>
            </p:cNvSpPr>
            <p:nvPr/>
          </p:nvSpPr>
          <p:spPr bwMode="auto">
            <a:xfrm>
              <a:off x="3783013" y="5334000"/>
              <a:ext cx="4349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sz="800">
                  <a:ea typeface="굴림" charset="-127"/>
                  <a:cs typeface="Arial" charset="0"/>
                </a:rPr>
                <a:t>to AP </a:t>
              </a:r>
              <a:endParaRPr lang="ko-KR" altLang="en-US" sz="800">
                <a:ea typeface="굴림" charset="-127"/>
                <a:cs typeface="Arial" charset="0"/>
              </a:endParaRPr>
            </a:p>
          </p:txBody>
        </p:sp>
        <p:grpSp>
          <p:nvGrpSpPr>
            <p:cNvPr id="12364" name="그룹 161"/>
            <p:cNvGrpSpPr>
              <a:grpSpLocks/>
            </p:cNvGrpSpPr>
            <p:nvPr/>
          </p:nvGrpSpPr>
          <p:grpSpPr bwMode="auto">
            <a:xfrm>
              <a:off x="3886200" y="4799106"/>
              <a:ext cx="774701" cy="750338"/>
              <a:chOff x="3886200" y="4799106"/>
              <a:chExt cx="774701" cy="750338"/>
            </a:xfrm>
          </p:grpSpPr>
          <p:sp>
            <p:nvSpPr>
              <p:cNvPr id="12365" name="모서리가 둥근 직사각형 34"/>
              <p:cNvSpPr>
                <a:spLocks noChangeArrowheads="1"/>
              </p:cNvSpPr>
              <p:nvPr/>
            </p:nvSpPr>
            <p:spPr bwMode="auto">
              <a:xfrm>
                <a:off x="4137025" y="4991100"/>
                <a:ext cx="407988" cy="342900"/>
              </a:xfrm>
              <a:prstGeom prst="roundRect">
                <a:avLst>
                  <a:gd name="adj" fmla="val 16667"/>
                </a:avLst>
              </a:prstGeom>
              <a:solidFill>
                <a:srgbClr val="FF0000"/>
              </a:solidFill>
              <a:ln w="12700" algn="ctr">
                <a:solidFill>
                  <a:schemeClr val="tx1"/>
                </a:solidFill>
                <a:round/>
                <a:headEnd type="none" w="sm" len="sm"/>
                <a:tailEnd type="none" w="sm" len="sm"/>
              </a:ln>
            </p:spPr>
            <p:txBody>
              <a:bodyPr/>
              <a:lstStyle/>
              <a:p>
                <a:pPr eaLnBrk="0" hangingPunct="0"/>
                <a:endParaRPr lang="ko-KR" altLang="en-US" sz="1000">
                  <a:ea typeface="굴림" charset="-127"/>
                </a:endParaRPr>
              </a:p>
            </p:txBody>
          </p:sp>
          <p:sp>
            <p:nvSpPr>
              <p:cNvPr id="12366" name="TextBox 36"/>
              <p:cNvSpPr txBox="1">
                <a:spLocks noChangeArrowheads="1"/>
              </p:cNvSpPr>
              <p:nvPr/>
            </p:nvSpPr>
            <p:spPr bwMode="auto">
              <a:xfrm>
                <a:off x="3886200" y="5029200"/>
                <a:ext cx="2476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sz="1000">
                    <a:ea typeface="굴림" charset="-127"/>
                    <a:cs typeface="Arial" charset="0"/>
                  </a:rPr>
                  <a:t>P</a:t>
                </a:r>
                <a:endParaRPr lang="ko-KR" altLang="en-US" sz="1000">
                  <a:ea typeface="굴림" charset="-127"/>
                  <a:cs typeface="Arial" charset="0"/>
                </a:endParaRPr>
              </a:p>
            </p:txBody>
          </p:sp>
          <p:cxnSp>
            <p:nvCxnSpPr>
              <p:cNvPr id="12367" name="Straight Connector 175"/>
              <p:cNvCxnSpPr>
                <a:cxnSpLocks noChangeShapeType="1"/>
              </p:cNvCxnSpPr>
              <p:nvPr/>
            </p:nvCxnSpPr>
            <p:spPr bwMode="auto">
              <a:xfrm flipV="1">
                <a:off x="4545014" y="4799106"/>
                <a:ext cx="12699" cy="530226"/>
              </a:xfrm>
              <a:prstGeom prst="line">
                <a:avLst/>
              </a:prstGeom>
              <a:noFill/>
              <a:ln w="12700" algn="ctr">
                <a:solidFill>
                  <a:schemeClr val="tx1"/>
                </a:solidFill>
                <a:prstDash val="sysDash"/>
                <a:round/>
                <a:headEnd type="none" w="sm" len="sm"/>
                <a:tailEnd type="none" w="sm" len="sm"/>
              </a:ln>
              <a:extLst>
                <a:ext uri="{909E8E84-426E-40DD-AFC4-6F175D3DCCD1}">
                  <a14:hiddenFill xmlns:a14="http://schemas.microsoft.com/office/drawing/2010/main">
                    <a:noFill/>
                  </a14:hiddenFill>
                </a:ext>
              </a:extLst>
            </p:spPr>
          </p:cxnSp>
          <p:sp>
            <p:nvSpPr>
              <p:cNvPr id="12368" name="TextBox 113"/>
              <p:cNvSpPr txBox="1">
                <a:spLocks noChangeArrowheads="1"/>
              </p:cNvSpPr>
              <p:nvPr/>
            </p:nvSpPr>
            <p:spPr bwMode="auto">
              <a:xfrm>
                <a:off x="4087813" y="5334000"/>
                <a:ext cx="57308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sz="800">
                    <a:ea typeface="굴림" charset="-127"/>
                    <a:cs typeface="Arial" charset="0"/>
                  </a:rPr>
                  <a:t>to STA</a:t>
                </a:r>
                <a:endParaRPr lang="ko-KR" altLang="en-US" sz="800">
                  <a:ea typeface="굴림" charset="-127"/>
                  <a:cs typeface="Arial" charset="0"/>
                </a:endParaRPr>
              </a:p>
            </p:txBody>
          </p:sp>
          <p:sp>
            <p:nvSpPr>
              <p:cNvPr id="12369" name="TextBox 36"/>
              <p:cNvSpPr txBox="1">
                <a:spLocks noChangeArrowheads="1"/>
              </p:cNvSpPr>
              <p:nvPr/>
            </p:nvSpPr>
            <p:spPr bwMode="auto">
              <a:xfrm>
                <a:off x="4191000" y="5029200"/>
                <a:ext cx="2476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sz="1000">
                    <a:ea typeface="굴림" charset="-127"/>
                    <a:cs typeface="Arial" charset="0"/>
                  </a:rPr>
                  <a:t>A</a:t>
                </a:r>
                <a:endParaRPr lang="ko-KR" altLang="en-US" sz="1000">
                  <a:ea typeface="굴림" charset="-127"/>
                  <a:cs typeface="Arial" charset="0"/>
                </a:endParaRPr>
              </a:p>
            </p:txBody>
          </p:sp>
        </p:grpSp>
      </p:grpSp>
      <p:grpSp>
        <p:nvGrpSpPr>
          <p:cNvPr id="12342" name="그룹 168"/>
          <p:cNvGrpSpPr>
            <a:grpSpLocks/>
          </p:cNvGrpSpPr>
          <p:nvPr/>
        </p:nvGrpSpPr>
        <p:grpSpPr bwMode="auto">
          <a:xfrm>
            <a:off x="5218113" y="4814888"/>
            <a:ext cx="877887" cy="747712"/>
            <a:chOff x="3783013" y="4801733"/>
            <a:chExt cx="877888" cy="747711"/>
          </a:xfrm>
        </p:grpSpPr>
        <p:sp>
          <p:nvSpPr>
            <p:cNvPr id="12354" name="모서리가 둥근 직사각형 33"/>
            <p:cNvSpPr>
              <a:spLocks noChangeArrowheads="1"/>
            </p:cNvSpPr>
            <p:nvPr/>
          </p:nvSpPr>
          <p:spPr bwMode="auto">
            <a:xfrm>
              <a:off x="3829050" y="4991100"/>
              <a:ext cx="304800" cy="342900"/>
            </a:xfrm>
            <a:prstGeom prst="roundRect">
              <a:avLst>
                <a:gd name="adj" fmla="val 8463"/>
              </a:avLst>
            </a:prstGeom>
            <a:solidFill>
              <a:srgbClr val="92D050"/>
            </a:solidFill>
            <a:ln w="12700" algn="ctr">
              <a:solidFill>
                <a:schemeClr val="tx1"/>
              </a:solidFill>
              <a:round/>
              <a:headEnd type="none" w="sm" len="sm"/>
              <a:tailEnd type="none" w="sm" len="sm"/>
            </a:ln>
          </p:spPr>
          <p:txBody>
            <a:bodyPr/>
            <a:lstStyle/>
            <a:p>
              <a:pPr eaLnBrk="0" hangingPunct="0"/>
              <a:endParaRPr lang="ko-KR" altLang="en-US" sz="1000">
                <a:ea typeface="굴림" charset="-127"/>
              </a:endParaRPr>
            </a:p>
          </p:txBody>
        </p:sp>
        <p:sp>
          <p:nvSpPr>
            <p:cNvPr id="12355" name="TextBox 113"/>
            <p:cNvSpPr txBox="1">
              <a:spLocks noChangeArrowheads="1"/>
            </p:cNvSpPr>
            <p:nvPr/>
          </p:nvSpPr>
          <p:spPr bwMode="auto">
            <a:xfrm>
              <a:off x="3783013" y="5334000"/>
              <a:ext cx="4349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sz="800">
                  <a:ea typeface="굴림" charset="-127"/>
                  <a:cs typeface="Arial" charset="0"/>
                </a:rPr>
                <a:t>to AP </a:t>
              </a:r>
              <a:endParaRPr lang="ko-KR" altLang="en-US" sz="800">
                <a:ea typeface="굴림" charset="-127"/>
                <a:cs typeface="Arial" charset="0"/>
              </a:endParaRPr>
            </a:p>
          </p:txBody>
        </p:sp>
        <p:grpSp>
          <p:nvGrpSpPr>
            <p:cNvPr id="12356" name="그룹 171"/>
            <p:cNvGrpSpPr>
              <a:grpSpLocks/>
            </p:cNvGrpSpPr>
            <p:nvPr/>
          </p:nvGrpSpPr>
          <p:grpSpPr bwMode="auto">
            <a:xfrm>
              <a:off x="3886200" y="4801733"/>
              <a:ext cx="774701" cy="747711"/>
              <a:chOff x="3886200" y="4801733"/>
              <a:chExt cx="774701" cy="747711"/>
            </a:xfrm>
          </p:grpSpPr>
          <p:sp>
            <p:nvSpPr>
              <p:cNvPr id="12357" name="모서리가 둥근 직사각형 34"/>
              <p:cNvSpPr>
                <a:spLocks noChangeArrowheads="1"/>
              </p:cNvSpPr>
              <p:nvPr/>
            </p:nvSpPr>
            <p:spPr bwMode="auto">
              <a:xfrm>
                <a:off x="4137025" y="4991100"/>
                <a:ext cx="407988" cy="342900"/>
              </a:xfrm>
              <a:prstGeom prst="roundRect">
                <a:avLst>
                  <a:gd name="adj" fmla="val 16667"/>
                </a:avLst>
              </a:prstGeom>
              <a:solidFill>
                <a:srgbClr val="FF0000"/>
              </a:solidFill>
              <a:ln w="12700" algn="ctr">
                <a:solidFill>
                  <a:schemeClr val="tx1"/>
                </a:solidFill>
                <a:round/>
                <a:headEnd type="none" w="sm" len="sm"/>
                <a:tailEnd type="none" w="sm" len="sm"/>
              </a:ln>
            </p:spPr>
            <p:txBody>
              <a:bodyPr/>
              <a:lstStyle/>
              <a:p>
                <a:pPr eaLnBrk="0" hangingPunct="0"/>
                <a:endParaRPr lang="ko-KR" altLang="en-US" sz="1000">
                  <a:ea typeface="굴림" charset="-127"/>
                </a:endParaRPr>
              </a:p>
            </p:txBody>
          </p:sp>
          <p:sp>
            <p:nvSpPr>
              <p:cNvPr id="12358" name="TextBox 36"/>
              <p:cNvSpPr txBox="1">
                <a:spLocks noChangeArrowheads="1"/>
              </p:cNvSpPr>
              <p:nvPr/>
            </p:nvSpPr>
            <p:spPr bwMode="auto">
              <a:xfrm>
                <a:off x="3886200" y="5029200"/>
                <a:ext cx="2476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sz="1000">
                    <a:ea typeface="굴림" charset="-127"/>
                    <a:cs typeface="Arial" charset="0"/>
                  </a:rPr>
                  <a:t>P</a:t>
                </a:r>
                <a:endParaRPr lang="ko-KR" altLang="en-US" sz="1000">
                  <a:ea typeface="굴림" charset="-127"/>
                  <a:cs typeface="Arial" charset="0"/>
                </a:endParaRPr>
              </a:p>
            </p:txBody>
          </p:sp>
          <p:cxnSp>
            <p:nvCxnSpPr>
              <p:cNvPr id="12359" name="Straight Connector 175"/>
              <p:cNvCxnSpPr>
                <a:cxnSpLocks noChangeShapeType="1"/>
              </p:cNvCxnSpPr>
              <p:nvPr/>
            </p:nvCxnSpPr>
            <p:spPr bwMode="auto">
              <a:xfrm flipH="1" flipV="1">
                <a:off x="4545012" y="4801733"/>
                <a:ext cx="2" cy="515937"/>
              </a:xfrm>
              <a:prstGeom prst="line">
                <a:avLst/>
              </a:prstGeom>
              <a:noFill/>
              <a:ln w="12700" algn="ctr">
                <a:solidFill>
                  <a:schemeClr val="tx1"/>
                </a:solidFill>
                <a:prstDash val="sysDash"/>
                <a:round/>
                <a:headEnd type="none" w="sm" len="sm"/>
                <a:tailEnd type="none" w="sm" len="sm"/>
              </a:ln>
              <a:extLst>
                <a:ext uri="{909E8E84-426E-40DD-AFC4-6F175D3DCCD1}">
                  <a14:hiddenFill xmlns:a14="http://schemas.microsoft.com/office/drawing/2010/main">
                    <a:noFill/>
                  </a14:hiddenFill>
                </a:ext>
              </a:extLst>
            </p:spPr>
          </p:cxnSp>
          <p:sp>
            <p:nvSpPr>
              <p:cNvPr id="12360" name="TextBox 113"/>
              <p:cNvSpPr txBox="1">
                <a:spLocks noChangeArrowheads="1"/>
              </p:cNvSpPr>
              <p:nvPr/>
            </p:nvSpPr>
            <p:spPr bwMode="auto">
              <a:xfrm>
                <a:off x="4087813" y="5334000"/>
                <a:ext cx="57308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sz="800">
                    <a:ea typeface="굴림" charset="-127"/>
                    <a:cs typeface="Arial" charset="0"/>
                  </a:rPr>
                  <a:t>to STA</a:t>
                </a:r>
                <a:endParaRPr lang="ko-KR" altLang="en-US" sz="800">
                  <a:ea typeface="굴림" charset="-127"/>
                  <a:cs typeface="Arial" charset="0"/>
                </a:endParaRPr>
              </a:p>
            </p:txBody>
          </p:sp>
          <p:sp>
            <p:nvSpPr>
              <p:cNvPr id="12361" name="TextBox 36"/>
              <p:cNvSpPr txBox="1">
                <a:spLocks noChangeArrowheads="1"/>
              </p:cNvSpPr>
              <p:nvPr/>
            </p:nvSpPr>
            <p:spPr bwMode="auto">
              <a:xfrm>
                <a:off x="4191000" y="5029200"/>
                <a:ext cx="2476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sz="1000">
                    <a:ea typeface="굴림" charset="-127"/>
                    <a:cs typeface="Arial" charset="0"/>
                  </a:rPr>
                  <a:t>A</a:t>
                </a:r>
                <a:endParaRPr lang="ko-KR" altLang="en-US" sz="1000">
                  <a:ea typeface="굴림" charset="-127"/>
                  <a:cs typeface="Arial" charset="0"/>
                </a:endParaRPr>
              </a:p>
            </p:txBody>
          </p:sp>
        </p:grpSp>
      </p:grpSp>
      <p:grpSp>
        <p:nvGrpSpPr>
          <p:cNvPr id="12343" name="그룹 179"/>
          <p:cNvGrpSpPr>
            <a:grpSpLocks/>
          </p:cNvGrpSpPr>
          <p:nvPr/>
        </p:nvGrpSpPr>
        <p:grpSpPr bwMode="auto">
          <a:xfrm>
            <a:off x="6873875" y="5006975"/>
            <a:ext cx="877888" cy="557213"/>
            <a:chOff x="3783013" y="4991100"/>
            <a:chExt cx="877888" cy="558344"/>
          </a:xfrm>
        </p:grpSpPr>
        <p:sp>
          <p:nvSpPr>
            <p:cNvPr id="12347" name="모서리가 둥근 직사각형 33"/>
            <p:cNvSpPr>
              <a:spLocks noChangeArrowheads="1"/>
            </p:cNvSpPr>
            <p:nvPr/>
          </p:nvSpPr>
          <p:spPr bwMode="auto">
            <a:xfrm>
              <a:off x="3843338" y="4991100"/>
              <a:ext cx="290512" cy="342900"/>
            </a:xfrm>
            <a:prstGeom prst="roundRect">
              <a:avLst>
                <a:gd name="adj" fmla="val 8463"/>
              </a:avLst>
            </a:prstGeom>
            <a:solidFill>
              <a:srgbClr val="92D050"/>
            </a:solidFill>
            <a:ln w="12700" algn="ctr">
              <a:solidFill>
                <a:schemeClr val="tx1"/>
              </a:solidFill>
              <a:round/>
              <a:headEnd type="none" w="sm" len="sm"/>
              <a:tailEnd type="none" w="sm" len="sm"/>
            </a:ln>
          </p:spPr>
          <p:txBody>
            <a:bodyPr/>
            <a:lstStyle/>
            <a:p>
              <a:pPr eaLnBrk="0" hangingPunct="0"/>
              <a:endParaRPr lang="ko-KR" altLang="en-US" sz="1000">
                <a:ea typeface="굴림" charset="-127"/>
              </a:endParaRPr>
            </a:p>
          </p:txBody>
        </p:sp>
        <p:sp>
          <p:nvSpPr>
            <p:cNvPr id="12348" name="TextBox 113"/>
            <p:cNvSpPr txBox="1">
              <a:spLocks noChangeArrowheads="1"/>
            </p:cNvSpPr>
            <p:nvPr/>
          </p:nvSpPr>
          <p:spPr bwMode="auto">
            <a:xfrm>
              <a:off x="3783013" y="5334000"/>
              <a:ext cx="43497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sz="800">
                  <a:ea typeface="굴림" charset="-127"/>
                  <a:cs typeface="Arial" charset="0"/>
                </a:rPr>
                <a:t>to AP </a:t>
              </a:r>
              <a:endParaRPr lang="ko-KR" altLang="en-US" sz="800">
                <a:ea typeface="굴림" charset="-127"/>
                <a:cs typeface="Arial" charset="0"/>
              </a:endParaRPr>
            </a:p>
          </p:txBody>
        </p:sp>
        <p:grpSp>
          <p:nvGrpSpPr>
            <p:cNvPr id="12349" name="그룹 182"/>
            <p:cNvGrpSpPr>
              <a:grpSpLocks/>
            </p:cNvGrpSpPr>
            <p:nvPr/>
          </p:nvGrpSpPr>
          <p:grpSpPr bwMode="auto">
            <a:xfrm>
              <a:off x="3886200" y="4991100"/>
              <a:ext cx="774701" cy="558344"/>
              <a:chOff x="3886200" y="4991100"/>
              <a:chExt cx="774701" cy="558344"/>
            </a:xfrm>
          </p:grpSpPr>
          <p:sp>
            <p:nvSpPr>
              <p:cNvPr id="12350" name="모서리가 둥근 직사각형 34"/>
              <p:cNvSpPr>
                <a:spLocks noChangeArrowheads="1"/>
              </p:cNvSpPr>
              <p:nvPr/>
            </p:nvSpPr>
            <p:spPr bwMode="auto">
              <a:xfrm>
                <a:off x="4137025" y="4991100"/>
                <a:ext cx="407988" cy="342900"/>
              </a:xfrm>
              <a:prstGeom prst="roundRect">
                <a:avLst>
                  <a:gd name="adj" fmla="val 16667"/>
                </a:avLst>
              </a:prstGeom>
              <a:solidFill>
                <a:srgbClr val="FF0000"/>
              </a:solidFill>
              <a:ln w="12700" algn="ctr">
                <a:solidFill>
                  <a:schemeClr val="tx1"/>
                </a:solidFill>
                <a:round/>
                <a:headEnd type="none" w="sm" len="sm"/>
                <a:tailEnd type="none" w="sm" len="sm"/>
              </a:ln>
            </p:spPr>
            <p:txBody>
              <a:bodyPr/>
              <a:lstStyle/>
              <a:p>
                <a:pPr eaLnBrk="0" hangingPunct="0"/>
                <a:endParaRPr lang="ko-KR" altLang="en-US" sz="1000">
                  <a:ea typeface="굴림" charset="-127"/>
                </a:endParaRPr>
              </a:p>
            </p:txBody>
          </p:sp>
          <p:sp>
            <p:nvSpPr>
              <p:cNvPr id="12351" name="TextBox 36"/>
              <p:cNvSpPr txBox="1">
                <a:spLocks noChangeArrowheads="1"/>
              </p:cNvSpPr>
              <p:nvPr/>
            </p:nvSpPr>
            <p:spPr bwMode="auto">
              <a:xfrm>
                <a:off x="3886200" y="5029200"/>
                <a:ext cx="2476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sz="1000">
                    <a:ea typeface="굴림" charset="-127"/>
                    <a:cs typeface="Arial" charset="0"/>
                  </a:rPr>
                  <a:t>P</a:t>
                </a:r>
                <a:endParaRPr lang="ko-KR" altLang="en-US" sz="1000">
                  <a:ea typeface="굴림" charset="-127"/>
                  <a:cs typeface="Arial" charset="0"/>
                </a:endParaRPr>
              </a:p>
            </p:txBody>
          </p:sp>
          <p:sp>
            <p:nvSpPr>
              <p:cNvPr id="12352" name="TextBox 113"/>
              <p:cNvSpPr txBox="1">
                <a:spLocks noChangeArrowheads="1"/>
              </p:cNvSpPr>
              <p:nvPr/>
            </p:nvSpPr>
            <p:spPr bwMode="auto">
              <a:xfrm>
                <a:off x="4087813" y="5334000"/>
                <a:ext cx="57308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sz="800">
                    <a:ea typeface="굴림" charset="-127"/>
                    <a:cs typeface="Arial" charset="0"/>
                  </a:rPr>
                  <a:t>to STA</a:t>
                </a:r>
                <a:endParaRPr lang="ko-KR" altLang="en-US" sz="800">
                  <a:ea typeface="굴림" charset="-127"/>
                  <a:cs typeface="Arial" charset="0"/>
                </a:endParaRPr>
              </a:p>
            </p:txBody>
          </p:sp>
          <p:sp>
            <p:nvSpPr>
              <p:cNvPr id="12353" name="TextBox 36"/>
              <p:cNvSpPr txBox="1">
                <a:spLocks noChangeArrowheads="1"/>
              </p:cNvSpPr>
              <p:nvPr/>
            </p:nvSpPr>
            <p:spPr bwMode="auto">
              <a:xfrm>
                <a:off x="4191000" y="5029200"/>
                <a:ext cx="2476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sz="1000">
                    <a:ea typeface="굴림" charset="-127"/>
                    <a:cs typeface="Arial" charset="0"/>
                  </a:rPr>
                  <a:t>A</a:t>
                </a:r>
                <a:endParaRPr lang="ko-KR" altLang="en-US" sz="1000">
                  <a:ea typeface="굴림" charset="-127"/>
                  <a:cs typeface="Arial" charset="0"/>
                </a:endParaRPr>
              </a:p>
            </p:txBody>
          </p:sp>
        </p:grpSp>
      </p:grpSp>
      <p:cxnSp>
        <p:nvCxnSpPr>
          <p:cNvPr id="12344" name="Straight Connector 175"/>
          <p:cNvCxnSpPr>
            <a:cxnSpLocks noChangeShapeType="1"/>
          </p:cNvCxnSpPr>
          <p:nvPr/>
        </p:nvCxnSpPr>
        <p:spPr bwMode="auto">
          <a:xfrm flipH="1" flipV="1">
            <a:off x="6934200" y="4800600"/>
            <a:ext cx="0" cy="530225"/>
          </a:xfrm>
          <a:prstGeom prst="line">
            <a:avLst/>
          </a:prstGeom>
          <a:noFill/>
          <a:ln w="12700" algn="ctr">
            <a:solidFill>
              <a:schemeClr val="tx1"/>
            </a:solidFill>
            <a:prstDash val="sysDash"/>
            <a:round/>
            <a:headEnd type="none" w="sm" len="sm"/>
            <a:tailEnd type="none" w="sm" len="sm"/>
          </a:ln>
          <a:extLst>
            <a:ext uri="{909E8E84-426E-40DD-AFC4-6F175D3DCCD1}">
              <a14:hiddenFill xmlns:a14="http://schemas.microsoft.com/office/drawing/2010/main">
                <a:noFill/>
              </a14:hiddenFill>
            </a:ext>
          </a:extLst>
        </p:spPr>
      </p:cxnSp>
      <p:cxnSp>
        <p:nvCxnSpPr>
          <p:cNvPr id="12345" name="Straight Connector 78"/>
          <p:cNvCxnSpPr>
            <a:cxnSpLocks noChangeShapeType="1"/>
          </p:cNvCxnSpPr>
          <p:nvPr/>
        </p:nvCxnSpPr>
        <p:spPr bwMode="auto">
          <a:xfrm flipV="1">
            <a:off x="6249988" y="5176838"/>
            <a:ext cx="455612" cy="4762"/>
          </a:xfrm>
          <a:prstGeom prst="lin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cxnSp>
      <p:sp>
        <p:nvSpPr>
          <p:cNvPr id="198" name="TextBox 14"/>
          <p:cNvSpPr txBox="1">
            <a:spLocks noChangeArrowheads="1"/>
          </p:cNvSpPr>
          <p:nvPr/>
        </p:nvSpPr>
        <p:spPr bwMode="auto">
          <a:xfrm>
            <a:off x="2501900" y="3624263"/>
            <a:ext cx="191770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defRPr/>
            </a:pPr>
            <a:r>
              <a:rPr lang="en-US" altLang="ko-KR" sz="1050" dirty="0" smtClean="0"/>
              <a:t>Omni Beacon Interval</a:t>
            </a:r>
          </a:p>
        </p:txBody>
      </p:sp>
      <p:sp>
        <p:nvSpPr>
          <p:cNvPr id="87" name="Slide Number Placeholder 4"/>
          <p:cNvSpPr>
            <a:spLocks noGrp="1"/>
          </p:cNvSpPr>
          <p:nvPr>
            <p:ph type="sldNum" sz="quarter" idx="4294967295"/>
          </p:nvPr>
        </p:nvSpPr>
        <p:spPr>
          <a:xfrm>
            <a:off x="4284433" y="6475413"/>
            <a:ext cx="516167" cy="184666"/>
          </a:xfrm>
          <a:prstGeom prst="rect">
            <a:avLst/>
          </a:prstGeom>
        </p:spPr>
        <p:txBody>
          <a:bodyPr/>
          <a:lstStyle/>
          <a:p>
            <a:pPr>
              <a:defRPr/>
            </a:pPr>
            <a:r>
              <a:rPr lang="en-US" dirty="0" smtClean="0"/>
              <a:t>Slide </a:t>
            </a:r>
            <a:fld id="{E132E8F0-0953-4589-931F-0CF931D74C39}" type="slidenum">
              <a:rPr lang="en-US" smtClean="0"/>
              <a:pPr>
                <a:defRPr/>
              </a:pPr>
              <a:t>13</a:t>
            </a:fld>
            <a:endParaRPr lang="en-US" dirty="0"/>
          </a:p>
        </p:txBody>
      </p:sp>
      <p:sp>
        <p:nvSpPr>
          <p:cNvPr id="88" name="Footer Placeholder 3"/>
          <p:cNvSpPr>
            <a:spLocks noGrp="1"/>
          </p:cNvSpPr>
          <p:nvPr>
            <p:ph type="ftr" sz="quarter" idx="4294967295"/>
          </p:nvPr>
        </p:nvSpPr>
        <p:spPr>
          <a:xfrm>
            <a:off x="7338674" y="6475413"/>
            <a:ext cx="1348126" cy="184666"/>
          </a:xfrm>
          <a:prstGeom prst="rect">
            <a:avLst/>
          </a:prstGeom>
        </p:spPr>
        <p:txBody>
          <a:bodyPr/>
          <a:lstStyle/>
          <a:p>
            <a:pPr>
              <a:defRPr/>
            </a:pPr>
            <a:r>
              <a:rPr lang="en-US" dirty="0" smtClean="0"/>
              <a:t>Minho Cheong, ETRI</a:t>
            </a:r>
            <a:endParaRPr lang="en-US" dirty="0"/>
          </a:p>
        </p:txBody>
      </p:sp>
      <p:sp>
        <p:nvSpPr>
          <p:cNvPr id="89" name="Date Placeholder 5"/>
          <p:cNvSpPr>
            <a:spLocks noGrp="1"/>
          </p:cNvSpPr>
          <p:nvPr>
            <p:ph type="dt" sz="half" idx="2"/>
          </p:nvPr>
        </p:nvSpPr>
        <p:spPr>
          <a:xfrm>
            <a:off x="696913" y="332601"/>
            <a:ext cx="1182055" cy="276999"/>
          </a:xfrm>
        </p:spPr>
        <p:txBody>
          <a:bodyPr/>
          <a:lstStyle/>
          <a:p>
            <a:pPr>
              <a:defRPr/>
            </a:pPr>
            <a:r>
              <a:rPr lang="en-US" dirty="0" smtClean="0"/>
              <a:t>March 2013</a:t>
            </a:r>
            <a:endParaRPr lang="en-US" dirty="0"/>
          </a:p>
        </p:txBody>
      </p:sp>
    </p:spTree>
    <p:extLst>
      <p:ext uri="{BB962C8B-B14F-4D97-AF65-F5344CB8AC3E}">
        <p14:creationId xmlns:p14="http://schemas.microsoft.com/office/powerpoint/2010/main" val="18486509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제목 1"/>
          <p:cNvSpPr>
            <a:spLocks noGrp="1"/>
          </p:cNvSpPr>
          <p:nvPr>
            <p:ph type="title"/>
          </p:nvPr>
        </p:nvSpPr>
        <p:spPr/>
        <p:txBody>
          <a:bodyPr/>
          <a:lstStyle/>
          <a:p>
            <a:r>
              <a:rPr lang="en-US" altLang="ko-KR" smtClean="0">
                <a:ea typeface="굴림" charset="-127"/>
              </a:rPr>
              <a:t>Operation of Fast Sector Discovery (2)</a:t>
            </a:r>
            <a:endParaRPr lang="ko-KR" altLang="en-US" smtClean="0">
              <a:ea typeface="굴림" charset="-127"/>
            </a:endParaRPr>
          </a:p>
        </p:txBody>
      </p:sp>
      <p:sp>
        <p:nvSpPr>
          <p:cNvPr id="13315" name="내용 개체 틀 2"/>
          <p:cNvSpPr>
            <a:spLocks noGrp="1"/>
          </p:cNvSpPr>
          <p:nvPr>
            <p:ph idx="1"/>
          </p:nvPr>
        </p:nvSpPr>
        <p:spPr/>
        <p:txBody>
          <a:bodyPr>
            <a:normAutofit lnSpcReduction="10000"/>
          </a:bodyPr>
          <a:lstStyle/>
          <a:p>
            <a:r>
              <a:rPr lang="en-US" altLang="ko-KR" dirty="0" smtClean="0">
                <a:ea typeface="굴림" charset="-127"/>
              </a:rPr>
              <a:t>AP’s behavior</a:t>
            </a:r>
          </a:p>
          <a:p>
            <a:pPr lvl="1"/>
            <a:r>
              <a:rPr lang="en-US" altLang="ko-KR" dirty="0" smtClean="0">
                <a:ea typeface="굴림" charset="-127"/>
              </a:rPr>
              <a:t>AP exchanges the Sector Capabilities with a STA during the Association</a:t>
            </a:r>
          </a:p>
          <a:p>
            <a:pPr lvl="1"/>
            <a:r>
              <a:rPr lang="en-US" altLang="ko-KR" dirty="0" smtClean="0">
                <a:ea typeface="굴림" charset="-127"/>
              </a:rPr>
              <a:t>AP informs all the STAs its Sector Operation element by its beacons</a:t>
            </a:r>
          </a:p>
          <a:p>
            <a:pPr lvl="2"/>
            <a:r>
              <a:rPr lang="en-US" altLang="ko-KR" dirty="0" err="1" smtClean="0">
                <a:ea typeface="굴림" charset="-127"/>
              </a:rPr>
              <a:t>Sectorization</a:t>
            </a:r>
            <a:r>
              <a:rPr lang="en-US" altLang="ko-KR" dirty="0" smtClean="0">
                <a:ea typeface="굴림" charset="-127"/>
              </a:rPr>
              <a:t> type, </a:t>
            </a:r>
            <a:r>
              <a:rPr lang="en-US" altLang="ko-KR" dirty="0" err="1" smtClean="0">
                <a:ea typeface="굴림" charset="-127"/>
              </a:rPr>
              <a:t>sectorized</a:t>
            </a:r>
            <a:r>
              <a:rPr lang="en-US" altLang="ko-KR" dirty="0" smtClean="0">
                <a:ea typeface="굴림" charset="-127"/>
              </a:rPr>
              <a:t> beacons cycling period, etc.</a:t>
            </a:r>
          </a:p>
          <a:p>
            <a:pPr lvl="1"/>
            <a:r>
              <a:rPr lang="en-US" altLang="ko-KR" dirty="0" smtClean="0">
                <a:ea typeface="굴림" charset="-127"/>
              </a:rPr>
              <a:t>AP may announce a Sounding RAW and Sector Report RAW by its beacon</a:t>
            </a:r>
          </a:p>
          <a:p>
            <a:pPr lvl="2"/>
            <a:r>
              <a:rPr lang="en-US" altLang="ko-KR" dirty="0" smtClean="0">
                <a:ea typeface="굴림" charset="-127"/>
              </a:rPr>
              <a:t>AP may assign multiple RAWs and slots in a Sector Report RAW</a:t>
            </a:r>
          </a:p>
          <a:p>
            <a:pPr lvl="2"/>
            <a:r>
              <a:rPr lang="en-US" altLang="ko-KR" dirty="0" smtClean="0">
                <a:ea typeface="굴림" charset="-127"/>
              </a:rPr>
              <a:t>E.g.,) one RAW for STAs which have temporary AIDs, another RAW for STAs which need to switch to other sectors</a:t>
            </a:r>
          </a:p>
          <a:p>
            <a:pPr lvl="1"/>
            <a:r>
              <a:rPr lang="en-US" altLang="ko-KR" dirty="0" smtClean="0">
                <a:ea typeface="굴림" charset="-127"/>
              </a:rPr>
              <a:t>AP receives Sector ID report frames from STAs</a:t>
            </a:r>
          </a:p>
          <a:p>
            <a:pPr lvl="1"/>
            <a:r>
              <a:rPr lang="en-US" altLang="ko-KR" dirty="0" smtClean="0">
                <a:ea typeface="굴림" charset="-127"/>
              </a:rPr>
              <a:t>AP sends ACKs which may include newly assigned AIDs based on sector ID report</a:t>
            </a:r>
          </a:p>
          <a:p>
            <a:pPr lvl="1"/>
            <a:endParaRPr lang="ko-KR" altLang="en-US" sz="2400" dirty="0" smtClean="0">
              <a:ea typeface="굴림" charset="-127"/>
            </a:endParaRPr>
          </a:p>
        </p:txBody>
      </p:sp>
      <p:sp>
        <p:nvSpPr>
          <p:cNvPr id="6" name="Slide Number Placeholder 4"/>
          <p:cNvSpPr>
            <a:spLocks noGrp="1"/>
          </p:cNvSpPr>
          <p:nvPr>
            <p:ph type="sldNum" sz="quarter" idx="4294967295"/>
          </p:nvPr>
        </p:nvSpPr>
        <p:spPr>
          <a:xfrm>
            <a:off x="4284433" y="6475413"/>
            <a:ext cx="516167" cy="184666"/>
          </a:xfrm>
          <a:prstGeom prst="rect">
            <a:avLst/>
          </a:prstGeom>
        </p:spPr>
        <p:txBody>
          <a:bodyPr/>
          <a:lstStyle/>
          <a:p>
            <a:pPr>
              <a:defRPr/>
            </a:pPr>
            <a:r>
              <a:rPr lang="en-US" dirty="0" smtClean="0"/>
              <a:t>Slide </a:t>
            </a:r>
            <a:fld id="{E132E8F0-0953-4589-931F-0CF931D74C39}" type="slidenum">
              <a:rPr lang="en-US" smtClean="0"/>
              <a:pPr>
                <a:defRPr/>
              </a:pPr>
              <a:t>14</a:t>
            </a:fld>
            <a:endParaRPr lang="en-US" dirty="0"/>
          </a:p>
        </p:txBody>
      </p:sp>
      <p:sp>
        <p:nvSpPr>
          <p:cNvPr id="7" name="Footer Placeholder 3"/>
          <p:cNvSpPr>
            <a:spLocks noGrp="1"/>
          </p:cNvSpPr>
          <p:nvPr>
            <p:ph type="ftr" sz="quarter" idx="4294967295"/>
          </p:nvPr>
        </p:nvSpPr>
        <p:spPr>
          <a:xfrm>
            <a:off x="7338674" y="6475413"/>
            <a:ext cx="1348126" cy="184666"/>
          </a:xfrm>
          <a:prstGeom prst="rect">
            <a:avLst/>
          </a:prstGeom>
        </p:spPr>
        <p:txBody>
          <a:bodyPr/>
          <a:lstStyle/>
          <a:p>
            <a:pPr>
              <a:defRPr/>
            </a:pPr>
            <a:r>
              <a:rPr lang="en-US" dirty="0" smtClean="0"/>
              <a:t>Minho Cheong, ETRI</a:t>
            </a:r>
            <a:endParaRPr lang="en-US" dirty="0"/>
          </a:p>
        </p:txBody>
      </p:sp>
      <p:sp>
        <p:nvSpPr>
          <p:cNvPr id="8" name="Date Placeholder 5"/>
          <p:cNvSpPr>
            <a:spLocks noGrp="1"/>
          </p:cNvSpPr>
          <p:nvPr>
            <p:ph type="dt" sz="half" idx="2"/>
          </p:nvPr>
        </p:nvSpPr>
        <p:spPr>
          <a:xfrm>
            <a:off x="696913" y="332601"/>
            <a:ext cx="1182055" cy="276999"/>
          </a:xfrm>
        </p:spPr>
        <p:txBody>
          <a:bodyPr/>
          <a:lstStyle/>
          <a:p>
            <a:pPr>
              <a:defRPr/>
            </a:pPr>
            <a:r>
              <a:rPr lang="en-US" dirty="0" smtClean="0"/>
              <a:t>March 2013</a:t>
            </a:r>
            <a:endParaRPr lang="en-US" dirty="0"/>
          </a:p>
        </p:txBody>
      </p:sp>
    </p:spTree>
    <p:extLst>
      <p:ext uri="{BB962C8B-B14F-4D97-AF65-F5344CB8AC3E}">
        <p14:creationId xmlns:p14="http://schemas.microsoft.com/office/powerpoint/2010/main" val="39804320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제목 1"/>
          <p:cNvSpPr>
            <a:spLocks noGrp="1"/>
          </p:cNvSpPr>
          <p:nvPr>
            <p:ph type="title"/>
          </p:nvPr>
        </p:nvSpPr>
        <p:spPr/>
        <p:txBody>
          <a:bodyPr/>
          <a:lstStyle/>
          <a:p>
            <a:r>
              <a:rPr lang="en-US" altLang="ko-KR" smtClean="0">
                <a:ea typeface="굴림" charset="-127"/>
              </a:rPr>
              <a:t>Operation of Fast Sector Discovery (3)</a:t>
            </a:r>
            <a:endParaRPr lang="ko-KR" altLang="en-US" smtClean="0">
              <a:ea typeface="굴림" charset="-127"/>
            </a:endParaRPr>
          </a:p>
        </p:txBody>
      </p:sp>
      <p:sp>
        <p:nvSpPr>
          <p:cNvPr id="14339" name="내용 개체 틀 2"/>
          <p:cNvSpPr>
            <a:spLocks noGrp="1"/>
          </p:cNvSpPr>
          <p:nvPr>
            <p:ph idx="1"/>
          </p:nvPr>
        </p:nvSpPr>
        <p:spPr/>
        <p:txBody>
          <a:bodyPr/>
          <a:lstStyle/>
          <a:p>
            <a:r>
              <a:rPr lang="en-US" altLang="ko-KR" dirty="0" smtClean="0">
                <a:ea typeface="굴림" charset="-127"/>
              </a:rPr>
              <a:t>STA’s behavior</a:t>
            </a:r>
          </a:p>
          <a:p>
            <a:pPr lvl="1"/>
            <a:r>
              <a:rPr lang="en-US" altLang="ko-KR" dirty="0" smtClean="0">
                <a:ea typeface="굴림" charset="-127"/>
              </a:rPr>
              <a:t>STA exchanges the Sector Capabilities with AP during the Association</a:t>
            </a:r>
          </a:p>
          <a:p>
            <a:pPr lvl="1"/>
            <a:r>
              <a:rPr lang="en-US" altLang="ko-KR" dirty="0" smtClean="0">
                <a:ea typeface="굴림" charset="-127"/>
              </a:rPr>
              <a:t>STA still may not be aware of its best sector (only having temporary AID)</a:t>
            </a:r>
          </a:p>
          <a:p>
            <a:pPr lvl="1"/>
            <a:r>
              <a:rPr lang="en-US" altLang="ko-KR" dirty="0" smtClean="0">
                <a:ea typeface="굴림" charset="-127"/>
              </a:rPr>
              <a:t>STA gets to know a Sounding RAW and Sector Report RAW by AP’s beacon</a:t>
            </a:r>
          </a:p>
          <a:p>
            <a:pPr lvl="1"/>
            <a:r>
              <a:rPr lang="en-US" altLang="ko-KR" dirty="0" smtClean="0">
                <a:ea typeface="굴림" charset="-127"/>
              </a:rPr>
              <a:t>STA wakes-up and listens the Sounding RAW and finds out its best sector</a:t>
            </a:r>
          </a:p>
          <a:p>
            <a:pPr lvl="1"/>
            <a:r>
              <a:rPr lang="en-US" altLang="ko-KR" dirty="0" smtClean="0">
                <a:ea typeface="굴림" charset="-127"/>
              </a:rPr>
              <a:t>STA sends its Sector ID report frame to AP at a slot during Sector Report RAW</a:t>
            </a:r>
          </a:p>
          <a:p>
            <a:pPr lvl="1"/>
            <a:r>
              <a:rPr lang="en-US" altLang="ko-KR" dirty="0" smtClean="0">
                <a:ea typeface="굴림" charset="-127"/>
              </a:rPr>
              <a:t>STA receives AP’s ACK and may get to know a newly assigned AID based on its sector ID</a:t>
            </a:r>
            <a:endParaRPr lang="en-US" altLang="ko-KR" sz="1800" dirty="0" smtClean="0">
              <a:ea typeface="굴림" charset="-127"/>
            </a:endParaRPr>
          </a:p>
          <a:p>
            <a:endParaRPr lang="ko-KR" altLang="en-US" sz="2800" dirty="0" smtClean="0">
              <a:ea typeface="굴림" charset="-127"/>
            </a:endParaRPr>
          </a:p>
        </p:txBody>
      </p:sp>
      <p:sp>
        <p:nvSpPr>
          <p:cNvPr id="6" name="Slide Number Placeholder 4"/>
          <p:cNvSpPr>
            <a:spLocks noGrp="1"/>
          </p:cNvSpPr>
          <p:nvPr>
            <p:ph type="sldNum" sz="quarter" idx="4294967295"/>
          </p:nvPr>
        </p:nvSpPr>
        <p:spPr>
          <a:xfrm>
            <a:off x="4284433" y="6475413"/>
            <a:ext cx="516167" cy="184666"/>
          </a:xfrm>
          <a:prstGeom prst="rect">
            <a:avLst/>
          </a:prstGeom>
        </p:spPr>
        <p:txBody>
          <a:bodyPr/>
          <a:lstStyle/>
          <a:p>
            <a:pPr>
              <a:defRPr/>
            </a:pPr>
            <a:r>
              <a:rPr lang="en-US" dirty="0" smtClean="0"/>
              <a:t>Slide </a:t>
            </a:r>
            <a:fld id="{E132E8F0-0953-4589-931F-0CF931D74C39}" type="slidenum">
              <a:rPr lang="en-US" smtClean="0"/>
              <a:pPr>
                <a:defRPr/>
              </a:pPr>
              <a:t>15</a:t>
            </a:fld>
            <a:endParaRPr lang="en-US" dirty="0"/>
          </a:p>
        </p:txBody>
      </p:sp>
      <p:sp>
        <p:nvSpPr>
          <p:cNvPr id="7" name="Footer Placeholder 3"/>
          <p:cNvSpPr>
            <a:spLocks noGrp="1"/>
          </p:cNvSpPr>
          <p:nvPr>
            <p:ph type="ftr" sz="quarter" idx="4294967295"/>
          </p:nvPr>
        </p:nvSpPr>
        <p:spPr>
          <a:xfrm>
            <a:off x="7338674" y="6475413"/>
            <a:ext cx="1348126" cy="184666"/>
          </a:xfrm>
          <a:prstGeom prst="rect">
            <a:avLst/>
          </a:prstGeom>
        </p:spPr>
        <p:txBody>
          <a:bodyPr/>
          <a:lstStyle/>
          <a:p>
            <a:pPr>
              <a:defRPr/>
            </a:pPr>
            <a:r>
              <a:rPr lang="en-US" dirty="0" smtClean="0"/>
              <a:t>Minho Cheong, ETRI</a:t>
            </a:r>
            <a:endParaRPr lang="en-US" dirty="0"/>
          </a:p>
        </p:txBody>
      </p:sp>
      <p:sp>
        <p:nvSpPr>
          <p:cNvPr id="8" name="Date Placeholder 5"/>
          <p:cNvSpPr>
            <a:spLocks noGrp="1"/>
          </p:cNvSpPr>
          <p:nvPr>
            <p:ph type="dt" sz="half" idx="2"/>
          </p:nvPr>
        </p:nvSpPr>
        <p:spPr>
          <a:xfrm>
            <a:off x="696913" y="332601"/>
            <a:ext cx="1182055" cy="276999"/>
          </a:xfrm>
        </p:spPr>
        <p:txBody>
          <a:bodyPr/>
          <a:lstStyle/>
          <a:p>
            <a:pPr>
              <a:defRPr/>
            </a:pPr>
            <a:r>
              <a:rPr lang="en-US" dirty="0" smtClean="0"/>
              <a:t>March 2013</a:t>
            </a:r>
            <a:endParaRPr lang="en-US" dirty="0"/>
          </a:p>
        </p:txBody>
      </p:sp>
    </p:spTree>
    <p:extLst>
      <p:ext uri="{BB962C8B-B14F-4D97-AF65-F5344CB8AC3E}">
        <p14:creationId xmlns:p14="http://schemas.microsoft.com/office/powerpoint/2010/main" val="6041306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제목 1"/>
          <p:cNvSpPr>
            <a:spLocks noGrp="1"/>
          </p:cNvSpPr>
          <p:nvPr>
            <p:ph type="title"/>
          </p:nvPr>
        </p:nvSpPr>
        <p:spPr/>
        <p:txBody>
          <a:bodyPr/>
          <a:lstStyle/>
          <a:p>
            <a:r>
              <a:rPr lang="en-US" altLang="ko-KR" dirty="0" smtClean="0">
                <a:ea typeface="굴림" charset="-127"/>
              </a:rPr>
              <a:t>ACK to Sector ID Report</a:t>
            </a:r>
            <a:endParaRPr lang="ko-KR" altLang="en-US" dirty="0" smtClean="0">
              <a:ea typeface="굴림" charset="-127"/>
            </a:endParaRPr>
          </a:p>
        </p:txBody>
      </p:sp>
      <p:sp>
        <p:nvSpPr>
          <p:cNvPr id="17411" name="내용 개체 틀 2"/>
          <p:cNvSpPr>
            <a:spLocks noGrp="1"/>
          </p:cNvSpPr>
          <p:nvPr>
            <p:ph idx="1"/>
          </p:nvPr>
        </p:nvSpPr>
        <p:spPr/>
        <p:txBody>
          <a:bodyPr/>
          <a:lstStyle/>
          <a:p>
            <a:r>
              <a:rPr lang="en-US" altLang="ko-KR" dirty="0" smtClean="0">
                <a:ea typeface="굴림" charset="-127"/>
              </a:rPr>
              <a:t>ACK to Sector ID Report</a:t>
            </a:r>
          </a:p>
          <a:p>
            <a:pPr lvl="1"/>
            <a:r>
              <a:rPr lang="en-US" altLang="ko-KR" dirty="0" smtClean="0">
                <a:ea typeface="굴림" charset="-127"/>
              </a:rPr>
              <a:t>may include the (already-defined) AID response element for the AID reassignment</a:t>
            </a:r>
            <a:endParaRPr lang="ko-KR" altLang="en-US" dirty="0" smtClean="0">
              <a:ea typeface="굴림" charset="-127"/>
            </a:endParaRPr>
          </a:p>
          <a:p>
            <a:pPr lvl="1"/>
            <a:r>
              <a:rPr lang="en-US" altLang="ko-KR" dirty="0" smtClean="0">
                <a:ea typeface="굴림" charset="-127"/>
              </a:rPr>
              <a:t>cannot be packed into a NDP frame due to two octet of new AID</a:t>
            </a:r>
          </a:p>
          <a:p>
            <a:pPr lvl="1"/>
            <a:endParaRPr lang="en-US" altLang="ko-KR" dirty="0" smtClean="0">
              <a:ea typeface="굴림" charset="-127"/>
            </a:endParaRPr>
          </a:p>
        </p:txBody>
      </p:sp>
      <p:graphicFrame>
        <p:nvGraphicFramePr>
          <p:cNvPr id="7" name="내용 개체 틀 8"/>
          <p:cNvGraphicFramePr>
            <a:graphicFrameLocks/>
          </p:cNvGraphicFramePr>
          <p:nvPr/>
        </p:nvGraphicFramePr>
        <p:xfrm>
          <a:off x="1295400" y="3429000"/>
          <a:ext cx="5410200" cy="1143000"/>
        </p:xfrm>
        <a:graphic>
          <a:graphicData uri="http://schemas.openxmlformats.org/drawingml/2006/table">
            <a:tbl>
              <a:tblPr firstRow="1" firstCol="1" bandRow="1">
                <a:tableStyleId>{5C22544A-7EE6-4342-B048-85BDC9FD1C3A}</a:tableStyleId>
              </a:tblPr>
              <a:tblGrid>
                <a:gridCol w="664523"/>
                <a:gridCol w="709521"/>
                <a:gridCol w="666934"/>
                <a:gridCol w="605866"/>
                <a:gridCol w="1480914"/>
                <a:gridCol w="1282442"/>
              </a:tblGrid>
              <a:tr h="228600">
                <a:tc>
                  <a:txBody>
                    <a:bodyPr/>
                    <a:lstStyle/>
                    <a:p>
                      <a:pPr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ko-KR" sz="1000" dirty="0">
                        <a:solidFill>
                          <a:srgbClr val="000000"/>
                        </a:solidFill>
                        <a:effectLst/>
                        <a:latin typeface="Times New Roman"/>
                        <a:ea typeface="MS Mincho"/>
                      </a:endParaRPr>
                    </a:p>
                  </a:txBody>
                  <a:tcPr marL="68575" marR="68575" marT="0" marB="0"/>
                </a:tc>
                <a:tc>
                  <a:txBody>
                    <a:bodyPr/>
                    <a:lstStyle/>
                    <a:p>
                      <a:pPr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ko-KR" sz="1000">
                        <a:solidFill>
                          <a:srgbClr val="000000"/>
                        </a:solidFill>
                        <a:effectLst/>
                        <a:latin typeface="Times New Roman"/>
                        <a:ea typeface="MS Mincho"/>
                      </a:endParaRPr>
                    </a:p>
                  </a:txBody>
                  <a:tcPr marL="68575" marR="68575" marT="0" marB="0"/>
                </a:tc>
                <a:tc>
                  <a:txBody>
                    <a:bodyPr/>
                    <a:lstStyle/>
                    <a:p>
                      <a:pPr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ko-KR" sz="1000">
                        <a:solidFill>
                          <a:srgbClr val="000000"/>
                        </a:solidFill>
                        <a:effectLst/>
                        <a:latin typeface="Times New Roman"/>
                        <a:ea typeface="MS Mincho"/>
                      </a:endParaRPr>
                    </a:p>
                  </a:txBody>
                  <a:tcPr marL="68575" marR="68575" marT="0" marB="0"/>
                </a:tc>
                <a:tc>
                  <a:txBody>
                    <a:bodyPr/>
                    <a:lstStyle/>
                    <a:p>
                      <a:pPr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ko-KR" sz="1000">
                        <a:solidFill>
                          <a:srgbClr val="000000"/>
                        </a:solidFill>
                        <a:effectLst/>
                        <a:latin typeface="Times New Roman"/>
                        <a:ea typeface="MS Mincho"/>
                      </a:endParaRPr>
                    </a:p>
                  </a:txBody>
                  <a:tcPr marL="68575" marR="68575" marT="0" marB="0"/>
                </a:tc>
                <a:tc>
                  <a:txBody>
                    <a:bodyPr/>
                    <a:lstStyle/>
                    <a:p>
                      <a:pPr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ko-KR" sz="1000" dirty="0">
                        <a:solidFill>
                          <a:srgbClr val="000000"/>
                        </a:solidFill>
                        <a:effectLst/>
                        <a:latin typeface="Times New Roman"/>
                        <a:ea typeface="MS Mincho"/>
                      </a:endParaRPr>
                    </a:p>
                  </a:txBody>
                  <a:tcPr marL="68575" marR="68575" marT="0" marB="0"/>
                </a:tc>
                <a:tc>
                  <a:txBody>
                    <a:bodyPr/>
                    <a:lstStyle/>
                    <a:p>
                      <a:pPr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 </a:t>
                      </a:r>
                      <a:endParaRPr lang="ko-KR" sz="1000" dirty="0">
                        <a:solidFill>
                          <a:srgbClr val="000000"/>
                        </a:solidFill>
                        <a:effectLst/>
                        <a:latin typeface="Times New Roman"/>
                        <a:ea typeface="MS Mincho"/>
                      </a:endParaRPr>
                    </a:p>
                  </a:txBody>
                  <a:tcPr marL="68575" marR="68575" marT="0" marB="0"/>
                </a:tc>
              </a:tr>
              <a:tr h="457200">
                <a:tc>
                  <a:txBody>
                    <a:bodyPr/>
                    <a:lstStyle/>
                    <a:p>
                      <a:pPr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 </a:t>
                      </a:r>
                      <a:endParaRPr lang="ko-KR" sz="1000">
                        <a:solidFill>
                          <a:srgbClr val="000000"/>
                        </a:solidFill>
                        <a:effectLst/>
                        <a:latin typeface="Times New Roman"/>
                        <a:ea typeface="MS Mincho"/>
                      </a:endParaRPr>
                    </a:p>
                  </a:txBody>
                  <a:tcPr marL="68575" marR="68575" marT="0" marB="0"/>
                </a:tc>
                <a:tc>
                  <a:txBody>
                    <a:bodyPr/>
                    <a:lstStyle/>
                    <a:p>
                      <a:pPr algn="ctr">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Element ID</a:t>
                      </a:r>
                      <a:endParaRPr lang="ko-KR" sz="1000">
                        <a:solidFill>
                          <a:srgbClr val="000000"/>
                        </a:solidFill>
                        <a:effectLst/>
                        <a:latin typeface="Times New Roman"/>
                        <a:ea typeface="MS Mincho"/>
                      </a:endParaRPr>
                    </a:p>
                  </a:txBody>
                  <a:tcPr marL="68575" marR="68575" marT="0" marB="0"/>
                </a:tc>
                <a:tc>
                  <a:txBody>
                    <a:bodyPr/>
                    <a:lstStyle/>
                    <a:p>
                      <a:pPr algn="ctr">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Length</a:t>
                      </a:r>
                      <a:endParaRPr lang="ko-KR" sz="1000">
                        <a:solidFill>
                          <a:srgbClr val="000000"/>
                        </a:solidFill>
                        <a:effectLst/>
                        <a:latin typeface="Times New Roman"/>
                        <a:ea typeface="MS Mincho"/>
                      </a:endParaRPr>
                    </a:p>
                  </a:txBody>
                  <a:tcPr marL="68575" marR="68575" marT="0" marB="0"/>
                </a:tc>
                <a:tc>
                  <a:txBody>
                    <a:bodyPr/>
                    <a:lstStyle/>
                    <a:p>
                      <a:pPr algn="ctr">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AID</a:t>
                      </a:r>
                      <a:endParaRPr lang="ko-KR" sz="1000">
                        <a:solidFill>
                          <a:srgbClr val="000000"/>
                        </a:solidFill>
                        <a:effectLst/>
                        <a:latin typeface="Times New Roman"/>
                        <a:ea typeface="MS Mincho"/>
                      </a:endParaRPr>
                    </a:p>
                  </a:txBody>
                  <a:tcPr marL="68575" marR="68575" marT="0" marB="0"/>
                </a:tc>
                <a:tc>
                  <a:txBody>
                    <a:bodyPr/>
                    <a:lstStyle/>
                    <a:p>
                      <a:pPr algn="ctr">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AID Switch Count</a:t>
                      </a:r>
                      <a:endParaRPr lang="ko-KR" sz="1000">
                        <a:solidFill>
                          <a:srgbClr val="000000"/>
                        </a:solidFill>
                        <a:effectLst/>
                        <a:latin typeface="Times New Roman"/>
                        <a:ea typeface="MS Mincho"/>
                      </a:endParaRPr>
                    </a:p>
                  </a:txBody>
                  <a:tcPr marL="68575" marR="68575" marT="0" marB="0"/>
                </a:tc>
                <a:tc>
                  <a:txBody>
                    <a:bodyPr/>
                    <a:lstStyle/>
                    <a:p>
                      <a:pPr algn="ctr">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Wakeup Interval</a:t>
                      </a:r>
                      <a:endParaRPr lang="ko-KR" sz="1000" dirty="0">
                        <a:solidFill>
                          <a:srgbClr val="000000"/>
                        </a:solidFill>
                        <a:effectLst/>
                        <a:latin typeface="Times New Roman"/>
                        <a:ea typeface="MS Mincho"/>
                      </a:endParaRPr>
                    </a:p>
                  </a:txBody>
                  <a:tcPr marL="68575" marR="68575" marT="0" marB="0"/>
                </a:tc>
              </a:tr>
              <a:tr h="457200">
                <a:tc>
                  <a:txBody>
                    <a:bodyPr/>
                    <a:lstStyle/>
                    <a:p>
                      <a:pPr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Octets: </a:t>
                      </a:r>
                      <a:endParaRPr lang="ko-KR" sz="1000">
                        <a:solidFill>
                          <a:srgbClr val="000000"/>
                        </a:solidFill>
                        <a:effectLst/>
                        <a:latin typeface="Times New Roman"/>
                        <a:ea typeface="MS Mincho"/>
                      </a:endParaRPr>
                    </a:p>
                  </a:txBody>
                  <a:tcPr marL="68575" marR="68575" marT="0" marB="0"/>
                </a:tc>
                <a:tc>
                  <a:txBody>
                    <a:bodyPr/>
                    <a:lstStyle/>
                    <a:p>
                      <a:pPr algn="ctr">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ko-KR" sz="1000">
                        <a:solidFill>
                          <a:srgbClr val="000000"/>
                        </a:solidFill>
                        <a:effectLst/>
                        <a:latin typeface="Times New Roman"/>
                        <a:ea typeface="MS Mincho"/>
                      </a:endParaRPr>
                    </a:p>
                  </a:txBody>
                  <a:tcPr marL="68575" marR="68575" marT="0" marB="0"/>
                </a:tc>
                <a:tc>
                  <a:txBody>
                    <a:bodyPr/>
                    <a:lstStyle/>
                    <a:p>
                      <a:pPr algn="ctr">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ko-KR" sz="1000">
                        <a:solidFill>
                          <a:srgbClr val="000000"/>
                        </a:solidFill>
                        <a:effectLst/>
                        <a:latin typeface="Times New Roman"/>
                        <a:ea typeface="MS Mincho"/>
                      </a:endParaRPr>
                    </a:p>
                  </a:txBody>
                  <a:tcPr marL="68575" marR="68575" marT="0" marB="0"/>
                </a:tc>
                <a:tc>
                  <a:txBody>
                    <a:bodyPr/>
                    <a:lstStyle/>
                    <a:p>
                      <a:pPr algn="ctr">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2</a:t>
                      </a:r>
                      <a:endParaRPr lang="ko-KR" sz="1000">
                        <a:solidFill>
                          <a:srgbClr val="000000"/>
                        </a:solidFill>
                        <a:effectLst/>
                        <a:latin typeface="Times New Roman"/>
                        <a:ea typeface="MS Mincho"/>
                      </a:endParaRPr>
                    </a:p>
                  </a:txBody>
                  <a:tcPr marL="68575" marR="68575" marT="0" marB="0"/>
                </a:tc>
                <a:tc>
                  <a:txBody>
                    <a:bodyPr/>
                    <a:lstStyle/>
                    <a:p>
                      <a:pPr algn="ctr">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a:effectLst/>
                        </a:rPr>
                        <a:t>1</a:t>
                      </a:r>
                      <a:endParaRPr lang="ko-KR" sz="1000">
                        <a:solidFill>
                          <a:srgbClr val="000000"/>
                        </a:solidFill>
                        <a:effectLst/>
                        <a:latin typeface="Times New Roman"/>
                        <a:ea typeface="MS Mincho"/>
                      </a:endParaRPr>
                    </a:p>
                  </a:txBody>
                  <a:tcPr marL="68575" marR="68575" marT="0" marB="0"/>
                </a:tc>
                <a:tc>
                  <a:txBody>
                    <a:bodyPr/>
                    <a:lstStyle/>
                    <a:p>
                      <a:pPr algn="ctr">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2</a:t>
                      </a:r>
                      <a:endParaRPr lang="ko-KR" sz="1000" dirty="0">
                        <a:solidFill>
                          <a:srgbClr val="000000"/>
                        </a:solidFill>
                        <a:effectLst/>
                        <a:latin typeface="Times New Roman"/>
                        <a:ea typeface="MS Mincho"/>
                      </a:endParaRPr>
                    </a:p>
                  </a:txBody>
                  <a:tcPr marL="68575" marR="68575" marT="0" marB="0"/>
                </a:tc>
              </a:tr>
            </a:tbl>
          </a:graphicData>
        </a:graphic>
      </p:graphicFrame>
      <p:sp>
        <p:nvSpPr>
          <p:cNvPr id="8" name="Slide Number Placeholder 4"/>
          <p:cNvSpPr>
            <a:spLocks noGrp="1"/>
          </p:cNvSpPr>
          <p:nvPr>
            <p:ph type="sldNum" sz="quarter" idx="4294967295"/>
          </p:nvPr>
        </p:nvSpPr>
        <p:spPr>
          <a:xfrm>
            <a:off x="4284433" y="6475413"/>
            <a:ext cx="516167" cy="184666"/>
          </a:xfrm>
          <a:prstGeom prst="rect">
            <a:avLst/>
          </a:prstGeom>
        </p:spPr>
        <p:txBody>
          <a:bodyPr/>
          <a:lstStyle/>
          <a:p>
            <a:pPr>
              <a:defRPr/>
            </a:pPr>
            <a:r>
              <a:rPr lang="en-US" dirty="0" smtClean="0"/>
              <a:t>Slide </a:t>
            </a:r>
            <a:fld id="{E132E8F0-0953-4589-931F-0CF931D74C39}" type="slidenum">
              <a:rPr lang="en-US" smtClean="0"/>
              <a:pPr>
                <a:defRPr/>
              </a:pPr>
              <a:t>16</a:t>
            </a:fld>
            <a:endParaRPr lang="en-US" dirty="0"/>
          </a:p>
        </p:txBody>
      </p:sp>
      <p:sp>
        <p:nvSpPr>
          <p:cNvPr id="9" name="Footer Placeholder 3"/>
          <p:cNvSpPr>
            <a:spLocks noGrp="1"/>
          </p:cNvSpPr>
          <p:nvPr>
            <p:ph type="ftr" sz="quarter" idx="4294967295"/>
          </p:nvPr>
        </p:nvSpPr>
        <p:spPr>
          <a:xfrm>
            <a:off x="7338674" y="6475413"/>
            <a:ext cx="1348126" cy="184666"/>
          </a:xfrm>
          <a:prstGeom prst="rect">
            <a:avLst/>
          </a:prstGeom>
        </p:spPr>
        <p:txBody>
          <a:bodyPr/>
          <a:lstStyle/>
          <a:p>
            <a:pPr>
              <a:defRPr/>
            </a:pPr>
            <a:r>
              <a:rPr lang="en-US" dirty="0" smtClean="0"/>
              <a:t>Minho Cheong, ETRI</a:t>
            </a:r>
            <a:endParaRPr lang="en-US" dirty="0"/>
          </a:p>
        </p:txBody>
      </p:sp>
      <p:sp>
        <p:nvSpPr>
          <p:cNvPr id="10" name="Date Placeholder 5"/>
          <p:cNvSpPr>
            <a:spLocks noGrp="1"/>
          </p:cNvSpPr>
          <p:nvPr>
            <p:ph type="dt" sz="half" idx="2"/>
          </p:nvPr>
        </p:nvSpPr>
        <p:spPr>
          <a:xfrm>
            <a:off x="696913" y="332601"/>
            <a:ext cx="1182055" cy="276999"/>
          </a:xfrm>
        </p:spPr>
        <p:txBody>
          <a:bodyPr/>
          <a:lstStyle/>
          <a:p>
            <a:pPr>
              <a:defRPr/>
            </a:pPr>
            <a:r>
              <a:rPr lang="en-US" dirty="0" smtClean="0"/>
              <a:t>March 2013</a:t>
            </a:r>
            <a:endParaRPr lang="en-US" dirty="0"/>
          </a:p>
        </p:txBody>
      </p:sp>
    </p:spTree>
    <p:extLst>
      <p:ext uri="{BB962C8B-B14F-4D97-AF65-F5344CB8AC3E}">
        <p14:creationId xmlns:p14="http://schemas.microsoft.com/office/powerpoint/2010/main" val="17276952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dirty="0"/>
          </a:p>
        </p:txBody>
      </p:sp>
      <p:sp>
        <p:nvSpPr>
          <p:cNvPr id="3" name="내용 개체 틀 2"/>
          <p:cNvSpPr>
            <a:spLocks noGrp="1"/>
          </p:cNvSpPr>
          <p:nvPr>
            <p:ph idx="1"/>
          </p:nvPr>
        </p:nvSpPr>
        <p:spPr/>
        <p:txBody>
          <a:bodyPr/>
          <a:lstStyle/>
          <a:p>
            <a:r>
              <a:rPr lang="en-US" altLang="ko-KR" dirty="0" smtClean="0">
                <a:ea typeface="굴림" charset="-127"/>
              </a:rPr>
              <a:t>[1] IEEE11-12-0852-00-00ah </a:t>
            </a:r>
            <a:r>
              <a:rPr lang="en-US" altLang="ko-KR" dirty="0" err="1">
                <a:ea typeface="굴림" charset="-127"/>
              </a:rPr>
              <a:t>Sectorization</a:t>
            </a:r>
            <a:r>
              <a:rPr lang="en-US" altLang="ko-KR" dirty="0">
                <a:ea typeface="굴림" charset="-127"/>
              </a:rPr>
              <a:t> for Hidden Node </a:t>
            </a:r>
            <a:r>
              <a:rPr lang="en-US" altLang="ko-KR" dirty="0" smtClean="0">
                <a:ea typeface="굴림" charset="-127"/>
              </a:rPr>
              <a:t>Mitigation</a:t>
            </a:r>
          </a:p>
          <a:p>
            <a:r>
              <a:rPr lang="en-US" altLang="ko-KR" dirty="0">
                <a:ea typeface="굴림" charset="-127"/>
              </a:rPr>
              <a:t>[2] IEEE11-12-1355-02-00ah </a:t>
            </a:r>
            <a:r>
              <a:rPr lang="en-US" altLang="ko-KR" dirty="0" err="1">
                <a:ea typeface="굴림" charset="-127"/>
              </a:rPr>
              <a:t>Sectorized</a:t>
            </a:r>
            <a:r>
              <a:rPr lang="en-US" altLang="ko-KR" dirty="0">
                <a:ea typeface="굴림" charset="-127"/>
              </a:rPr>
              <a:t> Beam Operation</a:t>
            </a:r>
            <a:endParaRPr lang="ko-KR" altLang="en-US" dirty="0"/>
          </a:p>
        </p:txBody>
      </p:sp>
      <p:sp>
        <p:nvSpPr>
          <p:cNvPr id="4" name="슬라이드 번호 개체 틀 3"/>
          <p:cNvSpPr>
            <a:spLocks noGrp="1"/>
          </p:cNvSpPr>
          <p:nvPr>
            <p:ph type="sldNum" sz="quarter" idx="12"/>
          </p:nvPr>
        </p:nvSpPr>
        <p:spPr/>
        <p:txBody>
          <a:bodyPr/>
          <a:lstStyle/>
          <a:p>
            <a:pPr>
              <a:defRPr/>
            </a:pPr>
            <a:r>
              <a:rPr lang="en-US" smtClean="0"/>
              <a:t>Slide </a:t>
            </a:r>
            <a:fld id="{7DF5EDC4-A949-4047-95A8-36AE2F9155A8}" type="slidenum">
              <a:rPr lang="en-US" smtClean="0"/>
              <a:pPr>
                <a:defRPr/>
              </a:pPr>
              <a:t>17</a:t>
            </a:fld>
            <a:endParaRPr lang="en-US"/>
          </a:p>
        </p:txBody>
      </p:sp>
      <p:sp>
        <p:nvSpPr>
          <p:cNvPr id="5" name="바닥글 개체 틀 4"/>
          <p:cNvSpPr>
            <a:spLocks noGrp="1"/>
          </p:cNvSpPr>
          <p:nvPr>
            <p:ph type="ftr" sz="quarter" idx="3"/>
          </p:nvPr>
        </p:nvSpPr>
        <p:spPr/>
        <p:txBody>
          <a:bodyPr/>
          <a:lstStyle/>
          <a:p>
            <a:pPr>
              <a:defRPr/>
            </a:pPr>
            <a:r>
              <a:rPr lang="en-US" altLang="ko-KR" smtClean="0"/>
              <a:t>Minho Cheong, ETRI</a:t>
            </a:r>
            <a:endParaRPr lang="en-US" altLang="ko-KR" dirty="0"/>
          </a:p>
        </p:txBody>
      </p:sp>
      <p:sp>
        <p:nvSpPr>
          <p:cNvPr id="6" name="날짜 개체 틀 5"/>
          <p:cNvSpPr>
            <a:spLocks noGrp="1"/>
          </p:cNvSpPr>
          <p:nvPr>
            <p:ph type="dt" sz="half" idx="2"/>
          </p:nvPr>
        </p:nvSpPr>
        <p:spPr/>
        <p:txBody>
          <a:bodyPr/>
          <a:lstStyle/>
          <a:p>
            <a:pPr>
              <a:defRPr/>
            </a:pPr>
            <a:r>
              <a:rPr lang="en-US" smtClean="0"/>
              <a:t>March 2013</a:t>
            </a:r>
            <a:endParaRPr lang="en-US" dirty="0"/>
          </a:p>
        </p:txBody>
      </p:sp>
    </p:spTree>
    <p:extLst>
      <p:ext uri="{BB962C8B-B14F-4D97-AF65-F5344CB8AC3E}">
        <p14:creationId xmlns:p14="http://schemas.microsoft.com/office/powerpoint/2010/main" val="10180641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제목 1"/>
          <p:cNvSpPr>
            <a:spLocks noGrp="1"/>
          </p:cNvSpPr>
          <p:nvPr>
            <p:ph type="title"/>
          </p:nvPr>
        </p:nvSpPr>
        <p:spPr/>
        <p:txBody>
          <a:bodyPr/>
          <a:lstStyle/>
          <a:p>
            <a:r>
              <a:rPr lang="en-US" altLang="ko-KR" dirty="0" smtClean="0">
                <a:ea typeface="굴림" charset="-127"/>
              </a:rPr>
              <a:t>Straw Poll</a:t>
            </a:r>
            <a:endParaRPr lang="ko-KR" altLang="en-US" dirty="0" smtClean="0">
              <a:ea typeface="굴림" charset="-127"/>
            </a:endParaRPr>
          </a:p>
        </p:txBody>
      </p:sp>
      <p:sp>
        <p:nvSpPr>
          <p:cNvPr id="18435" name="내용 개체 틀 2"/>
          <p:cNvSpPr>
            <a:spLocks noGrp="1"/>
          </p:cNvSpPr>
          <p:nvPr>
            <p:ph idx="1"/>
          </p:nvPr>
        </p:nvSpPr>
        <p:spPr/>
        <p:txBody>
          <a:bodyPr/>
          <a:lstStyle/>
          <a:p>
            <a:r>
              <a:rPr lang="en-US" altLang="ko-KR" dirty="0" smtClean="0">
                <a:ea typeface="굴림" charset="-127"/>
              </a:rPr>
              <a:t>Do you support that Sector </a:t>
            </a:r>
            <a:r>
              <a:rPr lang="en-US" altLang="ko-KR" dirty="0">
                <a:ea typeface="굴림" charset="-127"/>
              </a:rPr>
              <a:t>Report RAW may be assigned after Sounding RAW (sector training) for fast </a:t>
            </a:r>
            <a:r>
              <a:rPr lang="en-US" altLang="ko-KR" dirty="0" smtClean="0">
                <a:ea typeface="굴림" charset="-127"/>
              </a:rPr>
              <a:t>sector discovery?</a:t>
            </a:r>
            <a:endParaRPr lang="en-US" altLang="ko-KR" dirty="0">
              <a:ea typeface="굴림" charset="-127"/>
            </a:endParaRPr>
          </a:p>
          <a:p>
            <a:endParaRPr lang="ko-KR" altLang="en-US" dirty="0" smtClean="0">
              <a:ea typeface="굴림" charset="-127"/>
            </a:endParaRPr>
          </a:p>
        </p:txBody>
      </p:sp>
      <p:sp>
        <p:nvSpPr>
          <p:cNvPr id="6" name="Slide Number Placeholder 4"/>
          <p:cNvSpPr>
            <a:spLocks noGrp="1"/>
          </p:cNvSpPr>
          <p:nvPr>
            <p:ph type="sldNum" sz="quarter" idx="4294967295"/>
          </p:nvPr>
        </p:nvSpPr>
        <p:spPr>
          <a:xfrm>
            <a:off x="4284433" y="6475413"/>
            <a:ext cx="516167" cy="184666"/>
          </a:xfrm>
          <a:prstGeom prst="rect">
            <a:avLst/>
          </a:prstGeom>
        </p:spPr>
        <p:txBody>
          <a:bodyPr/>
          <a:lstStyle/>
          <a:p>
            <a:pPr>
              <a:defRPr/>
            </a:pPr>
            <a:r>
              <a:rPr lang="en-US" dirty="0" smtClean="0"/>
              <a:t>Slide </a:t>
            </a:r>
            <a:fld id="{E132E8F0-0953-4589-931F-0CF931D74C39}" type="slidenum">
              <a:rPr lang="en-US" smtClean="0"/>
              <a:pPr>
                <a:defRPr/>
              </a:pPr>
              <a:t>18</a:t>
            </a:fld>
            <a:endParaRPr lang="en-US" dirty="0"/>
          </a:p>
        </p:txBody>
      </p:sp>
      <p:sp>
        <p:nvSpPr>
          <p:cNvPr id="7" name="Footer Placeholder 3"/>
          <p:cNvSpPr>
            <a:spLocks noGrp="1"/>
          </p:cNvSpPr>
          <p:nvPr>
            <p:ph type="ftr" sz="quarter" idx="4294967295"/>
          </p:nvPr>
        </p:nvSpPr>
        <p:spPr>
          <a:xfrm>
            <a:off x="7338674" y="6475413"/>
            <a:ext cx="1348126" cy="184666"/>
          </a:xfrm>
          <a:prstGeom prst="rect">
            <a:avLst/>
          </a:prstGeom>
        </p:spPr>
        <p:txBody>
          <a:bodyPr/>
          <a:lstStyle/>
          <a:p>
            <a:pPr>
              <a:defRPr/>
            </a:pPr>
            <a:r>
              <a:rPr lang="en-US" dirty="0" smtClean="0"/>
              <a:t>Minho Cheong, ETRI</a:t>
            </a:r>
            <a:endParaRPr lang="en-US" dirty="0"/>
          </a:p>
        </p:txBody>
      </p:sp>
      <p:sp>
        <p:nvSpPr>
          <p:cNvPr id="8" name="Date Placeholder 5"/>
          <p:cNvSpPr>
            <a:spLocks noGrp="1"/>
          </p:cNvSpPr>
          <p:nvPr>
            <p:ph type="dt" sz="half" idx="2"/>
          </p:nvPr>
        </p:nvSpPr>
        <p:spPr>
          <a:xfrm>
            <a:off x="696913" y="332601"/>
            <a:ext cx="1182055" cy="276999"/>
          </a:xfrm>
        </p:spPr>
        <p:txBody>
          <a:bodyPr/>
          <a:lstStyle/>
          <a:p>
            <a:pPr>
              <a:defRPr/>
            </a:pPr>
            <a:r>
              <a:rPr lang="en-US" dirty="0" smtClean="0"/>
              <a:t>March 2013</a:t>
            </a:r>
            <a:endParaRPr lang="en-US" dirty="0"/>
          </a:p>
        </p:txBody>
      </p:sp>
    </p:spTree>
    <p:extLst>
      <p:ext uri="{BB962C8B-B14F-4D97-AF65-F5344CB8AC3E}">
        <p14:creationId xmlns:p14="http://schemas.microsoft.com/office/powerpoint/2010/main" val="23704660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제목 1"/>
          <p:cNvSpPr>
            <a:spLocks noGrp="1"/>
          </p:cNvSpPr>
          <p:nvPr>
            <p:ph type="title"/>
          </p:nvPr>
        </p:nvSpPr>
        <p:spPr/>
        <p:txBody>
          <a:bodyPr/>
          <a:lstStyle/>
          <a:p>
            <a:r>
              <a:rPr lang="en-US" altLang="ko-KR" smtClean="0">
                <a:ea typeface="굴림" charset="-127"/>
              </a:rPr>
              <a:t>Motion</a:t>
            </a:r>
            <a:endParaRPr lang="ko-KR" altLang="en-US" smtClean="0">
              <a:ea typeface="굴림" charset="-127"/>
            </a:endParaRPr>
          </a:p>
        </p:txBody>
      </p:sp>
      <p:sp>
        <p:nvSpPr>
          <p:cNvPr id="19459" name="내용 개체 틀 2"/>
          <p:cNvSpPr>
            <a:spLocks noGrp="1"/>
          </p:cNvSpPr>
          <p:nvPr>
            <p:ph idx="1"/>
          </p:nvPr>
        </p:nvSpPr>
        <p:spPr/>
        <p:txBody>
          <a:bodyPr/>
          <a:lstStyle/>
          <a:p>
            <a:r>
              <a:rPr lang="en-US" altLang="ko-KR" dirty="0" smtClean="0">
                <a:ea typeface="굴림" charset="-127"/>
              </a:rPr>
              <a:t>Move to include in the </a:t>
            </a:r>
            <a:r>
              <a:rPr lang="en-US" altLang="ko-KR" dirty="0" err="1" smtClean="0">
                <a:ea typeface="굴림" charset="-127"/>
              </a:rPr>
              <a:t>TGah</a:t>
            </a:r>
            <a:r>
              <a:rPr lang="en-US" altLang="ko-KR" dirty="0" smtClean="0">
                <a:ea typeface="굴림" charset="-127"/>
              </a:rPr>
              <a:t> Specification Framework Document that Sector Report RAW may be assigned after Sounding RAW (sector training) for fast sector discovery (signaling </a:t>
            </a:r>
            <a:r>
              <a:rPr lang="en-US" altLang="ko-KR" dirty="0" smtClean="0">
                <a:ea typeface="굴림" charset="-127"/>
              </a:rPr>
              <a:t>TBD)</a:t>
            </a:r>
            <a:endParaRPr lang="en-US" altLang="ko-KR" dirty="0" smtClean="0">
              <a:ea typeface="굴림" charset="-127"/>
            </a:endParaRPr>
          </a:p>
          <a:p>
            <a:endParaRPr lang="en-US" altLang="ko-KR" dirty="0" smtClean="0">
              <a:ea typeface="굴림" charset="-127"/>
            </a:endParaRPr>
          </a:p>
          <a:p>
            <a:endParaRPr lang="en-US" altLang="ko-KR" dirty="0" smtClean="0">
              <a:ea typeface="굴림" charset="-127"/>
            </a:endParaRPr>
          </a:p>
        </p:txBody>
      </p:sp>
      <p:sp>
        <p:nvSpPr>
          <p:cNvPr id="6" name="Slide Number Placeholder 4"/>
          <p:cNvSpPr>
            <a:spLocks noGrp="1"/>
          </p:cNvSpPr>
          <p:nvPr>
            <p:ph type="sldNum" sz="quarter" idx="4294967295"/>
          </p:nvPr>
        </p:nvSpPr>
        <p:spPr>
          <a:xfrm>
            <a:off x="4284433" y="6475413"/>
            <a:ext cx="516167" cy="184666"/>
          </a:xfrm>
          <a:prstGeom prst="rect">
            <a:avLst/>
          </a:prstGeom>
        </p:spPr>
        <p:txBody>
          <a:bodyPr/>
          <a:lstStyle/>
          <a:p>
            <a:pPr>
              <a:defRPr/>
            </a:pPr>
            <a:r>
              <a:rPr lang="en-US" dirty="0" smtClean="0"/>
              <a:t>Slide </a:t>
            </a:r>
            <a:fld id="{E132E8F0-0953-4589-931F-0CF931D74C39}" type="slidenum">
              <a:rPr lang="en-US" smtClean="0"/>
              <a:pPr>
                <a:defRPr/>
              </a:pPr>
              <a:t>19</a:t>
            </a:fld>
            <a:endParaRPr lang="en-US" dirty="0"/>
          </a:p>
        </p:txBody>
      </p:sp>
      <p:sp>
        <p:nvSpPr>
          <p:cNvPr id="7" name="Footer Placeholder 3"/>
          <p:cNvSpPr>
            <a:spLocks noGrp="1"/>
          </p:cNvSpPr>
          <p:nvPr>
            <p:ph type="ftr" sz="quarter" idx="4294967295"/>
          </p:nvPr>
        </p:nvSpPr>
        <p:spPr>
          <a:xfrm>
            <a:off x="7338674" y="6475413"/>
            <a:ext cx="1348126" cy="184666"/>
          </a:xfrm>
          <a:prstGeom prst="rect">
            <a:avLst/>
          </a:prstGeom>
        </p:spPr>
        <p:txBody>
          <a:bodyPr/>
          <a:lstStyle/>
          <a:p>
            <a:pPr>
              <a:defRPr/>
            </a:pPr>
            <a:r>
              <a:rPr lang="en-US" dirty="0" smtClean="0"/>
              <a:t>Minho Cheong, ETRI</a:t>
            </a:r>
            <a:endParaRPr lang="en-US" dirty="0"/>
          </a:p>
        </p:txBody>
      </p:sp>
      <p:sp>
        <p:nvSpPr>
          <p:cNvPr id="8" name="Date Placeholder 5"/>
          <p:cNvSpPr>
            <a:spLocks noGrp="1"/>
          </p:cNvSpPr>
          <p:nvPr>
            <p:ph type="dt" sz="half" idx="2"/>
          </p:nvPr>
        </p:nvSpPr>
        <p:spPr>
          <a:xfrm>
            <a:off x="696913" y="332601"/>
            <a:ext cx="1182055" cy="276999"/>
          </a:xfrm>
        </p:spPr>
        <p:txBody>
          <a:bodyPr/>
          <a:lstStyle/>
          <a:p>
            <a:pPr>
              <a:defRPr/>
            </a:pPr>
            <a:r>
              <a:rPr lang="en-US" dirty="0" smtClean="0"/>
              <a:t>March 2013</a:t>
            </a:r>
            <a:endParaRPr lang="en-US" dirty="0"/>
          </a:p>
        </p:txBody>
      </p:sp>
    </p:spTree>
    <p:extLst>
      <p:ext uri="{BB962C8B-B14F-4D97-AF65-F5344CB8AC3E}">
        <p14:creationId xmlns:p14="http://schemas.microsoft.com/office/powerpoint/2010/main" val="8965011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sz="half" idx="2"/>
          </p:nvPr>
        </p:nvSpPr>
        <p:spPr/>
        <p:txBody>
          <a:bodyPr/>
          <a:lstStyle/>
          <a:p>
            <a:pPr>
              <a:defRPr/>
            </a:pPr>
            <a:r>
              <a:rPr lang="en-US" smtClean="0"/>
              <a:t>March 2013</a:t>
            </a:r>
            <a:endParaRPr lang="en-US" dirty="0"/>
          </a:p>
        </p:txBody>
      </p:sp>
      <p:sp>
        <p:nvSpPr>
          <p:cNvPr id="7" name="Rectangle 12"/>
          <p:cNvSpPr>
            <a:spLocks noChangeArrowheads="1"/>
          </p:cNvSpPr>
          <p:nvPr/>
        </p:nvSpPr>
        <p:spPr bwMode="auto">
          <a:xfrm>
            <a:off x="683165" y="93267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cs typeface="Times New Roman" pitchFamily="18" charset="0"/>
              </a:rPr>
              <a:t>Authors:</a:t>
            </a:r>
            <a:endParaRPr lang="en-US" sz="2000" dirty="0">
              <a:cs typeface="Times New Roman" pitchFamily="18" charset="0"/>
            </a:endParaRPr>
          </a:p>
        </p:txBody>
      </p:sp>
      <p:graphicFrame>
        <p:nvGraphicFramePr>
          <p:cNvPr id="9" name="Table 7"/>
          <p:cNvGraphicFramePr>
            <a:graphicFrameLocks noGrp="1"/>
          </p:cNvGraphicFramePr>
          <p:nvPr>
            <p:extLst>
              <p:ext uri="{D42A27DB-BD31-4B8C-83A1-F6EECF244321}">
                <p14:modId xmlns:p14="http://schemas.microsoft.com/office/powerpoint/2010/main" val="151145395"/>
              </p:ext>
            </p:extLst>
          </p:nvPr>
        </p:nvGraphicFramePr>
        <p:xfrm>
          <a:off x="682625" y="1371600"/>
          <a:ext cx="7856538" cy="4816756"/>
        </p:xfrm>
        <a:graphic>
          <a:graphicData uri="http://schemas.openxmlformats.org/drawingml/2006/table">
            <a:tbl>
              <a:tblPr/>
              <a:tblGrid>
                <a:gridCol w="1624013"/>
                <a:gridCol w="1574800"/>
                <a:gridCol w="1492250"/>
                <a:gridCol w="1233777"/>
                <a:gridCol w="1931698"/>
              </a:tblGrid>
              <a:tr h="18289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Name</a:t>
                      </a: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1" i="0" u="none" strike="noStrike" cap="none" normalizeH="0" baseline="0" smtClean="0">
                          <a:ln>
                            <a:noFill/>
                          </a:ln>
                          <a:solidFill>
                            <a:srgbClr val="000000"/>
                          </a:solidFill>
                          <a:effectLst/>
                          <a:latin typeface="Times New Roman" pitchFamily="18" charset="0"/>
                          <a:ea typeface="맑은 고딕" pitchFamily="50" charset="-127"/>
                          <a:cs typeface="Times New Roman" pitchFamily="18" charset="0"/>
                        </a:rPr>
                        <a:t>Affiliations</a:t>
                      </a:r>
                      <a:endParaRPr kumimoji="0" lang="en-US" altLang="ko-KR" sz="1200" b="0" i="0" u="none" strike="noStrike" cap="none" normalizeH="0" baseline="0" smtClean="0">
                        <a:ln>
                          <a:noFill/>
                        </a:ln>
                        <a:solidFill>
                          <a:srgbClr val="000000"/>
                        </a:solidFill>
                        <a:effectLst/>
                        <a:latin typeface="Times New Roman" pitchFamily="18" charset="0"/>
                        <a:ea typeface="맑은 고딕" pitchFamily="50" charset="-127"/>
                        <a:cs typeface="Times New Roman" pitchFamily="18" charset="0"/>
                      </a:endParaRP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1" i="0" u="none" strike="noStrike" cap="none" normalizeH="0" baseline="0" smtClean="0">
                          <a:ln>
                            <a:noFill/>
                          </a:ln>
                          <a:solidFill>
                            <a:srgbClr val="000000"/>
                          </a:solidFill>
                          <a:effectLst/>
                          <a:latin typeface="Times New Roman" pitchFamily="18" charset="0"/>
                          <a:ea typeface="맑은 고딕" pitchFamily="50" charset="-127"/>
                          <a:cs typeface="Times New Roman" pitchFamily="18" charset="0"/>
                        </a:rPr>
                        <a:t>Address</a:t>
                      </a:r>
                      <a:endParaRPr kumimoji="0" lang="en-US" altLang="ko-KR" sz="1200" b="0" i="0" u="none" strike="noStrike" cap="none" normalizeH="0" baseline="0" smtClean="0">
                        <a:ln>
                          <a:noFill/>
                        </a:ln>
                        <a:solidFill>
                          <a:srgbClr val="000000"/>
                        </a:solidFill>
                        <a:effectLst/>
                        <a:latin typeface="Times New Roman" pitchFamily="18" charset="0"/>
                        <a:ea typeface="맑은 고딕" pitchFamily="50" charset="-127"/>
                        <a:cs typeface="Times New Roman" pitchFamily="18" charset="0"/>
                      </a:endParaRP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1" i="0" u="none" strike="noStrike" cap="none" normalizeH="0" baseline="0" dirty="0" smtClean="0">
                          <a:ln>
                            <a:noFill/>
                          </a:ln>
                          <a:solidFill>
                            <a:srgbClr val="000000"/>
                          </a:solidFill>
                          <a:effectLst/>
                          <a:latin typeface="Times New Roman" pitchFamily="18" charset="0"/>
                          <a:ea typeface="맑은 고딕" pitchFamily="50" charset="-127"/>
                          <a:cs typeface="Times New Roman" pitchFamily="18" charset="0"/>
                        </a:rPr>
                        <a:t>Phone</a:t>
                      </a:r>
                      <a:endParaRPr kumimoji="0" lang="en-US" altLang="ko-KR" sz="1200" b="0" i="0" u="none" strike="noStrike" cap="none" normalizeH="0" baseline="0" dirty="0" smtClean="0">
                        <a:ln>
                          <a:noFill/>
                        </a:ln>
                        <a:solidFill>
                          <a:srgbClr val="000000"/>
                        </a:solidFill>
                        <a:effectLst/>
                        <a:latin typeface="Times New Roman" pitchFamily="18" charset="0"/>
                        <a:ea typeface="맑은 고딕" pitchFamily="50" charset="-127"/>
                        <a:cs typeface="Times New Roman" pitchFamily="18" charset="0"/>
                      </a:endParaRP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1" i="0" u="none" strike="noStrike" cap="none" normalizeH="0" baseline="0" smtClean="0">
                          <a:ln>
                            <a:noFill/>
                          </a:ln>
                          <a:solidFill>
                            <a:srgbClr val="000000"/>
                          </a:solidFill>
                          <a:effectLst/>
                          <a:latin typeface="Times New Roman" pitchFamily="18" charset="0"/>
                          <a:ea typeface="맑은 고딕" pitchFamily="50" charset="-127"/>
                          <a:cs typeface="Times New Roman" pitchFamily="18" charset="0"/>
                        </a:rPr>
                        <a:t>Email</a:t>
                      </a:r>
                      <a:endParaRPr kumimoji="0" lang="en-US" altLang="ko-KR" sz="1200" b="0" i="0" u="none" strike="noStrike" cap="none" normalizeH="0" baseline="0" smtClean="0">
                        <a:ln>
                          <a:noFill/>
                        </a:ln>
                        <a:solidFill>
                          <a:srgbClr val="000000"/>
                        </a:solidFill>
                        <a:effectLst/>
                        <a:latin typeface="Times New Roman" pitchFamily="18" charset="0"/>
                        <a:ea typeface="맑은 고딕" pitchFamily="50" charset="-127"/>
                        <a:cs typeface="Times New Roman" pitchFamily="18" charset="0"/>
                      </a:endParaRP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90513">
                <a:tc>
                  <a:txBody>
                    <a:bodyPr/>
                    <a:lstStyle/>
                    <a:p>
                      <a:pPr marL="0" marR="0" lvl="0" indent="0" algn="l" defTabSz="914400" rtl="0" eaLnBrk="1" fontAlgn="base" latinLnBrk="0" hangingPunct="1">
                        <a:lnSpc>
                          <a:spcPts val="1450"/>
                        </a:lnSpc>
                        <a:spcBef>
                          <a:spcPct val="0"/>
                        </a:spcBef>
                        <a:spcAft>
                          <a:spcPct val="0"/>
                        </a:spcAft>
                        <a:buClrTx/>
                        <a:buSzTx/>
                        <a:buFontTx/>
                        <a:buNone/>
                        <a:tabLst/>
                      </a:pPr>
                      <a:r>
                        <a:rPr kumimoji="0" lang="en-US" altLang="ko-KR" sz="1200" b="0" i="0" u="none" strike="noStrike" kern="1200" cap="none" normalizeH="0" baseline="0" dirty="0" smtClean="0">
                          <a:ln>
                            <a:noFill/>
                          </a:ln>
                          <a:solidFill>
                            <a:schemeClr val="tx1"/>
                          </a:solidFill>
                          <a:effectLst/>
                          <a:latin typeface="Times New Roman" pitchFamily="18" charset="0"/>
                          <a:ea typeface="맑은 고딕" pitchFamily="50" charset="-127"/>
                          <a:cs typeface="Arial" pitchFamily="34" charset="0"/>
                        </a:rPr>
                        <a:t>Hongyuan Zhang</a:t>
                      </a: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45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Times New Roman" pitchFamily="18" charset="0"/>
                          <a:ea typeface="맑은 고딕" pitchFamily="50" charset="-127"/>
                          <a:cs typeface="Arial" pitchFamily="34" charset="0"/>
                        </a:rPr>
                        <a:t>Marvell </a:t>
                      </a: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맑은 고딕" pitchFamily="50" charset="-127"/>
                          <a:cs typeface="Times New Roman" pitchFamily="18" charset="0"/>
                        </a:rPr>
                        <a:t>Santa Clara, CA, USA</a:t>
                      </a: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맑은 고딕" pitchFamily="50" charset="-127"/>
                          <a:cs typeface="Times New Roman" pitchFamily="18" charset="0"/>
                        </a:rPr>
                        <a:t>+1-408-222-1837</a:t>
                      </a: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맑은 고딕" pitchFamily="50" charset="-127"/>
                          <a:cs typeface="Times New Roman" pitchFamily="18" charset="0"/>
                          <a:hlinkClick r:id="rId2"/>
                        </a:rPr>
                        <a:t>hongyuan@marvell.com</a:t>
                      </a:r>
                      <a:r>
                        <a:rPr kumimoji="0" lang="en-US" altLang="ko-KR" sz="1100" b="0" i="0" u="none" strike="noStrike" cap="none" normalizeH="0" baseline="0" dirty="0" smtClean="0">
                          <a:ln>
                            <a:noFill/>
                          </a:ln>
                          <a:solidFill>
                            <a:srgbClr val="000000"/>
                          </a:solidFill>
                          <a:effectLst/>
                          <a:latin typeface="Times New Roman" pitchFamily="18" charset="0"/>
                          <a:ea typeface="맑은 고딕" pitchFamily="50" charset="-127"/>
                          <a:cs typeface="Times New Roman" pitchFamily="18" charset="0"/>
                        </a:rPr>
                        <a:t> </a:t>
                      </a: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90513">
                <a:tc>
                  <a:txBody>
                    <a:bodyPr/>
                    <a:lstStyle/>
                    <a:p>
                      <a:pPr marL="0" marR="0" lvl="0" indent="0" algn="l" defTabSz="914400" rtl="0" eaLnBrk="1" fontAlgn="base" latinLnBrk="0" hangingPunct="1">
                        <a:lnSpc>
                          <a:spcPts val="1450"/>
                        </a:lnSpc>
                        <a:spcBef>
                          <a:spcPct val="0"/>
                        </a:spcBef>
                        <a:spcAft>
                          <a:spcPct val="0"/>
                        </a:spcAft>
                        <a:buClrTx/>
                        <a:buSzTx/>
                        <a:buFontTx/>
                        <a:buNone/>
                        <a:tabLst/>
                      </a:pPr>
                      <a:r>
                        <a:rPr kumimoji="0" lang="en-US" altLang="ko-KR" sz="1200" b="0" i="0" u="none" strike="noStrike" kern="1200" cap="none" normalizeH="0" baseline="0" dirty="0" smtClean="0">
                          <a:ln>
                            <a:noFill/>
                          </a:ln>
                          <a:solidFill>
                            <a:schemeClr val="tx1"/>
                          </a:solidFill>
                          <a:effectLst/>
                          <a:latin typeface="Times New Roman" pitchFamily="18" charset="0"/>
                          <a:ea typeface="맑은 고딕" pitchFamily="50" charset="-127"/>
                          <a:cs typeface="Arial" pitchFamily="34" charset="0"/>
                        </a:rPr>
                        <a:t>Su </a:t>
                      </a:r>
                      <a:r>
                        <a:rPr kumimoji="0" lang="en-US" altLang="ko-KR" sz="1200" b="0" i="0" u="none" strike="noStrike" kern="1200" cap="none" normalizeH="0" baseline="0" dirty="0" err="1" smtClean="0">
                          <a:ln>
                            <a:noFill/>
                          </a:ln>
                          <a:solidFill>
                            <a:schemeClr val="tx1"/>
                          </a:solidFill>
                          <a:effectLst/>
                          <a:latin typeface="Times New Roman" pitchFamily="18" charset="0"/>
                          <a:ea typeface="맑은 고딕" pitchFamily="50" charset="-127"/>
                          <a:cs typeface="Arial" pitchFamily="34" charset="0"/>
                        </a:rPr>
                        <a:t>Khiong</a:t>
                      </a:r>
                      <a:r>
                        <a:rPr kumimoji="0" lang="en-US" altLang="ko-KR" sz="1200" b="0" i="0" u="none" strike="noStrike" kern="1200" cap="none" normalizeH="0" baseline="0" dirty="0" smtClean="0">
                          <a:ln>
                            <a:noFill/>
                          </a:ln>
                          <a:solidFill>
                            <a:schemeClr val="tx1"/>
                          </a:solidFill>
                          <a:effectLst/>
                          <a:latin typeface="Times New Roman" pitchFamily="18" charset="0"/>
                          <a:ea typeface="맑은 고딕" pitchFamily="50" charset="-127"/>
                          <a:cs typeface="Arial" pitchFamily="34" charset="0"/>
                        </a:rPr>
                        <a:t> Yong</a:t>
                      </a: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45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Times New Roman" pitchFamily="18" charset="0"/>
                          <a:ea typeface="맑은 고딕" pitchFamily="50" charset="-127"/>
                          <a:cs typeface="Arial" pitchFamily="34" charset="0"/>
                        </a:rPr>
                        <a:t>Marvell</a:t>
                      </a: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맑은 고딕" pitchFamily="50" charset="-127"/>
                          <a:cs typeface="Times New Roman" pitchFamily="18" charset="0"/>
                        </a:rPr>
                        <a:t>Santa Clara, CA, USA</a:t>
                      </a: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Times New Roman" pitchFamily="18" charset="0"/>
                        <a:ea typeface="맑은 고딕" pitchFamily="50" charset="-127"/>
                        <a:cs typeface="Times New Roman" pitchFamily="18" charset="0"/>
                      </a:endParaRP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맑은 고딕" pitchFamily="50" charset="-127"/>
                          <a:cs typeface="Times New Roman" pitchFamily="18" charset="0"/>
                          <a:hlinkClick r:id="rId3"/>
                        </a:rPr>
                        <a:t>skyong@marvell.com</a:t>
                      </a:r>
                      <a:r>
                        <a:rPr kumimoji="0" lang="en-US" altLang="ko-KR" sz="1100" b="0" i="0" u="none" strike="noStrike" cap="none" normalizeH="0" baseline="0" dirty="0" smtClean="0">
                          <a:ln>
                            <a:noFill/>
                          </a:ln>
                          <a:solidFill>
                            <a:srgbClr val="000000"/>
                          </a:solidFill>
                          <a:effectLst/>
                          <a:latin typeface="Times New Roman" pitchFamily="18" charset="0"/>
                          <a:ea typeface="맑은 고딕" pitchFamily="50" charset="-127"/>
                          <a:cs typeface="Times New Roman" pitchFamily="18" charset="0"/>
                        </a:rPr>
                        <a:t> </a:t>
                      </a: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89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Times New Roman" pitchFamily="18" charset="0"/>
                          <a:ea typeface="맑은 고딕" pitchFamily="50" charset="-127"/>
                          <a:cs typeface="Arial" pitchFamily="34" charset="0"/>
                        </a:rPr>
                        <a:t>Sudhir Srinivasa</a:t>
                      </a: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Times New Roman" pitchFamily="18" charset="0"/>
                          <a:ea typeface="맑은 고딕" pitchFamily="50" charset="-127"/>
                          <a:cs typeface="Arial" pitchFamily="34" charset="0"/>
                        </a:rPr>
                        <a:t>Marvell</a:t>
                      </a: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맑은 고딕" pitchFamily="50" charset="-127"/>
                          <a:cs typeface="Times New Roman" pitchFamily="18" charset="0"/>
                        </a:rPr>
                        <a:t>Santa Clara, CA, USA</a:t>
                      </a: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맑은 고딕" pitchFamily="50" charset="-127"/>
                        <a:cs typeface="Times New Roman" pitchFamily="18" charset="0"/>
                      </a:endParaRP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맑은 고딕" pitchFamily="50" charset="-127"/>
                          <a:cs typeface="Times New Roman" pitchFamily="18" charset="0"/>
                          <a:hlinkClick r:id="rId4"/>
                        </a:rPr>
                        <a:t>sudhirs@marvell.com</a:t>
                      </a:r>
                      <a:r>
                        <a:rPr kumimoji="0" lang="en-US" altLang="ko-KR" sz="1100" b="0" i="0" u="none" strike="noStrike" cap="none" normalizeH="0" baseline="0" dirty="0" smtClean="0">
                          <a:ln>
                            <a:noFill/>
                          </a:ln>
                          <a:solidFill>
                            <a:srgbClr val="000000"/>
                          </a:solidFill>
                          <a:effectLst/>
                          <a:latin typeface="Times New Roman" pitchFamily="18" charset="0"/>
                          <a:ea typeface="맑은 고딕" pitchFamily="50" charset="-127"/>
                          <a:cs typeface="Times New Roman" pitchFamily="18" charset="0"/>
                        </a:rPr>
                        <a:t> </a:t>
                      </a: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5784">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pitchFamily="50" charset="-127"/>
                          <a:cs typeface="Arial" pitchFamily="34" charset="0"/>
                        </a:rPr>
                        <a:t>George </a:t>
                      </a:r>
                      <a:r>
                        <a:rPr kumimoji="0" lang="en-US" altLang="ko-KR" sz="1200" b="0" i="0" u="none" strike="noStrike" cap="none" normalizeH="0" baseline="0" dirty="0" err="1" smtClean="0">
                          <a:ln>
                            <a:noFill/>
                          </a:ln>
                          <a:solidFill>
                            <a:srgbClr val="000000"/>
                          </a:solidFill>
                          <a:effectLst/>
                          <a:latin typeface="Times New Roman" pitchFamily="18" charset="0"/>
                          <a:ea typeface="굴림" pitchFamily="50" charset="-127"/>
                          <a:cs typeface="Arial" pitchFamily="34" charset="0"/>
                        </a:rPr>
                        <a:t>Calcev</a:t>
                      </a:r>
                      <a:endParaRPr kumimoji="0" lang="en-US" altLang="ko-KR" sz="1200" b="0" i="0" u="none" strike="noStrike" cap="none" normalizeH="0" baseline="0" dirty="0" smtClean="0">
                        <a:ln>
                          <a:noFill/>
                        </a:ln>
                        <a:solidFill>
                          <a:srgbClr val="000000"/>
                        </a:solidFill>
                        <a:effectLst/>
                        <a:latin typeface="Times New Roman" pitchFamily="18" charset="0"/>
                        <a:ea typeface="굴림" pitchFamily="50" charset="-127"/>
                        <a:cs typeface="Arial" pitchFamily="34"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Times New Roman" pitchFamily="18" charset="0"/>
                          <a:ea typeface="굴림" pitchFamily="50" charset="-127"/>
                          <a:cs typeface="Arial" pitchFamily="34" charset="0"/>
                        </a:rPr>
                        <a:t>Huawei</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pitchFamily="50" charset="-127"/>
                          <a:cs typeface="Arial" pitchFamily="34" charset="0"/>
                        </a:rPr>
                        <a:t>Rolling Meadows, IL, USA</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800" b="0" i="0" u="none" strike="noStrike" cap="none" normalizeH="0" baseline="0" dirty="0" smtClean="0">
                        <a:ln>
                          <a:noFill/>
                        </a:ln>
                        <a:solidFill>
                          <a:schemeClr val="tx1"/>
                        </a:solidFill>
                        <a:effectLst/>
                        <a:latin typeface="Times New Roman" pitchFamily="18" charset="0"/>
                        <a:ea typeface="굴림" pitchFamily="50" charset="-127"/>
                        <a:cs typeface="Arial" pitchFamily="34"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pitchFamily="50" charset="-127"/>
                          <a:cs typeface="Arial" pitchFamily="34" charset="0"/>
                          <a:hlinkClick r:id="rId5"/>
                        </a:rPr>
                        <a:t>george.calcev@huawei.com</a:t>
                      </a:r>
                      <a:endParaRPr kumimoji="0" lang="en-US" altLang="ko-KR" sz="1100" b="0" i="0" u="none" strike="noStrike" cap="none" normalizeH="0" baseline="0" dirty="0" smtClean="0">
                        <a:ln>
                          <a:noFill/>
                        </a:ln>
                        <a:solidFill>
                          <a:srgbClr val="000000"/>
                        </a:solidFill>
                        <a:effectLst/>
                        <a:latin typeface="Times New Roman" pitchFamily="18" charset="0"/>
                        <a:ea typeface="굴림" pitchFamily="50" charset="-127"/>
                        <a:cs typeface="Arial" pitchFamily="34"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89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Times New Roman" pitchFamily="18" charset="0"/>
                          <a:ea typeface="굴림" pitchFamily="50" charset="-127"/>
                          <a:cs typeface="Arial" pitchFamily="34" charset="0"/>
                        </a:rPr>
                        <a:t>Osama Aboul Magd</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Times New Roman" pitchFamily="18" charset="0"/>
                          <a:ea typeface="굴림" pitchFamily="50" charset="-127"/>
                          <a:cs typeface="Arial" pitchFamily="34" charset="0"/>
                        </a:rPr>
                        <a:t>Huawei</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pitchFamily="50" charset="-127"/>
                          <a:cs typeface="Arial" pitchFamily="34" charset="0"/>
                        </a:rPr>
                        <a:t>Ottawa, Canada</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pitchFamily="50" charset="-127"/>
                        <a:cs typeface="Arial" pitchFamily="34"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50" b="0" i="0" u="none" strike="noStrike" cap="none" normalizeH="0" baseline="0" dirty="0" smtClean="0">
                          <a:ln>
                            <a:noFill/>
                          </a:ln>
                          <a:solidFill>
                            <a:srgbClr val="000000"/>
                          </a:solidFill>
                          <a:effectLst/>
                          <a:latin typeface="Times New Roman" pitchFamily="18" charset="0"/>
                          <a:ea typeface="굴림" pitchFamily="50" charset="-127"/>
                          <a:cs typeface="Arial" pitchFamily="34" charset="0"/>
                          <a:hlinkClick r:id="rId6"/>
                        </a:rPr>
                        <a:t>osama.aboulmagd@huawei.com</a:t>
                      </a:r>
                      <a:endParaRPr kumimoji="0" lang="en-US" altLang="ko-KR" sz="1050" b="0" i="0" u="none" strike="noStrike" cap="none" normalizeH="0" baseline="0" dirty="0" smtClean="0">
                        <a:ln>
                          <a:noFill/>
                        </a:ln>
                        <a:solidFill>
                          <a:srgbClr val="000000"/>
                        </a:solidFill>
                        <a:effectLst/>
                        <a:latin typeface="Times New Roman" pitchFamily="18" charset="0"/>
                        <a:ea typeface="굴림" pitchFamily="50" charset="-127"/>
                        <a:cs typeface="Arial" pitchFamily="34"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89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pitchFamily="50" charset="-127"/>
                          <a:cs typeface="Arial" pitchFamily="34" charset="0"/>
                        </a:rPr>
                        <a:t>Young </a:t>
                      </a:r>
                      <a:r>
                        <a:rPr kumimoji="0" lang="en-US" altLang="ko-KR" sz="1200" b="0" i="0" u="none" strike="noStrike" cap="none" normalizeH="0" baseline="0" dirty="0" err="1" smtClean="0">
                          <a:ln>
                            <a:noFill/>
                          </a:ln>
                          <a:solidFill>
                            <a:srgbClr val="000000"/>
                          </a:solidFill>
                          <a:effectLst/>
                          <a:latin typeface="Times New Roman" pitchFamily="18" charset="0"/>
                          <a:ea typeface="굴림" pitchFamily="50" charset="-127"/>
                          <a:cs typeface="Arial" pitchFamily="34" charset="0"/>
                        </a:rPr>
                        <a:t>Hoon</a:t>
                      </a:r>
                      <a:r>
                        <a:rPr kumimoji="0" lang="en-US" altLang="ko-KR" sz="1200" b="0" i="0" u="none" strike="noStrike" cap="none" normalizeH="0" baseline="0" dirty="0" smtClean="0">
                          <a:ln>
                            <a:noFill/>
                          </a:ln>
                          <a:solidFill>
                            <a:srgbClr val="000000"/>
                          </a:solidFill>
                          <a:effectLst/>
                          <a:latin typeface="Times New Roman" pitchFamily="18" charset="0"/>
                          <a:ea typeface="굴림" pitchFamily="50" charset="-127"/>
                          <a:cs typeface="Arial" pitchFamily="34" charset="0"/>
                        </a:rPr>
                        <a:t> Kwon</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Times New Roman" pitchFamily="18" charset="0"/>
                          <a:ea typeface="굴림" pitchFamily="50" charset="-127"/>
                          <a:cs typeface="Arial" pitchFamily="34" charset="0"/>
                        </a:rPr>
                        <a:t>Huawei</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pitchFamily="50" charset="-127"/>
                          <a:cs typeface="Arial" pitchFamily="34" charset="0"/>
                        </a:rPr>
                        <a:t>San Diego, CA, USA</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Times New Roman" pitchFamily="18" charset="0"/>
                        <a:ea typeface="굴림" pitchFamily="50" charset="-127"/>
                        <a:cs typeface="Arial" pitchFamily="34"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pitchFamily="50" charset="-127"/>
                          <a:cs typeface="Arial" pitchFamily="34" charset="0"/>
                          <a:hlinkClick r:id="rId7"/>
                        </a:rPr>
                        <a:t>younghoon.kwon@huawei.com</a:t>
                      </a:r>
                      <a:r>
                        <a:rPr kumimoji="0" lang="en-US" altLang="ko-KR" sz="1100" b="0" i="0" u="none" strike="noStrike" cap="none" normalizeH="0" baseline="0" dirty="0" smtClean="0">
                          <a:ln>
                            <a:noFill/>
                          </a:ln>
                          <a:solidFill>
                            <a:srgbClr val="000000"/>
                          </a:solidFill>
                          <a:effectLst/>
                          <a:latin typeface="Times New Roman" pitchFamily="18" charset="0"/>
                          <a:ea typeface="굴림" pitchFamily="50" charset="-127"/>
                          <a:cs typeface="Arial" pitchFamily="34" charset="0"/>
                        </a:rPr>
                        <a:t> </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89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Times New Roman" pitchFamily="18" charset="0"/>
                          <a:ea typeface="굴림" pitchFamily="50" charset="-127"/>
                          <a:cs typeface="Arial" pitchFamily="34" charset="0"/>
                        </a:rPr>
                        <a:t>Betty Zhao</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Times New Roman" pitchFamily="18" charset="0"/>
                          <a:ea typeface="굴림" pitchFamily="50" charset="-127"/>
                          <a:cs typeface="Arial" pitchFamily="34" charset="0"/>
                        </a:rPr>
                        <a:t>Huawei</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pitchFamily="50" charset="-127"/>
                          <a:cs typeface="Arial" pitchFamily="34" charset="0"/>
                        </a:rPr>
                        <a:t>Beijing, China</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pitchFamily="50" charset="-127"/>
                          <a:cs typeface="Arial" pitchFamily="34" charset="0"/>
                        </a:rPr>
                        <a:t>+86-10-59728332</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pitchFamily="50" charset="-127"/>
                          <a:cs typeface="Arial" pitchFamily="34" charset="0"/>
                          <a:hlinkClick r:id="rId8"/>
                        </a:rPr>
                        <a:t>betty.zhao@huawei.com</a:t>
                      </a:r>
                      <a:r>
                        <a:rPr kumimoji="0" lang="en-US" altLang="ko-KR" sz="1100" b="0" i="0" u="none" strike="noStrike" cap="none" normalizeH="0" baseline="0" dirty="0" smtClean="0">
                          <a:ln>
                            <a:noFill/>
                          </a:ln>
                          <a:solidFill>
                            <a:srgbClr val="000000"/>
                          </a:solidFill>
                          <a:effectLst/>
                          <a:latin typeface="Times New Roman" pitchFamily="18" charset="0"/>
                          <a:ea typeface="굴림" pitchFamily="50" charset="-127"/>
                          <a:cs typeface="Arial" pitchFamily="34" charset="0"/>
                        </a:rPr>
                        <a:t> </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3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pitchFamily="50" charset="-127"/>
                          <a:cs typeface="Arial" pitchFamily="34" charset="0"/>
                        </a:rPr>
                        <a:t>David </a:t>
                      </a:r>
                      <a:r>
                        <a:rPr kumimoji="0" lang="en-US" altLang="ko-KR" sz="1200" b="0" i="0" u="none" strike="noStrike" cap="none" normalizeH="0" baseline="0" dirty="0" err="1" smtClean="0">
                          <a:ln>
                            <a:noFill/>
                          </a:ln>
                          <a:solidFill>
                            <a:srgbClr val="000000"/>
                          </a:solidFill>
                          <a:effectLst/>
                          <a:latin typeface="Times New Roman" pitchFamily="18" charset="0"/>
                          <a:ea typeface="굴림" pitchFamily="50" charset="-127"/>
                          <a:cs typeface="Arial" pitchFamily="34" charset="0"/>
                        </a:rPr>
                        <a:t>Xun</a:t>
                      </a:r>
                      <a:r>
                        <a:rPr kumimoji="0" lang="en-US" altLang="ko-KR" sz="1200" b="0" i="0" u="none" strike="noStrike" cap="none" normalizeH="0" baseline="0" dirty="0" smtClean="0">
                          <a:ln>
                            <a:noFill/>
                          </a:ln>
                          <a:solidFill>
                            <a:srgbClr val="000000"/>
                          </a:solidFill>
                          <a:effectLst/>
                          <a:latin typeface="Times New Roman" pitchFamily="18" charset="0"/>
                          <a:ea typeface="굴림" pitchFamily="50" charset="-127"/>
                          <a:cs typeface="Arial" pitchFamily="34" charset="0"/>
                        </a:rPr>
                        <a:t> </a:t>
                      </a:r>
                      <a:r>
                        <a:rPr kumimoji="0" lang="en-US" altLang="ko-KR" sz="1200" b="0" i="0" u="none" strike="noStrike" cap="none" normalizeH="0" baseline="0" dirty="0" err="1" smtClean="0">
                          <a:ln>
                            <a:noFill/>
                          </a:ln>
                          <a:solidFill>
                            <a:srgbClr val="000000"/>
                          </a:solidFill>
                          <a:effectLst/>
                          <a:latin typeface="Times New Roman" pitchFamily="18" charset="0"/>
                          <a:ea typeface="굴림" pitchFamily="50" charset="-127"/>
                          <a:cs typeface="Arial" pitchFamily="34" charset="0"/>
                        </a:rPr>
                        <a:t>Yangxun</a:t>
                      </a:r>
                      <a:endParaRPr kumimoji="0" lang="en-US" altLang="ko-KR" sz="1200" b="0" i="0" u="none" strike="noStrike" cap="none" normalizeH="0" baseline="0" dirty="0" smtClean="0">
                        <a:ln>
                          <a:noFill/>
                        </a:ln>
                        <a:solidFill>
                          <a:srgbClr val="000000"/>
                        </a:solidFill>
                        <a:effectLst/>
                        <a:latin typeface="Times New Roman" pitchFamily="18" charset="0"/>
                        <a:ea typeface="굴림" pitchFamily="50" charset="-127"/>
                        <a:cs typeface="Arial" pitchFamily="34"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Times New Roman" pitchFamily="18" charset="0"/>
                          <a:ea typeface="굴림" pitchFamily="50" charset="-127"/>
                          <a:cs typeface="Arial" pitchFamily="34" charset="0"/>
                        </a:rPr>
                        <a:t>Huawei</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ea typeface="굴림" pitchFamily="50" charset="-127"/>
                          <a:cs typeface="Arial" pitchFamily="34" charset="0"/>
                        </a:rPr>
                        <a:t>Shenzhen, China</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800" b="0" i="0" u="none" strike="noStrike" cap="none" normalizeH="0" baseline="0" dirty="0" smtClean="0">
                        <a:ln>
                          <a:noFill/>
                        </a:ln>
                        <a:solidFill>
                          <a:schemeClr val="tx1"/>
                        </a:solidFill>
                        <a:effectLst/>
                        <a:latin typeface="Times New Roman" pitchFamily="18" charset="0"/>
                        <a:ea typeface="굴림" pitchFamily="50" charset="-127"/>
                        <a:cs typeface="Arial" pitchFamily="34"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pitchFamily="50" charset="-127"/>
                          <a:cs typeface="Arial" pitchFamily="34" charset="0"/>
                          <a:hlinkClick r:id="rId9"/>
                        </a:rPr>
                        <a:t>david.yangxun@huawei.com</a:t>
                      </a:r>
                      <a:r>
                        <a:rPr kumimoji="0" lang="en-US" altLang="ko-KR" sz="1100" b="0" i="0" u="none" strike="noStrike" cap="none" normalizeH="0" baseline="0" dirty="0" smtClean="0">
                          <a:ln>
                            <a:noFill/>
                          </a:ln>
                          <a:solidFill>
                            <a:srgbClr val="000000"/>
                          </a:solidFill>
                          <a:effectLst/>
                          <a:latin typeface="Times New Roman" pitchFamily="18" charset="0"/>
                          <a:ea typeface="굴림" pitchFamily="50" charset="-127"/>
                          <a:cs typeface="Arial" pitchFamily="34" charset="0"/>
                        </a:rPr>
                        <a:t> </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3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Times New Roman" pitchFamily="18" charset="0"/>
                          <a:ea typeface="굴림" pitchFamily="50" charset="-127"/>
                          <a:cs typeface="Arial" pitchFamily="34" charset="0"/>
                        </a:rPr>
                        <a:t>Bin Zhen</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rgbClr val="000000"/>
                          </a:solidFill>
                          <a:effectLst/>
                          <a:latin typeface="Times New Roman" pitchFamily="18" charset="0"/>
                          <a:ea typeface="굴림" pitchFamily="50" charset="-127"/>
                          <a:cs typeface="Arial" pitchFamily="34" charset="0"/>
                        </a:rPr>
                        <a:t>Huawei</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chemeClr val="tx1"/>
                          </a:solidFill>
                          <a:effectLst/>
                          <a:latin typeface="Times New Roman" pitchFamily="18" charset="0"/>
                          <a:ea typeface="굴림" pitchFamily="50" charset="-127"/>
                          <a:cs typeface="Arial" pitchFamily="34" charset="0"/>
                        </a:rPr>
                        <a:t>Shenzhen, China</a:t>
                      </a:r>
                      <a:endParaRPr kumimoji="0" lang="en-US" altLang="ko-KR" sz="1800" b="0" i="0" u="none" strike="noStrike" cap="none" normalizeH="0" baseline="0" dirty="0" smtClean="0">
                        <a:ln>
                          <a:noFill/>
                        </a:ln>
                        <a:solidFill>
                          <a:schemeClr val="tx1"/>
                        </a:solidFill>
                        <a:effectLst/>
                        <a:latin typeface="Times New Roman" pitchFamily="18" charset="0"/>
                        <a:ea typeface="굴림" pitchFamily="50" charset="-127"/>
                        <a:cs typeface="Arial" pitchFamily="34"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800" b="0" i="0" u="none" strike="noStrike" cap="none" normalizeH="0" baseline="0" smtClean="0">
                        <a:ln>
                          <a:noFill/>
                        </a:ln>
                        <a:solidFill>
                          <a:schemeClr val="tx1"/>
                        </a:solidFill>
                        <a:effectLst/>
                        <a:latin typeface="Times New Roman" pitchFamily="18" charset="0"/>
                        <a:ea typeface="굴림" pitchFamily="50" charset="-127"/>
                        <a:cs typeface="Arial" pitchFamily="34"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pitchFamily="50" charset="-127"/>
                          <a:cs typeface="Arial" pitchFamily="34" charset="0"/>
                          <a:hlinkClick r:id="rId10"/>
                        </a:rPr>
                        <a:t>zhenbin@huawei.com</a:t>
                      </a:r>
                      <a:r>
                        <a:rPr kumimoji="0" lang="en-US" altLang="ko-KR" sz="1100" b="0" i="0" u="none" strike="noStrike" cap="none" normalizeH="0" baseline="0" dirty="0" smtClean="0">
                          <a:ln>
                            <a:noFill/>
                          </a:ln>
                          <a:solidFill>
                            <a:srgbClr val="000000"/>
                          </a:solidFill>
                          <a:effectLst/>
                          <a:latin typeface="Times New Roman" pitchFamily="18" charset="0"/>
                          <a:ea typeface="굴림" pitchFamily="50" charset="-127"/>
                          <a:cs typeface="Arial" pitchFamily="34" charset="0"/>
                        </a:rPr>
                        <a:t> </a:t>
                      </a: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892">
                <a:tc>
                  <a:txBody>
                    <a:bodyPr/>
                    <a:lstStyle/>
                    <a:p>
                      <a:pPr marL="0" marR="0" lvl="0" indent="0" algn="l" defTabSz="914400" rtl="0" eaLnBrk="1" fontAlgn="base" latinLnBrk="0" hangingPunct="1">
                        <a:lnSpc>
                          <a:spcPct val="100000"/>
                        </a:lnSpc>
                        <a:spcBef>
                          <a:spcPts val="60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Times New Roman" pitchFamily="18" charset="0"/>
                          <a:ea typeface="맑은 고딕" pitchFamily="50" charset="-127"/>
                          <a:cs typeface="Arial" pitchFamily="34" charset="0"/>
                        </a:rPr>
                        <a:t>ChaoChun Wang</a:t>
                      </a:r>
                    </a:p>
                  </a:txBody>
                  <a:tcPr marL="52028" marR="5202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Times New Roman" pitchFamily="18" charset="0"/>
                          <a:ea typeface="맑은 고딕" pitchFamily="50" charset="-127"/>
                          <a:cs typeface="Arial" pitchFamily="34" charset="0"/>
                        </a:rPr>
                        <a:t>MediaTek</a:t>
                      </a:r>
                    </a:p>
                  </a:txBody>
                  <a:tcPr marL="52028" marR="5202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ts val="60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50" charset="-127"/>
                          <a:cs typeface="Arial" pitchFamily="34" charset="0"/>
                        </a:rPr>
                        <a:t>San Jose, CA, USA</a:t>
                      </a:r>
                    </a:p>
                  </a:txBody>
                  <a:tcPr marL="52028" marR="5202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50" charset="-127"/>
                          <a:cs typeface="Arial" pitchFamily="34" charset="0"/>
                        </a:rPr>
                        <a:t>+1-408-526-1899</a:t>
                      </a:r>
                    </a:p>
                  </a:txBody>
                  <a:tcPr marL="52028" marR="5202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ts val="600"/>
                        </a:spcBef>
                        <a:spcAft>
                          <a:spcPct val="0"/>
                        </a:spcAft>
                        <a:buClrTx/>
                        <a:buSzTx/>
                        <a:buFontTx/>
                        <a:buNone/>
                        <a:tabLst/>
                      </a:pPr>
                      <a:r>
                        <a:rPr kumimoji="0" lang="en-US" altLang="ko-KR" sz="1100" b="0" i="0" u="none" strike="noStrike" cap="none" normalizeH="0" baseline="0" dirty="0" smtClean="0">
                          <a:ln>
                            <a:noFill/>
                          </a:ln>
                          <a:solidFill>
                            <a:schemeClr val="tx1"/>
                          </a:solidFill>
                          <a:effectLst/>
                          <a:latin typeface="Times New Roman" pitchFamily="18" charset="0"/>
                          <a:ea typeface="맑은 고딕" pitchFamily="50" charset="-127"/>
                          <a:cs typeface="Arial" pitchFamily="34" charset="0"/>
                          <a:hlinkClick r:id="rId11"/>
                        </a:rPr>
                        <a:t>chaochun.wang@mediatek.com</a:t>
                      </a:r>
                      <a:r>
                        <a:rPr kumimoji="0" lang="en-US" altLang="ko-KR" sz="1100" b="0" i="0" u="none" strike="noStrike" cap="none" normalizeH="0" baseline="0" dirty="0" smtClean="0">
                          <a:ln>
                            <a:noFill/>
                          </a:ln>
                          <a:solidFill>
                            <a:schemeClr val="tx1"/>
                          </a:solidFill>
                          <a:effectLst/>
                          <a:latin typeface="Times New Roman" pitchFamily="18" charset="0"/>
                          <a:ea typeface="맑은 고딕" pitchFamily="50" charset="-127"/>
                          <a:cs typeface="Arial" pitchFamily="34" charset="0"/>
                        </a:rPr>
                        <a:t> </a:t>
                      </a:r>
                    </a:p>
                  </a:txBody>
                  <a:tcPr marL="52028" marR="5202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892">
                <a:tc>
                  <a:txBody>
                    <a:bodyPr/>
                    <a:lstStyle/>
                    <a:p>
                      <a:pPr marL="0" marR="0" lvl="0" indent="0" algn="l" defTabSz="914400" rtl="0" eaLnBrk="1" fontAlgn="base" latinLnBrk="0" hangingPunct="1">
                        <a:lnSpc>
                          <a:spcPct val="100000"/>
                        </a:lnSpc>
                        <a:spcBef>
                          <a:spcPts val="60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Times New Roman" pitchFamily="18" charset="0"/>
                          <a:ea typeface="맑은 고딕" pitchFamily="50" charset="-127"/>
                          <a:cs typeface="Arial" pitchFamily="34" charset="0"/>
                        </a:rPr>
                        <a:t>James Wang</a:t>
                      </a:r>
                    </a:p>
                  </a:txBody>
                  <a:tcPr marL="52028" marR="5202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Times New Roman" pitchFamily="18" charset="0"/>
                          <a:ea typeface="맑은 고딕" pitchFamily="50" charset="-127"/>
                          <a:cs typeface="Arial" pitchFamily="34" charset="0"/>
                        </a:rPr>
                        <a:t>MediaTek</a:t>
                      </a:r>
                    </a:p>
                  </a:txBody>
                  <a:tcPr marL="52028" marR="5202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ts val="600"/>
                        </a:spcBef>
                        <a:spcAft>
                          <a:spcPct val="0"/>
                        </a:spcAft>
                        <a:buClrTx/>
                        <a:buSzTx/>
                        <a:buFontTx/>
                        <a:buNone/>
                        <a:tabLst/>
                        <a:defRPr/>
                      </a:pP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50" charset="-127"/>
                          <a:cs typeface="Arial" pitchFamily="34" charset="0"/>
                        </a:rPr>
                        <a:t>San Jose, CA, USA</a:t>
                      </a:r>
                    </a:p>
                  </a:txBody>
                  <a:tcPr marL="52028" marR="5202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smtClean="0">
                        <a:ln>
                          <a:noFill/>
                        </a:ln>
                        <a:solidFill>
                          <a:schemeClr val="tx1"/>
                        </a:solidFill>
                        <a:effectLst/>
                        <a:latin typeface="Times New Roman" pitchFamily="18" charset="0"/>
                        <a:ea typeface="맑은 고딕" pitchFamily="50" charset="-127"/>
                        <a:cs typeface="Arial" pitchFamily="34" charset="0"/>
                      </a:endParaRPr>
                    </a:p>
                  </a:txBody>
                  <a:tcPr marL="52028" marR="5202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ts val="600"/>
                        </a:spcBef>
                        <a:spcAft>
                          <a:spcPct val="0"/>
                        </a:spcAft>
                        <a:buClrTx/>
                        <a:buSzTx/>
                        <a:buFontTx/>
                        <a:buNone/>
                        <a:tabLst/>
                      </a:pPr>
                      <a:r>
                        <a:rPr kumimoji="0" lang="en-US" altLang="ko-KR" sz="1100" b="0" i="0" u="none" strike="noStrike" cap="none" normalizeH="0" baseline="0" dirty="0" smtClean="0">
                          <a:ln>
                            <a:noFill/>
                          </a:ln>
                          <a:solidFill>
                            <a:schemeClr val="tx1"/>
                          </a:solidFill>
                          <a:effectLst/>
                          <a:latin typeface="Times New Roman" pitchFamily="18" charset="0"/>
                          <a:ea typeface="맑은 고딕" pitchFamily="50" charset="-127"/>
                          <a:cs typeface="Arial" pitchFamily="34" charset="0"/>
                          <a:hlinkClick r:id="rId12"/>
                        </a:rPr>
                        <a:t>james.wang@mediatek.com</a:t>
                      </a:r>
                      <a:r>
                        <a:rPr kumimoji="0" lang="en-US" altLang="ko-KR" sz="1100" b="0" i="0" u="none" strike="noStrike" cap="none" normalizeH="0" baseline="0" dirty="0" smtClean="0">
                          <a:ln>
                            <a:noFill/>
                          </a:ln>
                          <a:solidFill>
                            <a:schemeClr val="tx1"/>
                          </a:solidFill>
                          <a:effectLst/>
                          <a:latin typeface="Times New Roman" pitchFamily="18" charset="0"/>
                          <a:ea typeface="맑은 고딕" pitchFamily="50" charset="-127"/>
                          <a:cs typeface="Arial" pitchFamily="34" charset="0"/>
                        </a:rPr>
                        <a:t> </a:t>
                      </a:r>
                    </a:p>
                  </a:txBody>
                  <a:tcPr marL="52028" marR="5202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892">
                <a:tc>
                  <a:txBody>
                    <a:bodyPr/>
                    <a:lstStyle/>
                    <a:p>
                      <a:pPr marL="0" marR="0" lvl="0" indent="0" algn="l" defTabSz="914400" rtl="0" eaLnBrk="1" fontAlgn="base" latinLnBrk="0" hangingPunct="1">
                        <a:lnSpc>
                          <a:spcPct val="100000"/>
                        </a:lnSpc>
                        <a:spcBef>
                          <a:spcPts val="60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Times New Roman" pitchFamily="18" charset="0"/>
                          <a:ea typeface="맑은 고딕" pitchFamily="50" charset="-127"/>
                          <a:cs typeface="Arial" pitchFamily="34" charset="0"/>
                        </a:rPr>
                        <a:t>Jianhan Liu</a:t>
                      </a:r>
                    </a:p>
                  </a:txBody>
                  <a:tcPr marL="52028" marR="5202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Times New Roman" pitchFamily="18" charset="0"/>
                          <a:ea typeface="맑은 고딕" pitchFamily="50" charset="-127"/>
                          <a:cs typeface="Arial" pitchFamily="34" charset="0"/>
                        </a:rPr>
                        <a:t>MediaTek</a:t>
                      </a:r>
                    </a:p>
                  </a:txBody>
                  <a:tcPr marL="52028" marR="5202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ts val="600"/>
                        </a:spcBef>
                        <a:spcAft>
                          <a:spcPct val="0"/>
                        </a:spcAft>
                        <a:buClrTx/>
                        <a:buSzTx/>
                        <a:buFontTx/>
                        <a:buNone/>
                        <a:tabLst/>
                        <a:defRPr/>
                      </a:pP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50" charset="-127"/>
                          <a:cs typeface="Arial" pitchFamily="34" charset="0"/>
                        </a:rPr>
                        <a:t>San Jose, CA, USA</a:t>
                      </a:r>
                    </a:p>
                  </a:txBody>
                  <a:tcPr marL="52028" marR="5202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smtClean="0">
                        <a:ln>
                          <a:noFill/>
                        </a:ln>
                        <a:solidFill>
                          <a:schemeClr val="tx1"/>
                        </a:solidFill>
                        <a:effectLst/>
                        <a:latin typeface="Times New Roman" pitchFamily="18" charset="0"/>
                        <a:ea typeface="맑은 고딕" pitchFamily="50" charset="-127"/>
                        <a:cs typeface="Arial" pitchFamily="34" charset="0"/>
                      </a:endParaRPr>
                    </a:p>
                  </a:txBody>
                  <a:tcPr marL="52028" marR="5202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ts val="600"/>
                        </a:spcBef>
                        <a:spcAft>
                          <a:spcPct val="0"/>
                        </a:spcAft>
                        <a:buClrTx/>
                        <a:buSzTx/>
                        <a:buFontTx/>
                        <a:buNone/>
                        <a:tabLst/>
                      </a:pPr>
                      <a:r>
                        <a:rPr kumimoji="0" lang="en-US" altLang="ko-KR" sz="1100" b="0" i="0" u="none" strike="noStrike" cap="none" normalizeH="0" baseline="0" dirty="0" smtClean="0">
                          <a:ln>
                            <a:noFill/>
                          </a:ln>
                          <a:solidFill>
                            <a:schemeClr val="tx1"/>
                          </a:solidFill>
                          <a:effectLst/>
                          <a:latin typeface="Times New Roman" pitchFamily="18" charset="0"/>
                          <a:ea typeface="맑은 고딕" pitchFamily="50" charset="-127"/>
                          <a:cs typeface="Arial" pitchFamily="34" charset="0"/>
                          <a:hlinkClick r:id="rId13"/>
                        </a:rPr>
                        <a:t>jianhan.liu@mediatek.com</a:t>
                      </a:r>
                      <a:r>
                        <a:rPr kumimoji="0" lang="en-US" altLang="ko-KR" sz="1100" b="0" i="0" u="none" strike="noStrike" cap="none" normalizeH="0" baseline="0" dirty="0" smtClean="0">
                          <a:ln>
                            <a:noFill/>
                          </a:ln>
                          <a:solidFill>
                            <a:schemeClr val="tx1"/>
                          </a:solidFill>
                          <a:effectLst/>
                          <a:latin typeface="Times New Roman" pitchFamily="18" charset="0"/>
                          <a:ea typeface="맑은 고딕" pitchFamily="50" charset="-127"/>
                          <a:cs typeface="Arial" pitchFamily="34" charset="0"/>
                        </a:rPr>
                        <a:t> </a:t>
                      </a:r>
                    </a:p>
                  </a:txBody>
                  <a:tcPr marL="52028" marR="5202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892">
                <a:tc>
                  <a:txBody>
                    <a:bodyPr/>
                    <a:lstStyle/>
                    <a:p>
                      <a:pPr marL="0" marR="0" lvl="0" indent="0" algn="l" defTabSz="914400" rtl="0" eaLnBrk="1" fontAlgn="base" latinLnBrk="0" hangingPunct="1">
                        <a:lnSpc>
                          <a:spcPct val="100000"/>
                        </a:lnSpc>
                        <a:spcBef>
                          <a:spcPts val="60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Times New Roman" pitchFamily="18" charset="0"/>
                          <a:ea typeface="맑은 고딕" pitchFamily="50" charset="-127"/>
                          <a:cs typeface="Arial" pitchFamily="34" charset="0"/>
                        </a:rPr>
                        <a:t>Vish Ponnampalam</a:t>
                      </a:r>
                    </a:p>
                  </a:txBody>
                  <a:tcPr marL="52028" marR="5202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Times New Roman" pitchFamily="18" charset="0"/>
                          <a:ea typeface="맑은 고딕" pitchFamily="50" charset="-127"/>
                          <a:cs typeface="Arial" pitchFamily="34" charset="0"/>
                        </a:rPr>
                        <a:t>MediaTek</a:t>
                      </a:r>
                    </a:p>
                  </a:txBody>
                  <a:tcPr marL="52028" marR="5202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ts val="600"/>
                        </a:spcBef>
                        <a:spcAft>
                          <a:spcPct val="0"/>
                        </a:spcAft>
                        <a:buClrTx/>
                        <a:buSzTx/>
                        <a:buFontTx/>
                        <a:buNone/>
                        <a:tabLst/>
                        <a:defRPr/>
                      </a:pP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50" charset="-127"/>
                          <a:cs typeface="Arial" pitchFamily="34" charset="0"/>
                        </a:rPr>
                        <a:t>San Jose, CA, USA</a:t>
                      </a:r>
                    </a:p>
                  </a:txBody>
                  <a:tcPr marL="52028" marR="5202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smtClean="0">
                        <a:ln>
                          <a:noFill/>
                        </a:ln>
                        <a:solidFill>
                          <a:schemeClr val="tx1"/>
                        </a:solidFill>
                        <a:effectLst/>
                        <a:latin typeface="Times New Roman" pitchFamily="18" charset="0"/>
                        <a:ea typeface="맑은 고딕" pitchFamily="50" charset="-127"/>
                        <a:cs typeface="Arial" pitchFamily="34" charset="0"/>
                      </a:endParaRPr>
                    </a:p>
                  </a:txBody>
                  <a:tcPr marL="52028" marR="5202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50" charset="-127"/>
                          <a:cs typeface="Arial" pitchFamily="34" charset="0"/>
                          <a:hlinkClick r:id="rId14"/>
                        </a:rPr>
                        <a:t>vish.ponnampalam@mediatek.com</a:t>
                      </a: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50" charset="-127"/>
                          <a:cs typeface="Arial" pitchFamily="34" charset="0"/>
                        </a:rPr>
                        <a:t> </a:t>
                      </a:r>
                    </a:p>
                  </a:txBody>
                  <a:tcPr marL="52028" marR="5202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892">
                <a:tc>
                  <a:txBody>
                    <a:bodyPr/>
                    <a:lstStyle/>
                    <a:p>
                      <a:pPr marL="0" marR="0" lvl="0" indent="0" algn="l" defTabSz="914400" rtl="0" eaLnBrk="1" fontAlgn="base" latinLnBrk="0" hangingPunct="1">
                        <a:lnSpc>
                          <a:spcPct val="100000"/>
                        </a:lnSpc>
                        <a:spcBef>
                          <a:spcPts val="60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50" charset="-127"/>
                          <a:cs typeface="Arial" pitchFamily="34" charset="0"/>
                        </a:rPr>
                        <a:t>James Yee</a:t>
                      </a:r>
                    </a:p>
                  </a:txBody>
                  <a:tcPr marL="52028" marR="5202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itchFamily="18" charset="0"/>
                          <a:ea typeface="맑은 고딕" pitchFamily="50" charset="-127"/>
                          <a:cs typeface="Arial" pitchFamily="34" charset="0"/>
                        </a:rPr>
                        <a:t>MediaTek</a:t>
                      </a:r>
                      <a:endParaRPr kumimoji="0" lang="en-US" altLang="ko-KR" sz="1200" b="0" i="0" u="none" strike="noStrike" cap="none" normalizeH="0" baseline="0" dirty="0" smtClean="0">
                        <a:ln>
                          <a:noFill/>
                        </a:ln>
                        <a:solidFill>
                          <a:schemeClr val="tx1"/>
                        </a:solidFill>
                        <a:effectLst/>
                        <a:latin typeface="Times New Roman" pitchFamily="18" charset="0"/>
                        <a:ea typeface="맑은 고딕" pitchFamily="50" charset="-127"/>
                        <a:cs typeface="Arial" pitchFamily="34" charset="0"/>
                      </a:endParaRPr>
                    </a:p>
                  </a:txBody>
                  <a:tcPr marL="52028" marR="5202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ts val="600"/>
                        </a:spcBef>
                        <a:spcAft>
                          <a:spcPct val="0"/>
                        </a:spcAft>
                        <a:buClrTx/>
                        <a:buSzTx/>
                        <a:buFontTx/>
                        <a:buNone/>
                        <a:tabLst/>
                        <a:defRPr/>
                      </a:pPr>
                      <a:r>
                        <a:rPr kumimoji="0" lang="en-US" altLang="ko-KR" sz="1200" b="0" i="0" u="none" strike="noStrike" cap="none" normalizeH="0" baseline="0" dirty="0" err="1" smtClean="0">
                          <a:ln>
                            <a:noFill/>
                          </a:ln>
                          <a:solidFill>
                            <a:schemeClr val="tx1"/>
                          </a:solidFill>
                          <a:effectLst/>
                          <a:latin typeface="Times New Roman" pitchFamily="18" charset="0"/>
                          <a:ea typeface="맑은 고딕" pitchFamily="50" charset="-127"/>
                          <a:cs typeface="Arial" pitchFamily="34" charset="0"/>
                        </a:rPr>
                        <a:t>Hsinchu</a:t>
                      </a: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50" charset="-127"/>
                          <a:cs typeface="Arial" pitchFamily="34" charset="0"/>
                        </a:rPr>
                        <a:t>, Taiwan</a:t>
                      </a:r>
                    </a:p>
                  </a:txBody>
                  <a:tcPr marL="52028" marR="5202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itchFamily="18" charset="0"/>
                        <a:ea typeface="맑은 고딕" pitchFamily="50" charset="-127"/>
                        <a:cs typeface="Arial" pitchFamily="34" charset="0"/>
                      </a:endParaRPr>
                    </a:p>
                  </a:txBody>
                  <a:tcPr marL="52028" marR="5202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ts val="600"/>
                        </a:spcBef>
                        <a:spcAft>
                          <a:spcPct val="0"/>
                        </a:spcAft>
                        <a:buClrTx/>
                        <a:buSzTx/>
                        <a:buFontTx/>
                        <a:buNone/>
                        <a:tabLst/>
                      </a:pPr>
                      <a:r>
                        <a:rPr kumimoji="0" lang="en-US" altLang="ko-KR" sz="1100" b="0" i="0" u="none" strike="noStrike" cap="none" normalizeH="0" baseline="0" dirty="0" smtClean="0">
                          <a:ln>
                            <a:noFill/>
                          </a:ln>
                          <a:solidFill>
                            <a:schemeClr val="tx1"/>
                          </a:solidFill>
                          <a:effectLst/>
                          <a:latin typeface="Times New Roman" pitchFamily="18" charset="0"/>
                          <a:ea typeface="맑은 고딕" pitchFamily="50" charset="-127"/>
                          <a:cs typeface="Arial" pitchFamily="34" charset="0"/>
                          <a:hlinkClick r:id="rId15"/>
                        </a:rPr>
                        <a:t>james.yee@mediatek.com</a:t>
                      </a:r>
                      <a:r>
                        <a:rPr kumimoji="0" lang="en-US" altLang="ko-KR" sz="1100" b="0" i="0" u="none" strike="noStrike" cap="none" normalizeH="0" baseline="0" dirty="0" smtClean="0">
                          <a:ln>
                            <a:noFill/>
                          </a:ln>
                          <a:solidFill>
                            <a:schemeClr val="tx1"/>
                          </a:solidFill>
                          <a:effectLst/>
                          <a:latin typeface="Times New Roman" pitchFamily="18" charset="0"/>
                          <a:ea typeface="맑은 고딕" pitchFamily="50" charset="-127"/>
                          <a:cs typeface="Arial" pitchFamily="34" charset="0"/>
                        </a:rPr>
                        <a:t> </a:t>
                      </a:r>
                    </a:p>
                  </a:txBody>
                  <a:tcPr marL="52028" marR="52028"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892">
                <a:tc>
                  <a:txBody>
                    <a:bodyPr/>
                    <a:lstStyle/>
                    <a:p>
                      <a:pPr marL="0" marR="0" lvl="0" indent="0" algn="l" defTabSz="914400" rtl="0" eaLnBrk="1" fontAlgn="base" latinLnBrk="0" hangingPunct="1">
                        <a:lnSpc>
                          <a:spcPct val="100000"/>
                        </a:lnSpc>
                        <a:spcBef>
                          <a:spcPts val="60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Times New Roman" pitchFamily="18" charset="0"/>
                          <a:ea typeface="맑은 고딕" pitchFamily="50" charset="-127"/>
                          <a:cs typeface="Arial" pitchFamily="34" charset="0"/>
                        </a:rPr>
                        <a:t>Huai-Rong Shao   </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Times New Roman" pitchFamily="18" charset="0"/>
                          <a:ea typeface="맑은 고딕" pitchFamily="50" charset="-127"/>
                          <a:cs typeface="Arial" pitchFamily="34" charset="0"/>
                        </a:rPr>
                        <a:t>Samsung Electronics</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ts val="60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50" charset="-127"/>
                          <a:cs typeface="Arial" pitchFamily="34" charset="0"/>
                        </a:rPr>
                        <a:t>San Jose, CA, USA</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smtClean="0">
                        <a:ln>
                          <a:noFill/>
                        </a:ln>
                        <a:solidFill>
                          <a:schemeClr val="tx1"/>
                        </a:solidFill>
                        <a:effectLst/>
                        <a:latin typeface="Times New Roman" pitchFamily="18" charset="0"/>
                        <a:ea typeface="맑은 고딕" pitchFamily="50" charset="-127"/>
                        <a:cs typeface="Arial"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맑은 고딕" pitchFamily="50" charset="-127"/>
                          <a:cs typeface="Times New Roman" pitchFamily="18" charset="0"/>
                          <a:hlinkClick r:id="rId16"/>
                        </a:rPr>
                        <a:t>hr.shao@samsung.com</a:t>
                      </a:r>
                      <a:r>
                        <a:rPr kumimoji="0" lang="en-US" altLang="ko-KR" sz="1100" b="0" i="0" u="none" strike="noStrike" cap="none" normalizeH="0" baseline="0" dirty="0" smtClean="0">
                          <a:ln>
                            <a:noFill/>
                          </a:ln>
                          <a:solidFill>
                            <a:srgbClr val="000000"/>
                          </a:solidFill>
                          <a:effectLst/>
                          <a:latin typeface="Times New Roman" pitchFamily="18" charset="0"/>
                          <a:ea typeface="맑은 고딕" pitchFamily="50" charset="-127"/>
                          <a:cs typeface="Times New Roman" pitchFamily="18" charset="0"/>
                        </a:rPr>
                        <a:t> </a:t>
                      </a: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1446">
                <a:tc>
                  <a:txBody>
                    <a:bodyPr/>
                    <a:lstStyle/>
                    <a:p>
                      <a:pPr marL="0" marR="0" lvl="0" indent="0" algn="l" defTabSz="914400" rtl="0" eaLnBrk="1" fontAlgn="base" latinLnBrk="0" hangingPunct="1">
                        <a:lnSpc>
                          <a:spcPct val="100000"/>
                        </a:lnSpc>
                        <a:spcBef>
                          <a:spcPts val="60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50" charset="-127"/>
                          <a:cs typeface="Arial" pitchFamily="34" charset="0"/>
                        </a:rPr>
                        <a:t>Chiu Ngo </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50" charset="-127"/>
                          <a:cs typeface="Arial" pitchFamily="34" charset="0"/>
                        </a:rPr>
                        <a:t>Samsung Electronics</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ts val="600"/>
                        </a:spcBef>
                        <a:spcAft>
                          <a:spcPct val="0"/>
                        </a:spcAft>
                        <a:buClrTx/>
                        <a:buSzTx/>
                        <a:buFontTx/>
                        <a:buNone/>
                        <a:tabLst/>
                        <a:defRPr/>
                      </a:pP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50" charset="-127"/>
                          <a:cs typeface="Arial" pitchFamily="34" charset="0"/>
                        </a:rPr>
                        <a:t>San Jose, CA, USA</a:t>
                      </a: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60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itchFamily="18" charset="0"/>
                        <a:ea typeface="맑은 고딕" pitchFamily="50" charset="-127"/>
                        <a:cs typeface="Arial" pitchFamily="34"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맑은 고딕" pitchFamily="50" charset="-127"/>
                          <a:cs typeface="Times New Roman" pitchFamily="18" charset="0"/>
                          <a:hlinkClick r:id="rId17"/>
                        </a:rPr>
                        <a:t>chiu.ngo@samsung.com</a:t>
                      </a:r>
                      <a:r>
                        <a:rPr kumimoji="0" lang="en-US" altLang="ko-KR" sz="1100" b="0" i="0" u="none" strike="noStrike" cap="none" normalizeH="0" baseline="0" dirty="0" smtClean="0">
                          <a:ln>
                            <a:noFill/>
                          </a:ln>
                          <a:solidFill>
                            <a:srgbClr val="000000"/>
                          </a:solidFill>
                          <a:effectLst/>
                          <a:latin typeface="Times New Roman" pitchFamily="18" charset="0"/>
                          <a:ea typeface="맑은 고딕" pitchFamily="50" charset="-127"/>
                          <a:cs typeface="Times New Roman" pitchFamily="18" charset="0"/>
                        </a:rPr>
                        <a:t> </a:t>
                      </a: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50" charset="-127"/>
                          <a:cs typeface="Arial" pitchFamily="34" charset="0"/>
                        </a:rPr>
                        <a:t>Yongho Seok</a:t>
                      </a: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50" charset="-127"/>
                          <a:cs typeface="Arial" pitchFamily="34" charset="0"/>
                        </a:rPr>
                        <a:t>LG Electronics</a:t>
                      </a: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맑은 고딕" pitchFamily="50" charset="-127"/>
                          <a:cs typeface="Times New Roman" pitchFamily="18" charset="0"/>
                        </a:rPr>
                        <a:t>LG R&amp;D Complex, Anyang, Korea</a:t>
                      </a: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맑은 고딕" pitchFamily="50" charset="-127"/>
                          <a:cs typeface="Times New Roman" pitchFamily="18" charset="0"/>
                        </a:rPr>
                        <a:t>+82-42-450-1947</a:t>
                      </a: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맑은 고딕" pitchFamily="50" charset="-127"/>
                          <a:cs typeface="Times New Roman" pitchFamily="18" charset="0"/>
                          <a:hlinkClick r:id="rId18"/>
                        </a:rPr>
                        <a:t>yongho.seok@lge.com</a:t>
                      </a:r>
                      <a:r>
                        <a:rPr kumimoji="0" lang="en-US" altLang="ko-KR" sz="1100" b="0" i="0" u="none" strike="noStrike" cap="none" normalizeH="0" baseline="0" dirty="0" smtClean="0">
                          <a:ln>
                            <a:noFill/>
                          </a:ln>
                          <a:solidFill>
                            <a:srgbClr val="000000"/>
                          </a:solidFill>
                          <a:effectLst/>
                          <a:latin typeface="Times New Roman" pitchFamily="18" charset="0"/>
                          <a:ea typeface="맑은 고딕" pitchFamily="50" charset="-127"/>
                          <a:cs typeface="Times New Roman" pitchFamily="18" charset="0"/>
                        </a:rPr>
                        <a:t> </a:t>
                      </a: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89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itchFamily="18" charset="0"/>
                          <a:ea typeface="맑은 고딕" pitchFamily="50" charset="-127"/>
                          <a:cs typeface="Arial" pitchFamily="34" charset="0"/>
                        </a:rPr>
                        <a:t>Jeongki</a:t>
                      </a: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50" charset="-127"/>
                          <a:cs typeface="Arial" pitchFamily="34" charset="0"/>
                        </a:rPr>
                        <a:t> Kim</a:t>
                      </a: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50" charset="-127"/>
                          <a:cs typeface="Arial" pitchFamily="34" charset="0"/>
                        </a:rPr>
                        <a:t>LG Electronics</a:t>
                      </a: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맑은 고딕" pitchFamily="50" charset="-127"/>
                          <a:cs typeface="Times New Roman" pitchFamily="18" charset="0"/>
                        </a:rPr>
                        <a:t>Anyang, Korea</a:t>
                      </a: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맑은 고딕" pitchFamily="50" charset="-127"/>
                        <a:cs typeface="Times New Roman" pitchFamily="18" charset="0"/>
                      </a:endParaRP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맑은 고딕" pitchFamily="50" charset="-127"/>
                          <a:cs typeface="Times New Roman" pitchFamily="18" charset="0"/>
                          <a:hlinkClick r:id="rId19"/>
                        </a:rPr>
                        <a:t>jeongki.kim@lge.com</a:t>
                      </a:r>
                      <a:r>
                        <a:rPr kumimoji="0" lang="en-US" altLang="ko-KR" sz="1100" b="0" i="0" u="none" strike="noStrike" cap="none" normalizeH="0" baseline="0" dirty="0" smtClean="0">
                          <a:ln>
                            <a:noFill/>
                          </a:ln>
                          <a:solidFill>
                            <a:srgbClr val="000000"/>
                          </a:solidFill>
                          <a:effectLst/>
                          <a:latin typeface="Times New Roman" pitchFamily="18" charset="0"/>
                          <a:ea typeface="맑은 고딕" pitchFamily="50" charset="-127"/>
                          <a:cs typeface="Times New Roman" pitchFamily="18" charset="0"/>
                        </a:rPr>
                        <a:t> </a:t>
                      </a: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92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itchFamily="18" charset="0"/>
                          <a:ea typeface="맑은 고딕" pitchFamily="50" charset="-127"/>
                          <a:cs typeface="Arial" pitchFamily="34" charset="0"/>
                        </a:rPr>
                        <a:t>Jinsoo</a:t>
                      </a: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50" charset="-127"/>
                          <a:cs typeface="Arial" pitchFamily="34" charset="0"/>
                        </a:rPr>
                        <a:t> Choi</a:t>
                      </a: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50" charset="-127"/>
                          <a:cs typeface="Arial" pitchFamily="34" charset="0"/>
                        </a:rPr>
                        <a:t>LG Electronics</a:t>
                      </a: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맑은 고딕" pitchFamily="50" charset="-127"/>
                          <a:cs typeface="Times New Roman" pitchFamily="18" charset="0"/>
                        </a:rPr>
                        <a:t>Anyang, Korea</a:t>
                      </a: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맑은 고딕" pitchFamily="50" charset="-127"/>
                        <a:cs typeface="Times New Roman" pitchFamily="18" charset="0"/>
                      </a:endParaRP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ko-KR" sz="1100" u="sng" kern="1200" dirty="0" smtClean="0">
                          <a:solidFill>
                            <a:schemeClr val="tx1"/>
                          </a:solidFill>
                          <a:effectLst/>
                          <a:latin typeface="+mn-lt"/>
                          <a:ea typeface="+mn-ea"/>
                          <a:cs typeface="+mn-cs"/>
                          <a:hlinkClick r:id="rId20"/>
                        </a:rPr>
                        <a:t>jinsoo.choi@lge.com</a:t>
                      </a:r>
                      <a:endParaRPr kumimoji="0" lang="en-US" altLang="ko-KR" sz="1100" b="0" i="0" u="none" strike="noStrike" cap="none" normalizeH="0" baseline="0" dirty="0" smtClean="0">
                        <a:ln>
                          <a:noFill/>
                        </a:ln>
                        <a:solidFill>
                          <a:srgbClr val="000000"/>
                        </a:solidFill>
                        <a:effectLst/>
                        <a:latin typeface="Times New Roman" pitchFamily="18" charset="0"/>
                        <a:ea typeface="맑은 고딕" pitchFamily="50" charset="-127"/>
                        <a:cs typeface="Times New Roman" pitchFamily="18" charset="0"/>
                      </a:endParaRP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89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itchFamily="18" charset="0"/>
                          <a:ea typeface="맑은 고딕" pitchFamily="50" charset="-127"/>
                          <a:cs typeface="Arial" pitchFamily="34" charset="0"/>
                        </a:rPr>
                        <a:t>Hangyu</a:t>
                      </a: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50" charset="-127"/>
                          <a:cs typeface="Arial" pitchFamily="34" charset="0"/>
                        </a:rPr>
                        <a:t> Cho</a:t>
                      </a: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50" charset="-127"/>
                          <a:cs typeface="Arial" pitchFamily="34" charset="0"/>
                        </a:rPr>
                        <a:t>LG Electronics</a:t>
                      </a: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맑은 고딕" pitchFamily="50" charset="-127"/>
                          <a:cs typeface="Times New Roman" pitchFamily="18" charset="0"/>
                        </a:rPr>
                        <a:t>Anyang, Korea</a:t>
                      </a: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Times New Roman" pitchFamily="18" charset="0"/>
                        <a:ea typeface="맑은 고딕" pitchFamily="50" charset="-127"/>
                        <a:cs typeface="Times New Roman" pitchFamily="18" charset="0"/>
                      </a:endParaRP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393939"/>
                        </a:solidFill>
                        <a:effectLst/>
                        <a:latin typeface="Times New Roman" pitchFamily="18" charset="0"/>
                        <a:ea typeface="맑은 고딕" pitchFamily="50" charset="-127"/>
                        <a:cs typeface="Times New Roman" pitchFamily="18" charset="0"/>
                      </a:endParaRP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89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50" charset="-127"/>
                          <a:cs typeface="Arial" pitchFamily="34" charset="0"/>
                        </a:rPr>
                        <a:t>Sun, Bo         </a:t>
                      </a: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Times New Roman" pitchFamily="18" charset="0"/>
                          <a:ea typeface="맑은 고딕" pitchFamily="50" charset="-127"/>
                          <a:cs typeface="Arial" pitchFamily="34" charset="0"/>
                        </a:rPr>
                        <a:t>ZTE</a:t>
                      </a: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맑은 고딕" pitchFamily="50" charset="-127"/>
                          <a:cs typeface="Times New Roman" pitchFamily="18" charset="0"/>
                        </a:rPr>
                        <a:t>Xi’an, China</a:t>
                      </a: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Times New Roman" pitchFamily="18" charset="0"/>
                        <a:ea typeface="맑은 고딕" pitchFamily="50" charset="-127"/>
                        <a:cs typeface="Times New Roman" pitchFamily="18" charset="0"/>
                      </a:endParaRP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맑은 고딕" pitchFamily="50" charset="-127"/>
                          <a:cs typeface="Times New Roman" pitchFamily="18" charset="0"/>
                          <a:hlinkClick r:id="rId21"/>
                        </a:rPr>
                        <a:t>sun.bo1@zte.com.cn</a:t>
                      </a:r>
                      <a:r>
                        <a:rPr kumimoji="0" lang="en-US" altLang="ko-KR" sz="1100" b="0" i="0" u="none" strike="noStrike" cap="none" normalizeH="0" baseline="0" dirty="0" smtClean="0">
                          <a:ln>
                            <a:noFill/>
                          </a:ln>
                          <a:solidFill>
                            <a:srgbClr val="000000"/>
                          </a:solidFill>
                          <a:effectLst/>
                          <a:latin typeface="Times New Roman" pitchFamily="18" charset="0"/>
                          <a:ea typeface="맑은 고딕" pitchFamily="50" charset="-127"/>
                          <a:cs typeface="Times New Roman" pitchFamily="18" charset="0"/>
                        </a:rPr>
                        <a:t> </a:t>
                      </a: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89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Times New Roman" pitchFamily="18" charset="0"/>
                          <a:ea typeface="맑은 고딕" pitchFamily="50" charset="-127"/>
                          <a:cs typeface="Arial" pitchFamily="34" charset="0"/>
                        </a:rPr>
                        <a:t>Lv, Kaiying        </a:t>
                      </a: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smtClean="0">
                          <a:ln>
                            <a:noFill/>
                          </a:ln>
                          <a:solidFill>
                            <a:schemeClr val="tx1"/>
                          </a:solidFill>
                          <a:effectLst/>
                          <a:latin typeface="Times New Roman" pitchFamily="18" charset="0"/>
                          <a:ea typeface="맑은 고딕" pitchFamily="50" charset="-127"/>
                          <a:cs typeface="Arial" pitchFamily="34" charset="0"/>
                        </a:rPr>
                        <a:t>ZTE</a:t>
                      </a: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맑은 고딕" pitchFamily="50" charset="-127"/>
                          <a:cs typeface="Times New Roman" pitchFamily="18" charset="0"/>
                        </a:rPr>
                        <a:t>Xi’an, China</a:t>
                      </a: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smtClean="0">
                        <a:ln>
                          <a:noFill/>
                        </a:ln>
                        <a:solidFill>
                          <a:srgbClr val="000000"/>
                        </a:solidFill>
                        <a:effectLst/>
                        <a:latin typeface="Times New Roman" pitchFamily="18" charset="0"/>
                        <a:ea typeface="맑은 고딕" pitchFamily="50" charset="-127"/>
                        <a:cs typeface="Times New Roman" pitchFamily="18" charset="0"/>
                      </a:endParaRP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맑은 고딕" pitchFamily="50" charset="-127"/>
                          <a:cs typeface="Times New Roman" pitchFamily="18" charset="0"/>
                          <a:hlinkClick r:id="rId22"/>
                        </a:rPr>
                        <a:t>lv.kaiying@zte.com</a:t>
                      </a:r>
                      <a:r>
                        <a:rPr kumimoji="0" lang="en-US" altLang="ko-KR" sz="1100" b="0" i="0" u="none" strike="noStrike" cap="none" normalizeH="0" baseline="0" dirty="0" smtClean="0">
                          <a:ln>
                            <a:noFill/>
                          </a:ln>
                          <a:solidFill>
                            <a:srgbClr val="000000"/>
                          </a:solidFill>
                          <a:effectLst/>
                          <a:latin typeface="Times New Roman" pitchFamily="18" charset="0"/>
                          <a:ea typeface="맑은 고딕" pitchFamily="50" charset="-127"/>
                          <a:cs typeface="Times New Roman" pitchFamily="18" charset="0"/>
                        </a:rPr>
                        <a:t> </a:t>
                      </a:r>
                    </a:p>
                  </a:txBody>
                  <a:tcPr marL="49095" marR="4909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8" name="Slide Number Placeholder 4"/>
          <p:cNvSpPr>
            <a:spLocks noGrp="1"/>
          </p:cNvSpPr>
          <p:nvPr>
            <p:ph type="sldNum" sz="quarter" idx="4294967295"/>
          </p:nvPr>
        </p:nvSpPr>
        <p:spPr>
          <a:xfrm>
            <a:off x="4284433" y="6475413"/>
            <a:ext cx="516167" cy="184666"/>
          </a:xfrm>
          <a:prstGeom prst="rect">
            <a:avLst/>
          </a:prstGeom>
        </p:spPr>
        <p:txBody>
          <a:bodyPr/>
          <a:lstStyle/>
          <a:p>
            <a:pPr>
              <a:defRPr/>
            </a:pPr>
            <a:r>
              <a:rPr lang="en-US" dirty="0" smtClean="0"/>
              <a:t>Slide </a:t>
            </a:r>
            <a:fld id="{E132E8F0-0953-4589-931F-0CF931D74C39}" type="slidenum">
              <a:rPr lang="en-US" smtClean="0"/>
              <a:pPr>
                <a:defRPr/>
              </a:pPr>
              <a:t>2</a:t>
            </a:fld>
            <a:endParaRPr lang="en-US" dirty="0"/>
          </a:p>
        </p:txBody>
      </p:sp>
      <p:sp>
        <p:nvSpPr>
          <p:cNvPr id="10" name="Footer Placeholder 3"/>
          <p:cNvSpPr>
            <a:spLocks noGrp="1"/>
          </p:cNvSpPr>
          <p:nvPr>
            <p:ph type="ftr" sz="quarter" idx="4294967295"/>
          </p:nvPr>
        </p:nvSpPr>
        <p:spPr>
          <a:xfrm>
            <a:off x="7338674" y="6475413"/>
            <a:ext cx="1348126" cy="184666"/>
          </a:xfrm>
          <a:prstGeom prst="rect">
            <a:avLst/>
          </a:prstGeom>
        </p:spPr>
        <p:txBody>
          <a:bodyPr/>
          <a:lstStyle/>
          <a:p>
            <a:pPr>
              <a:defRPr/>
            </a:pPr>
            <a:r>
              <a:rPr lang="en-US" dirty="0" smtClean="0"/>
              <a:t>Minho Cheong, ETRI</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sz="half" idx="2"/>
          </p:nvPr>
        </p:nvSpPr>
        <p:spPr/>
        <p:txBody>
          <a:bodyPr/>
          <a:lstStyle/>
          <a:p>
            <a:pPr>
              <a:defRPr/>
            </a:pPr>
            <a:r>
              <a:rPr lang="en-US" smtClean="0"/>
              <a:t>March 2013</a:t>
            </a:r>
            <a:endParaRPr lang="en-US" dirty="0"/>
          </a:p>
        </p:txBody>
      </p:sp>
      <p:sp>
        <p:nvSpPr>
          <p:cNvPr id="7" name="Rectangle 12"/>
          <p:cNvSpPr>
            <a:spLocks noChangeArrowheads="1"/>
          </p:cNvSpPr>
          <p:nvPr/>
        </p:nvSpPr>
        <p:spPr bwMode="auto">
          <a:xfrm>
            <a:off x="683165" y="93267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cs typeface="Times New Roman" pitchFamily="18" charset="0"/>
              </a:rPr>
              <a:t>Authors:</a:t>
            </a:r>
            <a:endParaRPr lang="en-US" sz="2000" dirty="0">
              <a:cs typeface="Times New Roman" pitchFamily="18" charset="0"/>
            </a:endParaRPr>
          </a:p>
        </p:txBody>
      </p:sp>
      <p:graphicFrame>
        <p:nvGraphicFramePr>
          <p:cNvPr id="9" name="Table 6"/>
          <p:cNvGraphicFramePr>
            <a:graphicFrameLocks noGrp="1"/>
          </p:cNvGraphicFramePr>
          <p:nvPr>
            <p:extLst>
              <p:ext uri="{D42A27DB-BD31-4B8C-83A1-F6EECF244321}">
                <p14:modId xmlns:p14="http://schemas.microsoft.com/office/powerpoint/2010/main" val="1001298334"/>
              </p:ext>
            </p:extLst>
          </p:nvPr>
        </p:nvGraphicFramePr>
        <p:xfrm>
          <a:off x="647395" y="1386895"/>
          <a:ext cx="8110750" cy="4693695"/>
        </p:xfrm>
        <a:graphic>
          <a:graphicData uri="http://schemas.openxmlformats.org/drawingml/2006/table">
            <a:tbl>
              <a:tblPr/>
              <a:tblGrid>
                <a:gridCol w="1703259"/>
                <a:gridCol w="1622149"/>
                <a:gridCol w="1519139"/>
                <a:gridCol w="1230738"/>
                <a:gridCol w="2035465"/>
              </a:tblGrid>
              <a:tr h="182846">
                <a:tc>
                  <a:txBody>
                    <a:bodyPr/>
                    <a:lstStyle/>
                    <a:p>
                      <a:pPr marL="0" marR="0" algn="ctr">
                        <a:lnSpc>
                          <a:spcPct val="100000"/>
                        </a:lnSpc>
                        <a:spcBef>
                          <a:spcPts val="0"/>
                        </a:spcBef>
                        <a:spcAft>
                          <a:spcPts val="0"/>
                        </a:spcAft>
                      </a:pPr>
                      <a:r>
                        <a:rPr lang="en-US" sz="1200" b="1" kern="1200" dirty="0">
                          <a:solidFill>
                            <a:schemeClr val="tx1"/>
                          </a:solidFill>
                          <a:latin typeface="+mn-lt"/>
                          <a:ea typeface="Malgun Gothic"/>
                          <a:cs typeface="+mn-cs"/>
                        </a:rPr>
                        <a:t>Name</a:t>
                      </a: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dirty="0">
                          <a:latin typeface="+mn-lt"/>
                          <a:ea typeface="Malgun Gothic"/>
                        </a:rPr>
                        <a:t>Affiliations</a:t>
                      </a:r>
                      <a:endParaRPr lang="en-US" sz="1200" dirty="0">
                        <a:latin typeface="+mn-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dirty="0">
                          <a:latin typeface="+mn-lt"/>
                          <a:ea typeface="Malgun Gothic"/>
                        </a:rPr>
                        <a:t>Address</a:t>
                      </a:r>
                      <a:endParaRPr lang="en-US" sz="1200" dirty="0">
                        <a:latin typeface="+mn-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dirty="0">
                          <a:latin typeface="+mn-lt"/>
                          <a:ea typeface="Malgun Gothic"/>
                        </a:rPr>
                        <a:t>Phone</a:t>
                      </a:r>
                      <a:endParaRPr lang="en-US" sz="1200" dirty="0">
                        <a:latin typeface="+mn-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200" b="1" dirty="0" smtClean="0">
                          <a:latin typeface="+mn-lt"/>
                          <a:ea typeface="Malgun Gothic"/>
                        </a:rPr>
                        <a:t>Email</a:t>
                      </a:r>
                      <a:endParaRPr lang="en-US" sz="1200" dirty="0">
                        <a:latin typeface="+mn-lt"/>
                        <a:ea typeface="Malgun Gothic"/>
                      </a:endParaRPr>
                    </a:p>
                  </a:txBody>
                  <a:tcPr marL="52028" marR="520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46">
                <a:tc>
                  <a:txBody>
                    <a:bodyPr/>
                    <a:lstStyle/>
                    <a:p>
                      <a:pPr marL="0" marR="0" algn="l" defTabSz="914400" rtl="0" eaLnBrk="1" latinLnBrk="0" hangingPunct="1">
                        <a:lnSpc>
                          <a:spcPct val="100000"/>
                        </a:lnSpc>
                        <a:spcBef>
                          <a:spcPts val="0"/>
                        </a:spcBef>
                        <a:spcAft>
                          <a:spcPts val="0"/>
                        </a:spcAft>
                      </a:pPr>
                      <a:r>
                        <a:rPr lang="en-US" sz="1200" kern="1200" dirty="0" err="1">
                          <a:solidFill>
                            <a:schemeClr val="tx1"/>
                          </a:solidFill>
                          <a:latin typeface="+mn-lt"/>
                          <a:ea typeface="Malgun Gothic"/>
                          <a:cs typeface="+mn-cs"/>
                        </a:rPr>
                        <a:t>Sayantan</a:t>
                      </a:r>
                      <a:r>
                        <a:rPr lang="en-US" sz="1200" kern="1200" dirty="0">
                          <a:solidFill>
                            <a:schemeClr val="tx1"/>
                          </a:solidFill>
                          <a:latin typeface="+mn-lt"/>
                          <a:ea typeface="Malgun Gothic"/>
                          <a:cs typeface="+mn-cs"/>
                        </a:rPr>
                        <a:t> </a:t>
                      </a:r>
                      <a:r>
                        <a:rPr lang="en-US" sz="1200" kern="1200" dirty="0" err="1">
                          <a:solidFill>
                            <a:schemeClr val="tx1"/>
                          </a:solidFill>
                          <a:latin typeface="+mn-lt"/>
                          <a:ea typeface="Malgun Gothic"/>
                          <a:cs typeface="+mn-cs"/>
                        </a:rPr>
                        <a:t>Choudhury</a:t>
                      </a:r>
                      <a:endParaRPr lang="en-US" sz="1200" kern="1200" dirty="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00000"/>
                        </a:lnSpc>
                        <a:spcBef>
                          <a:spcPts val="0"/>
                        </a:spcBef>
                        <a:spcAft>
                          <a:spcPts val="0"/>
                        </a:spcAft>
                      </a:pPr>
                      <a:r>
                        <a:rPr lang="en-US" sz="1200" kern="1200" dirty="0">
                          <a:solidFill>
                            <a:schemeClr val="tx1"/>
                          </a:solidFill>
                          <a:latin typeface="+mn-lt"/>
                          <a:ea typeface="Malgun Gothic"/>
                          <a:cs typeface="+mn-cs"/>
                        </a:rPr>
                        <a:t>Nokia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kern="1200" dirty="0" smtClean="0">
                          <a:solidFill>
                            <a:schemeClr val="tx1"/>
                          </a:solidFill>
                          <a:latin typeface="+mn-lt"/>
                          <a:ea typeface="+mn-ea"/>
                          <a:cs typeface="+mn-cs"/>
                        </a:rPr>
                        <a:t>Berkeley,</a:t>
                      </a:r>
                      <a:r>
                        <a:rPr lang="en-US" altLang="ko-KR" sz="1200" kern="1200" baseline="0" dirty="0" smtClean="0">
                          <a:solidFill>
                            <a:schemeClr val="tx1"/>
                          </a:solidFill>
                          <a:latin typeface="+mn-lt"/>
                          <a:ea typeface="+mn-ea"/>
                          <a:cs typeface="+mn-cs"/>
                        </a:rPr>
                        <a:t> CA, USA</a:t>
                      </a:r>
                      <a:endParaRPr lang="en-US" sz="1200" kern="1200" dirty="0">
                        <a:solidFill>
                          <a:srgbClr val="000000"/>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dirty="0">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100" dirty="0" smtClean="0">
                          <a:solidFill>
                            <a:srgbClr val="393939"/>
                          </a:solidFill>
                          <a:latin typeface="+mn-lt"/>
                          <a:ea typeface="Malgun Gothic"/>
                          <a:hlinkClick r:id="rId2"/>
                        </a:rPr>
                        <a:t>sayantan.choudhury@nokia.com</a:t>
                      </a:r>
                      <a:r>
                        <a:rPr lang="en-US" sz="1100" dirty="0" smtClean="0">
                          <a:solidFill>
                            <a:srgbClr val="393939"/>
                          </a:solidFill>
                          <a:latin typeface="+mn-lt"/>
                          <a:ea typeface="Malgun Gothic"/>
                        </a:rPr>
                        <a:t> </a:t>
                      </a:r>
                      <a:endParaRPr lang="en-US" sz="1100" dirty="0">
                        <a:solidFill>
                          <a:srgbClr val="393939"/>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46">
                <a:tc>
                  <a:txBody>
                    <a:bodyPr/>
                    <a:lstStyle/>
                    <a:p>
                      <a:pPr marL="0" marR="0" algn="l" defTabSz="914400" rtl="0" eaLnBrk="1" latinLnBrk="0" hangingPunct="1">
                        <a:lnSpc>
                          <a:spcPct val="100000"/>
                        </a:lnSpc>
                        <a:spcBef>
                          <a:spcPts val="0"/>
                        </a:spcBef>
                        <a:spcAft>
                          <a:spcPts val="0"/>
                        </a:spcAft>
                      </a:pPr>
                      <a:r>
                        <a:rPr lang="en-US" sz="1200" kern="1200" dirty="0">
                          <a:solidFill>
                            <a:schemeClr val="tx1"/>
                          </a:solidFill>
                          <a:latin typeface="+mn-lt"/>
                          <a:ea typeface="Malgun Gothic"/>
                          <a:cs typeface="+mn-cs"/>
                        </a:rPr>
                        <a:t>Klaus Doppler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00000"/>
                        </a:lnSpc>
                        <a:spcBef>
                          <a:spcPts val="0"/>
                        </a:spcBef>
                        <a:spcAft>
                          <a:spcPts val="0"/>
                        </a:spcAft>
                      </a:pPr>
                      <a:r>
                        <a:rPr lang="en-US" sz="1200" kern="1200" dirty="0">
                          <a:solidFill>
                            <a:schemeClr val="tx1"/>
                          </a:solidFill>
                          <a:latin typeface="+mn-lt"/>
                          <a:ea typeface="Malgun Gothic"/>
                          <a:cs typeface="+mn-cs"/>
                        </a:rPr>
                        <a:t>Nokia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kern="1200" dirty="0" smtClean="0">
                          <a:solidFill>
                            <a:schemeClr val="tx1"/>
                          </a:solidFill>
                          <a:latin typeface="+mn-lt"/>
                          <a:ea typeface="+mn-ea"/>
                          <a:cs typeface="+mn-cs"/>
                        </a:rPr>
                        <a:t>Berkeley,</a:t>
                      </a:r>
                      <a:r>
                        <a:rPr lang="en-US" altLang="ko-KR" sz="1200" kern="1200" baseline="0" dirty="0" smtClean="0">
                          <a:solidFill>
                            <a:schemeClr val="tx1"/>
                          </a:solidFill>
                          <a:latin typeface="+mn-lt"/>
                          <a:ea typeface="+mn-ea"/>
                          <a:cs typeface="+mn-cs"/>
                        </a:rPr>
                        <a:t> CA, USA</a:t>
                      </a:r>
                      <a:endParaRPr lang="en-US" sz="1200" kern="1200" dirty="0">
                        <a:solidFill>
                          <a:srgbClr val="000000"/>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dirty="0">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100" dirty="0" smtClean="0">
                          <a:solidFill>
                            <a:srgbClr val="393939"/>
                          </a:solidFill>
                          <a:latin typeface="+mn-lt"/>
                          <a:ea typeface="Malgun Gothic"/>
                          <a:hlinkClick r:id="rId3"/>
                        </a:rPr>
                        <a:t>klaus.doppler@nokia.com</a:t>
                      </a:r>
                      <a:endParaRPr lang="en-US" sz="1100" dirty="0">
                        <a:solidFill>
                          <a:srgbClr val="393939"/>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46">
                <a:tc>
                  <a:txBody>
                    <a:bodyPr/>
                    <a:lstStyle/>
                    <a:p>
                      <a:pPr marL="0" marR="0" algn="l" defTabSz="914400" rtl="0" eaLnBrk="1" latinLnBrk="0" hangingPunct="1">
                        <a:lnSpc>
                          <a:spcPct val="100000"/>
                        </a:lnSpc>
                        <a:spcBef>
                          <a:spcPts val="0"/>
                        </a:spcBef>
                        <a:spcAft>
                          <a:spcPts val="0"/>
                        </a:spcAft>
                      </a:pPr>
                      <a:r>
                        <a:rPr lang="en-US" sz="1200" kern="1200" dirty="0" err="1">
                          <a:solidFill>
                            <a:schemeClr val="tx1"/>
                          </a:solidFill>
                          <a:latin typeface="+mn-lt"/>
                          <a:ea typeface="Malgun Gothic"/>
                          <a:cs typeface="+mn-cs"/>
                        </a:rPr>
                        <a:t>Chittabrata</a:t>
                      </a:r>
                      <a:r>
                        <a:rPr lang="en-US" sz="1200" kern="1200" dirty="0">
                          <a:solidFill>
                            <a:schemeClr val="tx1"/>
                          </a:solidFill>
                          <a:latin typeface="+mn-lt"/>
                          <a:ea typeface="Malgun Gothic"/>
                          <a:cs typeface="+mn-cs"/>
                        </a:rPr>
                        <a:t> </a:t>
                      </a:r>
                      <a:r>
                        <a:rPr lang="en-US" sz="1200" kern="1200" dirty="0" err="1">
                          <a:solidFill>
                            <a:schemeClr val="tx1"/>
                          </a:solidFill>
                          <a:latin typeface="+mn-lt"/>
                          <a:ea typeface="Malgun Gothic"/>
                          <a:cs typeface="+mn-cs"/>
                        </a:rPr>
                        <a:t>Ghosh</a:t>
                      </a:r>
                      <a:endParaRPr lang="en-US" sz="1200" kern="1200" dirty="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00000"/>
                        </a:lnSpc>
                        <a:spcBef>
                          <a:spcPts val="0"/>
                        </a:spcBef>
                        <a:spcAft>
                          <a:spcPts val="0"/>
                        </a:spcAft>
                      </a:pPr>
                      <a:r>
                        <a:rPr lang="en-US" sz="1200" kern="1200" dirty="0">
                          <a:solidFill>
                            <a:schemeClr val="tx1"/>
                          </a:solidFill>
                          <a:latin typeface="+mn-lt"/>
                          <a:ea typeface="Malgun Gothic"/>
                          <a:cs typeface="+mn-cs"/>
                        </a:rPr>
                        <a:t>Nokia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kern="1200" dirty="0" smtClean="0">
                          <a:solidFill>
                            <a:schemeClr val="tx1"/>
                          </a:solidFill>
                          <a:latin typeface="+mn-lt"/>
                          <a:ea typeface="+mn-ea"/>
                          <a:cs typeface="+mn-cs"/>
                        </a:rPr>
                        <a:t>Berkeley,</a:t>
                      </a:r>
                      <a:r>
                        <a:rPr lang="en-US" altLang="ko-KR" sz="1200" kern="1200" baseline="0" dirty="0" smtClean="0">
                          <a:solidFill>
                            <a:schemeClr val="tx1"/>
                          </a:solidFill>
                          <a:latin typeface="+mn-lt"/>
                          <a:ea typeface="+mn-ea"/>
                          <a:cs typeface="+mn-cs"/>
                        </a:rPr>
                        <a:t> CA, USA</a:t>
                      </a:r>
                      <a:endParaRPr lang="en-US" sz="1200" kern="1200" dirty="0">
                        <a:solidFill>
                          <a:srgbClr val="000000"/>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kern="1200" dirty="0" smtClean="0">
                          <a:solidFill>
                            <a:schemeClr val="tx1"/>
                          </a:solidFill>
                          <a:latin typeface="+mn-lt"/>
                          <a:ea typeface="+mn-ea"/>
                          <a:cs typeface="+mn-cs"/>
                        </a:rPr>
                        <a:t>+1-650-200-7566</a:t>
                      </a:r>
                      <a:endParaRPr lang="en-US" sz="1200" dirty="0">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100" dirty="0" smtClean="0">
                          <a:solidFill>
                            <a:srgbClr val="393939"/>
                          </a:solidFill>
                          <a:latin typeface="+mn-lt"/>
                          <a:ea typeface="Malgun Gothic"/>
                          <a:hlinkClick r:id="rId4"/>
                        </a:rPr>
                        <a:t>chittabrata.ghosh@nokia.com</a:t>
                      </a:r>
                      <a:r>
                        <a:rPr lang="en-US" sz="1100" dirty="0" smtClean="0">
                          <a:solidFill>
                            <a:srgbClr val="393939"/>
                          </a:solidFill>
                          <a:latin typeface="+mn-lt"/>
                          <a:ea typeface="Malgun Gothic"/>
                        </a:rPr>
                        <a:t> </a:t>
                      </a:r>
                      <a:endParaRPr lang="en-US" sz="1100" dirty="0">
                        <a:solidFill>
                          <a:srgbClr val="393939"/>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46">
                <a:tc>
                  <a:txBody>
                    <a:bodyPr/>
                    <a:lstStyle/>
                    <a:p>
                      <a:pPr marL="0" marR="0" algn="l" defTabSz="914400" rtl="0" eaLnBrk="1" latinLnBrk="0" hangingPunct="1">
                        <a:lnSpc>
                          <a:spcPct val="100000"/>
                        </a:lnSpc>
                        <a:spcBef>
                          <a:spcPts val="0"/>
                        </a:spcBef>
                        <a:spcAft>
                          <a:spcPts val="0"/>
                        </a:spcAft>
                      </a:pPr>
                      <a:r>
                        <a:rPr lang="en-US" sz="1200" kern="1200" dirty="0" err="1">
                          <a:solidFill>
                            <a:schemeClr val="tx1"/>
                          </a:solidFill>
                          <a:latin typeface="+mn-lt"/>
                          <a:ea typeface="Malgun Gothic"/>
                          <a:cs typeface="+mn-cs"/>
                        </a:rPr>
                        <a:t>Esa</a:t>
                      </a:r>
                      <a:r>
                        <a:rPr lang="en-US" sz="1200" kern="1200" dirty="0">
                          <a:solidFill>
                            <a:schemeClr val="tx1"/>
                          </a:solidFill>
                          <a:latin typeface="+mn-lt"/>
                          <a:ea typeface="Malgun Gothic"/>
                          <a:cs typeface="+mn-cs"/>
                        </a:rPr>
                        <a:t> </a:t>
                      </a:r>
                      <a:r>
                        <a:rPr lang="en-US" sz="1200" kern="1200" dirty="0" err="1">
                          <a:solidFill>
                            <a:schemeClr val="tx1"/>
                          </a:solidFill>
                          <a:latin typeface="+mn-lt"/>
                          <a:ea typeface="Malgun Gothic"/>
                          <a:cs typeface="+mn-cs"/>
                        </a:rPr>
                        <a:t>Tuomaala</a:t>
                      </a:r>
                      <a:endParaRPr lang="en-US" sz="1200" kern="1200" dirty="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00000"/>
                        </a:lnSpc>
                        <a:spcBef>
                          <a:spcPts val="0"/>
                        </a:spcBef>
                        <a:spcAft>
                          <a:spcPts val="0"/>
                        </a:spcAft>
                      </a:pPr>
                      <a:r>
                        <a:rPr lang="en-US" sz="1200" kern="1200" dirty="0">
                          <a:solidFill>
                            <a:schemeClr val="tx1"/>
                          </a:solidFill>
                          <a:latin typeface="+mn-lt"/>
                          <a:ea typeface="Malgun Gothic"/>
                          <a:cs typeface="+mn-cs"/>
                        </a:rPr>
                        <a:t>Nokia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kern="1200" dirty="0" smtClean="0">
                          <a:solidFill>
                            <a:schemeClr val="tx1"/>
                          </a:solidFill>
                          <a:latin typeface="+mn-lt"/>
                          <a:ea typeface="+mn-ea"/>
                          <a:cs typeface="+mn-cs"/>
                        </a:rPr>
                        <a:t>Berkeley,</a:t>
                      </a:r>
                      <a:r>
                        <a:rPr lang="en-US" altLang="ko-KR" sz="1200" kern="1200" baseline="0" dirty="0" smtClean="0">
                          <a:solidFill>
                            <a:schemeClr val="tx1"/>
                          </a:solidFill>
                          <a:latin typeface="+mn-lt"/>
                          <a:ea typeface="+mn-ea"/>
                          <a:cs typeface="+mn-cs"/>
                        </a:rPr>
                        <a:t> CA, USA</a:t>
                      </a:r>
                      <a:endParaRPr lang="en-US" sz="1200" kern="1200" dirty="0">
                        <a:solidFill>
                          <a:srgbClr val="000000"/>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dirty="0">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100" dirty="0">
                        <a:solidFill>
                          <a:srgbClr val="393939"/>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46">
                <a:tc>
                  <a:txBody>
                    <a:bodyPr/>
                    <a:lstStyle/>
                    <a:p>
                      <a:pPr marL="0" marR="0" lvl="0" indent="-342900" algn="l" defTabSz="914400" rtl="0" eaLnBrk="1" latinLnBrk="0" hangingPunct="1">
                        <a:lnSpc>
                          <a:spcPct val="100000"/>
                        </a:lnSpc>
                        <a:spcBef>
                          <a:spcPts val="0"/>
                        </a:spcBef>
                        <a:spcAft>
                          <a:spcPts val="0"/>
                        </a:spcAft>
                        <a:buFont typeface="+mj-lt"/>
                        <a:buNone/>
                      </a:pPr>
                      <a:r>
                        <a:rPr lang="en-US" sz="1200" kern="1200" dirty="0" smtClean="0">
                          <a:solidFill>
                            <a:schemeClr val="tx1"/>
                          </a:solidFill>
                          <a:latin typeface="+mn-lt"/>
                          <a:ea typeface="Malgun Gothic"/>
                          <a:cs typeface="+mn-cs"/>
                        </a:rPr>
                        <a:t>Ken Mori</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00000"/>
                        </a:lnSpc>
                        <a:spcBef>
                          <a:spcPts val="0"/>
                        </a:spcBef>
                        <a:spcAft>
                          <a:spcPts val="0"/>
                        </a:spcAft>
                      </a:pPr>
                      <a:r>
                        <a:rPr lang="en-US" sz="1200" kern="1200" dirty="0" smtClean="0">
                          <a:solidFill>
                            <a:schemeClr val="tx1"/>
                          </a:solidFill>
                          <a:latin typeface="+mn-lt"/>
                          <a:ea typeface="Malgun Gothic"/>
                          <a:cs typeface="+mn-cs"/>
                        </a:rPr>
                        <a:t>Panasonic</a:t>
                      </a:r>
                      <a:endParaRPr lang="en-US" sz="1200" kern="1200" dirty="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200" kern="1200" dirty="0" smtClean="0">
                          <a:solidFill>
                            <a:srgbClr val="000000"/>
                          </a:solidFill>
                          <a:latin typeface="+mn-lt"/>
                          <a:ea typeface="Malgun Gothic"/>
                        </a:rPr>
                        <a:t>Osaka,</a:t>
                      </a:r>
                      <a:r>
                        <a:rPr lang="en-US" sz="1200" kern="1200" baseline="0" dirty="0" smtClean="0">
                          <a:solidFill>
                            <a:srgbClr val="000000"/>
                          </a:solidFill>
                          <a:latin typeface="+mn-lt"/>
                          <a:ea typeface="Malgun Gothic"/>
                        </a:rPr>
                        <a:t> Japan</a:t>
                      </a:r>
                      <a:endParaRPr lang="en-US" sz="1200" kern="1200" dirty="0">
                        <a:solidFill>
                          <a:srgbClr val="000000"/>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dirty="0">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100" dirty="0" smtClean="0">
                          <a:solidFill>
                            <a:srgbClr val="393939"/>
                          </a:solidFill>
                          <a:latin typeface="+mn-lt"/>
                          <a:ea typeface="Malgun Gothic"/>
                          <a:hlinkClick r:id="rId5"/>
                        </a:rPr>
                        <a:t>mori.ken1@jp.panasonic.com</a:t>
                      </a:r>
                      <a:endParaRPr lang="en-US" sz="1100" dirty="0">
                        <a:solidFill>
                          <a:srgbClr val="393939"/>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46">
                <a:tc>
                  <a:txBody>
                    <a:bodyPr/>
                    <a:lstStyle/>
                    <a:p>
                      <a:pPr marL="0" marR="0" algn="l" defTabSz="914400" rtl="0" eaLnBrk="1" latinLnBrk="0" hangingPunct="1">
                        <a:lnSpc>
                          <a:spcPct val="100000"/>
                        </a:lnSpc>
                        <a:spcBef>
                          <a:spcPts val="0"/>
                        </a:spcBef>
                        <a:spcAft>
                          <a:spcPts val="0"/>
                        </a:spcAft>
                      </a:pPr>
                      <a:r>
                        <a:rPr lang="en-US" sz="1200" kern="1200" dirty="0" smtClean="0">
                          <a:solidFill>
                            <a:schemeClr val="tx1"/>
                          </a:solidFill>
                          <a:latin typeface="+mn-lt"/>
                          <a:ea typeface="Malgun Gothic"/>
                          <a:cs typeface="+mn-cs"/>
                        </a:rPr>
                        <a:t>Rojan Chitrakar</a:t>
                      </a:r>
                      <a:endParaRPr lang="en-US" sz="1200" kern="1200" dirty="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00000"/>
                        </a:lnSpc>
                        <a:spcBef>
                          <a:spcPts val="0"/>
                        </a:spcBef>
                        <a:spcAft>
                          <a:spcPts val="0"/>
                        </a:spcAft>
                      </a:pPr>
                      <a:r>
                        <a:rPr lang="en-US" sz="1200" kern="1200" dirty="0" smtClean="0">
                          <a:solidFill>
                            <a:schemeClr val="tx1"/>
                          </a:solidFill>
                          <a:latin typeface="+mn-lt"/>
                          <a:ea typeface="Malgun Gothic"/>
                          <a:cs typeface="+mn-cs"/>
                        </a:rPr>
                        <a:t>Panasonic</a:t>
                      </a:r>
                      <a:endParaRPr lang="en-US" sz="1200" kern="1200" dirty="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dirty="0" smtClean="0">
                          <a:effectLst/>
                          <a:latin typeface="+mn-lt"/>
                          <a:ea typeface="MS Mincho"/>
                        </a:rPr>
                        <a:t>Tai </a:t>
                      </a:r>
                      <a:r>
                        <a:rPr lang="en-US" altLang="ko-KR" sz="1200" dirty="0" err="1" smtClean="0">
                          <a:effectLst/>
                          <a:latin typeface="+mn-lt"/>
                          <a:ea typeface="MS Mincho"/>
                        </a:rPr>
                        <a:t>Seng</a:t>
                      </a:r>
                      <a:r>
                        <a:rPr lang="en-US" altLang="ko-KR" sz="1200" dirty="0" smtClean="0">
                          <a:effectLst/>
                          <a:latin typeface="+mn-lt"/>
                          <a:ea typeface="MS Mincho"/>
                        </a:rPr>
                        <a:t> Ave, Singapore</a:t>
                      </a:r>
                    </a:p>
                    <a:p>
                      <a:pPr marL="0" marR="0">
                        <a:lnSpc>
                          <a:spcPct val="100000"/>
                        </a:lnSpc>
                        <a:spcBef>
                          <a:spcPts val="0"/>
                        </a:spcBef>
                        <a:spcAft>
                          <a:spcPts val="0"/>
                        </a:spcAft>
                      </a:pPr>
                      <a:endParaRPr lang="en-US" sz="1200" kern="1200" dirty="0">
                        <a:solidFill>
                          <a:srgbClr val="000000"/>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dirty="0" smtClean="0">
                          <a:effectLst/>
                          <a:latin typeface="+mn-lt"/>
                          <a:ea typeface="MS Mincho"/>
                        </a:rPr>
                        <a:t>+65-6550-5347</a:t>
                      </a:r>
                    </a:p>
                    <a:p>
                      <a:pPr marL="0" marR="0">
                        <a:lnSpc>
                          <a:spcPct val="100000"/>
                        </a:lnSpc>
                        <a:spcBef>
                          <a:spcPts val="0"/>
                        </a:spcBef>
                        <a:spcAft>
                          <a:spcPts val="0"/>
                        </a:spcAft>
                      </a:pPr>
                      <a:endParaRPr lang="en-US" sz="1200" dirty="0">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000" dirty="0" smtClean="0">
                          <a:solidFill>
                            <a:srgbClr val="393939"/>
                          </a:solidFill>
                          <a:latin typeface="+mn-lt"/>
                          <a:ea typeface="Malgun Gothic"/>
                          <a:hlinkClick r:id="rId6"/>
                        </a:rPr>
                        <a:t>rojan.chitrakar@sg.panasonic.com</a:t>
                      </a:r>
                      <a:r>
                        <a:rPr lang="en-US" sz="1000" baseline="0" dirty="0" smtClean="0">
                          <a:solidFill>
                            <a:srgbClr val="393939"/>
                          </a:solidFill>
                          <a:latin typeface="+mn-lt"/>
                          <a:ea typeface="Malgun Gothic"/>
                        </a:rPr>
                        <a:t> </a:t>
                      </a:r>
                      <a:endParaRPr lang="en-US" sz="1000" dirty="0">
                        <a:solidFill>
                          <a:srgbClr val="393939"/>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46">
                <a:tc>
                  <a:txBody>
                    <a:bodyPr/>
                    <a:lstStyle/>
                    <a:p>
                      <a:pPr marL="0" marR="0" algn="l" defTabSz="914400" rtl="0" eaLnBrk="1" latinLnBrk="0" hangingPunct="1">
                        <a:lnSpc>
                          <a:spcPct val="100000"/>
                        </a:lnSpc>
                        <a:spcBef>
                          <a:spcPts val="0"/>
                        </a:spcBef>
                        <a:spcAft>
                          <a:spcPts val="0"/>
                        </a:spcAft>
                      </a:pPr>
                      <a:r>
                        <a:rPr lang="en-US" sz="1200" kern="1200" dirty="0" err="1" smtClean="0">
                          <a:solidFill>
                            <a:schemeClr val="tx1"/>
                          </a:solidFill>
                          <a:latin typeface="+mn-lt"/>
                          <a:ea typeface="Malgun Gothic"/>
                          <a:cs typeface="+mn-cs"/>
                        </a:rPr>
                        <a:t>Haiguang</a:t>
                      </a:r>
                      <a:r>
                        <a:rPr lang="en-US" sz="1200" kern="1200" dirty="0" smtClean="0">
                          <a:solidFill>
                            <a:schemeClr val="tx1"/>
                          </a:solidFill>
                          <a:latin typeface="+mn-lt"/>
                          <a:ea typeface="Malgun Gothic"/>
                          <a:cs typeface="+mn-cs"/>
                        </a:rPr>
                        <a:t> Wang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00000"/>
                        </a:lnSpc>
                        <a:spcBef>
                          <a:spcPts val="0"/>
                        </a:spcBef>
                        <a:spcAft>
                          <a:spcPts val="0"/>
                        </a:spcAft>
                      </a:pPr>
                      <a:r>
                        <a:rPr lang="en-US" sz="1200" kern="1200" dirty="0" smtClean="0">
                          <a:solidFill>
                            <a:schemeClr val="tx1"/>
                          </a:solidFill>
                          <a:latin typeface="+mn-lt"/>
                          <a:ea typeface="Malgun Gothic"/>
                          <a:cs typeface="+mn-cs"/>
                        </a:rPr>
                        <a:t>I2R</a:t>
                      </a:r>
                      <a:endParaRPr lang="en-US" sz="1200" kern="1200" dirty="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MS PGothic" pitchFamily="34" charset="-128"/>
                        </a:rPr>
                        <a:t>1 </a:t>
                      </a:r>
                      <a:r>
                        <a:rPr kumimoji="0" lang="en-US" altLang="ko-KR" sz="1200" b="0" i="0" u="none" strike="noStrike" cap="none" normalizeH="0" baseline="0" dirty="0" err="1" smtClean="0">
                          <a:ln>
                            <a:noFill/>
                          </a:ln>
                          <a:solidFill>
                            <a:srgbClr val="000000"/>
                          </a:solidFill>
                          <a:effectLst/>
                          <a:latin typeface="Times New Roman" pitchFamily="18" charset="0"/>
                          <a:ea typeface="MS PGothic" pitchFamily="34" charset="-128"/>
                        </a:rPr>
                        <a:t>Fusionopolis</a:t>
                      </a:r>
                      <a:r>
                        <a:rPr kumimoji="0" lang="en-US" altLang="ko-KR" sz="1200" b="0" i="0" u="none" strike="noStrike" cap="none" normalizeH="0" baseline="0" dirty="0" smtClean="0">
                          <a:ln>
                            <a:noFill/>
                          </a:ln>
                          <a:solidFill>
                            <a:srgbClr val="000000"/>
                          </a:solidFill>
                          <a:effectLst/>
                          <a:latin typeface="Times New Roman" pitchFamily="18" charset="0"/>
                          <a:ea typeface="MS PGothic" pitchFamily="34" charset="-128"/>
                        </a:rPr>
                        <a:t> Way, Singapore </a:t>
                      </a:r>
                      <a:endParaRPr lang="en-US" sz="1200" kern="1200" dirty="0">
                        <a:solidFill>
                          <a:srgbClr val="000000"/>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100" dirty="0" smtClean="0">
                          <a:solidFill>
                            <a:srgbClr val="393939"/>
                          </a:solidFill>
                          <a:latin typeface="+mn-lt"/>
                          <a:ea typeface="Malgun Gothic"/>
                          <a:hlinkClick r:id="rId7"/>
                        </a:rPr>
                        <a:t>hwang@i2r.a-star.edu.sg</a:t>
                      </a:r>
                      <a:r>
                        <a:rPr lang="en-US" sz="1100" baseline="0" dirty="0" smtClean="0">
                          <a:solidFill>
                            <a:srgbClr val="393939"/>
                          </a:solidFill>
                          <a:latin typeface="+mn-lt"/>
                          <a:ea typeface="Malgun Gothic"/>
                        </a:rPr>
                        <a:t> </a:t>
                      </a:r>
                      <a:endParaRPr lang="en-US" sz="1100" dirty="0">
                        <a:solidFill>
                          <a:srgbClr val="393939"/>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46">
                <a:tc>
                  <a:txBody>
                    <a:bodyPr/>
                    <a:lstStyle/>
                    <a:p>
                      <a:pPr marL="0" marR="0" algn="l" defTabSz="914400" rtl="0" eaLnBrk="1" latinLnBrk="0" hangingPunct="1">
                        <a:lnSpc>
                          <a:spcPct val="100000"/>
                        </a:lnSpc>
                        <a:spcBef>
                          <a:spcPts val="0"/>
                        </a:spcBef>
                        <a:spcAft>
                          <a:spcPts val="0"/>
                        </a:spcAft>
                      </a:pPr>
                      <a:r>
                        <a:rPr lang="en-US" sz="1200" kern="1200" dirty="0" err="1" smtClean="0">
                          <a:solidFill>
                            <a:schemeClr val="tx1"/>
                          </a:solidFill>
                          <a:latin typeface="+mn-lt"/>
                          <a:ea typeface="Malgun Gothic"/>
                          <a:cs typeface="+mn-cs"/>
                        </a:rPr>
                        <a:t>Shoukang</a:t>
                      </a:r>
                      <a:r>
                        <a:rPr lang="en-US" sz="1200" kern="1200" dirty="0" smtClean="0">
                          <a:solidFill>
                            <a:schemeClr val="tx1"/>
                          </a:solidFill>
                          <a:latin typeface="+mn-lt"/>
                          <a:ea typeface="Malgun Gothic"/>
                          <a:cs typeface="+mn-cs"/>
                        </a:rPr>
                        <a:t> </a:t>
                      </a:r>
                      <a:r>
                        <a:rPr lang="en-US" sz="1200" kern="1200" dirty="0" err="1" smtClean="0">
                          <a:solidFill>
                            <a:schemeClr val="tx1"/>
                          </a:solidFill>
                          <a:latin typeface="+mn-lt"/>
                          <a:ea typeface="Malgun Gothic"/>
                          <a:cs typeface="+mn-cs"/>
                        </a:rPr>
                        <a:t>Zheng</a:t>
                      </a:r>
                      <a:r>
                        <a:rPr lang="en-US" sz="1200" kern="1200" dirty="0" smtClean="0">
                          <a:solidFill>
                            <a:schemeClr val="tx1"/>
                          </a:solidFill>
                          <a:latin typeface="+mn-lt"/>
                          <a:ea typeface="Malgun Gothic"/>
                          <a:cs typeface="+mn-cs"/>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00000"/>
                        </a:lnSpc>
                        <a:spcBef>
                          <a:spcPts val="0"/>
                        </a:spcBef>
                        <a:spcAft>
                          <a:spcPts val="0"/>
                        </a:spcAft>
                      </a:pPr>
                      <a:r>
                        <a:rPr lang="en-US" sz="1200" kern="1200" dirty="0" smtClean="0">
                          <a:solidFill>
                            <a:schemeClr val="tx1"/>
                          </a:solidFill>
                          <a:latin typeface="+mn-lt"/>
                          <a:ea typeface="Malgun Gothic"/>
                          <a:cs typeface="+mn-cs"/>
                        </a:rPr>
                        <a:t>I2R</a:t>
                      </a:r>
                      <a:endParaRPr lang="en-US" sz="1200" kern="1200" dirty="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MS PGothic" pitchFamily="34" charset="-128"/>
                        </a:rPr>
                        <a:t>1 </a:t>
                      </a:r>
                      <a:r>
                        <a:rPr kumimoji="0" lang="en-US" altLang="ko-KR" sz="1200" b="0" i="0" u="none" strike="noStrike" cap="none" normalizeH="0" baseline="0" dirty="0" err="1" smtClean="0">
                          <a:ln>
                            <a:noFill/>
                          </a:ln>
                          <a:solidFill>
                            <a:srgbClr val="000000"/>
                          </a:solidFill>
                          <a:effectLst/>
                          <a:latin typeface="Times New Roman" pitchFamily="18" charset="0"/>
                          <a:ea typeface="MS PGothic" pitchFamily="34" charset="-128"/>
                        </a:rPr>
                        <a:t>Fusionopolis</a:t>
                      </a:r>
                      <a:r>
                        <a:rPr kumimoji="0" lang="en-US" altLang="ko-KR" sz="1200" b="0" i="0" u="none" strike="noStrike" cap="none" normalizeH="0" baseline="0" dirty="0" smtClean="0">
                          <a:ln>
                            <a:noFill/>
                          </a:ln>
                          <a:solidFill>
                            <a:srgbClr val="000000"/>
                          </a:solidFill>
                          <a:effectLst/>
                          <a:latin typeface="Times New Roman" pitchFamily="18" charset="0"/>
                          <a:ea typeface="MS PGothic" pitchFamily="34" charset="-128"/>
                        </a:rPr>
                        <a:t> Way, Singapore </a:t>
                      </a:r>
                      <a:endParaRPr lang="en-US" sz="1200" kern="1200" dirty="0">
                        <a:solidFill>
                          <a:srgbClr val="000000"/>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100" dirty="0" smtClean="0">
                          <a:solidFill>
                            <a:srgbClr val="393939"/>
                          </a:solidFill>
                          <a:latin typeface="+mn-lt"/>
                          <a:ea typeface="Malgun Gothic"/>
                          <a:hlinkClick r:id="rId8"/>
                        </a:rPr>
                        <a:t>skzheng@i2r.a-star.edu.sg</a:t>
                      </a:r>
                      <a:r>
                        <a:rPr lang="en-US" sz="1100" baseline="0" dirty="0" smtClean="0">
                          <a:solidFill>
                            <a:srgbClr val="393939"/>
                          </a:solidFill>
                          <a:latin typeface="+mn-lt"/>
                          <a:ea typeface="Malgun Gothic"/>
                        </a:rPr>
                        <a:t> </a:t>
                      </a:r>
                      <a:endParaRPr lang="en-US" sz="1100" dirty="0">
                        <a:solidFill>
                          <a:srgbClr val="393939"/>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46">
                <a:tc>
                  <a:txBody>
                    <a:bodyPr/>
                    <a:lstStyle/>
                    <a:p>
                      <a:pPr marL="0" marR="0" algn="l" defTabSz="914400" rtl="0" eaLnBrk="1" latinLnBrk="0" hangingPunct="1">
                        <a:lnSpc>
                          <a:spcPct val="100000"/>
                        </a:lnSpc>
                        <a:spcBef>
                          <a:spcPts val="0"/>
                        </a:spcBef>
                        <a:spcAft>
                          <a:spcPts val="0"/>
                        </a:spcAft>
                      </a:pPr>
                      <a:r>
                        <a:rPr lang="en-US" sz="1200" kern="1200" dirty="0" err="1" smtClean="0">
                          <a:solidFill>
                            <a:schemeClr val="tx1"/>
                          </a:solidFill>
                          <a:latin typeface="+mn-lt"/>
                          <a:ea typeface="Malgun Gothic"/>
                          <a:cs typeface="+mn-cs"/>
                        </a:rPr>
                        <a:t>Yeow</a:t>
                      </a:r>
                      <a:r>
                        <a:rPr lang="en-US" sz="1200" kern="1200" dirty="0" smtClean="0">
                          <a:solidFill>
                            <a:schemeClr val="tx1"/>
                          </a:solidFill>
                          <a:latin typeface="+mn-lt"/>
                          <a:ea typeface="Malgun Gothic"/>
                          <a:cs typeface="+mn-cs"/>
                        </a:rPr>
                        <a:t> </a:t>
                      </a:r>
                      <a:r>
                        <a:rPr lang="en-US" sz="1200" kern="1200" dirty="0" err="1" smtClean="0">
                          <a:solidFill>
                            <a:schemeClr val="tx1"/>
                          </a:solidFill>
                          <a:latin typeface="+mn-lt"/>
                          <a:ea typeface="Malgun Gothic"/>
                          <a:cs typeface="+mn-cs"/>
                        </a:rPr>
                        <a:t>Wai</a:t>
                      </a:r>
                      <a:r>
                        <a:rPr lang="en-US" sz="1200" kern="1200" dirty="0" smtClean="0">
                          <a:solidFill>
                            <a:schemeClr val="tx1"/>
                          </a:solidFill>
                          <a:latin typeface="+mn-lt"/>
                          <a:ea typeface="Malgun Gothic"/>
                          <a:cs typeface="+mn-cs"/>
                        </a:rPr>
                        <a:t> Leong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00000"/>
                        </a:lnSpc>
                        <a:spcBef>
                          <a:spcPts val="0"/>
                        </a:spcBef>
                        <a:spcAft>
                          <a:spcPts val="0"/>
                        </a:spcAft>
                      </a:pPr>
                      <a:r>
                        <a:rPr lang="en-US" sz="1200" kern="1200" dirty="0" smtClean="0">
                          <a:solidFill>
                            <a:schemeClr val="tx1"/>
                          </a:solidFill>
                          <a:latin typeface="+mn-lt"/>
                          <a:ea typeface="Malgun Gothic"/>
                          <a:cs typeface="+mn-cs"/>
                        </a:rPr>
                        <a:t>I2R</a:t>
                      </a:r>
                      <a:endParaRPr lang="en-US" sz="1200" kern="1200" dirty="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MS PGothic" pitchFamily="34" charset="-128"/>
                        </a:rPr>
                        <a:t>1 </a:t>
                      </a:r>
                      <a:r>
                        <a:rPr kumimoji="0" lang="en-US" altLang="ko-KR" sz="1200" b="0" i="0" u="none" strike="noStrike" cap="none" normalizeH="0" baseline="0" dirty="0" err="1" smtClean="0">
                          <a:ln>
                            <a:noFill/>
                          </a:ln>
                          <a:solidFill>
                            <a:srgbClr val="000000"/>
                          </a:solidFill>
                          <a:effectLst/>
                          <a:latin typeface="Times New Roman" pitchFamily="18" charset="0"/>
                          <a:ea typeface="MS PGothic" pitchFamily="34" charset="-128"/>
                        </a:rPr>
                        <a:t>Fusionopolis</a:t>
                      </a:r>
                      <a:r>
                        <a:rPr kumimoji="0" lang="en-US" altLang="ko-KR" sz="1200" b="0" i="0" u="none" strike="noStrike" cap="none" normalizeH="0" baseline="0" dirty="0" smtClean="0">
                          <a:ln>
                            <a:noFill/>
                          </a:ln>
                          <a:solidFill>
                            <a:srgbClr val="000000"/>
                          </a:solidFill>
                          <a:effectLst/>
                          <a:latin typeface="Times New Roman" pitchFamily="18" charset="0"/>
                          <a:ea typeface="MS PGothic" pitchFamily="34" charset="-128"/>
                        </a:rPr>
                        <a:t> Way, Singapore</a:t>
                      </a:r>
                      <a:endParaRPr lang="en-US" sz="1200" kern="1200" dirty="0">
                        <a:solidFill>
                          <a:srgbClr val="000000"/>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dirty="0">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100" dirty="0" smtClean="0">
                          <a:solidFill>
                            <a:srgbClr val="393939"/>
                          </a:solidFill>
                          <a:latin typeface="+mn-lt"/>
                          <a:ea typeface="Malgun Gothic"/>
                          <a:hlinkClick r:id="rId9"/>
                        </a:rPr>
                        <a:t>wlyeow@i2r.a-star.edu.sg</a:t>
                      </a:r>
                      <a:r>
                        <a:rPr lang="en-US" sz="1100" dirty="0" smtClean="0">
                          <a:solidFill>
                            <a:srgbClr val="393939"/>
                          </a:solidFill>
                          <a:latin typeface="+mn-lt"/>
                          <a:ea typeface="Malgun Gothic"/>
                        </a:rPr>
                        <a:t> </a:t>
                      </a:r>
                      <a:endParaRPr lang="en-US" sz="1100" dirty="0">
                        <a:solidFill>
                          <a:srgbClr val="393939"/>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46">
                <a:tc>
                  <a:txBody>
                    <a:bodyPr/>
                    <a:lstStyle/>
                    <a:p>
                      <a:pPr marL="0" marR="0" algn="l" defTabSz="914400" rtl="0" eaLnBrk="1" latinLnBrk="0" hangingPunct="1">
                        <a:lnSpc>
                          <a:spcPct val="100000"/>
                        </a:lnSpc>
                        <a:spcBef>
                          <a:spcPts val="0"/>
                        </a:spcBef>
                        <a:spcAft>
                          <a:spcPts val="0"/>
                        </a:spcAft>
                      </a:pPr>
                      <a:r>
                        <a:rPr lang="en-US" sz="1200" kern="1200" dirty="0" err="1" smtClean="0">
                          <a:solidFill>
                            <a:schemeClr val="tx1"/>
                          </a:solidFill>
                          <a:latin typeface="+mn-lt"/>
                          <a:ea typeface="Malgun Gothic"/>
                          <a:cs typeface="+mn-cs"/>
                        </a:rPr>
                        <a:t>Zander</a:t>
                      </a:r>
                      <a:r>
                        <a:rPr lang="en-US" sz="1200" kern="1200" dirty="0" smtClean="0">
                          <a:solidFill>
                            <a:schemeClr val="tx1"/>
                          </a:solidFill>
                          <a:latin typeface="+mn-lt"/>
                          <a:ea typeface="Malgun Gothic"/>
                          <a:cs typeface="+mn-cs"/>
                        </a:rPr>
                        <a:t> Lei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00000"/>
                        </a:lnSpc>
                        <a:spcBef>
                          <a:spcPts val="0"/>
                        </a:spcBef>
                        <a:spcAft>
                          <a:spcPts val="0"/>
                        </a:spcAft>
                      </a:pPr>
                      <a:r>
                        <a:rPr lang="en-US" sz="1200" kern="1200" dirty="0" smtClean="0">
                          <a:solidFill>
                            <a:schemeClr val="tx1"/>
                          </a:solidFill>
                          <a:latin typeface="+mn-lt"/>
                          <a:ea typeface="Malgun Gothic"/>
                          <a:cs typeface="+mn-cs"/>
                        </a:rPr>
                        <a:t>I2R</a:t>
                      </a:r>
                      <a:endParaRPr lang="en-US" sz="1200" kern="1200" dirty="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MS PGothic" pitchFamily="34" charset="-128"/>
                        </a:rPr>
                        <a:t>1 </a:t>
                      </a:r>
                      <a:r>
                        <a:rPr kumimoji="0" lang="en-US" altLang="ko-KR" sz="1200" b="0" i="0" u="none" strike="noStrike" cap="none" normalizeH="0" baseline="0" dirty="0" err="1" smtClean="0">
                          <a:ln>
                            <a:noFill/>
                          </a:ln>
                          <a:solidFill>
                            <a:srgbClr val="000000"/>
                          </a:solidFill>
                          <a:effectLst/>
                          <a:latin typeface="Times New Roman" pitchFamily="18" charset="0"/>
                          <a:ea typeface="MS PGothic" pitchFamily="34" charset="-128"/>
                        </a:rPr>
                        <a:t>Fusionopolis</a:t>
                      </a:r>
                      <a:r>
                        <a:rPr kumimoji="0" lang="en-US" altLang="ko-KR" sz="1200" b="0" i="0" u="none" strike="noStrike" cap="none" normalizeH="0" baseline="0" dirty="0" smtClean="0">
                          <a:ln>
                            <a:noFill/>
                          </a:ln>
                          <a:solidFill>
                            <a:srgbClr val="000000"/>
                          </a:solidFill>
                          <a:effectLst/>
                          <a:latin typeface="Times New Roman" pitchFamily="18" charset="0"/>
                          <a:ea typeface="MS PGothic" pitchFamily="34" charset="-128"/>
                        </a:rPr>
                        <a:t> Way, Singapore</a:t>
                      </a:r>
                      <a:endParaRPr lang="en-US" sz="1200" kern="1200" dirty="0">
                        <a:solidFill>
                          <a:srgbClr val="000000"/>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endParaRPr lang="en-US" sz="1200">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100" dirty="0" smtClean="0">
                          <a:solidFill>
                            <a:srgbClr val="393939"/>
                          </a:solidFill>
                          <a:latin typeface="+mn-lt"/>
                          <a:ea typeface="Malgun Gothic"/>
                          <a:hlinkClick r:id="rId10"/>
                        </a:rPr>
                        <a:t>leizd@i2r.a-star.edu.sg</a:t>
                      </a:r>
                      <a:r>
                        <a:rPr lang="en-US" sz="1100" dirty="0" smtClean="0">
                          <a:solidFill>
                            <a:srgbClr val="393939"/>
                          </a:solidFill>
                          <a:latin typeface="+mn-lt"/>
                          <a:ea typeface="Malgun Gothic"/>
                        </a:rPr>
                        <a:t> </a:t>
                      </a:r>
                      <a:endParaRPr lang="en-US" sz="1100" dirty="0">
                        <a:solidFill>
                          <a:srgbClr val="393939"/>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846">
                <a:tc>
                  <a:txBody>
                    <a:bodyPr/>
                    <a:lstStyle/>
                    <a:p>
                      <a:pPr marL="0" marR="0" algn="l" defTabSz="914400" rtl="0" eaLnBrk="1" latinLnBrk="0" hangingPunct="1">
                        <a:lnSpc>
                          <a:spcPct val="100000"/>
                        </a:lnSpc>
                        <a:spcBef>
                          <a:spcPts val="0"/>
                        </a:spcBef>
                        <a:spcAft>
                          <a:spcPts val="0"/>
                        </a:spcAft>
                      </a:pPr>
                      <a:r>
                        <a:rPr lang="en-US" altLang="ko-KR" sz="1200" kern="1200" dirty="0" smtClean="0">
                          <a:solidFill>
                            <a:schemeClr val="tx1"/>
                          </a:solidFill>
                          <a:latin typeface="+mn-lt"/>
                          <a:ea typeface="Malgun Gothic"/>
                          <a:cs typeface="+mn-cs"/>
                        </a:rPr>
                        <a:t>Yuan Zhou</a:t>
                      </a:r>
                      <a:endParaRPr lang="en-US" sz="1200" kern="1200" dirty="0" smtClean="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00" rtl="0" eaLnBrk="1" latinLnBrk="0" hangingPunct="1">
                        <a:lnSpc>
                          <a:spcPct val="100000"/>
                        </a:lnSpc>
                        <a:spcBef>
                          <a:spcPts val="0"/>
                        </a:spcBef>
                        <a:spcAft>
                          <a:spcPts val="0"/>
                        </a:spcAft>
                      </a:pPr>
                      <a:r>
                        <a:rPr lang="en-US" sz="1200" kern="1200" dirty="0" smtClean="0">
                          <a:solidFill>
                            <a:schemeClr val="tx1"/>
                          </a:solidFill>
                          <a:latin typeface="+mn-lt"/>
                          <a:ea typeface="Malgun Gothic"/>
                          <a:cs typeface="+mn-cs"/>
                        </a:rPr>
                        <a:t>I2R</a:t>
                      </a:r>
                      <a:endParaRPr lang="en-US" sz="1200" kern="1200" dirty="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MS PGothic" pitchFamily="34" charset="-128"/>
                        </a:rPr>
                        <a:t>1 </a:t>
                      </a:r>
                      <a:r>
                        <a:rPr kumimoji="0" lang="en-US" altLang="ko-KR" sz="1200" b="0" i="0" u="none" strike="noStrike" cap="none" normalizeH="0" baseline="0" dirty="0" err="1" smtClean="0">
                          <a:ln>
                            <a:noFill/>
                          </a:ln>
                          <a:solidFill>
                            <a:srgbClr val="000000"/>
                          </a:solidFill>
                          <a:effectLst/>
                          <a:latin typeface="Times New Roman" pitchFamily="18" charset="0"/>
                          <a:ea typeface="MS PGothic" pitchFamily="34" charset="-128"/>
                        </a:rPr>
                        <a:t>Fusionopolis</a:t>
                      </a:r>
                      <a:r>
                        <a:rPr kumimoji="0" lang="en-US" altLang="ko-KR" sz="1200" b="0" i="0" u="none" strike="noStrike" cap="none" normalizeH="0" baseline="0" dirty="0" smtClean="0">
                          <a:ln>
                            <a:noFill/>
                          </a:ln>
                          <a:solidFill>
                            <a:srgbClr val="000000"/>
                          </a:solidFill>
                          <a:effectLst/>
                          <a:latin typeface="Times New Roman" pitchFamily="18" charset="0"/>
                          <a:ea typeface="MS PGothic" pitchFamily="34" charset="-128"/>
                        </a:rPr>
                        <a:t> Way, Singapore</a:t>
                      </a:r>
                      <a:endParaRPr lang="en-US" sz="1200" kern="1200" dirty="0">
                        <a:solidFill>
                          <a:srgbClr val="000000"/>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MS PGothic" pitchFamily="34" charset="-128"/>
                        </a:rPr>
                        <a:t>+65-6408-2472</a:t>
                      </a:r>
                      <a:endParaRPr lang="en-US" sz="1200" dirty="0">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100" dirty="0" smtClean="0">
                          <a:solidFill>
                            <a:srgbClr val="393939"/>
                          </a:solidFill>
                          <a:latin typeface="+mn-lt"/>
                          <a:ea typeface="Malgun Gothic"/>
                          <a:hlinkClick r:id="rId11"/>
                        </a:rPr>
                        <a:t>yzhou@i2r.a-star.edu.sg</a:t>
                      </a:r>
                      <a:r>
                        <a:rPr lang="en-US" sz="1100" baseline="0" dirty="0" smtClean="0">
                          <a:solidFill>
                            <a:srgbClr val="393939"/>
                          </a:solidFill>
                          <a:latin typeface="+mn-lt"/>
                          <a:ea typeface="Malgun Gothic"/>
                        </a:rPr>
                        <a:t> </a:t>
                      </a:r>
                      <a:endParaRPr lang="en-US" sz="1100" dirty="0">
                        <a:solidFill>
                          <a:srgbClr val="393939"/>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795">
                <a:tc>
                  <a:txBody>
                    <a:bodyPr/>
                    <a:lstStyle/>
                    <a:p>
                      <a:pPr marL="0" marR="0" algn="l" defTabSz="914400" rtl="0" eaLnBrk="1" latinLnBrk="0" hangingPunct="1">
                        <a:lnSpc>
                          <a:spcPct val="100000"/>
                        </a:lnSpc>
                        <a:spcBef>
                          <a:spcPts val="0"/>
                        </a:spcBef>
                        <a:spcAft>
                          <a:spcPts val="0"/>
                        </a:spcAft>
                      </a:pPr>
                      <a:r>
                        <a:rPr lang="en-US" altLang="ko-KR" sz="1200" kern="1200" dirty="0" smtClean="0">
                          <a:solidFill>
                            <a:schemeClr val="tx1"/>
                          </a:solidFill>
                          <a:latin typeface="+mn-lt"/>
                          <a:ea typeface="Malgun Gothic"/>
                          <a:cs typeface="+mn-cs"/>
                        </a:rPr>
                        <a:t>Anna </a:t>
                      </a:r>
                      <a:r>
                        <a:rPr lang="en-US" altLang="ko-KR" sz="1200" kern="1200" dirty="0" err="1" smtClean="0">
                          <a:solidFill>
                            <a:schemeClr val="tx1"/>
                          </a:solidFill>
                          <a:latin typeface="+mn-lt"/>
                          <a:ea typeface="Malgun Gothic"/>
                          <a:cs typeface="+mn-cs"/>
                        </a:rPr>
                        <a:t>Pantelidou</a:t>
                      </a:r>
                      <a:endParaRPr lang="ko-KR" altLang="ko-KR" sz="1200" kern="1200" dirty="0" smtClean="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kern="1200" dirty="0" err="1" smtClean="0">
                          <a:solidFill>
                            <a:schemeClr val="tx1"/>
                          </a:solidFill>
                          <a:latin typeface="+mn-lt"/>
                          <a:ea typeface="Malgun Gothic"/>
                          <a:cs typeface="+mn-cs"/>
                        </a:rPr>
                        <a:t>Renesas</a:t>
                      </a:r>
                      <a:r>
                        <a:rPr lang="en-US" sz="1200" kern="1200" dirty="0" smtClean="0">
                          <a:solidFill>
                            <a:schemeClr val="tx1"/>
                          </a:solidFill>
                          <a:latin typeface="+mn-lt"/>
                          <a:ea typeface="Malgun Gothic"/>
                          <a:cs typeface="+mn-cs"/>
                        </a:rPr>
                        <a:t> Mobile</a:t>
                      </a:r>
                      <a:endParaRPr lang="ko-KR" sz="1200" kern="1200" dirty="0" smtClean="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kern="100" dirty="0" smtClean="0">
                          <a:latin typeface="Times New Roman"/>
                          <a:ea typeface="맑은 고딕"/>
                          <a:cs typeface="Times New Roman"/>
                        </a:rPr>
                        <a:t>Oulu,</a:t>
                      </a:r>
                      <a:r>
                        <a:rPr lang="en-US" sz="1200" kern="100" baseline="0" dirty="0" smtClean="0">
                          <a:latin typeface="Times New Roman"/>
                          <a:ea typeface="맑은 고딕"/>
                          <a:cs typeface="Times New Roman"/>
                        </a:rPr>
                        <a:t> Finland</a:t>
                      </a:r>
                      <a:endParaRPr lang="en-US" sz="1200"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100" dirty="0" smtClean="0">
                          <a:latin typeface="+mn-lt"/>
                          <a:ea typeface="Malgun Gothic"/>
                        </a:rPr>
                        <a:t>+358-50-410-5316</a:t>
                      </a:r>
                      <a:endParaRPr lang="en-US" sz="1100" dirty="0">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900" dirty="0" smtClean="0">
                          <a:solidFill>
                            <a:srgbClr val="393939"/>
                          </a:solidFill>
                          <a:latin typeface="+mn-lt"/>
                          <a:ea typeface="Malgun Gothic"/>
                          <a:hlinkClick r:id="rId12"/>
                        </a:rPr>
                        <a:t>anna.pantelidou@renesasmobile.com</a:t>
                      </a:r>
                      <a:r>
                        <a:rPr lang="en-US" sz="900" dirty="0" smtClean="0">
                          <a:solidFill>
                            <a:srgbClr val="393939"/>
                          </a:solidFill>
                          <a:latin typeface="+mn-lt"/>
                          <a:ea typeface="Malgun Gothic"/>
                        </a:rPr>
                        <a:t> </a:t>
                      </a:r>
                      <a:endParaRPr lang="en-US" sz="900" dirty="0">
                        <a:solidFill>
                          <a:srgbClr val="393939"/>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795">
                <a:tc>
                  <a:txBody>
                    <a:bodyPr/>
                    <a:lstStyle/>
                    <a:p>
                      <a:pPr marL="0" marR="0" algn="l" defTabSz="914400" rtl="0" eaLnBrk="1" latinLnBrk="0" hangingPunct="1">
                        <a:lnSpc>
                          <a:spcPct val="100000"/>
                        </a:lnSpc>
                        <a:spcBef>
                          <a:spcPts val="0"/>
                        </a:spcBef>
                        <a:spcAft>
                          <a:spcPts val="0"/>
                        </a:spcAft>
                      </a:pPr>
                      <a:r>
                        <a:rPr lang="en-US" altLang="ko-KR" sz="1200" kern="1200" dirty="0" err="1" smtClean="0">
                          <a:solidFill>
                            <a:schemeClr val="tx1"/>
                          </a:solidFill>
                          <a:latin typeface="+mn-lt"/>
                          <a:ea typeface="Malgun Gothic"/>
                          <a:cs typeface="+mn-cs"/>
                        </a:rPr>
                        <a:t>Juho</a:t>
                      </a:r>
                      <a:r>
                        <a:rPr lang="en-US" altLang="ko-KR" sz="1200" kern="1200" dirty="0" smtClean="0">
                          <a:solidFill>
                            <a:schemeClr val="tx1"/>
                          </a:solidFill>
                          <a:latin typeface="+mn-lt"/>
                          <a:ea typeface="Malgun Gothic"/>
                          <a:cs typeface="+mn-cs"/>
                        </a:rPr>
                        <a:t> </a:t>
                      </a:r>
                      <a:r>
                        <a:rPr lang="en-US" altLang="ko-KR" sz="1200" kern="1200" dirty="0" err="1" smtClean="0">
                          <a:solidFill>
                            <a:schemeClr val="tx1"/>
                          </a:solidFill>
                          <a:latin typeface="+mn-lt"/>
                          <a:ea typeface="Malgun Gothic"/>
                          <a:cs typeface="+mn-cs"/>
                        </a:rPr>
                        <a:t>Pirskanen</a:t>
                      </a:r>
                      <a:endParaRPr lang="ko-KR" altLang="ko-KR" sz="1200" kern="1200" dirty="0" smtClean="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kern="1200" dirty="0" err="1" smtClean="0">
                          <a:solidFill>
                            <a:schemeClr val="tx1"/>
                          </a:solidFill>
                          <a:latin typeface="+mn-lt"/>
                          <a:ea typeface="Malgun Gothic"/>
                          <a:cs typeface="+mn-cs"/>
                        </a:rPr>
                        <a:t>Renesas</a:t>
                      </a:r>
                      <a:r>
                        <a:rPr lang="en-US" sz="1200" kern="1200" dirty="0" smtClean="0">
                          <a:solidFill>
                            <a:schemeClr val="tx1"/>
                          </a:solidFill>
                          <a:latin typeface="+mn-lt"/>
                          <a:ea typeface="Malgun Gothic"/>
                          <a:cs typeface="+mn-cs"/>
                        </a:rPr>
                        <a:t> Mobile</a:t>
                      </a:r>
                      <a:endParaRPr lang="ko-KR" sz="1200" kern="1200" dirty="0" smtClean="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ko-KR" sz="1200" kern="100" dirty="0" smtClean="0">
                          <a:latin typeface="+mn-lt"/>
                          <a:ea typeface="맑은 고딕"/>
                          <a:cs typeface="Times New Roman"/>
                        </a:rPr>
                        <a:t>Oulu,</a:t>
                      </a:r>
                      <a:r>
                        <a:rPr lang="en-US" altLang="ko-KR" sz="1200" kern="100" baseline="0" dirty="0" smtClean="0">
                          <a:latin typeface="+mn-lt"/>
                          <a:ea typeface="맑은 고딕"/>
                          <a:cs typeface="Times New Roman"/>
                        </a:rPr>
                        <a:t> Finland</a:t>
                      </a:r>
                      <a:endParaRPr lang="en-US" altLang="ko-KR" sz="1200" kern="100" dirty="0">
                        <a:latin typeface="+mn-lt"/>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100" dirty="0" smtClean="0">
                          <a:latin typeface="+mn-lt"/>
                          <a:ea typeface="Malgun Gothic"/>
                        </a:rPr>
                        <a:t>+358-50-363-6632</a:t>
                      </a:r>
                      <a:endParaRPr lang="en-US" sz="1100" dirty="0">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900" dirty="0" smtClean="0">
                          <a:solidFill>
                            <a:srgbClr val="393939"/>
                          </a:solidFill>
                          <a:latin typeface="+mn-lt"/>
                          <a:ea typeface="Malgun Gothic"/>
                          <a:hlinkClick r:id="rId13"/>
                        </a:rPr>
                        <a:t>juho.pirskanen@renesasmobile.com</a:t>
                      </a:r>
                      <a:endParaRPr lang="en-US" sz="900" dirty="0">
                        <a:solidFill>
                          <a:srgbClr val="393939"/>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795">
                <a:tc>
                  <a:txBody>
                    <a:bodyPr/>
                    <a:lstStyle/>
                    <a:p>
                      <a:pPr marL="0" marR="0" algn="l" defTabSz="914400" rtl="0" eaLnBrk="1" latinLnBrk="0" hangingPunct="1">
                        <a:lnSpc>
                          <a:spcPct val="100000"/>
                        </a:lnSpc>
                        <a:spcBef>
                          <a:spcPts val="0"/>
                        </a:spcBef>
                        <a:spcAft>
                          <a:spcPts val="0"/>
                        </a:spcAft>
                      </a:pPr>
                      <a:r>
                        <a:rPr lang="en-US" altLang="ko-KR" sz="1200" kern="1200" dirty="0" err="1" smtClean="0">
                          <a:solidFill>
                            <a:schemeClr val="tx1"/>
                          </a:solidFill>
                          <a:latin typeface="+mn-lt"/>
                          <a:ea typeface="Malgun Gothic"/>
                          <a:cs typeface="+mn-cs"/>
                        </a:rPr>
                        <a:t>Timo</a:t>
                      </a:r>
                      <a:r>
                        <a:rPr lang="en-US" altLang="ko-KR" sz="1200" kern="1200" dirty="0" smtClean="0">
                          <a:solidFill>
                            <a:schemeClr val="tx1"/>
                          </a:solidFill>
                          <a:latin typeface="+mn-lt"/>
                          <a:ea typeface="Malgun Gothic"/>
                          <a:cs typeface="+mn-cs"/>
                        </a:rPr>
                        <a:t> </a:t>
                      </a:r>
                      <a:r>
                        <a:rPr lang="en-US" altLang="ko-KR" sz="1200" kern="1200" dirty="0" err="1" smtClean="0">
                          <a:solidFill>
                            <a:schemeClr val="tx1"/>
                          </a:solidFill>
                          <a:latin typeface="+mn-lt"/>
                          <a:ea typeface="Malgun Gothic"/>
                          <a:cs typeface="+mn-cs"/>
                        </a:rPr>
                        <a:t>Koskela</a:t>
                      </a:r>
                      <a:endParaRPr lang="ko-KR" altLang="ko-KR" sz="1200" kern="1200" dirty="0" smtClean="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kern="1200" dirty="0" err="1" smtClean="0">
                          <a:solidFill>
                            <a:schemeClr val="tx1"/>
                          </a:solidFill>
                          <a:latin typeface="+mn-lt"/>
                          <a:ea typeface="Malgun Gothic"/>
                          <a:cs typeface="+mn-cs"/>
                        </a:rPr>
                        <a:t>Renesas</a:t>
                      </a:r>
                      <a:r>
                        <a:rPr lang="en-US" sz="1200" kern="1200" dirty="0" smtClean="0">
                          <a:solidFill>
                            <a:schemeClr val="tx1"/>
                          </a:solidFill>
                          <a:latin typeface="+mn-lt"/>
                          <a:ea typeface="Malgun Gothic"/>
                          <a:cs typeface="+mn-cs"/>
                        </a:rPr>
                        <a:t> Mobile</a:t>
                      </a:r>
                      <a:endParaRPr lang="ko-KR" sz="1200" kern="1200" dirty="0" smtClean="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kern="100" dirty="0" smtClean="0">
                          <a:latin typeface="+mn-lt"/>
                          <a:ea typeface="맑은 고딕"/>
                          <a:cs typeface="Times New Roman"/>
                        </a:rPr>
                        <a:t>Oulu,</a:t>
                      </a:r>
                      <a:r>
                        <a:rPr lang="en-US" altLang="ko-KR" sz="1200" kern="100" baseline="0" dirty="0" smtClean="0">
                          <a:latin typeface="+mn-lt"/>
                          <a:ea typeface="맑은 고딕"/>
                          <a:cs typeface="Times New Roman"/>
                        </a:rPr>
                        <a:t> Finland</a:t>
                      </a:r>
                      <a:endParaRPr lang="en-US" sz="1200"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100" dirty="0" smtClean="0">
                          <a:latin typeface="+mn-lt"/>
                          <a:ea typeface="Malgun Gothic"/>
                        </a:rPr>
                        <a:t>+358-50-487-6991</a:t>
                      </a:r>
                      <a:endParaRPr lang="en-US" sz="1100" dirty="0">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050" dirty="0" smtClean="0">
                          <a:solidFill>
                            <a:srgbClr val="393939"/>
                          </a:solidFill>
                          <a:latin typeface="+mn-lt"/>
                          <a:ea typeface="Malgun Gothic"/>
                          <a:hlinkClick r:id="rId14"/>
                        </a:rPr>
                        <a:t>timo.koskela@renesasmobile.com</a:t>
                      </a:r>
                      <a:endParaRPr lang="en-US" sz="1050" dirty="0">
                        <a:solidFill>
                          <a:srgbClr val="393939"/>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795">
                <a:tc>
                  <a:txBody>
                    <a:bodyPr/>
                    <a:lstStyle/>
                    <a:p>
                      <a:pPr marL="0" marR="0" algn="l" defTabSz="914400" rtl="0" eaLnBrk="1" latinLnBrk="0" hangingPunct="1">
                        <a:lnSpc>
                          <a:spcPct val="100000"/>
                        </a:lnSpc>
                        <a:spcBef>
                          <a:spcPts val="0"/>
                        </a:spcBef>
                        <a:spcAft>
                          <a:spcPts val="0"/>
                        </a:spcAft>
                      </a:pPr>
                      <a:r>
                        <a:rPr lang="en-US" altLang="ko-KR" sz="1200" kern="1200" dirty="0" err="1" smtClean="0">
                          <a:solidFill>
                            <a:schemeClr val="tx1"/>
                          </a:solidFill>
                          <a:latin typeface="+mn-lt"/>
                          <a:ea typeface="Malgun Gothic"/>
                          <a:cs typeface="+mn-cs"/>
                        </a:rPr>
                        <a:t>Liwen</a:t>
                      </a:r>
                      <a:r>
                        <a:rPr lang="en-US" altLang="ko-KR" sz="1200" kern="1200" dirty="0" smtClean="0">
                          <a:solidFill>
                            <a:schemeClr val="tx1"/>
                          </a:solidFill>
                          <a:latin typeface="+mn-lt"/>
                          <a:ea typeface="Malgun Gothic"/>
                          <a:cs typeface="+mn-cs"/>
                        </a:rPr>
                        <a:t> Chu</a:t>
                      </a:r>
                      <a:endParaRPr lang="ko-KR" altLang="ko-KR" sz="1200" kern="1200" dirty="0" smtClean="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kern="1200" dirty="0" smtClean="0">
                          <a:solidFill>
                            <a:schemeClr val="tx1"/>
                          </a:solidFill>
                          <a:latin typeface="+mn-lt"/>
                          <a:ea typeface="Malgun Gothic"/>
                          <a:cs typeface="+mn-cs"/>
                        </a:rPr>
                        <a:t>STMicroelectronics</a:t>
                      </a:r>
                      <a:endParaRPr lang="ko-KR" sz="1200" kern="1200" dirty="0" smtClean="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kern="100" dirty="0" smtClean="0">
                          <a:latin typeface="Times New Roman"/>
                          <a:ea typeface="맑은 고딕"/>
                          <a:cs typeface="Times New Roman"/>
                        </a:rPr>
                        <a:t>Santa</a:t>
                      </a:r>
                      <a:r>
                        <a:rPr lang="en-US" sz="1200" kern="100" baseline="0" dirty="0" smtClean="0">
                          <a:latin typeface="Times New Roman"/>
                          <a:ea typeface="맑은 고딕"/>
                          <a:cs typeface="Times New Roman"/>
                        </a:rPr>
                        <a:t> Clara, CA, USA</a:t>
                      </a:r>
                      <a:endParaRPr lang="en-US" sz="1200"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200" dirty="0" smtClean="0">
                          <a:latin typeface="+mn-lt"/>
                          <a:ea typeface="Malgun Gothic"/>
                        </a:rPr>
                        <a:t>+1-408-467-8436</a:t>
                      </a:r>
                      <a:endParaRPr lang="en-US" sz="1200" dirty="0">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100" dirty="0" smtClean="0">
                          <a:solidFill>
                            <a:srgbClr val="393939"/>
                          </a:solidFill>
                          <a:latin typeface="+mn-lt"/>
                          <a:ea typeface="Malgun Gothic"/>
                          <a:hlinkClick r:id="rId15"/>
                        </a:rPr>
                        <a:t>liwen.chu@st.com</a:t>
                      </a:r>
                      <a:r>
                        <a:rPr lang="en-US" sz="1100" dirty="0" smtClean="0">
                          <a:solidFill>
                            <a:srgbClr val="393939"/>
                          </a:solidFill>
                          <a:latin typeface="+mn-lt"/>
                          <a:ea typeface="Malgun Gothic"/>
                        </a:rPr>
                        <a:t> </a:t>
                      </a:r>
                      <a:endParaRPr lang="en-US" sz="1100" dirty="0">
                        <a:solidFill>
                          <a:srgbClr val="393939"/>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795">
                <a:tc>
                  <a:txBody>
                    <a:bodyPr/>
                    <a:lstStyle/>
                    <a:p>
                      <a:pPr marL="0" marR="0" algn="l" defTabSz="914400" rtl="0" eaLnBrk="1" latinLnBrk="0" hangingPunct="1">
                        <a:lnSpc>
                          <a:spcPct val="100000"/>
                        </a:lnSpc>
                        <a:spcBef>
                          <a:spcPts val="0"/>
                        </a:spcBef>
                        <a:spcAft>
                          <a:spcPts val="0"/>
                        </a:spcAft>
                      </a:pPr>
                      <a:r>
                        <a:rPr lang="en-US" altLang="ko-KR" sz="1200" kern="1200" dirty="0" smtClean="0">
                          <a:solidFill>
                            <a:schemeClr val="tx1"/>
                          </a:solidFill>
                          <a:latin typeface="+mn-lt"/>
                          <a:ea typeface="Malgun Gothic"/>
                          <a:cs typeface="+mn-cs"/>
                        </a:rPr>
                        <a:t>George </a:t>
                      </a:r>
                      <a:r>
                        <a:rPr lang="en-US" altLang="ko-KR" sz="1200" kern="1200" dirty="0" err="1" smtClean="0">
                          <a:solidFill>
                            <a:schemeClr val="tx1"/>
                          </a:solidFill>
                          <a:latin typeface="+mn-lt"/>
                          <a:ea typeface="Malgun Gothic"/>
                          <a:cs typeface="+mn-cs"/>
                        </a:rPr>
                        <a:t>Vlantis</a:t>
                      </a:r>
                      <a:endParaRPr lang="ko-KR" altLang="ko-KR" sz="1200" kern="1200" dirty="0" smtClean="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kern="1200" dirty="0" smtClean="0">
                          <a:solidFill>
                            <a:schemeClr val="tx1"/>
                          </a:solidFill>
                          <a:latin typeface="+mn-lt"/>
                          <a:ea typeface="Malgun Gothic"/>
                          <a:cs typeface="+mn-cs"/>
                        </a:rPr>
                        <a:t>STMicroelectronics</a:t>
                      </a:r>
                      <a:endParaRPr lang="ko-KR" sz="1200" kern="1200" dirty="0" smtClean="0">
                        <a:solidFill>
                          <a:schemeClr val="tx1"/>
                        </a:solidFill>
                        <a:latin typeface="+mn-lt"/>
                        <a:ea typeface="Malgun Gothic"/>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kern="100" dirty="0" smtClean="0">
                          <a:latin typeface="Times New Roman"/>
                          <a:ea typeface="맑은 고딕"/>
                          <a:cs typeface="Times New Roman"/>
                        </a:rPr>
                        <a:t>Santa</a:t>
                      </a:r>
                      <a:r>
                        <a:rPr lang="en-US" sz="1200" kern="100" baseline="0" dirty="0" smtClean="0">
                          <a:latin typeface="Times New Roman"/>
                          <a:ea typeface="맑은 고딕"/>
                          <a:cs typeface="Times New Roman"/>
                        </a:rPr>
                        <a:t> Clara, CA, USA</a:t>
                      </a:r>
                      <a:endParaRPr lang="en-US" sz="1200" kern="100" dirty="0">
                        <a:latin typeface="Times New Roman"/>
                        <a:ea typeface="맑은 고딕"/>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200" dirty="0" smtClean="0">
                          <a:latin typeface="+mn-lt"/>
                          <a:ea typeface="Malgun Gothic"/>
                        </a:rPr>
                        <a:t>+1-408-893-9357</a:t>
                      </a:r>
                      <a:endParaRPr lang="en-US" sz="1200" dirty="0">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0000"/>
                        </a:lnSpc>
                        <a:spcBef>
                          <a:spcPts val="0"/>
                        </a:spcBef>
                        <a:spcAft>
                          <a:spcPts val="0"/>
                        </a:spcAft>
                      </a:pPr>
                      <a:r>
                        <a:rPr lang="en-US" sz="1100" dirty="0" smtClean="0">
                          <a:solidFill>
                            <a:srgbClr val="393939"/>
                          </a:solidFill>
                          <a:latin typeface="+mn-lt"/>
                          <a:ea typeface="Malgun Gothic"/>
                          <a:hlinkClick r:id="rId16"/>
                        </a:rPr>
                        <a:t>george.vlantis@st.com</a:t>
                      </a:r>
                      <a:r>
                        <a:rPr lang="en-US" sz="1100" dirty="0" smtClean="0">
                          <a:solidFill>
                            <a:srgbClr val="393939"/>
                          </a:solidFill>
                          <a:latin typeface="+mn-lt"/>
                          <a:ea typeface="Malgun Gothic"/>
                        </a:rPr>
                        <a:t> </a:t>
                      </a:r>
                      <a:endParaRPr lang="en-US" sz="1100" dirty="0">
                        <a:solidFill>
                          <a:srgbClr val="393939"/>
                        </a:solidFill>
                        <a:latin typeface="+mn-lt"/>
                        <a:ea typeface="Malgun Gothic"/>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 name="Slide Number Placeholder 4"/>
          <p:cNvSpPr>
            <a:spLocks noGrp="1"/>
          </p:cNvSpPr>
          <p:nvPr>
            <p:ph type="sldNum" sz="quarter" idx="4294967295"/>
          </p:nvPr>
        </p:nvSpPr>
        <p:spPr>
          <a:xfrm>
            <a:off x="4284433" y="6475413"/>
            <a:ext cx="516167" cy="184666"/>
          </a:xfrm>
          <a:prstGeom prst="rect">
            <a:avLst/>
          </a:prstGeom>
        </p:spPr>
        <p:txBody>
          <a:bodyPr/>
          <a:lstStyle/>
          <a:p>
            <a:pPr>
              <a:defRPr/>
            </a:pPr>
            <a:r>
              <a:rPr lang="en-US" dirty="0" smtClean="0"/>
              <a:t>Slide </a:t>
            </a:r>
            <a:fld id="{E132E8F0-0953-4589-931F-0CF931D74C39}" type="slidenum">
              <a:rPr lang="en-US" smtClean="0"/>
              <a:pPr>
                <a:defRPr/>
              </a:pPr>
              <a:t>3</a:t>
            </a:fld>
            <a:endParaRPr lang="en-US" dirty="0"/>
          </a:p>
        </p:txBody>
      </p:sp>
      <p:sp>
        <p:nvSpPr>
          <p:cNvPr id="11" name="Footer Placeholder 3"/>
          <p:cNvSpPr>
            <a:spLocks noGrp="1"/>
          </p:cNvSpPr>
          <p:nvPr>
            <p:ph type="ftr" sz="quarter" idx="4294967295"/>
          </p:nvPr>
        </p:nvSpPr>
        <p:spPr>
          <a:xfrm>
            <a:off x="7338674" y="6475413"/>
            <a:ext cx="1348126" cy="184666"/>
          </a:xfrm>
          <a:prstGeom prst="rect">
            <a:avLst/>
          </a:prstGeom>
        </p:spPr>
        <p:txBody>
          <a:bodyPr/>
          <a:lstStyle/>
          <a:p>
            <a:pPr>
              <a:defRPr/>
            </a:pPr>
            <a:r>
              <a:rPr lang="en-US" dirty="0" smtClean="0"/>
              <a:t>Minho Cheong, ETRI</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제목 1"/>
          <p:cNvSpPr>
            <a:spLocks noGrp="1"/>
          </p:cNvSpPr>
          <p:nvPr>
            <p:ph type="title"/>
          </p:nvPr>
        </p:nvSpPr>
        <p:spPr/>
        <p:txBody>
          <a:bodyPr/>
          <a:lstStyle/>
          <a:p>
            <a:r>
              <a:rPr lang="en-US" altLang="ko-KR" smtClean="0">
                <a:ea typeface="굴림" charset="-127"/>
              </a:rPr>
              <a:t>Background</a:t>
            </a:r>
            <a:endParaRPr lang="ko-KR" altLang="en-US" smtClean="0">
              <a:ea typeface="굴림" charset="-127"/>
            </a:endParaRPr>
          </a:p>
        </p:txBody>
      </p:sp>
      <p:sp>
        <p:nvSpPr>
          <p:cNvPr id="3075" name="내용 개체 틀 2"/>
          <p:cNvSpPr>
            <a:spLocks noGrp="1"/>
          </p:cNvSpPr>
          <p:nvPr>
            <p:ph idx="1"/>
          </p:nvPr>
        </p:nvSpPr>
        <p:spPr/>
        <p:txBody>
          <a:bodyPr/>
          <a:lstStyle/>
          <a:p>
            <a:r>
              <a:rPr lang="en-US" altLang="ko-KR" smtClean="0">
                <a:ea typeface="굴림" charset="-127"/>
              </a:rPr>
              <a:t>Sectorized transmission may be used in 802.11ah to mitigate hidden problems and OBSS interferences</a:t>
            </a:r>
            <a:endParaRPr lang="ko-KR" altLang="en-US" smtClean="0">
              <a:ea typeface="굴림" charset="-127"/>
            </a:endParaRPr>
          </a:p>
        </p:txBody>
      </p:sp>
      <p:pic>
        <p:nvPicPr>
          <p:cNvPr id="3076" name="Picture 2" descr="Sector 그림"/>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2819400"/>
            <a:ext cx="3657600" cy="319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077" name="그룹 30"/>
          <p:cNvGrpSpPr>
            <a:grpSpLocks/>
          </p:cNvGrpSpPr>
          <p:nvPr/>
        </p:nvGrpSpPr>
        <p:grpSpPr bwMode="auto">
          <a:xfrm>
            <a:off x="4246563" y="3714750"/>
            <a:ext cx="4362450" cy="1416050"/>
            <a:chOff x="0" y="0"/>
            <a:chExt cx="4205656" cy="1088258"/>
          </a:xfrm>
        </p:grpSpPr>
        <p:pic>
          <p:nvPicPr>
            <p:cNvPr id="308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205656" cy="695164"/>
            </a:xfrm>
            <a:prstGeom prst="rect">
              <a:avLst/>
            </a:prstGeom>
            <a:noFill/>
            <a:ln>
              <a:noFill/>
            </a:ln>
            <a:effectLst/>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EEECE1"/>
                    </a:outerShdw>
                  </a:effectLst>
                </a14:hiddenEffects>
              </a:ext>
            </a:extLst>
          </p:spPr>
        </p:pic>
        <p:sp>
          <p:nvSpPr>
            <p:cNvPr id="3081" name="TextBox 29"/>
            <p:cNvSpPr txBox="1">
              <a:spLocks noChangeArrowheads="1"/>
            </p:cNvSpPr>
            <p:nvPr/>
          </p:nvSpPr>
          <p:spPr bwMode="auto">
            <a:xfrm>
              <a:off x="1386036" y="882834"/>
              <a:ext cx="1136407" cy="205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spcBef>
                  <a:spcPts val="500"/>
                </a:spcBef>
                <a:spcAft>
                  <a:spcPts val="500"/>
                </a:spcAft>
              </a:pPr>
              <a:r>
                <a:rPr lang="en-US" altLang="ko-KR" sz="1100">
                  <a:solidFill>
                    <a:srgbClr val="000000"/>
                  </a:solidFill>
                  <a:latin typeface="Calibri" pitchFamily="34" charset="0"/>
                </a:rPr>
                <a:t>STA1 hidden from STA2</a:t>
              </a:r>
              <a:endParaRPr lang="ko-KR" altLang="ko-KR"/>
            </a:p>
          </p:txBody>
        </p:sp>
      </p:grpSp>
      <p:sp>
        <p:nvSpPr>
          <p:cNvPr id="11" name="Slide Number Placeholder 4"/>
          <p:cNvSpPr>
            <a:spLocks noGrp="1"/>
          </p:cNvSpPr>
          <p:nvPr>
            <p:ph type="sldNum" sz="quarter" idx="4294967295"/>
          </p:nvPr>
        </p:nvSpPr>
        <p:spPr>
          <a:xfrm>
            <a:off x="4284433" y="6475413"/>
            <a:ext cx="516167" cy="184666"/>
          </a:xfrm>
          <a:prstGeom prst="rect">
            <a:avLst/>
          </a:prstGeom>
        </p:spPr>
        <p:txBody>
          <a:bodyPr/>
          <a:lstStyle/>
          <a:p>
            <a:pPr>
              <a:defRPr/>
            </a:pPr>
            <a:r>
              <a:rPr lang="en-US" dirty="0" smtClean="0"/>
              <a:t>Slide </a:t>
            </a:r>
            <a:fld id="{E132E8F0-0953-4589-931F-0CF931D74C39}" type="slidenum">
              <a:rPr lang="en-US" smtClean="0"/>
              <a:pPr>
                <a:defRPr/>
              </a:pPr>
              <a:t>4</a:t>
            </a:fld>
            <a:endParaRPr lang="en-US" dirty="0"/>
          </a:p>
        </p:txBody>
      </p:sp>
      <p:sp>
        <p:nvSpPr>
          <p:cNvPr id="12" name="Footer Placeholder 3"/>
          <p:cNvSpPr>
            <a:spLocks noGrp="1"/>
          </p:cNvSpPr>
          <p:nvPr>
            <p:ph type="ftr" sz="quarter" idx="4294967295"/>
          </p:nvPr>
        </p:nvSpPr>
        <p:spPr>
          <a:xfrm>
            <a:off x="7338674" y="6475413"/>
            <a:ext cx="1348126" cy="184666"/>
          </a:xfrm>
          <a:prstGeom prst="rect">
            <a:avLst/>
          </a:prstGeom>
        </p:spPr>
        <p:txBody>
          <a:bodyPr/>
          <a:lstStyle/>
          <a:p>
            <a:pPr>
              <a:defRPr/>
            </a:pPr>
            <a:r>
              <a:rPr lang="en-US" dirty="0" smtClean="0"/>
              <a:t>Minho Cheong, ETRI</a:t>
            </a:r>
            <a:endParaRPr lang="en-US" dirty="0"/>
          </a:p>
        </p:txBody>
      </p:sp>
      <p:sp>
        <p:nvSpPr>
          <p:cNvPr id="13" name="Date Placeholder 5"/>
          <p:cNvSpPr>
            <a:spLocks noGrp="1"/>
          </p:cNvSpPr>
          <p:nvPr>
            <p:ph type="dt" sz="half" idx="2"/>
          </p:nvPr>
        </p:nvSpPr>
        <p:spPr>
          <a:xfrm>
            <a:off x="696913" y="332601"/>
            <a:ext cx="1182055" cy="276999"/>
          </a:xfrm>
        </p:spPr>
        <p:txBody>
          <a:bodyPr/>
          <a:lstStyle/>
          <a:p>
            <a:pPr>
              <a:defRPr/>
            </a:pPr>
            <a:r>
              <a:rPr lang="en-US" dirty="0" smtClean="0"/>
              <a:t>March 2013</a:t>
            </a:r>
            <a:endParaRPr lang="en-US" dirty="0"/>
          </a:p>
        </p:txBody>
      </p:sp>
    </p:spTree>
    <p:extLst>
      <p:ext uri="{BB962C8B-B14F-4D97-AF65-F5344CB8AC3E}">
        <p14:creationId xmlns:p14="http://schemas.microsoft.com/office/powerpoint/2010/main" val="23888189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ltLang="ko-KR" sz="2800" dirty="0" smtClean="0">
                <a:ea typeface="굴림" charset="-127"/>
              </a:rPr>
              <a:t>Type 0 </a:t>
            </a:r>
            <a:r>
              <a:rPr lang="en-US" altLang="ko-KR" sz="2800" dirty="0" err="1" smtClean="0">
                <a:ea typeface="굴림" charset="-127"/>
              </a:rPr>
              <a:t>Sectorization</a:t>
            </a:r>
            <a:r>
              <a:rPr lang="en-US" altLang="ko-KR" sz="2800" dirty="0" smtClean="0">
                <a:ea typeface="굴림" charset="-127"/>
              </a:rPr>
              <a:t> Scheme</a:t>
            </a:r>
            <a:br>
              <a:rPr lang="en-US" altLang="ko-KR" sz="2800" dirty="0" smtClean="0">
                <a:ea typeface="굴림" charset="-127"/>
              </a:rPr>
            </a:br>
            <a:r>
              <a:rPr lang="en-US" altLang="ko-KR" sz="1600" dirty="0" smtClean="0">
                <a:ea typeface="굴림" charset="-127"/>
              </a:rPr>
              <a:t>[1] IEEE11-12-0852-00-00ah </a:t>
            </a:r>
            <a:r>
              <a:rPr lang="en-US" altLang="ko-KR" sz="1600" dirty="0" err="1" smtClean="0">
                <a:ea typeface="굴림" charset="-127"/>
              </a:rPr>
              <a:t>Sectorization</a:t>
            </a:r>
            <a:r>
              <a:rPr lang="en-US" altLang="ko-KR" sz="1600" dirty="0" smtClean="0">
                <a:ea typeface="굴림" charset="-127"/>
              </a:rPr>
              <a:t> for Hidden Node Mitigation</a:t>
            </a:r>
          </a:p>
        </p:txBody>
      </p:sp>
      <p:sp>
        <p:nvSpPr>
          <p:cNvPr id="4099" name="Content Placeholder 2"/>
          <p:cNvSpPr>
            <a:spLocks noGrp="1"/>
          </p:cNvSpPr>
          <p:nvPr>
            <p:ph idx="1"/>
          </p:nvPr>
        </p:nvSpPr>
        <p:spPr>
          <a:xfrm>
            <a:off x="381000" y="1828800"/>
            <a:ext cx="8115300" cy="2992438"/>
          </a:xfrm>
        </p:spPr>
        <p:txBody>
          <a:bodyPr/>
          <a:lstStyle/>
          <a:p>
            <a:r>
              <a:rPr lang="en-US" altLang="ko-KR" sz="1800" dirty="0" err="1" smtClean="0">
                <a:ea typeface="굴림" charset="-127"/>
              </a:rPr>
              <a:t>Sectorization</a:t>
            </a:r>
            <a:r>
              <a:rPr lang="en-US" altLang="ko-KR" sz="1800" dirty="0" smtClean="0">
                <a:ea typeface="굴림" charset="-127"/>
              </a:rPr>
              <a:t> was proposed by Huawei to mitigate hidden node (because the number of active nodes is reduced in a specific sector) </a:t>
            </a:r>
          </a:p>
          <a:p>
            <a:pPr lvl="1"/>
            <a:r>
              <a:rPr lang="en-US" altLang="ko-KR" sz="1500" dirty="0" smtClean="0">
                <a:ea typeface="굴림" charset="-127"/>
              </a:rPr>
              <a:t>AP divides the space in multiple sectors and use a TDM approach to allow STA transmissions in one sector at the time</a:t>
            </a:r>
          </a:p>
          <a:p>
            <a:pPr lvl="1"/>
            <a:r>
              <a:rPr lang="en-US" altLang="ko-KR" sz="1500" dirty="0" smtClean="0">
                <a:ea typeface="굴림" charset="-127"/>
              </a:rPr>
              <a:t>Stations are allowed to transmit and receive data only in the time interval corresponding with their sector (called as Sector Interval in the drawing)</a:t>
            </a:r>
          </a:p>
          <a:p>
            <a:pPr lvl="1"/>
            <a:r>
              <a:rPr lang="en-US" altLang="ko-KR" sz="1500" dirty="0" smtClean="0">
                <a:ea typeface="굴림" charset="-127"/>
              </a:rPr>
              <a:t>Some time interval can be left for channel access of all sectors at the same time</a:t>
            </a:r>
          </a:p>
          <a:p>
            <a:r>
              <a:rPr lang="en-US" altLang="ko-KR" sz="1800" dirty="0" smtClean="0">
                <a:ea typeface="굴림" charset="-127"/>
              </a:rPr>
              <a:t>Note 1: SFD 4.2.I provides the basis for this </a:t>
            </a:r>
            <a:r>
              <a:rPr lang="en-US" altLang="ko-KR" sz="1800" dirty="0" err="1" smtClean="0">
                <a:ea typeface="굴림" charset="-127"/>
              </a:rPr>
              <a:t>sectorization</a:t>
            </a:r>
            <a:r>
              <a:rPr lang="en-US" altLang="ko-KR" sz="1800" dirty="0" smtClean="0">
                <a:ea typeface="굴림" charset="-127"/>
              </a:rPr>
              <a:t> scheme</a:t>
            </a:r>
          </a:p>
          <a:p>
            <a:r>
              <a:rPr lang="en-US" altLang="ko-KR" sz="1800" dirty="0" smtClean="0">
                <a:ea typeface="굴림" charset="-127"/>
              </a:rPr>
              <a:t>Note 2: This approach applies to either BSS with only </a:t>
            </a:r>
            <a:r>
              <a:rPr lang="en-US" altLang="ko-KR" sz="1800" dirty="0" err="1" smtClean="0">
                <a:ea typeface="굴림" charset="-127"/>
              </a:rPr>
              <a:t>sectorized</a:t>
            </a:r>
            <a:r>
              <a:rPr lang="en-US" altLang="ko-KR" sz="1800" dirty="0" smtClean="0">
                <a:ea typeface="굴림" charset="-127"/>
              </a:rPr>
              <a:t> (no </a:t>
            </a:r>
            <a:r>
              <a:rPr lang="en-US" altLang="ko-KR" sz="1800" dirty="0" err="1" smtClean="0">
                <a:ea typeface="굴림" charset="-127"/>
              </a:rPr>
              <a:t>omni</a:t>
            </a:r>
            <a:r>
              <a:rPr lang="en-US" altLang="ko-KR" sz="1800" dirty="0" smtClean="0">
                <a:ea typeface="굴림" charset="-127"/>
              </a:rPr>
              <a:t>) beam or BSS with both </a:t>
            </a:r>
            <a:r>
              <a:rPr lang="en-US" altLang="ko-KR" sz="1800" dirty="0" err="1" smtClean="0">
                <a:ea typeface="굴림" charset="-127"/>
              </a:rPr>
              <a:t>sectorized</a:t>
            </a:r>
            <a:r>
              <a:rPr lang="en-US" altLang="ko-KR" sz="1800" dirty="0" smtClean="0">
                <a:ea typeface="굴림" charset="-127"/>
              </a:rPr>
              <a:t> beam and </a:t>
            </a:r>
            <a:r>
              <a:rPr lang="en-US" altLang="ko-KR" sz="1800" dirty="0" err="1" smtClean="0">
                <a:ea typeface="굴림" charset="-127"/>
              </a:rPr>
              <a:t>omni</a:t>
            </a:r>
            <a:r>
              <a:rPr lang="en-US" altLang="ko-KR" sz="1800" dirty="0" smtClean="0">
                <a:ea typeface="굴림" charset="-127"/>
              </a:rPr>
              <a:t> beam</a:t>
            </a:r>
          </a:p>
          <a:p>
            <a:endParaRPr lang="en-US" altLang="ko-KR" dirty="0" smtClean="0">
              <a:ea typeface="굴림" charset="-127"/>
            </a:endParaRPr>
          </a:p>
        </p:txBody>
      </p:sp>
      <p:cxnSp>
        <p:nvCxnSpPr>
          <p:cNvPr id="4101" name="Straight Connector 25"/>
          <p:cNvCxnSpPr>
            <a:cxnSpLocks noChangeShapeType="1"/>
          </p:cNvCxnSpPr>
          <p:nvPr/>
        </p:nvCxnSpPr>
        <p:spPr bwMode="auto">
          <a:xfrm flipV="1">
            <a:off x="827088" y="6054725"/>
            <a:ext cx="7489825" cy="36513"/>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grpSp>
        <p:nvGrpSpPr>
          <p:cNvPr id="4102" name="Group 18"/>
          <p:cNvGrpSpPr>
            <a:grpSpLocks/>
          </p:cNvGrpSpPr>
          <p:nvPr/>
        </p:nvGrpSpPr>
        <p:grpSpPr bwMode="auto">
          <a:xfrm>
            <a:off x="755650" y="5191125"/>
            <a:ext cx="7777163" cy="1177925"/>
            <a:chOff x="755576" y="5191246"/>
            <a:chExt cx="7776864" cy="1177099"/>
          </a:xfrm>
        </p:grpSpPr>
        <p:sp>
          <p:nvSpPr>
            <p:cNvPr id="4104" name="Rectangle 26"/>
            <p:cNvSpPr>
              <a:spLocks noChangeArrowheads="1"/>
            </p:cNvSpPr>
            <p:nvPr/>
          </p:nvSpPr>
          <p:spPr bwMode="auto">
            <a:xfrm>
              <a:off x="755576" y="5191246"/>
              <a:ext cx="576064" cy="900100"/>
            </a:xfrm>
            <a:prstGeom prst="rect">
              <a:avLst/>
            </a:prstGeom>
            <a:solidFill>
              <a:schemeClr val="accent1"/>
            </a:solidFill>
            <a:ln w="12700" algn="ctr">
              <a:solidFill>
                <a:schemeClr val="tx1"/>
              </a:solidFill>
              <a:round/>
              <a:headEnd type="none" w="sm" len="sm"/>
              <a:tailEnd type="none" w="sm" len="sm"/>
            </a:ln>
          </p:spPr>
          <p:txBody>
            <a:bodyPr/>
            <a:lstStyle/>
            <a:p>
              <a:pPr eaLnBrk="0" hangingPunct="0"/>
              <a:r>
                <a:rPr lang="en-US" altLang="ko-KR" sz="1000"/>
                <a:t>Beacon</a:t>
              </a:r>
            </a:p>
            <a:p>
              <a:pPr algn="ctr" eaLnBrk="0" hangingPunct="0"/>
              <a:r>
                <a:rPr lang="en-US" altLang="ko-KR" sz="1000"/>
                <a:t>Sector 1</a:t>
              </a:r>
            </a:p>
          </p:txBody>
        </p:sp>
        <p:sp>
          <p:nvSpPr>
            <p:cNvPr id="4105" name="Rectangle 27"/>
            <p:cNvSpPr>
              <a:spLocks noChangeArrowheads="1"/>
            </p:cNvSpPr>
            <p:nvPr/>
          </p:nvSpPr>
          <p:spPr bwMode="auto">
            <a:xfrm>
              <a:off x="1331640" y="5623294"/>
              <a:ext cx="1368152" cy="468052"/>
            </a:xfrm>
            <a:prstGeom prst="rect">
              <a:avLst/>
            </a:prstGeom>
            <a:solidFill>
              <a:schemeClr val="accent1"/>
            </a:solidFill>
            <a:ln w="12700" algn="ctr">
              <a:solidFill>
                <a:schemeClr val="tx1"/>
              </a:solidFill>
              <a:round/>
              <a:headEnd type="none" w="sm" len="sm"/>
              <a:tailEnd type="none" w="sm" len="sm"/>
            </a:ln>
          </p:spPr>
          <p:txBody>
            <a:bodyPr/>
            <a:lstStyle/>
            <a:p>
              <a:pPr algn="ctr" eaLnBrk="0" hangingPunct="0"/>
              <a:r>
                <a:rPr lang="en-US" altLang="ko-KR"/>
                <a:t>Access STAs  in Sector  1</a:t>
              </a:r>
            </a:p>
          </p:txBody>
        </p:sp>
        <p:sp>
          <p:nvSpPr>
            <p:cNvPr id="4106" name="Rectangle 28"/>
            <p:cNvSpPr>
              <a:spLocks noChangeArrowheads="1"/>
            </p:cNvSpPr>
            <p:nvPr/>
          </p:nvSpPr>
          <p:spPr bwMode="auto">
            <a:xfrm>
              <a:off x="2699792" y="5191246"/>
              <a:ext cx="576064" cy="900100"/>
            </a:xfrm>
            <a:prstGeom prst="rect">
              <a:avLst/>
            </a:prstGeom>
            <a:solidFill>
              <a:schemeClr val="accent1"/>
            </a:solidFill>
            <a:ln w="12700" algn="ctr">
              <a:solidFill>
                <a:schemeClr val="tx1"/>
              </a:solidFill>
              <a:round/>
              <a:headEnd type="none" w="sm" len="sm"/>
              <a:tailEnd type="none" w="sm" len="sm"/>
            </a:ln>
          </p:spPr>
          <p:txBody>
            <a:bodyPr/>
            <a:lstStyle/>
            <a:p>
              <a:pPr eaLnBrk="0" hangingPunct="0"/>
              <a:r>
                <a:rPr lang="en-US" altLang="ko-KR" sz="1000"/>
                <a:t>Beacon</a:t>
              </a:r>
            </a:p>
            <a:p>
              <a:pPr algn="ctr" eaLnBrk="0" hangingPunct="0"/>
              <a:r>
                <a:rPr lang="en-US" altLang="ko-KR" sz="1000"/>
                <a:t>Sector 2</a:t>
              </a:r>
            </a:p>
          </p:txBody>
        </p:sp>
        <p:sp>
          <p:nvSpPr>
            <p:cNvPr id="4107" name="Rectangle 29"/>
            <p:cNvSpPr>
              <a:spLocks noChangeArrowheads="1"/>
            </p:cNvSpPr>
            <p:nvPr/>
          </p:nvSpPr>
          <p:spPr bwMode="auto">
            <a:xfrm>
              <a:off x="3275856" y="5623294"/>
              <a:ext cx="1368152" cy="468052"/>
            </a:xfrm>
            <a:prstGeom prst="rect">
              <a:avLst/>
            </a:prstGeom>
            <a:solidFill>
              <a:schemeClr val="accent1"/>
            </a:solidFill>
            <a:ln w="12700" algn="ctr">
              <a:solidFill>
                <a:schemeClr val="tx1"/>
              </a:solidFill>
              <a:round/>
              <a:headEnd type="none" w="sm" len="sm"/>
              <a:tailEnd type="none" w="sm" len="sm"/>
            </a:ln>
          </p:spPr>
          <p:txBody>
            <a:bodyPr/>
            <a:lstStyle/>
            <a:p>
              <a:pPr algn="ctr" eaLnBrk="0" hangingPunct="0"/>
              <a:r>
                <a:rPr lang="en-US" altLang="ko-KR"/>
                <a:t>Access STAs in sector 2</a:t>
              </a:r>
            </a:p>
          </p:txBody>
        </p:sp>
        <p:sp>
          <p:nvSpPr>
            <p:cNvPr id="4108" name="Rectangle 30"/>
            <p:cNvSpPr>
              <a:spLocks noChangeArrowheads="1"/>
            </p:cNvSpPr>
            <p:nvPr/>
          </p:nvSpPr>
          <p:spPr bwMode="auto">
            <a:xfrm>
              <a:off x="4644008" y="5191246"/>
              <a:ext cx="576064" cy="900100"/>
            </a:xfrm>
            <a:prstGeom prst="rect">
              <a:avLst/>
            </a:prstGeom>
            <a:solidFill>
              <a:schemeClr val="accent1"/>
            </a:solidFill>
            <a:ln w="12700" algn="ctr">
              <a:solidFill>
                <a:schemeClr val="tx1"/>
              </a:solidFill>
              <a:round/>
              <a:headEnd type="none" w="sm" len="sm"/>
              <a:tailEnd type="none" w="sm" len="sm"/>
            </a:ln>
          </p:spPr>
          <p:txBody>
            <a:bodyPr/>
            <a:lstStyle/>
            <a:p>
              <a:pPr eaLnBrk="0" hangingPunct="0"/>
              <a:r>
                <a:rPr lang="en-US" altLang="ko-KR" sz="1000"/>
                <a:t>Beacon</a:t>
              </a:r>
            </a:p>
            <a:p>
              <a:pPr algn="ctr" eaLnBrk="0" hangingPunct="0"/>
              <a:r>
                <a:rPr lang="en-US" altLang="ko-KR" sz="1000"/>
                <a:t>Sector 3</a:t>
              </a:r>
            </a:p>
          </p:txBody>
        </p:sp>
        <p:sp>
          <p:nvSpPr>
            <p:cNvPr id="4109" name="Rectangle 31"/>
            <p:cNvSpPr>
              <a:spLocks noChangeArrowheads="1"/>
            </p:cNvSpPr>
            <p:nvPr/>
          </p:nvSpPr>
          <p:spPr bwMode="auto">
            <a:xfrm>
              <a:off x="5220072" y="5623294"/>
              <a:ext cx="1368152" cy="468052"/>
            </a:xfrm>
            <a:prstGeom prst="rect">
              <a:avLst/>
            </a:prstGeom>
            <a:solidFill>
              <a:schemeClr val="accent1"/>
            </a:solidFill>
            <a:ln w="12700" algn="ctr">
              <a:solidFill>
                <a:schemeClr val="tx1"/>
              </a:solidFill>
              <a:round/>
              <a:headEnd type="none" w="sm" len="sm"/>
              <a:tailEnd type="none" w="sm" len="sm"/>
            </a:ln>
          </p:spPr>
          <p:txBody>
            <a:bodyPr/>
            <a:lstStyle/>
            <a:p>
              <a:pPr algn="ctr" eaLnBrk="0" hangingPunct="0"/>
              <a:r>
                <a:rPr lang="en-US" altLang="ko-KR"/>
                <a:t>Access STAs in sector 3</a:t>
              </a:r>
            </a:p>
          </p:txBody>
        </p:sp>
        <p:sp>
          <p:nvSpPr>
            <p:cNvPr id="4110" name="Rectangle 33"/>
            <p:cNvSpPr>
              <a:spLocks noChangeArrowheads="1"/>
            </p:cNvSpPr>
            <p:nvPr/>
          </p:nvSpPr>
          <p:spPr bwMode="auto">
            <a:xfrm>
              <a:off x="6588224" y="5191246"/>
              <a:ext cx="576064" cy="900100"/>
            </a:xfrm>
            <a:prstGeom prst="rect">
              <a:avLst/>
            </a:prstGeom>
            <a:solidFill>
              <a:schemeClr val="accent1"/>
            </a:solidFill>
            <a:ln w="12700" algn="ctr">
              <a:solidFill>
                <a:schemeClr val="tx1"/>
              </a:solidFill>
              <a:round/>
              <a:headEnd type="none" w="sm" len="sm"/>
              <a:tailEnd type="none" w="sm" len="sm"/>
            </a:ln>
          </p:spPr>
          <p:txBody>
            <a:bodyPr/>
            <a:lstStyle/>
            <a:p>
              <a:pPr eaLnBrk="0" hangingPunct="0"/>
              <a:r>
                <a:rPr lang="en-US" altLang="ko-KR" sz="1000"/>
                <a:t>Omni</a:t>
              </a:r>
            </a:p>
            <a:p>
              <a:pPr eaLnBrk="0" hangingPunct="0"/>
              <a:r>
                <a:rPr lang="en-US" altLang="ko-KR" sz="1000"/>
                <a:t>Beacon</a:t>
              </a:r>
            </a:p>
            <a:p>
              <a:pPr algn="ctr" eaLnBrk="0" hangingPunct="0"/>
              <a:r>
                <a:rPr lang="en-US" altLang="ko-KR" sz="1000"/>
                <a:t> </a:t>
              </a:r>
            </a:p>
          </p:txBody>
        </p:sp>
        <p:sp>
          <p:nvSpPr>
            <p:cNvPr id="4111" name="Rectangle 34"/>
            <p:cNvSpPr>
              <a:spLocks noChangeArrowheads="1"/>
            </p:cNvSpPr>
            <p:nvPr/>
          </p:nvSpPr>
          <p:spPr bwMode="auto">
            <a:xfrm>
              <a:off x="7164288" y="5623294"/>
              <a:ext cx="1368152" cy="468052"/>
            </a:xfrm>
            <a:prstGeom prst="rect">
              <a:avLst/>
            </a:prstGeom>
            <a:solidFill>
              <a:schemeClr val="accent1"/>
            </a:solidFill>
            <a:ln w="12700" algn="ctr">
              <a:solidFill>
                <a:schemeClr val="tx1"/>
              </a:solidFill>
              <a:round/>
              <a:headEnd type="none" w="sm" len="sm"/>
              <a:tailEnd type="none" w="sm" len="sm"/>
            </a:ln>
          </p:spPr>
          <p:txBody>
            <a:bodyPr/>
            <a:lstStyle/>
            <a:p>
              <a:pPr algn="ctr" eaLnBrk="0" hangingPunct="0"/>
              <a:r>
                <a:rPr lang="en-US" altLang="ko-KR"/>
                <a:t>Access all STAs in the BSS</a:t>
              </a:r>
            </a:p>
          </p:txBody>
        </p:sp>
        <p:sp>
          <p:nvSpPr>
            <p:cNvPr id="4112" name="TextBox 35"/>
            <p:cNvSpPr txBox="1">
              <a:spLocks noChangeArrowheads="1"/>
            </p:cNvSpPr>
            <p:nvPr/>
          </p:nvSpPr>
          <p:spPr bwMode="auto">
            <a:xfrm>
              <a:off x="1259632" y="6091346"/>
              <a:ext cx="13035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a:t>Sector Interval 1</a:t>
              </a:r>
            </a:p>
          </p:txBody>
        </p:sp>
        <p:sp>
          <p:nvSpPr>
            <p:cNvPr id="4113" name="TextBox 39"/>
            <p:cNvSpPr txBox="1">
              <a:spLocks noChangeArrowheads="1"/>
            </p:cNvSpPr>
            <p:nvPr/>
          </p:nvSpPr>
          <p:spPr bwMode="auto">
            <a:xfrm>
              <a:off x="3383868" y="6091346"/>
              <a:ext cx="13035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a:t>Sector Interval 2</a:t>
              </a:r>
            </a:p>
          </p:txBody>
        </p:sp>
        <p:sp>
          <p:nvSpPr>
            <p:cNvPr id="4114" name="TextBox 40"/>
            <p:cNvSpPr txBox="1">
              <a:spLocks noChangeArrowheads="1"/>
            </p:cNvSpPr>
            <p:nvPr/>
          </p:nvSpPr>
          <p:spPr bwMode="auto">
            <a:xfrm>
              <a:off x="5256076" y="6091346"/>
              <a:ext cx="13035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a:t>Sector Interval 3</a:t>
              </a:r>
            </a:p>
          </p:txBody>
        </p:sp>
        <p:sp>
          <p:nvSpPr>
            <p:cNvPr id="4115" name="TextBox 41"/>
            <p:cNvSpPr txBox="1">
              <a:spLocks noChangeArrowheads="1"/>
            </p:cNvSpPr>
            <p:nvPr/>
          </p:nvSpPr>
          <p:spPr bwMode="auto">
            <a:xfrm>
              <a:off x="7236296" y="6091346"/>
              <a:ext cx="105509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a:t>Omni Interval</a:t>
              </a:r>
            </a:p>
          </p:txBody>
        </p:sp>
      </p:grpSp>
      <p:sp>
        <p:nvSpPr>
          <p:cNvPr id="20" name="Slide Number Placeholder 4"/>
          <p:cNvSpPr>
            <a:spLocks noGrp="1"/>
          </p:cNvSpPr>
          <p:nvPr>
            <p:ph type="sldNum" sz="quarter" idx="4294967295"/>
          </p:nvPr>
        </p:nvSpPr>
        <p:spPr>
          <a:xfrm>
            <a:off x="4284433" y="6475413"/>
            <a:ext cx="516167" cy="184666"/>
          </a:xfrm>
          <a:prstGeom prst="rect">
            <a:avLst/>
          </a:prstGeom>
        </p:spPr>
        <p:txBody>
          <a:bodyPr/>
          <a:lstStyle/>
          <a:p>
            <a:pPr>
              <a:defRPr/>
            </a:pPr>
            <a:r>
              <a:rPr lang="en-US" dirty="0" smtClean="0"/>
              <a:t>Slide </a:t>
            </a:r>
            <a:fld id="{E132E8F0-0953-4589-931F-0CF931D74C39}" type="slidenum">
              <a:rPr lang="en-US" smtClean="0"/>
              <a:pPr>
                <a:defRPr/>
              </a:pPr>
              <a:t>5</a:t>
            </a:fld>
            <a:endParaRPr lang="en-US" dirty="0"/>
          </a:p>
        </p:txBody>
      </p:sp>
      <p:sp>
        <p:nvSpPr>
          <p:cNvPr id="22" name="Footer Placeholder 3"/>
          <p:cNvSpPr>
            <a:spLocks noGrp="1"/>
          </p:cNvSpPr>
          <p:nvPr>
            <p:ph type="ftr" sz="quarter" idx="4294967295"/>
          </p:nvPr>
        </p:nvSpPr>
        <p:spPr>
          <a:xfrm>
            <a:off x="7338674" y="6475413"/>
            <a:ext cx="1348126" cy="184666"/>
          </a:xfrm>
          <a:prstGeom prst="rect">
            <a:avLst/>
          </a:prstGeom>
        </p:spPr>
        <p:txBody>
          <a:bodyPr/>
          <a:lstStyle/>
          <a:p>
            <a:pPr>
              <a:defRPr/>
            </a:pPr>
            <a:r>
              <a:rPr lang="en-US" dirty="0" smtClean="0"/>
              <a:t>Minho Cheong, ETRI</a:t>
            </a:r>
            <a:endParaRPr lang="en-US" dirty="0"/>
          </a:p>
        </p:txBody>
      </p:sp>
      <p:sp>
        <p:nvSpPr>
          <p:cNvPr id="23" name="Date Placeholder 5"/>
          <p:cNvSpPr>
            <a:spLocks noGrp="1"/>
          </p:cNvSpPr>
          <p:nvPr>
            <p:ph type="dt" sz="half" idx="2"/>
          </p:nvPr>
        </p:nvSpPr>
        <p:spPr>
          <a:xfrm>
            <a:off x="696913" y="332601"/>
            <a:ext cx="1182055" cy="276999"/>
          </a:xfrm>
        </p:spPr>
        <p:txBody>
          <a:bodyPr/>
          <a:lstStyle/>
          <a:p>
            <a:pPr>
              <a:defRPr/>
            </a:pPr>
            <a:r>
              <a:rPr lang="en-US" dirty="0" smtClean="0"/>
              <a:t>March 2013</a:t>
            </a:r>
            <a:endParaRPr lang="en-US" dirty="0"/>
          </a:p>
        </p:txBody>
      </p:sp>
    </p:spTree>
    <p:extLst>
      <p:ext uri="{BB962C8B-B14F-4D97-AF65-F5344CB8AC3E}">
        <p14:creationId xmlns:p14="http://schemas.microsoft.com/office/powerpoint/2010/main" val="18533948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ko-KR" sz="2800" dirty="0" smtClean="0">
                <a:ea typeface="굴림" charset="-127"/>
              </a:rPr>
              <a:t>Type 1 </a:t>
            </a:r>
            <a:r>
              <a:rPr lang="en-US" altLang="ko-KR" sz="2800" dirty="0" err="1" smtClean="0">
                <a:ea typeface="굴림" charset="-127"/>
              </a:rPr>
              <a:t>Sectorization</a:t>
            </a:r>
            <a:r>
              <a:rPr lang="en-US" altLang="ko-KR" sz="2800" dirty="0" smtClean="0">
                <a:ea typeface="굴림" charset="-127"/>
              </a:rPr>
              <a:t> Scheme</a:t>
            </a:r>
            <a:br>
              <a:rPr lang="en-US" altLang="ko-KR" sz="2800" dirty="0" smtClean="0">
                <a:ea typeface="굴림" charset="-127"/>
              </a:rPr>
            </a:br>
            <a:r>
              <a:rPr lang="en-US" altLang="ko-KR" sz="1600" dirty="0" smtClean="0">
                <a:ea typeface="굴림" charset="-127"/>
              </a:rPr>
              <a:t>[2] IEEE11-12-1355-02-00ah </a:t>
            </a:r>
            <a:r>
              <a:rPr lang="en-US" altLang="ko-KR" sz="1600" dirty="0" err="1" smtClean="0">
                <a:ea typeface="굴림" charset="-127"/>
              </a:rPr>
              <a:t>Sectorized</a:t>
            </a:r>
            <a:r>
              <a:rPr lang="en-US" altLang="ko-KR" sz="1600" dirty="0" smtClean="0">
                <a:ea typeface="굴림" charset="-127"/>
              </a:rPr>
              <a:t> Beam Operation – Follow Up by January 2013 </a:t>
            </a:r>
          </a:p>
        </p:txBody>
      </p:sp>
      <p:sp>
        <p:nvSpPr>
          <p:cNvPr id="5123" name="Content Placeholder 2"/>
          <p:cNvSpPr>
            <a:spLocks noGrp="1"/>
          </p:cNvSpPr>
          <p:nvPr>
            <p:ph idx="1"/>
          </p:nvPr>
        </p:nvSpPr>
        <p:spPr/>
        <p:txBody>
          <a:bodyPr/>
          <a:lstStyle/>
          <a:p>
            <a:r>
              <a:rPr lang="en-US" altLang="ko-KR" sz="1600" dirty="0" smtClean="0">
                <a:ea typeface="굴림" charset="-127"/>
              </a:rPr>
              <a:t>A proposal introducing a more flexible </a:t>
            </a:r>
            <a:r>
              <a:rPr lang="en-US" altLang="ko-KR" sz="1600" dirty="0" err="1" smtClean="0">
                <a:ea typeface="굴림" charset="-127"/>
              </a:rPr>
              <a:t>sectorized</a:t>
            </a:r>
            <a:r>
              <a:rPr lang="en-US" altLang="ko-KR" sz="1600" dirty="0" smtClean="0">
                <a:ea typeface="굴림" charset="-127"/>
              </a:rPr>
              <a:t> beam operation was presented in the IEEE September, 2011</a:t>
            </a:r>
          </a:p>
          <a:p>
            <a:pPr lvl="1"/>
            <a:r>
              <a:rPr lang="en-US" altLang="ko-KR" sz="1400" dirty="0" smtClean="0">
                <a:ea typeface="굴림" charset="-127"/>
              </a:rPr>
              <a:t>AP can switch back and forth between </a:t>
            </a:r>
            <a:r>
              <a:rPr lang="en-US" altLang="ko-KR" sz="1400" dirty="0" err="1" smtClean="0">
                <a:ea typeface="굴림" charset="-127"/>
              </a:rPr>
              <a:t>sectorized</a:t>
            </a:r>
            <a:r>
              <a:rPr lang="en-US" altLang="ko-KR" sz="1400" dirty="0" smtClean="0">
                <a:ea typeface="굴림" charset="-127"/>
              </a:rPr>
              <a:t> beam(s) and </a:t>
            </a:r>
            <a:r>
              <a:rPr lang="en-US" altLang="ko-KR" sz="1400" dirty="0" err="1" smtClean="0">
                <a:ea typeface="굴림" charset="-127"/>
              </a:rPr>
              <a:t>omni</a:t>
            </a:r>
            <a:r>
              <a:rPr lang="en-US" altLang="ko-KR" sz="1400" dirty="0" smtClean="0">
                <a:ea typeface="굴림" charset="-127"/>
              </a:rPr>
              <a:t> beam </a:t>
            </a:r>
          </a:p>
          <a:p>
            <a:pPr lvl="1"/>
            <a:r>
              <a:rPr lang="en-US" altLang="ko-KR" sz="1400" dirty="0" err="1" smtClean="0">
                <a:ea typeface="굴림" charset="-127"/>
              </a:rPr>
              <a:t>Sectorized</a:t>
            </a:r>
            <a:r>
              <a:rPr lang="en-US" altLang="ko-KR" sz="1400" dirty="0" smtClean="0">
                <a:ea typeface="굴림" charset="-127"/>
              </a:rPr>
              <a:t> beam is used only when AP is aware of the STA’s sector either in scheduled transmission such as RAW or during a TXOP of a STA. AP switches back to </a:t>
            </a:r>
            <a:r>
              <a:rPr lang="en-US" altLang="ko-KR" sz="1400" dirty="0" err="1" smtClean="0">
                <a:ea typeface="굴림" charset="-127"/>
              </a:rPr>
              <a:t>omni</a:t>
            </a:r>
            <a:r>
              <a:rPr lang="en-US" altLang="ko-KR" sz="1400" dirty="0" smtClean="0">
                <a:ea typeface="굴림" charset="-127"/>
              </a:rPr>
              <a:t> otherwise. </a:t>
            </a:r>
          </a:p>
          <a:p>
            <a:pPr lvl="1"/>
            <a:r>
              <a:rPr lang="en-US" altLang="ko-KR" sz="1400" dirty="0" smtClean="0">
                <a:ea typeface="굴림" charset="-127"/>
              </a:rPr>
              <a:t>The </a:t>
            </a:r>
            <a:r>
              <a:rPr lang="en-US" altLang="ko-KR" sz="1400" dirty="0" err="1" smtClean="0">
                <a:ea typeface="굴림" charset="-127"/>
              </a:rPr>
              <a:t>sectorized</a:t>
            </a:r>
            <a:r>
              <a:rPr lang="en-US" altLang="ko-KR" sz="1400" dirty="0" smtClean="0">
                <a:ea typeface="굴림" charset="-127"/>
              </a:rPr>
              <a:t> receive beam is used in conjunction with the </a:t>
            </a:r>
            <a:r>
              <a:rPr lang="en-US" altLang="ko-KR" sz="1400" dirty="0" err="1" smtClean="0">
                <a:ea typeface="굴림" charset="-127"/>
              </a:rPr>
              <a:t>sectorized</a:t>
            </a:r>
            <a:r>
              <a:rPr lang="en-US" altLang="ko-KR" sz="1400" dirty="0" smtClean="0">
                <a:ea typeface="굴림" charset="-127"/>
              </a:rPr>
              <a:t> transmit beam within an TXOP</a:t>
            </a:r>
          </a:p>
          <a:p>
            <a:pPr lvl="1"/>
            <a:r>
              <a:rPr lang="en-US" altLang="ko-KR" sz="1400" dirty="0" smtClean="0">
                <a:ea typeface="굴림" charset="-127"/>
              </a:rPr>
              <a:t>AP indicates the </a:t>
            </a:r>
            <a:r>
              <a:rPr lang="en-US" altLang="ko-KR" sz="1400" dirty="0" err="1" smtClean="0">
                <a:ea typeface="굴림" charset="-127"/>
              </a:rPr>
              <a:t>sectorized</a:t>
            </a:r>
            <a:r>
              <a:rPr lang="en-US" altLang="ko-KR" sz="1400" dirty="0" smtClean="0">
                <a:ea typeface="굴림" charset="-127"/>
              </a:rPr>
              <a:t> beam operation in Beacons, Probe Response, or Association Response.</a:t>
            </a:r>
          </a:p>
          <a:p>
            <a:r>
              <a:rPr lang="en-US" altLang="ko-KR" sz="1600" dirty="0" smtClean="0">
                <a:ea typeface="굴림" charset="-127"/>
              </a:rPr>
              <a:t>Note 1: SDF 4.6 provides the basis for this </a:t>
            </a:r>
            <a:r>
              <a:rPr lang="en-US" altLang="ko-KR" sz="1600" dirty="0" err="1" smtClean="0">
                <a:ea typeface="굴림" charset="-127"/>
              </a:rPr>
              <a:t>sectorization</a:t>
            </a:r>
            <a:r>
              <a:rPr lang="en-US" altLang="ko-KR" sz="1600" dirty="0" smtClean="0">
                <a:ea typeface="굴림" charset="-127"/>
              </a:rPr>
              <a:t> operation</a:t>
            </a:r>
          </a:p>
          <a:p>
            <a:r>
              <a:rPr lang="en-US" altLang="ko-KR" sz="1600" dirty="0" smtClean="0">
                <a:ea typeface="굴림" charset="-127"/>
              </a:rPr>
              <a:t>Note 2: This proposal requires an AP to be able to transmit/receive both </a:t>
            </a:r>
            <a:r>
              <a:rPr lang="en-US" altLang="ko-KR" sz="1600" dirty="0" err="1" smtClean="0">
                <a:ea typeface="굴림" charset="-127"/>
              </a:rPr>
              <a:t>omni</a:t>
            </a:r>
            <a:r>
              <a:rPr lang="en-US" altLang="ko-KR" sz="1600" dirty="0" smtClean="0">
                <a:ea typeface="굴림" charset="-127"/>
              </a:rPr>
              <a:t> and  </a:t>
            </a:r>
            <a:r>
              <a:rPr lang="en-US" altLang="ko-KR" sz="1600" dirty="0" err="1" smtClean="0">
                <a:ea typeface="굴림" charset="-127"/>
              </a:rPr>
              <a:t>sectorized</a:t>
            </a:r>
            <a:r>
              <a:rPr lang="en-US" altLang="ko-KR" sz="1600" dirty="0" smtClean="0">
                <a:ea typeface="굴림" charset="-127"/>
              </a:rPr>
              <a:t> beam (We assumes that only AP (not STA) uses the </a:t>
            </a:r>
            <a:r>
              <a:rPr lang="en-US" altLang="ko-KR" sz="1600" dirty="0" err="1" smtClean="0">
                <a:ea typeface="굴림" charset="-127"/>
              </a:rPr>
              <a:t>sectorized</a:t>
            </a:r>
            <a:r>
              <a:rPr lang="en-US" altLang="ko-KR" sz="1600" dirty="0" smtClean="0">
                <a:ea typeface="굴림" charset="-127"/>
              </a:rPr>
              <a:t> beam)</a:t>
            </a:r>
          </a:p>
          <a:p>
            <a:r>
              <a:rPr lang="en-US" altLang="ko-KR" sz="1600" dirty="0" smtClean="0">
                <a:ea typeface="굴림" charset="-127"/>
              </a:rPr>
              <a:t>Note 3: The forming of the sector beam is implementation specific</a:t>
            </a:r>
          </a:p>
        </p:txBody>
      </p:sp>
      <p:sp>
        <p:nvSpPr>
          <p:cNvPr id="5125" name="Rectangle 5"/>
          <p:cNvSpPr>
            <a:spLocks noChangeArrowheads="1"/>
          </p:cNvSpPr>
          <p:nvPr/>
        </p:nvSpPr>
        <p:spPr bwMode="auto">
          <a:xfrm>
            <a:off x="3036888" y="5421313"/>
            <a:ext cx="500062" cy="887412"/>
          </a:xfrm>
          <a:prstGeom prst="rect">
            <a:avLst/>
          </a:prstGeom>
          <a:gradFill rotWithShape="1">
            <a:gsLst>
              <a:gs pos="0">
                <a:srgbClr val="BEF397"/>
              </a:gs>
              <a:gs pos="50000">
                <a:srgbClr val="D5F6C0"/>
              </a:gs>
              <a:gs pos="100000">
                <a:srgbClr val="EAFAE0"/>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endParaRPr kumimoji="1" lang="en-US" altLang="ko-KR" sz="2400">
              <a:latin typeface="Arial" charset="0"/>
              <a:ea typeface="標楷體" pitchFamily="65" charset="-120"/>
              <a:cs typeface="Arial" charset="0"/>
            </a:endParaRPr>
          </a:p>
        </p:txBody>
      </p:sp>
      <p:sp>
        <p:nvSpPr>
          <p:cNvPr id="5126" name="Rectangle 6"/>
          <p:cNvSpPr>
            <a:spLocks noChangeArrowheads="1"/>
          </p:cNvSpPr>
          <p:nvPr/>
        </p:nvSpPr>
        <p:spPr bwMode="auto">
          <a:xfrm>
            <a:off x="1536700" y="5394325"/>
            <a:ext cx="1165225" cy="914400"/>
          </a:xfrm>
          <a:prstGeom prst="rect">
            <a:avLst/>
          </a:prstGeom>
          <a:gradFill rotWithShape="1">
            <a:gsLst>
              <a:gs pos="0">
                <a:srgbClr val="BEF397"/>
              </a:gs>
              <a:gs pos="50000">
                <a:srgbClr val="D5F6C0"/>
              </a:gs>
              <a:gs pos="100000">
                <a:srgbClr val="EAFAE0"/>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endParaRPr kumimoji="1" lang="en-US" altLang="ko-KR" sz="2400">
              <a:latin typeface="Arial" charset="0"/>
              <a:ea typeface="標楷體" pitchFamily="65" charset="-120"/>
              <a:cs typeface="Arial" charset="0"/>
            </a:endParaRPr>
          </a:p>
        </p:txBody>
      </p:sp>
      <p:sp>
        <p:nvSpPr>
          <p:cNvPr id="5127" name="TextBox 7"/>
          <p:cNvSpPr txBox="1">
            <a:spLocks noChangeArrowheads="1"/>
          </p:cNvSpPr>
          <p:nvPr/>
        </p:nvSpPr>
        <p:spPr bwMode="auto">
          <a:xfrm>
            <a:off x="968375" y="5724525"/>
            <a:ext cx="533400" cy="2159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sz="800"/>
              <a:t>Beacon</a:t>
            </a:r>
          </a:p>
        </p:txBody>
      </p:sp>
      <p:cxnSp>
        <p:nvCxnSpPr>
          <p:cNvPr id="5128" name="Straight Connector 8"/>
          <p:cNvCxnSpPr>
            <a:cxnSpLocks noChangeShapeType="1"/>
          </p:cNvCxnSpPr>
          <p:nvPr/>
        </p:nvCxnSpPr>
        <p:spPr bwMode="auto">
          <a:xfrm rot="16200000" flipV="1">
            <a:off x="797719" y="5506244"/>
            <a:ext cx="350838"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5129" name="TextBox 9"/>
          <p:cNvSpPr txBox="1">
            <a:spLocks noChangeArrowheads="1"/>
          </p:cNvSpPr>
          <p:nvPr/>
        </p:nvSpPr>
        <p:spPr bwMode="auto">
          <a:xfrm>
            <a:off x="3978275" y="5724525"/>
            <a:ext cx="533400" cy="2159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sz="800"/>
              <a:t>Beacon</a:t>
            </a:r>
          </a:p>
        </p:txBody>
      </p:sp>
      <p:sp>
        <p:nvSpPr>
          <p:cNvPr id="5130" name="TextBox 11"/>
          <p:cNvSpPr txBox="1">
            <a:spLocks noChangeArrowheads="1"/>
          </p:cNvSpPr>
          <p:nvPr/>
        </p:nvSpPr>
        <p:spPr bwMode="auto">
          <a:xfrm>
            <a:off x="4705350" y="5945188"/>
            <a:ext cx="19177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a:t>Sector 2</a:t>
            </a:r>
          </a:p>
        </p:txBody>
      </p:sp>
      <p:sp>
        <p:nvSpPr>
          <p:cNvPr id="5131" name="TextBox 12"/>
          <p:cNvSpPr txBox="1">
            <a:spLocks noChangeArrowheads="1"/>
          </p:cNvSpPr>
          <p:nvPr/>
        </p:nvSpPr>
        <p:spPr bwMode="auto">
          <a:xfrm>
            <a:off x="6873875" y="5724525"/>
            <a:ext cx="533400" cy="2159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sz="800"/>
              <a:t>Beacon</a:t>
            </a:r>
          </a:p>
        </p:txBody>
      </p:sp>
      <p:sp>
        <p:nvSpPr>
          <p:cNvPr id="5132" name="TextBox 13"/>
          <p:cNvSpPr txBox="1">
            <a:spLocks noChangeArrowheads="1"/>
          </p:cNvSpPr>
          <p:nvPr/>
        </p:nvSpPr>
        <p:spPr bwMode="auto">
          <a:xfrm>
            <a:off x="614363" y="5767388"/>
            <a:ext cx="4572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a:t>AP</a:t>
            </a:r>
          </a:p>
        </p:txBody>
      </p:sp>
      <p:sp>
        <p:nvSpPr>
          <p:cNvPr id="5133" name="TextBox 14"/>
          <p:cNvSpPr txBox="1">
            <a:spLocks noChangeArrowheads="1"/>
          </p:cNvSpPr>
          <p:nvPr/>
        </p:nvSpPr>
        <p:spPr bwMode="auto">
          <a:xfrm>
            <a:off x="614363" y="61293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a:t>STA</a:t>
            </a:r>
          </a:p>
        </p:txBody>
      </p:sp>
      <p:sp>
        <p:nvSpPr>
          <p:cNvPr id="5134" name="TextBox 15"/>
          <p:cNvSpPr txBox="1">
            <a:spLocks noChangeArrowheads="1"/>
          </p:cNvSpPr>
          <p:nvPr/>
        </p:nvSpPr>
        <p:spPr bwMode="auto">
          <a:xfrm>
            <a:off x="1541463" y="5724525"/>
            <a:ext cx="492125" cy="2159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sz="800"/>
              <a:t>RAW1</a:t>
            </a:r>
          </a:p>
        </p:txBody>
      </p:sp>
      <p:sp>
        <p:nvSpPr>
          <p:cNvPr id="5135" name="TextBox 16"/>
          <p:cNvSpPr txBox="1">
            <a:spLocks noChangeArrowheads="1"/>
          </p:cNvSpPr>
          <p:nvPr/>
        </p:nvSpPr>
        <p:spPr bwMode="auto">
          <a:xfrm>
            <a:off x="2200275" y="5724525"/>
            <a:ext cx="492125" cy="2143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sz="800"/>
              <a:t>RAW1</a:t>
            </a:r>
          </a:p>
        </p:txBody>
      </p:sp>
      <p:cxnSp>
        <p:nvCxnSpPr>
          <p:cNvPr id="5136" name="Straight Connector 17"/>
          <p:cNvCxnSpPr>
            <a:cxnSpLocks noChangeShapeType="1"/>
          </p:cNvCxnSpPr>
          <p:nvPr/>
        </p:nvCxnSpPr>
        <p:spPr bwMode="auto">
          <a:xfrm>
            <a:off x="2046288" y="5834063"/>
            <a:ext cx="139700" cy="0"/>
          </a:xfrm>
          <a:prstGeom prst="lin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cxnSp>
      <p:sp>
        <p:nvSpPr>
          <p:cNvPr id="5137" name="Rectangle 18"/>
          <p:cNvSpPr>
            <a:spLocks noChangeArrowheads="1"/>
          </p:cNvSpPr>
          <p:nvPr/>
        </p:nvSpPr>
        <p:spPr bwMode="auto">
          <a:xfrm>
            <a:off x="4572000" y="5410200"/>
            <a:ext cx="1165225" cy="898525"/>
          </a:xfrm>
          <a:prstGeom prst="rect">
            <a:avLst/>
          </a:prstGeom>
          <a:gradFill rotWithShape="1">
            <a:gsLst>
              <a:gs pos="0">
                <a:srgbClr val="BEF397"/>
              </a:gs>
              <a:gs pos="50000">
                <a:srgbClr val="D5F6C0"/>
              </a:gs>
              <a:gs pos="100000">
                <a:srgbClr val="EAFAE0"/>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endParaRPr kumimoji="1" lang="en-US" altLang="ko-KR" sz="2400">
              <a:latin typeface="Arial" charset="0"/>
              <a:ea typeface="標楷體" pitchFamily="65" charset="-120"/>
              <a:cs typeface="Arial" charset="0"/>
            </a:endParaRPr>
          </a:p>
        </p:txBody>
      </p:sp>
      <p:sp>
        <p:nvSpPr>
          <p:cNvPr id="5138" name="TextBox 19"/>
          <p:cNvSpPr txBox="1">
            <a:spLocks noChangeArrowheads="1"/>
          </p:cNvSpPr>
          <p:nvPr/>
        </p:nvSpPr>
        <p:spPr bwMode="auto">
          <a:xfrm>
            <a:off x="4578350" y="5724525"/>
            <a:ext cx="490538" cy="2143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sz="800"/>
              <a:t>RAW2</a:t>
            </a:r>
          </a:p>
        </p:txBody>
      </p:sp>
      <p:sp>
        <p:nvSpPr>
          <p:cNvPr id="5139" name="TextBox 20"/>
          <p:cNvSpPr txBox="1">
            <a:spLocks noChangeArrowheads="1"/>
          </p:cNvSpPr>
          <p:nvPr/>
        </p:nvSpPr>
        <p:spPr bwMode="auto">
          <a:xfrm>
            <a:off x="5237163" y="5722938"/>
            <a:ext cx="490537" cy="2159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sz="800"/>
              <a:t>RAW2</a:t>
            </a:r>
          </a:p>
        </p:txBody>
      </p:sp>
      <p:cxnSp>
        <p:nvCxnSpPr>
          <p:cNvPr id="5140" name="Straight Connector 21"/>
          <p:cNvCxnSpPr>
            <a:cxnSpLocks noChangeShapeType="1"/>
          </p:cNvCxnSpPr>
          <p:nvPr/>
        </p:nvCxnSpPr>
        <p:spPr bwMode="auto">
          <a:xfrm>
            <a:off x="5081588" y="5834063"/>
            <a:ext cx="141287" cy="0"/>
          </a:xfrm>
          <a:prstGeom prst="lin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cxnSp>
      <p:cxnSp>
        <p:nvCxnSpPr>
          <p:cNvPr id="5141" name="Straight Connector 22"/>
          <p:cNvCxnSpPr>
            <a:cxnSpLocks noChangeShapeType="1"/>
          </p:cNvCxnSpPr>
          <p:nvPr/>
        </p:nvCxnSpPr>
        <p:spPr bwMode="auto">
          <a:xfrm>
            <a:off x="968375" y="5940425"/>
            <a:ext cx="65532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5142" name="Rectangle 23"/>
          <p:cNvSpPr>
            <a:spLocks noChangeArrowheads="1"/>
          </p:cNvSpPr>
          <p:nvPr/>
        </p:nvSpPr>
        <p:spPr bwMode="auto">
          <a:xfrm>
            <a:off x="7462838" y="5386388"/>
            <a:ext cx="1165225" cy="922337"/>
          </a:xfrm>
          <a:prstGeom prst="rect">
            <a:avLst/>
          </a:prstGeom>
          <a:gradFill rotWithShape="1">
            <a:gsLst>
              <a:gs pos="0">
                <a:srgbClr val="BEF397"/>
              </a:gs>
              <a:gs pos="50000">
                <a:srgbClr val="D5F6C0"/>
              </a:gs>
              <a:gs pos="100000">
                <a:srgbClr val="EAFAE0"/>
              </a:gs>
            </a:gsLst>
            <a:lin ang="5400000" scaled="1"/>
          </a:grad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endParaRPr kumimoji="1" lang="en-US" altLang="ko-KR" sz="2400">
              <a:latin typeface="Arial" charset="0"/>
              <a:ea typeface="標楷體" pitchFamily="65" charset="-120"/>
              <a:cs typeface="Arial" charset="0"/>
            </a:endParaRPr>
          </a:p>
        </p:txBody>
      </p:sp>
      <p:sp>
        <p:nvSpPr>
          <p:cNvPr id="5143" name="TextBox 24"/>
          <p:cNvSpPr txBox="1">
            <a:spLocks noChangeArrowheads="1"/>
          </p:cNvSpPr>
          <p:nvPr/>
        </p:nvSpPr>
        <p:spPr bwMode="auto">
          <a:xfrm>
            <a:off x="7469188" y="5722938"/>
            <a:ext cx="492125" cy="2159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sz="800"/>
              <a:t>RAW3</a:t>
            </a:r>
          </a:p>
        </p:txBody>
      </p:sp>
      <p:cxnSp>
        <p:nvCxnSpPr>
          <p:cNvPr id="5144" name="Straight Connector 25"/>
          <p:cNvCxnSpPr>
            <a:cxnSpLocks noChangeShapeType="1"/>
          </p:cNvCxnSpPr>
          <p:nvPr/>
        </p:nvCxnSpPr>
        <p:spPr bwMode="auto">
          <a:xfrm>
            <a:off x="7974013" y="5832475"/>
            <a:ext cx="139700" cy="0"/>
          </a:xfrm>
          <a:prstGeom prst="lin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cxnSp>
      <p:sp>
        <p:nvSpPr>
          <p:cNvPr id="5145" name="TextBox 29"/>
          <p:cNvSpPr txBox="1">
            <a:spLocks noChangeArrowheads="1"/>
          </p:cNvSpPr>
          <p:nvPr/>
        </p:nvSpPr>
        <p:spPr bwMode="auto">
          <a:xfrm>
            <a:off x="2998788" y="5668963"/>
            <a:ext cx="8032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pitchFamily="18" charset="0"/>
                <a:ea typeface="SimSun" pitchFamily="2" charset="-122"/>
              </a:defRPr>
            </a:lvl1pPr>
            <a:lvl2pPr marL="742950" indent="-285750" eaLnBrk="0" hangingPunct="0">
              <a:defRPr sz="1200">
                <a:solidFill>
                  <a:schemeClr val="tx1"/>
                </a:solidFill>
                <a:latin typeface="Times New Roman" pitchFamily="18" charset="0"/>
                <a:ea typeface="SimSun" pitchFamily="2" charset="-122"/>
              </a:defRPr>
            </a:lvl2pPr>
            <a:lvl3pPr marL="1143000" indent="-228600" eaLnBrk="0" hangingPunct="0">
              <a:defRPr sz="1200">
                <a:solidFill>
                  <a:schemeClr val="tx1"/>
                </a:solidFill>
                <a:latin typeface="Times New Roman" pitchFamily="18" charset="0"/>
                <a:ea typeface="SimSun" pitchFamily="2" charset="-122"/>
              </a:defRPr>
            </a:lvl3pPr>
            <a:lvl4pPr marL="1600200" indent="-228600" eaLnBrk="0" hangingPunct="0">
              <a:defRPr sz="1200">
                <a:solidFill>
                  <a:schemeClr val="tx1"/>
                </a:solidFill>
                <a:latin typeface="Times New Roman" pitchFamily="18" charset="0"/>
                <a:ea typeface="SimSun" pitchFamily="2" charset="-122"/>
              </a:defRPr>
            </a:lvl4pPr>
            <a:lvl5pPr marL="2057400" indent="-228600" eaLnBrk="0" hangingPunct="0">
              <a:defRPr sz="1200">
                <a:solidFill>
                  <a:schemeClr val="tx1"/>
                </a:solidFill>
                <a:latin typeface="Times New Roman" pitchFamily="18" charset="0"/>
                <a:ea typeface="SimSun" pitchFamily="2" charset="-122"/>
              </a:defRPr>
            </a:lvl5pPr>
            <a:lvl6pPr marL="2514600" indent="-228600" eaLnBrk="0" fontAlgn="base" hangingPunct="0">
              <a:spcBef>
                <a:spcPct val="0"/>
              </a:spcBef>
              <a:spcAft>
                <a:spcPct val="0"/>
              </a:spcAft>
              <a:defRPr sz="1200">
                <a:solidFill>
                  <a:schemeClr val="tx1"/>
                </a:solidFill>
                <a:latin typeface="Times New Roman" pitchFamily="18" charset="0"/>
                <a:ea typeface="SimSun" pitchFamily="2" charset="-122"/>
              </a:defRPr>
            </a:lvl6pPr>
            <a:lvl7pPr marL="2971800" indent="-228600" eaLnBrk="0" fontAlgn="base" hangingPunct="0">
              <a:spcBef>
                <a:spcPct val="0"/>
              </a:spcBef>
              <a:spcAft>
                <a:spcPct val="0"/>
              </a:spcAft>
              <a:defRPr sz="1200">
                <a:solidFill>
                  <a:schemeClr val="tx1"/>
                </a:solidFill>
                <a:latin typeface="Times New Roman" pitchFamily="18" charset="0"/>
                <a:ea typeface="SimSun" pitchFamily="2" charset="-122"/>
              </a:defRPr>
            </a:lvl7pPr>
            <a:lvl8pPr marL="3429000" indent="-228600" eaLnBrk="0" fontAlgn="base" hangingPunct="0">
              <a:spcBef>
                <a:spcPct val="0"/>
              </a:spcBef>
              <a:spcAft>
                <a:spcPct val="0"/>
              </a:spcAft>
              <a:defRPr sz="1200">
                <a:solidFill>
                  <a:schemeClr val="tx1"/>
                </a:solidFill>
                <a:latin typeface="Times New Roman" pitchFamily="18" charset="0"/>
                <a:ea typeface="SimSun" pitchFamily="2" charset="-122"/>
              </a:defRPr>
            </a:lvl8pPr>
            <a:lvl9pPr marL="3886200" indent="-228600" eaLnBrk="0" fontAlgn="base" hangingPunct="0">
              <a:spcBef>
                <a:spcPct val="0"/>
              </a:spcBef>
              <a:spcAft>
                <a:spcPct val="0"/>
              </a:spcAft>
              <a:defRPr sz="1200">
                <a:solidFill>
                  <a:schemeClr val="tx1"/>
                </a:solidFill>
                <a:latin typeface="Times New Roman" pitchFamily="18" charset="0"/>
                <a:ea typeface="SimSun" pitchFamily="2" charset="-122"/>
              </a:defRPr>
            </a:lvl9pPr>
          </a:lstStyle>
          <a:p>
            <a:pPr eaLnBrk="1" hangingPunct="1"/>
            <a:r>
              <a:rPr lang="en-US" altLang="ko-KR"/>
              <a:t>TXOP</a:t>
            </a:r>
          </a:p>
        </p:txBody>
      </p:sp>
      <p:cxnSp>
        <p:nvCxnSpPr>
          <p:cNvPr id="5146" name="Straight Connector 30"/>
          <p:cNvCxnSpPr>
            <a:cxnSpLocks noChangeShapeType="1"/>
          </p:cNvCxnSpPr>
          <p:nvPr/>
        </p:nvCxnSpPr>
        <p:spPr bwMode="auto">
          <a:xfrm rot="16200000" flipV="1">
            <a:off x="3804444" y="5506244"/>
            <a:ext cx="350838"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147" name="Straight Connector 31"/>
          <p:cNvCxnSpPr>
            <a:cxnSpLocks noChangeShapeType="1"/>
          </p:cNvCxnSpPr>
          <p:nvPr/>
        </p:nvCxnSpPr>
        <p:spPr bwMode="auto">
          <a:xfrm rot="16200000" flipV="1">
            <a:off x="6692106" y="5506244"/>
            <a:ext cx="350838"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5148" name="Straight Connector 32"/>
          <p:cNvCxnSpPr>
            <a:cxnSpLocks noChangeShapeType="1"/>
          </p:cNvCxnSpPr>
          <p:nvPr/>
        </p:nvCxnSpPr>
        <p:spPr bwMode="auto">
          <a:xfrm>
            <a:off x="1003300" y="6297613"/>
            <a:ext cx="70866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0" name="Slide Number Placeholder 4"/>
          <p:cNvSpPr>
            <a:spLocks noGrp="1"/>
          </p:cNvSpPr>
          <p:nvPr>
            <p:ph type="sldNum" sz="quarter" idx="4294967295"/>
          </p:nvPr>
        </p:nvSpPr>
        <p:spPr>
          <a:xfrm>
            <a:off x="4284433" y="6475413"/>
            <a:ext cx="516167" cy="184666"/>
          </a:xfrm>
          <a:prstGeom prst="rect">
            <a:avLst/>
          </a:prstGeom>
        </p:spPr>
        <p:txBody>
          <a:bodyPr/>
          <a:lstStyle/>
          <a:p>
            <a:pPr>
              <a:defRPr/>
            </a:pPr>
            <a:r>
              <a:rPr lang="en-US" dirty="0" smtClean="0"/>
              <a:t>Slide </a:t>
            </a:r>
            <a:fld id="{E132E8F0-0953-4589-931F-0CF931D74C39}" type="slidenum">
              <a:rPr lang="en-US" smtClean="0"/>
              <a:pPr>
                <a:defRPr/>
              </a:pPr>
              <a:t>6</a:t>
            </a:fld>
            <a:endParaRPr lang="en-US" dirty="0"/>
          </a:p>
        </p:txBody>
      </p:sp>
      <p:sp>
        <p:nvSpPr>
          <p:cNvPr id="31" name="Footer Placeholder 3"/>
          <p:cNvSpPr>
            <a:spLocks noGrp="1"/>
          </p:cNvSpPr>
          <p:nvPr>
            <p:ph type="ftr" sz="quarter" idx="4294967295"/>
          </p:nvPr>
        </p:nvSpPr>
        <p:spPr>
          <a:xfrm>
            <a:off x="7338674" y="6475413"/>
            <a:ext cx="1348126" cy="184666"/>
          </a:xfrm>
          <a:prstGeom prst="rect">
            <a:avLst/>
          </a:prstGeom>
        </p:spPr>
        <p:txBody>
          <a:bodyPr/>
          <a:lstStyle/>
          <a:p>
            <a:pPr>
              <a:defRPr/>
            </a:pPr>
            <a:r>
              <a:rPr lang="en-US" dirty="0" smtClean="0"/>
              <a:t>Minho Cheong, ETRI</a:t>
            </a:r>
            <a:endParaRPr lang="en-US" dirty="0"/>
          </a:p>
        </p:txBody>
      </p:sp>
      <p:sp>
        <p:nvSpPr>
          <p:cNvPr id="32" name="Date Placeholder 5"/>
          <p:cNvSpPr>
            <a:spLocks noGrp="1"/>
          </p:cNvSpPr>
          <p:nvPr>
            <p:ph type="dt" sz="half" idx="2"/>
          </p:nvPr>
        </p:nvSpPr>
        <p:spPr>
          <a:xfrm>
            <a:off x="696913" y="332601"/>
            <a:ext cx="1182055" cy="276999"/>
          </a:xfrm>
        </p:spPr>
        <p:txBody>
          <a:bodyPr/>
          <a:lstStyle/>
          <a:p>
            <a:pPr>
              <a:defRPr/>
            </a:pPr>
            <a:r>
              <a:rPr lang="en-US" dirty="0" smtClean="0"/>
              <a:t>March 2013</a:t>
            </a:r>
            <a:endParaRPr lang="en-US" dirty="0"/>
          </a:p>
        </p:txBody>
      </p:sp>
    </p:spTree>
    <p:extLst>
      <p:ext uri="{BB962C8B-B14F-4D97-AF65-F5344CB8AC3E}">
        <p14:creationId xmlns:p14="http://schemas.microsoft.com/office/powerpoint/2010/main" val="601859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제목 1"/>
          <p:cNvSpPr>
            <a:spLocks noGrp="1"/>
          </p:cNvSpPr>
          <p:nvPr>
            <p:ph type="title"/>
          </p:nvPr>
        </p:nvSpPr>
        <p:spPr/>
        <p:txBody>
          <a:bodyPr/>
          <a:lstStyle/>
          <a:p>
            <a:r>
              <a:rPr lang="en-US" altLang="ko-KR" smtClean="0">
                <a:ea typeface="굴림" charset="-127"/>
              </a:rPr>
              <a:t>Operation Procedure for Sectorization</a:t>
            </a:r>
            <a:endParaRPr lang="ko-KR" altLang="en-US" smtClean="0">
              <a:ea typeface="굴림" charset="-127"/>
            </a:endParaRPr>
          </a:p>
        </p:txBody>
      </p:sp>
      <p:sp>
        <p:nvSpPr>
          <p:cNvPr id="6147" name="내용 개체 틀 2"/>
          <p:cNvSpPr>
            <a:spLocks noGrp="1"/>
          </p:cNvSpPr>
          <p:nvPr>
            <p:ph idx="1"/>
          </p:nvPr>
        </p:nvSpPr>
        <p:spPr/>
        <p:txBody>
          <a:bodyPr/>
          <a:lstStyle/>
          <a:p>
            <a:r>
              <a:rPr lang="en-US" altLang="ko-KR" smtClean="0">
                <a:ea typeface="굴림" charset="-127"/>
              </a:rPr>
              <a:t>During the association</a:t>
            </a:r>
          </a:p>
          <a:p>
            <a:pPr lvl="1"/>
            <a:r>
              <a:rPr lang="en-US" altLang="ko-KR" smtClean="0">
                <a:ea typeface="굴림" charset="-127"/>
              </a:rPr>
              <a:t>AP and STA exchange their Sector Capabilities to find out whether and which type sectorized transmission could be done</a:t>
            </a:r>
          </a:p>
          <a:p>
            <a:r>
              <a:rPr lang="en-US" altLang="ko-KR" smtClean="0">
                <a:ea typeface="굴림" charset="-127"/>
              </a:rPr>
              <a:t>Beacon transmission</a:t>
            </a:r>
          </a:p>
          <a:p>
            <a:pPr lvl="1"/>
            <a:r>
              <a:rPr lang="en-US" altLang="ko-KR" smtClean="0">
                <a:ea typeface="굴림" charset="-127"/>
              </a:rPr>
              <a:t>AP transmit beacon with the Sector Operation field (Type 0 or Type 1)</a:t>
            </a:r>
          </a:p>
          <a:p>
            <a:pPr lvl="1"/>
            <a:endParaRPr lang="en-US" altLang="ko-KR" smtClean="0">
              <a:ea typeface="굴림" charset="-127"/>
            </a:endParaRPr>
          </a:p>
          <a:p>
            <a:endParaRPr lang="ko-KR" altLang="en-US" smtClean="0">
              <a:ea typeface="굴림" charset="-127"/>
            </a:endParaRPr>
          </a:p>
        </p:txBody>
      </p:sp>
      <p:sp>
        <p:nvSpPr>
          <p:cNvPr id="6" name="Slide Number Placeholder 4"/>
          <p:cNvSpPr>
            <a:spLocks noGrp="1"/>
          </p:cNvSpPr>
          <p:nvPr>
            <p:ph type="sldNum" sz="quarter" idx="4294967295"/>
          </p:nvPr>
        </p:nvSpPr>
        <p:spPr>
          <a:xfrm>
            <a:off x="4284433" y="6475413"/>
            <a:ext cx="516167" cy="184666"/>
          </a:xfrm>
          <a:prstGeom prst="rect">
            <a:avLst/>
          </a:prstGeom>
        </p:spPr>
        <p:txBody>
          <a:bodyPr/>
          <a:lstStyle/>
          <a:p>
            <a:pPr>
              <a:defRPr/>
            </a:pPr>
            <a:r>
              <a:rPr lang="en-US" dirty="0" smtClean="0"/>
              <a:t>Slide </a:t>
            </a:r>
            <a:fld id="{E132E8F0-0953-4589-931F-0CF931D74C39}" type="slidenum">
              <a:rPr lang="en-US" smtClean="0"/>
              <a:pPr>
                <a:defRPr/>
              </a:pPr>
              <a:t>7</a:t>
            </a:fld>
            <a:endParaRPr lang="en-US" dirty="0"/>
          </a:p>
        </p:txBody>
      </p:sp>
      <p:sp>
        <p:nvSpPr>
          <p:cNvPr id="7" name="Footer Placeholder 3"/>
          <p:cNvSpPr>
            <a:spLocks noGrp="1"/>
          </p:cNvSpPr>
          <p:nvPr>
            <p:ph type="ftr" sz="quarter" idx="4294967295"/>
          </p:nvPr>
        </p:nvSpPr>
        <p:spPr>
          <a:xfrm>
            <a:off x="7338674" y="6475413"/>
            <a:ext cx="1348126" cy="184666"/>
          </a:xfrm>
          <a:prstGeom prst="rect">
            <a:avLst/>
          </a:prstGeom>
        </p:spPr>
        <p:txBody>
          <a:bodyPr/>
          <a:lstStyle/>
          <a:p>
            <a:pPr>
              <a:defRPr/>
            </a:pPr>
            <a:r>
              <a:rPr lang="en-US" dirty="0" smtClean="0"/>
              <a:t>Minho Cheong, ETRI</a:t>
            </a:r>
            <a:endParaRPr lang="en-US" dirty="0"/>
          </a:p>
        </p:txBody>
      </p:sp>
      <p:sp>
        <p:nvSpPr>
          <p:cNvPr id="8" name="Date Placeholder 5"/>
          <p:cNvSpPr>
            <a:spLocks noGrp="1"/>
          </p:cNvSpPr>
          <p:nvPr>
            <p:ph type="dt" sz="half" idx="2"/>
          </p:nvPr>
        </p:nvSpPr>
        <p:spPr>
          <a:xfrm>
            <a:off x="696913" y="332601"/>
            <a:ext cx="1182055" cy="276999"/>
          </a:xfrm>
        </p:spPr>
        <p:txBody>
          <a:bodyPr/>
          <a:lstStyle/>
          <a:p>
            <a:pPr>
              <a:defRPr/>
            </a:pPr>
            <a:r>
              <a:rPr lang="en-US" dirty="0" smtClean="0"/>
              <a:t>March 2013</a:t>
            </a:r>
            <a:endParaRPr lang="en-US" dirty="0"/>
          </a:p>
        </p:txBody>
      </p:sp>
    </p:spTree>
    <p:extLst>
      <p:ext uri="{BB962C8B-B14F-4D97-AF65-F5344CB8AC3E}">
        <p14:creationId xmlns:p14="http://schemas.microsoft.com/office/powerpoint/2010/main" val="19418119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제목 1"/>
          <p:cNvSpPr>
            <a:spLocks noGrp="1"/>
          </p:cNvSpPr>
          <p:nvPr>
            <p:ph type="title"/>
          </p:nvPr>
        </p:nvSpPr>
        <p:spPr/>
        <p:txBody>
          <a:bodyPr/>
          <a:lstStyle/>
          <a:p>
            <a:r>
              <a:rPr lang="en-US" altLang="ko-KR" smtClean="0">
                <a:ea typeface="굴림" charset="-127"/>
              </a:rPr>
              <a:t>Finding out Sector ID for a STA</a:t>
            </a:r>
            <a:endParaRPr lang="ko-KR" altLang="en-US" smtClean="0">
              <a:ea typeface="굴림" charset="-127"/>
            </a:endParaRPr>
          </a:p>
        </p:txBody>
      </p:sp>
      <p:sp>
        <p:nvSpPr>
          <p:cNvPr id="7171" name="내용 개체 틀 2"/>
          <p:cNvSpPr>
            <a:spLocks noGrp="1"/>
          </p:cNvSpPr>
          <p:nvPr>
            <p:ph idx="1"/>
          </p:nvPr>
        </p:nvSpPr>
        <p:spPr/>
        <p:txBody>
          <a:bodyPr>
            <a:normAutofit lnSpcReduction="10000"/>
          </a:bodyPr>
          <a:lstStyle/>
          <a:p>
            <a:r>
              <a:rPr lang="en-US" altLang="ko-KR" dirty="0" smtClean="0">
                <a:ea typeface="굴림" charset="-127"/>
              </a:rPr>
              <a:t>In Type 0 </a:t>
            </a:r>
            <a:r>
              <a:rPr lang="en-US" altLang="ko-KR" dirty="0" err="1" smtClean="0">
                <a:ea typeface="굴림" charset="-127"/>
              </a:rPr>
              <a:t>sectorization</a:t>
            </a:r>
            <a:endParaRPr lang="en-US" altLang="ko-KR" dirty="0" smtClean="0">
              <a:ea typeface="굴림" charset="-127"/>
            </a:endParaRPr>
          </a:p>
          <a:p>
            <a:pPr lvl="1"/>
            <a:r>
              <a:rPr lang="en-US" altLang="ko-KR" dirty="0" smtClean="0">
                <a:ea typeface="굴림" charset="-127"/>
              </a:rPr>
              <a:t>When a STA associated during a </a:t>
            </a:r>
            <a:r>
              <a:rPr lang="en-US" altLang="ko-KR" dirty="0" err="1" smtClean="0">
                <a:ea typeface="굴림" charset="-127"/>
              </a:rPr>
              <a:t>sectorized</a:t>
            </a:r>
            <a:r>
              <a:rPr lang="en-US" altLang="ko-KR" dirty="0" smtClean="0">
                <a:ea typeface="굴림" charset="-127"/>
              </a:rPr>
              <a:t> beacon interval</a:t>
            </a:r>
          </a:p>
          <a:p>
            <a:pPr lvl="2"/>
            <a:r>
              <a:rPr lang="en-US" altLang="ko-KR" dirty="0" smtClean="0">
                <a:ea typeface="굴림" charset="-127"/>
              </a:rPr>
              <a:t>it may send its sector ID to AP and AP sets its AID based on the sector ID</a:t>
            </a:r>
          </a:p>
          <a:p>
            <a:pPr lvl="2"/>
            <a:r>
              <a:rPr lang="en-US" altLang="ko-KR" dirty="0" smtClean="0">
                <a:ea typeface="굴림" charset="-127"/>
              </a:rPr>
              <a:t>or it may wait for other </a:t>
            </a:r>
            <a:r>
              <a:rPr lang="en-US" altLang="ko-KR" dirty="0" err="1" smtClean="0">
                <a:ea typeface="굴림" charset="-127"/>
              </a:rPr>
              <a:t>sectorized</a:t>
            </a:r>
            <a:r>
              <a:rPr lang="en-US" altLang="ko-KR" dirty="0" smtClean="0">
                <a:ea typeface="굴림" charset="-127"/>
              </a:rPr>
              <a:t> beacons as well to find out its best sector for robust communications</a:t>
            </a:r>
          </a:p>
          <a:p>
            <a:pPr lvl="1"/>
            <a:r>
              <a:rPr lang="en-US" altLang="ko-KR" dirty="0" smtClean="0">
                <a:ea typeface="굴림" charset="-127"/>
              </a:rPr>
              <a:t>When a STA associated during an </a:t>
            </a:r>
            <a:r>
              <a:rPr lang="en-US" altLang="ko-KR" dirty="0" err="1" smtClean="0">
                <a:ea typeface="굴림" charset="-127"/>
              </a:rPr>
              <a:t>omni</a:t>
            </a:r>
            <a:r>
              <a:rPr lang="en-US" altLang="ko-KR" dirty="0" smtClean="0">
                <a:ea typeface="굴림" charset="-127"/>
              </a:rPr>
              <a:t>-beacon interval</a:t>
            </a:r>
          </a:p>
          <a:p>
            <a:pPr lvl="2"/>
            <a:r>
              <a:rPr lang="en-US" altLang="ko-KR" dirty="0" smtClean="0">
                <a:ea typeface="굴림" charset="-127"/>
              </a:rPr>
              <a:t>AP sets the STA’s AID temporarily until the STA will find out its best sector</a:t>
            </a:r>
          </a:p>
          <a:p>
            <a:pPr lvl="1"/>
            <a:r>
              <a:rPr lang="en-US" altLang="ko-KR" dirty="0" smtClean="0">
                <a:ea typeface="굴림" charset="-127"/>
              </a:rPr>
              <a:t>Thus, AP may still have associated STAs which have not found yet its real AID appropriate for its best sector ID (only having temporary AID)</a:t>
            </a:r>
          </a:p>
          <a:p>
            <a:r>
              <a:rPr lang="en-US" altLang="ko-KR" dirty="0" smtClean="0">
                <a:ea typeface="굴림" charset="-127"/>
              </a:rPr>
              <a:t>In Type 1 </a:t>
            </a:r>
            <a:r>
              <a:rPr lang="en-US" altLang="ko-KR" dirty="0" err="1" smtClean="0">
                <a:ea typeface="굴림" charset="-127"/>
              </a:rPr>
              <a:t>sectorization</a:t>
            </a:r>
            <a:endParaRPr lang="en-US" altLang="ko-KR" dirty="0" smtClean="0">
              <a:ea typeface="굴림" charset="-127"/>
            </a:endParaRPr>
          </a:p>
          <a:p>
            <a:pPr lvl="1"/>
            <a:r>
              <a:rPr lang="en-US" altLang="ko-KR" dirty="0" smtClean="0">
                <a:ea typeface="굴림" charset="-127"/>
              </a:rPr>
              <a:t>Before a explicit sector training, any associated STA does not know its sector ID at all</a:t>
            </a:r>
          </a:p>
          <a:p>
            <a:pPr lvl="2"/>
            <a:endParaRPr lang="en-US" altLang="ko-KR" dirty="0" smtClean="0">
              <a:ea typeface="굴림" charset="-127"/>
            </a:endParaRPr>
          </a:p>
        </p:txBody>
      </p:sp>
      <p:sp>
        <p:nvSpPr>
          <p:cNvPr id="6" name="Slide Number Placeholder 4"/>
          <p:cNvSpPr>
            <a:spLocks noGrp="1"/>
          </p:cNvSpPr>
          <p:nvPr>
            <p:ph type="sldNum" sz="quarter" idx="4294967295"/>
          </p:nvPr>
        </p:nvSpPr>
        <p:spPr>
          <a:xfrm>
            <a:off x="4284433" y="6475413"/>
            <a:ext cx="516167" cy="184666"/>
          </a:xfrm>
          <a:prstGeom prst="rect">
            <a:avLst/>
          </a:prstGeom>
        </p:spPr>
        <p:txBody>
          <a:bodyPr/>
          <a:lstStyle/>
          <a:p>
            <a:pPr>
              <a:defRPr/>
            </a:pPr>
            <a:r>
              <a:rPr lang="en-US" dirty="0" smtClean="0"/>
              <a:t>Slide </a:t>
            </a:r>
            <a:fld id="{E132E8F0-0953-4589-931F-0CF931D74C39}" type="slidenum">
              <a:rPr lang="en-US" smtClean="0"/>
              <a:pPr>
                <a:defRPr/>
              </a:pPr>
              <a:t>8</a:t>
            </a:fld>
            <a:endParaRPr lang="en-US" dirty="0"/>
          </a:p>
        </p:txBody>
      </p:sp>
      <p:sp>
        <p:nvSpPr>
          <p:cNvPr id="7" name="Footer Placeholder 3"/>
          <p:cNvSpPr>
            <a:spLocks noGrp="1"/>
          </p:cNvSpPr>
          <p:nvPr>
            <p:ph type="ftr" sz="quarter" idx="4294967295"/>
          </p:nvPr>
        </p:nvSpPr>
        <p:spPr>
          <a:xfrm>
            <a:off x="7338674" y="6475413"/>
            <a:ext cx="1348126" cy="184666"/>
          </a:xfrm>
          <a:prstGeom prst="rect">
            <a:avLst/>
          </a:prstGeom>
        </p:spPr>
        <p:txBody>
          <a:bodyPr/>
          <a:lstStyle/>
          <a:p>
            <a:pPr>
              <a:defRPr/>
            </a:pPr>
            <a:r>
              <a:rPr lang="en-US" dirty="0" smtClean="0"/>
              <a:t>Minho Cheong, ETRI</a:t>
            </a:r>
            <a:endParaRPr lang="en-US" dirty="0"/>
          </a:p>
        </p:txBody>
      </p:sp>
      <p:sp>
        <p:nvSpPr>
          <p:cNvPr id="8" name="Date Placeholder 5"/>
          <p:cNvSpPr>
            <a:spLocks noGrp="1"/>
          </p:cNvSpPr>
          <p:nvPr>
            <p:ph type="dt" sz="half" idx="2"/>
          </p:nvPr>
        </p:nvSpPr>
        <p:spPr>
          <a:xfrm>
            <a:off x="696913" y="332601"/>
            <a:ext cx="1182055" cy="276999"/>
          </a:xfrm>
        </p:spPr>
        <p:txBody>
          <a:bodyPr/>
          <a:lstStyle/>
          <a:p>
            <a:pPr>
              <a:defRPr/>
            </a:pPr>
            <a:r>
              <a:rPr lang="en-US" dirty="0" smtClean="0"/>
              <a:t>March 2013</a:t>
            </a:r>
            <a:endParaRPr lang="en-US" dirty="0"/>
          </a:p>
        </p:txBody>
      </p:sp>
    </p:spTree>
    <p:extLst>
      <p:ext uri="{BB962C8B-B14F-4D97-AF65-F5344CB8AC3E}">
        <p14:creationId xmlns:p14="http://schemas.microsoft.com/office/powerpoint/2010/main" val="8063449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제목 1"/>
          <p:cNvSpPr>
            <a:spLocks noGrp="1"/>
          </p:cNvSpPr>
          <p:nvPr>
            <p:ph type="title"/>
          </p:nvPr>
        </p:nvSpPr>
        <p:spPr/>
        <p:txBody>
          <a:bodyPr/>
          <a:lstStyle/>
          <a:p>
            <a:r>
              <a:rPr lang="en-US" altLang="ko-KR" smtClean="0">
                <a:ea typeface="굴림" charset="-127"/>
              </a:rPr>
              <a:t>Finding out Sector ID for a STA (2)</a:t>
            </a:r>
            <a:endParaRPr lang="ko-KR" altLang="en-US" smtClean="0">
              <a:ea typeface="굴림" charset="-127"/>
            </a:endParaRPr>
          </a:p>
        </p:txBody>
      </p:sp>
      <p:sp>
        <p:nvSpPr>
          <p:cNvPr id="8195" name="내용 개체 틀 2"/>
          <p:cNvSpPr>
            <a:spLocks noGrp="1"/>
          </p:cNvSpPr>
          <p:nvPr>
            <p:ph idx="1"/>
          </p:nvPr>
        </p:nvSpPr>
        <p:spPr/>
        <p:txBody>
          <a:bodyPr>
            <a:normAutofit fontScale="92500"/>
          </a:bodyPr>
          <a:lstStyle/>
          <a:p>
            <a:r>
              <a:rPr lang="en-US" altLang="ko-KR" dirty="0" smtClean="0">
                <a:ea typeface="굴림" charset="-127"/>
              </a:rPr>
              <a:t>Fast sector discovery for multiple STAs may be needed</a:t>
            </a:r>
          </a:p>
          <a:p>
            <a:pPr lvl="1"/>
            <a:r>
              <a:rPr lang="en-US" altLang="ko-KR" dirty="0" smtClean="0">
                <a:ea typeface="굴림" charset="-127"/>
              </a:rPr>
              <a:t>To help all the temporary STAs to find out their best sectors quickly</a:t>
            </a:r>
          </a:p>
          <a:p>
            <a:pPr lvl="1"/>
            <a:r>
              <a:rPr lang="en-US" altLang="ko-KR" dirty="0" smtClean="0">
                <a:ea typeface="굴림" charset="-127"/>
              </a:rPr>
              <a:t>To allow (movable) offloading STAs to switch to new sectors quickly</a:t>
            </a:r>
          </a:p>
          <a:p>
            <a:pPr lvl="1"/>
            <a:r>
              <a:rPr lang="en-US" altLang="ko-KR" dirty="0" smtClean="0">
                <a:ea typeface="굴림" charset="-127"/>
              </a:rPr>
              <a:t>To reduce long air-time needed for an entire cycling of all the </a:t>
            </a:r>
            <a:r>
              <a:rPr lang="en-US" altLang="ko-KR" dirty="0" err="1" smtClean="0">
                <a:ea typeface="굴림" charset="-127"/>
              </a:rPr>
              <a:t>sectorized</a:t>
            </a:r>
            <a:r>
              <a:rPr lang="en-US" altLang="ko-KR" dirty="0" smtClean="0">
                <a:ea typeface="굴림" charset="-127"/>
              </a:rPr>
              <a:t> beacons in Type 0 </a:t>
            </a:r>
            <a:r>
              <a:rPr lang="en-US" altLang="ko-KR" dirty="0" err="1" smtClean="0">
                <a:ea typeface="굴림" charset="-127"/>
              </a:rPr>
              <a:t>sectorization</a:t>
            </a:r>
            <a:endParaRPr lang="en-US" altLang="ko-KR" dirty="0" smtClean="0">
              <a:ea typeface="굴림" charset="-127"/>
            </a:endParaRPr>
          </a:p>
          <a:p>
            <a:pPr lvl="2"/>
            <a:r>
              <a:rPr lang="en-US" altLang="ko-KR" dirty="0" smtClean="0">
                <a:ea typeface="굴림" charset="-127"/>
              </a:rPr>
              <a:t>Typically, could be even longer than a long-beacon cycle</a:t>
            </a:r>
          </a:p>
          <a:p>
            <a:pPr lvl="1"/>
            <a:r>
              <a:rPr lang="en-US" altLang="ko-KR" dirty="0" smtClean="0">
                <a:ea typeface="굴림" charset="-127"/>
              </a:rPr>
              <a:t>Not to disallow that power-efficient STAs don’t want to listen all the  </a:t>
            </a:r>
            <a:r>
              <a:rPr lang="en-US" altLang="ko-KR" dirty="0" err="1" smtClean="0">
                <a:ea typeface="굴림" charset="-127"/>
              </a:rPr>
              <a:t>sectorized</a:t>
            </a:r>
            <a:r>
              <a:rPr lang="en-US" altLang="ko-KR" dirty="0" smtClean="0">
                <a:ea typeface="굴림" charset="-127"/>
              </a:rPr>
              <a:t> beacons for their power saving</a:t>
            </a:r>
          </a:p>
          <a:p>
            <a:pPr lvl="1"/>
            <a:r>
              <a:rPr lang="en-US" altLang="ko-KR" dirty="0" smtClean="0">
                <a:ea typeface="굴림" charset="-127"/>
              </a:rPr>
              <a:t>To reduce delay from unscheduled feedbacks of sector ID report</a:t>
            </a:r>
          </a:p>
          <a:p>
            <a:pPr lvl="1"/>
            <a:r>
              <a:rPr lang="en-US" altLang="ko-KR" dirty="0" smtClean="0">
                <a:ea typeface="굴림" charset="-127"/>
              </a:rPr>
              <a:t>To reduce potential contentions with the normal data delivery due to multiple feedbacks of sector ID</a:t>
            </a:r>
          </a:p>
          <a:p>
            <a:pPr lvl="1"/>
            <a:r>
              <a:rPr lang="en-US" altLang="ko-KR" dirty="0" smtClean="0">
                <a:ea typeface="굴림" charset="-127"/>
              </a:rPr>
              <a:t>To do the AID reassignment based on a new sector ID as well if possible</a:t>
            </a:r>
            <a:endParaRPr lang="ko-KR" altLang="en-US" dirty="0" smtClean="0">
              <a:ea typeface="굴림" charset="-127"/>
            </a:endParaRPr>
          </a:p>
        </p:txBody>
      </p:sp>
      <p:sp>
        <p:nvSpPr>
          <p:cNvPr id="6" name="Slide Number Placeholder 4"/>
          <p:cNvSpPr>
            <a:spLocks noGrp="1"/>
          </p:cNvSpPr>
          <p:nvPr>
            <p:ph type="sldNum" sz="quarter" idx="4294967295"/>
          </p:nvPr>
        </p:nvSpPr>
        <p:spPr>
          <a:xfrm>
            <a:off x="4284433" y="6475413"/>
            <a:ext cx="516167" cy="184666"/>
          </a:xfrm>
          <a:prstGeom prst="rect">
            <a:avLst/>
          </a:prstGeom>
        </p:spPr>
        <p:txBody>
          <a:bodyPr/>
          <a:lstStyle/>
          <a:p>
            <a:pPr>
              <a:defRPr/>
            </a:pPr>
            <a:r>
              <a:rPr lang="en-US" dirty="0" smtClean="0"/>
              <a:t>Slide </a:t>
            </a:r>
            <a:fld id="{E132E8F0-0953-4589-931F-0CF931D74C39}" type="slidenum">
              <a:rPr lang="en-US" smtClean="0"/>
              <a:pPr>
                <a:defRPr/>
              </a:pPr>
              <a:t>9</a:t>
            </a:fld>
            <a:endParaRPr lang="en-US" dirty="0"/>
          </a:p>
        </p:txBody>
      </p:sp>
      <p:sp>
        <p:nvSpPr>
          <p:cNvPr id="7" name="Footer Placeholder 3"/>
          <p:cNvSpPr>
            <a:spLocks noGrp="1"/>
          </p:cNvSpPr>
          <p:nvPr>
            <p:ph type="ftr" sz="quarter" idx="4294967295"/>
          </p:nvPr>
        </p:nvSpPr>
        <p:spPr>
          <a:xfrm>
            <a:off x="7338674" y="6475413"/>
            <a:ext cx="1348126" cy="184666"/>
          </a:xfrm>
          <a:prstGeom prst="rect">
            <a:avLst/>
          </a:prstGeom>
        </p:spPr>
        <p:txBody>
          <a:bodyPr/>
          <a:lstStyle/>
          <a:p>
            <a:pPr>
              <a:defRPr/>
            </a:pPr>
            <a:r>
              <a:rPr lang="en-US" dirty="0" smtClean="0"/>
              <a:t>Minho Cheong, ETRI</a:t>
            </a:r>
            <a:endParaRPr lang="en-US" dirty="0"/>
          </a:p>
        </p:txBody>
      </p:sp>
      <p:sp>
        <p:nvSpPr>
          <p:cNvPr id="8" name="Date Placeholder 5"/>
          <p:cNvSpPr>
            <a:spLocks noGrp="1"/>
          </p:cNvSpPr>
          <p:nvPr>
            <p:ph type="dt" sz="half" idx="2"/>
          </p:nvPr>
        </p:nvSpPr>
        <p:spPr>
          <a:xfrm>
            <a:off x="696913" y="332601"/>
            <a:ext cx="1182055" cy="276999"/>
          </a:xfrm>
        </p:spPr>
        <p:txBody>
          <a:bodyPr/>
          <a:lstStyle/>
          <a:p>
            <a:pPr>
              <a:defRPr/>
            </a:pPr>
            <a:r>
              <a:rPr lang="en-US" dirty="0" smtClean="0"/>
              <a:t>March 2013</a:t>
            </a:r>
            <a:endParaRPr lang="en-US" dirty="0"/>
          </a:p>
        </p:txBody>
      </p:sp>
    </p:spTree>
    <p:extLst>
      <p:ext uri="{BB962C8B-B14F-4D97-AF65-F5344CB8AC3E}">
        <p14:creationId xmlns:p14="http://schemas.microsoft.com/office/powerpoint/2010/main" val="416564847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29434</TotalTime>
  <Words>2455</Words>
  <Application>Microsoft Office PowerPoint</Application>
  <PresentationFormat>화면 슬라이드 쇼(4:3)</PresentationFormat>
  <Paragraphs>559</Paragraphs>
  <Slides>19</Slides>
  <Notes>3</Notes>
  <HiddenSlides>0</HiddenSlides>
  <MMClips>0</MMClips>
  <ScaleCrop>false</ScaleCrop>
  <HeadingPairs>
    <vt:vector size="4" baseType="variant">
      <vt:variant>
        <vt:lpstr>테마</vt:lpstr>
      </vt:variant>
      <vt:variant>
        <vt:i4>1</vt:i4>
      </vt:variant>
      <vt:variant>
        <vt:lpstr>슬라이드 제목</vt:lpstr>
      </vt:variant>
      <vt:variant>
        <vt:i4>19</vt:i4>
      </vt:variant>
    </vt:vector>
  </HeadingPairs>
  <TitlesOfParts>
    <vt:vector size="20" baseType="lpstr">
      <vt:lpstr>802-11-Submission</vt:lpstr>
      <vt:lpstr>Sector Discovery for 11ah</vt:lpstr>
      <vt:lpstr>PowerPoint 프레젠테이션</vt:lpstr>
      <vt:lpstr>PowerPoint 프레젠테이션</vt:lpstr>
      <vt:lpstr>Background</vt:lpstr>
      <vt:lpstr>Type 0 Sectorization Scheme [1] IEEE11-12-0852-00-00ah Sectorization for Hidden Node Mitigation</vt:lpstr>
      <vt:lpstr>Type 1 Sectorization Scheme [2] IEEE11-12-1355-02-00ah Sectorized Beam Operation – Follow Up by January 2013 </vt:lpstr>
      <vt:lpstr>Operation Procedure for Sectorization</vt:lpstr>
      <vt:lpstr>Finding out Sector ID for a STA</vt:lpstr>
      <vt:lpstr>Finding out Sector ID for a STA (2)</vt:lpstr>
      <vt:lpstr>Fast Sector Discovery</vt:lpstr>
      <vt:lpstr>Sounding RAW</vt:lpstr>
      <vt:lpstr>Sector Report RAW</vt:lpstr>
      <vt:lpstr>Operation of Fast Sector Discovery</vt:lpstr>
      <vt:lpstr>Operation of Fast Sector Discovery (2)</vt:lpstr>
      <vt:lpstr>Operation of Fast Sector Discovery (3)</vt:lpstr>
      <vt:lpstr>ACK to Sector ID Report</vt:lpstr>
      <vt:lpstr>References</vt:lpstr>
      <vt:lpstr>Straw Poll</vt:lpstr>
      <vt:lpstr>Motion</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doc.: IEEE 802.11-12/840r0</dc:title>
  <dc:creator>Minyoung Park</dc:creator>
  <cp:lastModifiedBy>Minho Cheong</cp:lastModifiedBy>
  <cp:revision>838</cp:revision>
  <cp:lastPrinted>1998-02-10T13:28:06Z</cp:lastPrinted>
  <dcterms:created xsi:type="dcterms:W3CDTF">2007-05-21T21:00:37Z</dcterms:created>
  <dcterms:modified xsi:type="dcterms:W3CDTF">2013-03-15T22:43:14Z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(2)k8Vir4zrgvfyPiImi0kI9IZWnHSj6ea60Uh77mgn10ACjT6qkJh8jnuRaQw26RXTMbvBpM5w_x000d_
z1lUE+dLI4O/kQbmHSAe9DBMArGxrsn0Oo6DDjwIqHsAD25Gz/SBhaM2Fst58f6NJS9jyg4Q_x000d_
JYQC34dO+m7Q2gHBHNGfNqOKdnKrcc3uqpHTVP92A3tbpKoF4b5JZZfoANDlW70LJE/orw2m_x000d_
0xOPUJZAF9VzUwCpKX</vt:lpwstr>
  </property>
  <property fmtid="{D5CDD505-2E9C-101B-9397-08002B2CF9AE}" pid="3" name="_ms_pID_7253431">
    <vt:lpwstr>BKlpLqMOWg+4xlZEET9mSVaALeZ4r+J3eWnfbNNksrFlhEs9bP+KuM_x000d_
rxWTeL6yg8sLxjBV2PdJPFSzvVW6+UGN6wjpHcoSwd/l64QQSHnzzrWaAgZS3bEa/brvU8jr_x000d_
PuY=</vt:lpwstr>
  </property>
  <property fmtid="{D5CDD505-2E9C-101B-9397-08002B2CF9AE}" pid="4" name="sflag">
    <vt:lpwstr>1363278489</vt:lpwstr>
  </property>
</Properties>
</file>