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0"/>
  </p:notesMasterIdLst>
  <p:handoutMasterIdLst>
    <p:handoutMasterId r:id="rId71"/>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037" r:id="rId16"/>
    <p:sldId id="1038" r:id="rId17"/>
    <p:sldId id="856" r:id="rId18"/>
    <p:sldId id="1013" r:id="rId19"/>
    <p:sldId id="1011" r:id="rId20"/>
    <p:sldId id="973" r:id="rId21"/>
    <p:sldId id="970" r:id="rId22"/>
    <p:sldId id="1012" r:id="rId23"/>
    <p:sldId id="999" r:id="rId24"/>
    <p:sldId id="1010" r:id="rId25"/>
    <p:sldId id="1025" r:id="rId26"/>
    <p:sldId id="971" r:id="rId27"/>
    <p:sldId id="908" r:id="rId28"/>
    <p:sldId id="909" r:id="rId29"/>
    <p:sldId id="931" r:id="rId30"/>
    <p:sldId id="921" r:id="rId31"/>
    <p:sldId id="974" r:id="rId32"/>
    <p:sldId id="937" r:id="rId33"/>
    <p:sldId id="953" r:id="rId34"/>
    <p:sldId id="978" r:id="rId35"/>
    <p:sldId id="977" r:id="rId36"/>
    <p:sldId id="987" r:id="rId37"/>
    <p:sldId id="988" r:id="rId38"/>
    <p:sldId id="989" r:id="rId39"/>
    <p:sldId id="990" r:id="rId40"/>
    <p:sldId id="991" r:id="rId41"/>
    <p:sldId id="992" r:id="rId42"/>
    <p:sldId id="993" r:id="rId43"/>
    <p:sldId id="1015" r:id="rId44"/>
    <p:sldId id="994" r:id="rId45"/>
    <p:sldId id="995" r:id="rId46"/>
    <p:sldId id="944" r:id="rId47"/>
    <p:sldId id="943" r:id="rId48"/>
    <p:sldId id="945" r:id="rId49"/>
    <p:sldId id="949" r:id="rId50"/>
    <p:sldId id="951" r:id="rId51"/>
    <p:sldId id="1039" r:id="rId52"/>
    <p:sldId id="985" r:id="rId53"/>
    <p:sldId id="1030" r:id="rId54"/>
    <p:sldId id="1031" r:id="rId55"/>
    <p:sldId id="1032" r:id="rId56"/>
    <p:sldId id="1033" r:id="rId57"/>
    <p:sldId id="1034" r:id="rId58"/>
    <p:sldId id="1036" r:id="rId59"/>
    <p:sldId id="952" r:id="rId60"/>
    <p:sldId id="891" r:id="rId61"/>
    <p:sldId id="1027" r:id="rId62"/>
    <p:sldId id="1041" r:id="rId63"/>
    <p:sldId id="1026" r:id="rId64"/>
    <p:sldId id="1028" r:id="rId65"/>
    <p:sldId id="1040" r:id="rId66"/>
    <p:sldId id="967" r:id="rId67"/>
    <p:sldId id="619" r:id="rId68"/>
    <p:sldId id="621" r:id="rId6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802.11-12/0305r2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802.11-13/0305r2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802.11-13/0305r3</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3/11-13-0337-01-0jtc-proposed-response-to-802-1ae-comments.doc" TargetMode="External"/><Relationship Id="rId2" Type="http://schemas.openxmlformats.org/officeDocument/2006/relationships/hyperlink" Target="https://mentor.ieee.org/802.11/dcn/13/11-13-0336-01-0jtc-proposed-response-to-802-1x-comments.doc"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2/11-12-1454-04-0jtc-proposal-for-sc6-contribution-process.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19 March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Interim meeting in Jan 2013 in Vancouver</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 WG liaisons to SC6</a:t>
            </a:r>
          </a:p>
          <a:p>
            <a:pPr lvl="2"/>
            <a:r>
              <a:rPr lang="en-AU" dirty="0" smtClean="0"/>
              <a:t>Review liaison related to 802.11-2012 ballot</a:t>
            </a:r>
          </a:p>
          <a:p>
            <a:pPr lvl="2"/>
            <a:r>
              <a:rPr lang="en-AU" dirty="0" smtClean="0"/>
              <a:t>Review latest liaisons of Sponsor Ballot drafts</a:t>
            </a:r>
          </a:p>
          <a:p>
            <a:pPr lvl="2"/>
            <a:r>
              <a:rPr lang="en-AU" dirty="0" smtClean="0"/>
              <a:t>Review status of SC6  pre-ballots on IEEE 802.1X/AE</a:t>
            </a:r>
          </a:p>
          <a:p>
            <a:pPr lvl="3"/>
            <a:r>
              <a:rPr lang="en-AU" dirty="0" smtClean="0"/>
              <a:t>Passed with only no votes from China</a:t>
            </a:r>
          </a:p>
          <a:p>
            <a:pPr lvl="2"/>
            <a:r>
              <a:rPr lang="en-AU" dirty="0" smtClean="0"/>
              <a:t>Discuss response to comments on </a:t>
            </a:r>
            <a:r>
              <a:rPr lang="en-AU" dirty="0"/>
              <a:t>IEEE 802.1X/AE</a:t>
            </a:r>
            <a:r>
              <a:rPr lang="en-AU" dirty="0" smtClean="0"/>
              <a:t> during pre-ballot</a:t>
            </a:r>
            <a:endParaRPr lang="en-AU" dirty="0"/>
          </a:p>
          <a:p>
            <a:pPr lvl="2"/>
            <a:r>
              <a:rPr lang="en-AU" dirty="0" smtClean="0"/>
              <a:t>Review status of SC6 pre-ballots on IEEE 802.11aa/ad/</a:t>
            </a:r>
            <a:r>
              <a:rPr lang="en-AU" dirty="0" err="1" smtClean="0"/>
              <a:t>ae</a:t>
            </a:r>
            <a:endParaRPr lang="en-AU" dirty="0" smtClean="0"/>
          </a:p>
          <a:p>
            <a:pPr lvl="3"/>
            <a:r>
              <a:rPr lang="en-AU" dirty="0" smtClean="0"/>
              <a:t>Still open</a:t>
            </a:r>
          </a:p>
          <a:p>
            <a:pPr lvl="2"/>
            <a:r>
              <a:rPr lang="en-AU" dirty="0" smtClean="0"/>
              <a:t>Discuss submission of 802.3 under PSDO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Develop a draft of the “contribution process” for SC6 NBs</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report comparing 802.1X and TEPA-AC</a:t>
            </a:r>
          </a:p>
          <a:p>
            <a:pPr lvl="2"/>
            <a:r>
              <a:rPr lang="en-US" dirty="0"/>
              <a:t>Discuss Swiss NB “Explanatory Report</a:t>
            </a:r>
            <a:r>
              <a:rPr lang="en-US" dirty="0" smtClean="0"/>
              <a:t>”</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err="1" smtClean="0"/>
              <a:t>Orlando</a:t>
            </a:r>
            <a:r>
              <a:rPr lang="en-AU" i="1" dirty="0" smtClean="0"/>
              <a:t> in Mar 2013, as documented on pages </a:t>
            </a:r>
            <a:r>
              <a:rPr lang="en-AU" i="1" dirty="0" smtClean="0">
                <a:solidFill>
                  <a:srgbClr val="FF0000"/>
                </a:solidFill>
              </a:rPr>
              <a:t>10-11</a:t>
            </a:r>
            <a:r>
              <a:rPr lang="en-AU" i="1" dirty="0" smtClean="0"/>
              <a:t>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Jan 2013, as documented in 11-13-0208-r0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2 months before the meeting</a:t>
            </a:r>
          </a:p>
          <a:p>
            <a:pPr lvl="2"/>
            <a:r>
              <a:rPr lang="en-AU" dirty="0" smtClean="0"/>
              <a:t>Meaning before mid April</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t>
            </a:r>
            <a:r>
              <a:rPr lang="en-AU" dirty="0" smtClean="0"/>
              <a:t>&amp; IEEE 802.1X </a:t>
            </a:r>
            <a:r>
              <a:rPr lang="en-AU" dirty="0"/>
              <a:t>Security</a:t>
            </a:r>
            <a:endParaRPr lang="en-AU" dirty="0" smtClean="0"/>
          </a:p>
          <a:p>
            <a:pPr lvl="1"/>
            <a:r>
              <a:rPr lang="en-AU" dirty="0" smtClean="0"/>
              <a:t>The SC6 meeting details are also now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3386576"/>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78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5377050"/>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783"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by </a:t>
            </a:r>
            <a:r>
              <a:rPr lang="en-AU" dirty="0" err="1" smtClean="0"/>
              <a:t>ExCom</a:t>
            </a:r>
            <a:endParaRPr lang="en-AU" dirty="0" smtClean="0"/>
          </a:p>
          <a:p>
            <a:pPr lvl="1"/>
            <a:r>
              <a:rPr lang="en-AU" dirty="0" smtClean="0"/>
              <a:t>Others are welcome/encouraged to volunteer to be part of the IEEE 802 delegation</a:t>
            </a:r>
          </a:p>
          <a:p>
            <a:pPr lvl="1"/>
            <a:r>
              <a:rPr lang="en-AU" dirty="0" smtClean="0"/>
              <a:t>Known volunteers include:</a:t>
            </a:r>
          </a:p>
          <a:p>
            <a:pPr lvl="2"/>
            <a:r>
              <a:rPr lang="en-AU" dirty="0" smtClean="0"/>
              <a:t>Dan Harkins (Aruba)</a:t>
            </a:r>
          </a:p>
          <a:p>
            <a:pPr lvl="2"/>
            <a:r>
              <a:rPr lang="en-AU" dirty="0" smtClean="0"/>
              <a:t>Bill Carney (Sony)</a:t>
            </a:r>
          </a:p>
          <a:p>
            <a:pPr lvl="2"/>
            <a:r>
              <a:rPr lang="en-AU" dirty="0" smtClean="0"/>
              <a:t>Jodi </a:t>
            </a:r>
            <a:r>
              <a:rPr lang="en-AU" dirty="0" err="1" smtClean="0"/>
              <a:t>Haasz</a:t>
            </a:r>
            <a:r>
              <a:rPr lang="en-AU" dirty="0" smtClean="0"/>
              <a:t> (IEEE staff)</a:t>
            </a:r>
          </a:p>
          <a:p>
            <a:pPr lvl="2"/>
            <a:r>
              <a:rPr lang="en-AU" dirty="0" smtClean="0"/>
              <a:t>Tony </a:t>
            </a:r>
            <a:r>
              <a:rPr lang="en-AU" dirty="0" err="1" smtClean="0"/>
              <a:t>Jefferee</a:t>
            </a:r>
            <a:r>
              <a:rPr lang="en-AU" dirty="0" smtClean="0"/>
              <a:t> (802.1)</a:t>
            </a:r>
          </a:p>
          <a:p>
            <a:pPr lvl="1"/>
            <a:r>
              <a:rPr lang="en-AU" dirty="0" smtClean="0"/>
              <a:t>Andrew Myles (Cisco) will probably be attending as a NB representative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72124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84581299"/>
              </p:ext>
            </p:extLst>
          </p:nvPr>
        </p:nvGraphicFramePr>
        <p:xfrm>
          <a:off x="152398" y="2057400"/>
          <a:ext cx="8839203" cy="236236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a:t>
            </a:r>
            <a:r>
              <a:rPr lang="en-AU" dirty="0" smtClean="0"/>
              <a:t>were liaised to SC6 in February 2013</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ISO/IEC/IEEE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any comments &amp; provide resolutions to SC6</a:t>
            </a:r>
          </a:p>
          <a:p>
            <a:pPr lvl="1"/>
            <a:r>
              <a:rPr lang="en-AU" dirty="0"/>
              <a:t>IEEE 802.11 </a:t>
            </a:r>
            <a:r>
              <a:rPr lang="en-AU" dirty="0" err="1"/>
              <a:t>TGmc</a:t>
            </a:r>
            <a:r>
              <a:rPr lang="en-AU" dirty="0"/>
              <a:t> </a:t>
            </a:r>
            <a:r>
              <a:rPr lang="en-AU" dirty="0" smtClean="0"/>
              <a:t> resolved all the comments in Jan 2013</a:t>
            </a:r>
          </a:p>
          <a:p>
            <a:pPr lvl="2"/>
            <a:r>
              <a:rPr lang="en-AU" dirty="0" smtClean="0"/>
              <a:t>Processed as </a:t>
            </a:r>
            <a:r>
              <a:rPr lang="en-AU" dirty="0" smtClean="0">
                <a:hlinkClick r:id="rId3"/>
              </a:rPr>
              <a:t>11-13-0123r1</a:t>
            </a:r>
            <a:endParaRPr lang="en-AU" dirty="0" smtClean="0"/>
          </a:p>
          <a:p>
            <a:pPr lvl="1"/>
            <a:r>
              <a:rPr lang="en-AU" dirty="0" smtClean="0"/>
              <a:t>Bruce Kraemer subsequently liaised the resolved comments to SC6</a:t>
            </a:r>
          </a:p>
          <a:p>
            <a:pPr lvl="2"/>
            <a:r>
              <a:rPr lang="en-AU" dirty="0" smtClean="0"/>
              <a:t>See N15586</a:t>
            </a:r>
            <a:br>
              <a:rPr lang="en-AU" dirty="0" smtClean="0"/>
            </a:br>
            <a:endParaRPr lang="en-AU" dirty="0" smtClean="0"/>
          </a:p>
          <a:p>
            <a:pPr lvl="1"/>
            <a:r>
              <a:rPr lang="en-AU" dirty="0" smtClean="0"/>
              <a:t>No response has yet been received</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222507827"/>
              </p:ext>
            </p:extLst>
          </p:nvPr>
        </p:nvGraphicFramePr>
        <p:xfrm>
          <a:off x="2057400" y="4876800"/>
          <a:ext cx="914400" cy="771525"/>
        </p:xfrm>
        <a:graphic>
          <a:graphicData uri="http://schemas.openxmlformats.org/presentationml/2006/ole">
            <mc:AlternateContent xmlns:mc="http://schemas.openxmlformats.org/markup-compatibility/2006">
              <mc:Choice xmlns:v="urn:schemas-microsoft-com:vml" Requires="v">
                <p:oleObj spid="_x0000_s114725"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2057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8484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have started the process of ratification by ISO/IEC</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 In particular 802.11aa/ad/</a:t>
            </a:r>
            <a:r>
              <a:rPr lang="en-AU" dirty="0" err="1" smtClean="0"/>
              <a:t>ae</a:t>
            </a:r>
            <a:r>
              <a:rPr lang="en-AU" dirty="0" smtClean="0"/>
              <a:t> were selected for submission</a:t>
            </a:r>
          </a:p>
          <a:p>
            <a:pPr lvl="2"/>
            <a:r>
              <a:rPr lang="en-AU" dirty="0" smtClean="0"/>
              <a:t>IEEE 802 EC subsequently approved this decision</a:t>
            </a:r>
          </a:p>
          <a:p>
            <a:pPr lvl="1"/>
            <a:r>
              <a:rPr lang="en-AU" dirty="0" smtClean="0"/>
              <a:t>SC6 is currently considering these amendments in a 60 day pre-ballot under the PSDO process</a:t>
            </a:r>
          </a:p>
          <a:p>
            <a:pPr lvl="2"/>
            <a:r>
              <a:rPr lang="en-AU" dirty="0" smtClean="0"/>
              <a:t>Ballot opened: 7 Feb 13</a:t>
            </a:r>
          </a:p>
          <a:p>
            <a:pPr lvl="2"/>
            <a:r>
              <a:rPr lang="en-AU" dirty="0" smtClean="0"/>
              <a:t>Ballot will close: 6 April 13</a:t>
            </a:r>
          </a:p>
          <a:p>
            <a:pPr lvl="1"/>
            <a:r>
              <a:rPr lang="en-AU" dirty="0" smtClean="0"/>
              <a:t>Please encourage any NBs in which you participate to vote “yes”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61508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Orlando in March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March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a:p>
            <a:pPr lvl="2"/>
            <a:r>
              <a:rPr lang="en-AU" dirty="0" smtClean="0"/>
              <a:t>802.11-2012 was recently ratified by this ballot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93567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ISO/IEC/IEEE 8802-11:2012</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ISO/IEC/IEEE 8802-1X</a:t>
            </a:r>
          </a:p>
          <a:p>
            <a:pPr lvl="2"/>
            <a:r>
              <a:rPr lang="en-AU" dirty="0"/>
              <a:t>IEEE </a:t>
            </a:r>
            <a:r>
              <a:rPr lang="en-AU" dirty="0" smtClean="0"/>
              <a:t>802.1AE </a:t>
            </a:r>
            <a:r>
              <a:rPr lang="en-AU" dirty="0"/>
              <a:t>will become </a:t>
            </a:r>
            <a:r>
              <a:rPr lang="en-AU" dirty="0" smtClean="0"/>
              <a:t>ISO/IEC/IEEE 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4230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staff will attempt to arrange for 802.1X/AE to be published as ISO/IEC standards ASAP</a:t>
            </a:r>
            <a:endParaRPr lang="en-AU" dirty="0"/>
          </a:p>
        </p:txBody>
      </p:sp>
      <p:sp>
        <p:nvSpPr>
          <p:cNvPr id="3" name="Content Placeholder 2"/>
          <p:cNvSpPr>
            <a:spLocks noGrp="1"/>
          </p:cNvSpPr>
          <p:nvPr>
            <p:ph idx="1"/>
          </p:nvPr>
        </p:nvSpPr>
        <p:spPr/>
        <p:txBody>
          <a:bodyPr/>
          <a:lstStyle/>
          <a:p>
            <a:pPr lvl="1"/>
            <a:r>
              <a:rPr lang="en-GB" dirty="0" smtClean="0"/>
              <a:t>At the last SC meeting in Vancouver an action item was agreed</a:t>
            </a:r>
          </a:p>
          <a:p>
            <a:pPr lvl="2"/>
            <a:r>
              <a:rPr lang="en-GB" i="1" dirty="0" smtClean="0"/>
              <a:t>Bruce </a:t>
            </a:r>
            <a:r>
              <a:rPr lang="en-GB" i="1" dirty="0"/>
              <a:t>Kramer to ask Jodi </a:t>
            </a:r>
            <a:r>
              <a:rPr lang="en-GB" i="1" dirty="0" err="1"/>
              <a:t>Haasz</a:t>
            </a:r>
            <a:r>
              <a:rPr lang="en-GB" i="1" dirty="0"/>
              <a:t> (IEEE Staff) to inquire of the JTC1 Secretariat as to whether the ISO/IEC versions of 802.1X and 802.1AE can be edited by JTC1 ahead of time with the expectation of ratification so that they can be published directly upon </a:t>
            </a:r>
            <a:r>
              <a:rPr lang="en-GB" i="1" dirty="0" smtClean="0"/>
              <a:t>ratification</a:t>
            </a:r>
          </a:p>
          <a:p>
            <a:pPr lvl="1"/>
            <a:r>
              <a:rPr lang="en-GB" dirty="0" smtClean="0"/>
              <a:t>Jodi </a:t>
            </a:r>
            <a:r>
              <a:rPr lang="en-GB" dirty="0" err="1" smtClean="0"/>
              <a:t>Haasz</a:t>
            </a:r>
            <a:r>
              <a:rPr lang="en-GB" dirty="0" smtClean="0"/>
              <a:t> (IEEE staff) has provided a response</a:t>
            </a:r>
          </a:p>
          <a:p>
            <a:pPr lvl="2"/>
            <a:r>
              <a:rPr lang="en-AU" i="1" dirty="0"/>
              <a:t>I reviewed the FDIS ballot closing and publication date for </a:t>
            </a:r>
            <a:r>
              <a:rPr lang="en-AU" i="1" dirty="0" smtClean="0"/>
              <a:t>ISO/IEC 8802-11</a:t>
            </a:r>
          </a:p>
          <a:p>
            <a:pPr lvl="2"/>
            <a:r>
              <a:rPr lang="en-AU" i="1" dirty="0" smtClean="0"/>
              <a:t>The </a:t>
            </a:r>
            <a:r>
              <a:rPr lang="en-AU" i="1" dirty="0"/>
              <a:t>FDIS ballot closed on 18 October 2012 and the document was published on 5 November </a:t>
            </a:r>
            <a:r>
              <a:rPr lang="en-AU" i="1" dirty="0" smtClean="0"/>
              <a:t>2012.</a:t>
            </a:r>
          </a:p>
          <a:p>
            <a:pPr lvl="2"/>
            <a:r>
              <a:rPr lang="en-AU" i="1" dirty="0" smtClean="0"/>
              <a:t>After </a:t>
            </a:r>
            <a:r>
              <a:rPr lang="en-AU" i="1" dirty="0"/>
              <a:t>the FDIS, there is some editorial work that needs to be done prior to publication between the ISO staff and the IEEE </a:t>
            </a:r>
            <a:r>
              <a:rPr lang="en-AU" i="1" dirty="0" smtClean="0"/>
              <a:t>staff.</a:t>
            </a:r>
          </a:p>
          <a:p>
            <a:pPr lvl="2"/>
            <a:r>
              <a:rPr lang="en-AU" i="1" dirty="0" smtClean="0"/>
              <a:t>Taking </a:t>
            </a:r>
            <a:r>
              <a:rPr lang="en-AU" i="1" dirty="0"/>
              <a:t>this into account, is this a satisfactory timeline between FDIS closing and publication (three weeks)?  </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81466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with the only “no” vote from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2007448"/>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375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2190015"/>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3758"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5037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has decided to respond to the comments from the China NB 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it not technically required under the PSDO process, best practice to respond fully to all legitimate comments, no matter when they are received</a:t>
            </a:r>
          </a:p>
          <a:p>
            <a:pPr lvl="1"/>
            <a:r>
              <a:rPr lang="en-AU" dirty="0" smtClean="0"/>
              <a:t>The SC decided by consensus to respond to the China NB comments</a:t>
            </a:r>
          </a:p>
          <a:p>
            <a:pPr lvl="1"/>
            <a:r>
              <a:rPr lang="en-AU" dirty="0" smtClean="0"/>
              <a:t>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68983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proposed responses to the comments from the China </a:t>
            </a:r>
            <a:r>
              <a:rPr lang="en-AU" dirty="0"/>
              <a:t>NB </a:t>
            </a:r>
            <a:r>
              <a:rPr lang="en-AU" dirty="0" smtClean="0"/>
              <a:t>on 802.1X/AE</a:t>
            </a:r>
            <a:endParaRPr lang="en-AU" dirty="0"/>
          </a:p>
        </p:txBody>
      </p:sp>
      <p:sp>
        <p:nvSpPr>
          <p:cNvPr id="3" name="Content Placeholder 2"/>
          <p:cNvSpPr>
            <a:spLocks noGrp="1"/>
          </p:cNvSpPr>
          <p:nvPr>
            <p:ph idx="1"/>
          </p:nvPr>
        </p:nvSpPr>
        <p:spPr/>
        <p:txBody>
          <a:bodyPr/>
          <a:lstStyle/>
          <a:p>
            <a:pPr lvl="1"/>
            <a:r>
              <a:rPr lang="en-AU" dirty="0" smtClean="0"/>
              <a:t>A draft was been written responding to the 802.1X comments from the China NB</a:t>
            </a:r>
          </a:p>
          <a:p>
            <a:pPr lvl="2"/>
            <a:r>
              <a:rPr lang="en-AU" dirty="0" smtClean="0"/>
              <a:t>See </a:t>
            </a:r>
            <a:r>
              <a:rPr lang="en-AU" dirty="0" smtClean="0">
                <a:solidFill>
                  <a:srgbClr val="FF0000"/>
                </a:solidFill>
                <a:hlinkClick r:id="rId2"/>
              </a:rPr>
              <a:t>11-13-336r1</a:t>
            </a:r>
            <a:endParaRPr lang="en-AU" dirty="0" smtClean="0">
              <a:solidFill>
                <a:srgbClr val="FF0000"/>
              </a:solidFill>
            </a:endParaRPr>
          </a:p>
          <a:p>
            <a:pPr lvl="2"/>
            <a:r>
              <a:rPr lang="en-AU" dirty="0" smtClean="0"/>
              <a:t>Discuss!</a:t>
            </a:r>
          </a:p>
          <a:p>
            <a:pPr lvl="1"/>
            <a:r>
              <a:rPr lang="en-AU" dirty="0"/>
              <a:t>A draft was been written responding to the </a:t>
            </a:r>
            <a:r>
              <a:rPr lang="en-AU" dirty="0" smtClean="0"/>
              <a:t>802.1AE </a:t>
            </a:r>
            <a:r>
              <a:rPr lang="en-AU" dirty="0"/>
              <a:t>comments from the China NB</a:t>
            </a:r>
          </a:p>
          <a:p>
            <a:pPr lvl="2"/>
            <a:r>
              <a:rPr lang="en-AU" dirty="0"/>
              <a:t>See </a:t>
            </a:r>
            <a:r>
              <a:rPr lang="en-AU" dirty="0" smtClean="0">
                <a:solidFill>
                  <a:srgbClr val="FF0000"/>
                </a:solidFill>
                <a:hlinkClick r:id="rId3"/>
              </a:rPr>
              <a:t>11-13-0337r1</a:t>
            </a:r>
            <a:endParaRPr lang="en-AU" dirty="0">
              <a:solidFill>
                <a:srgbClr val="FF0000"/>
              </a:solidFill>
            </a:endParaRPr>
          </a:p>
          <a:p>
            <a:pPr lvl="2"/>
            <a:r>
              <a:rPr lang="en-AU" dirty="0"/>
              <a:t>Discuss!</a:t>
            </a:r>
          </a:p>
          <a:p>
            <a:pPr lvl="1"/>
            <a:r>
              <a:rPr lang="en-AU" dirty="0" smtClean="0"/>
              <a:t>The motions on finalised drafts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9393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dirty="0" smtClean="0"/>
              <a:t>The 802.1 WG agreed in November 2012 to submit 802.1X and 802.1AE to ISO/IEC for ratification under the PDSO</a:t>
            </a:r>
          </a:p>
          <a:p>
            <a:pPr lvl="1"/>
            <a:r>
              <a:rPr lang="en-AU" dirty="0" smtClean="0"/>
              <a:t>The 802.3 WG agreed in principle to submit 802.3 ISO/IEC for ratification under the PDSO</a:t>
            </a:r>
          </a:p>
          <a:p>
            <a:pPr lvl="1"/>
            <a:r>
              <a:rPr lang="en-AU" dirty="0" smtClean="0"/>
              <a:t>However, the 802.3 WG will not make a final decision until March 2013</a:t>
            </a:r>
          </a:p>
          <a:p>
            <a:pPr lvl="2"/>
            <a:r>
              <a:rPr lang="en-AU" dirty="0" smtClean="0"/>
              <a:t>Will be discussed Tues PM2 in the 802.3 Maintenance </a:t>
            </a:r>
            <a:r>
              <a:rPr lang="en-AU" dirty="0" err="1" smtClean="0"/>
              <a:t>grouo</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53183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started a process to “clean up” various ISO/IEC 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8802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27</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28</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802 standards to be submitted to ISO/IEC under 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possibility to submit 802 standards to ISO/IEC under the PSDO for ratification</a:t>
            </a:r>
          </a:p>
          <a:p>
            <a:pPr lvl="1"/>
            <a:r>
              <a:rPr lang="en-AU" dirty="0" smtClean="0"/>
              <a:t>The potential benefits include:</a:t>
            </a:r>
          </a:p>
          <a:p>
            <a:pPr lvl="2"/>
            <a:r>
              <a:rPr lang="en-AU" dirty="0" smtClean="0"/>
              <a:t>Universal recognition of “international” status (major)</a:t>
            </a:r>
          </a:p>
          <a:p>
            <a:pPr lvl="2"/>
            <a:r>
              <a:rPr lang="en-AU" dirty="0" smtClean="0"/>
              <a:t>Review by a ISO/IEC JTC1 NBs (minor)</a:t>
            </a:r>
          </a:p>
          <a:p>
            <a:pPr lvl="1"/>
            <a:r>
              <a:rPr lang="en-AU" dirty="0" smtClean="0"/>
              <a:t>The risk of submitting an 802  standard without an agreement was that it could be modified by SC6 without the permission or cooperation of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with ratification of IEEE 802.11-2012 under the PSDO without any further agreement</a:t>
            </a:r>
          </a:p>
          <a:p>
            <a:pPr lvl="1"/>
            <a:r>
              <a:rPr lang="en-AU" dirty="0" smtClean="0"/>
              <a:t>The 802.1 WG &amp; 802.3 WG wanted an agreement of some sort to mitigate the perceived risk – the SC6 resolutions 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resolutions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 and in subsequent discussions</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“established </a:t>
            </a:r>
            <a:r>
              <a:rPr lang="en-AU" dirty="0"/>
              <a:t>mechanism to contribute to the revision </a:t>
            </a:r>
            <a:r>
              <a:rPr lang="en-AU" dirty="0" smtClean="0"/>
              <a:t>process”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subsequent discussion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will be discussed today</a:t>
            </a:r>
          </a:p>
          <a:p>
            <a:pPr lvl="2"/>
            <a:r>
              <a:rPr lang="en-AU" dirty="0" smtClean="0"/>
              <a:t>See </a:t>
            </a:r>
            <a:r>
              <a:rPr lang="en-AU" dirty="0" smtClean="0">
                <a:solidFill>
                  <a:srgbClr val="FF0000"/>
                </a:solidFill>
                <a:hlinkClick r:id="rId2"/>
              </a:rPr>
              <a:t>802.11-12/1454r4</a:t>
            </a:r>
            <a:endParaRPr lang="en-AU" dirty="0" smtClean="0">
              <a:solidFill>
                <a:srgbClr val="FF0000"/>
              </a:solidFill>
            </a:endParaRPr>
          </a:p>
          <a:p>
            <a:pPr lvl="1"/>
            <a:r>
              <a:rPr lang="en-AU" dirty="0"/>
              <a:t>The </a:t>
            </a:r>
            <a:r>
              <a:rPr lang="en-AU" dirty="0" smtClean="0"/>
              <a:t>motion </a:t>
            </a:r>
            <a:r>
              <a:rPr lang="en-AU" dirty="0"/>
              <a:t>on </a:t>
            </a:r>
            <a:r>
              <a:rPr lang="en-AU" dirty="0" smtClean="0"/>
              <a:t>this proposal will </a:t>
            </a:r>
            <a:r>
              <a:rPr lang="en-AU" dirty="0"/>
              <a:t>be considered on Thursday</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78212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735462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37</a:t>
            </a:fld>
            <a:endParaRPr lang="en-US"/>
          </a:p>
        </p:txBody>
      </p:sp>
    </p:spTree>
    <p:extLst>
      <p:ext uri="{BB962C8B-B14F-4D97-AF65-F5344CB8AC3E}">
        <p14:creationId xmlns:p14="http://schemas.microsoft.com/office/powerpoint/2010/main" val="1261625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774"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775"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776"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41</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42</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a:t>
            </a:r>
            <a:r>
              <a:rPr lang="en-AU" dirty="0"/>
              <a:t>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were/are planning to attend the IEEE 802.11 WG meeting in March</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It is not clear whether or not any presentation will occur this week </a:t>
            </a:r>
          </a:p>
          <a:p>
            <a:pPr lvl="2"/>
            <a:r>
              <a:rPr lang="en-AU" dirty="0" smtClean="0"/>
              <a:t>The </a:t>
            </a:r>
            <a:r>
              <a:rPr lang="en-AU" dirty="0" err="1" smtClean="0"/>
              <a:t>Nufront</a:t>
            </a:r>
            <a:r>
              <a:rPr lang="en-AU" dirty="0" smtClean="0"/>
              <a:t> representatives apparently did not apply for a visa in time</a:t>
            </a:r>
          </a:p>
          <a:p>
            <a:pPr lvl="1"/>
            <a:r>
              <a:rPr lang="en-AU" dirty="0"/>
              <a:t>Bruce </a:t>
            </a:r>
            <a:r>
              <a:rPr lang="en-AU" dirty="0" smtClean="0"/>
              <a:t>Kraemer may have more information</a:t>
            </a:r>
          </a:p>
          <a:p>
            <a:pPr lvl="2"/>
            <a:r>
              <a:rPr lang="en-AU" dirty="0" smtClean="0"/>
              <a:t>Late breaking news: it appears </a:t>
            </a:r>
            <a:r>
              <a:rPr lang="en-AU" dirty="0" err="1" smtClean="0"/>
              <a:t>Nufront</a:t>
            </a:r>
            <a:r>
              <a:rPr lang="en-AU" dirty="0" smtClean="0"/>
              <a:t> reps will attend the meeting in Hawaii in May 2013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46</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47</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48</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65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652"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Action, now </a:t>
            </a:r>
          </a:p>
          <a:p>
            <a:pPr lvl="2"/>
            <a:r>
              <a:rPr lang="en-AU" dirty="0" smtClean="0"/>
              <a:t>Action, after they become Chinese National Standards</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88906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a:t>
            </a:r>
            <a:br>
              <a:rPr lang="en-AU" dirty="0" smtClean="0"/>
            </a:br>
            <a:r>
              <a:rPr lang="en-AU" dirty="0" smtClean="0"/>
              <a:t> </a:t>
            </a:r>
          </a:p>
          <a:p>
            <a:pPr lvl="1"/>
            <a:r>
              <a:rPr lang="en-AU" dirty="0" smtClean="0"/>
              <a:t>Dan Harkins will lead a technical review</a:t>
            </a:r>
          </a:p>
          <a:p>
            <a:pPr lvl="2"/>
            <a:r>
              <a:rPr lang="en-AU" dirty="0" smtClean="0"/>
              <a:t>See </a:t>
            </a:r>
            <a:r>
              <a:rPr lang="en-AU" dirty="0" smtClean="0">
                <a:solidFill>
                  <a:srgbClr val="FF0000"/>
                </a:solidFill>
              </a:rPr>
              <a:t>&lt;slide-deck&gt;</a:t>
            </a:r>
            <a:br>
              <a:rPr lang="en-AU" dirty="0" smtClean="0">
                <a:solidFill>
                  <a:srgbClr val="FF0000"/>
                </a:solidFill>
              </a:rPr>
            </a:br>
            <a:endParaRPr lang="en-AU" dirty="0" smtClean="0">
              <a:solidFill>
                <a:srgbClr val="FF0000"/>
              </a:solidFill>
            </a:endParaRPr>
          </a:p>
          <a:p>
            <a:pPr lvl="1"/>
            <a:r>
              <a:rPr lang="en-AU" dirty="0" smtClean="0"/>
              <a:t>The SC will subsequently have a discussion on if and when to respond to this document</a:t>
            </a:r>
          </a:p>
          <a:p>
            <a:pPr lvl="1"/>
            <a:r>
              <a:rPr lang="en-AU" dirty="0" smtClean="0"/>
              <a:t>Any motion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294290"/>
              </p:ext>
            </p:extLst>
          </p:nvPr>
        </p:nvGraphicFramePr>
        <p:xfrm>
          <a:off x="1447800" y="2667000"/>
          <a:ext cx="914400" cy="771525"/>
        </p:xfrm>
        <a:graphic>
          <a:graphicData uri="http://schemas.openxmlformats.org/presentationml/2006/ole">
            <mc:AlternateContent xmlns:mc="http://schemas.openxmlformats.org/markup-compatibility/2006">
              <mc:Choice xmlns:v="urn:schemas-microsoft-com:vml" Requires="v">
                <p:oleObj spid="_x0000_s111670"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447800" y="2667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It is not yet clear if the document will be considered in 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78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1870138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149737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86745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178098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until May on basis:</a:t>
            </a:r>
          </a:p>
          <a:p>
            <a:pPr lvl="2"/>
            <a:r>
              <a:rPr lang="en-AU" dirty="0"/>
              <a:t>O</a:t>
            </a:r>
            <a:r>
              <a:rPr lang="en-AU" dirty="0" smtClean="0"/>
              <a:t>f ISO staffer comments and fact it is</a:t>
            </a:r>
          </a:p>
          <a:p>
            <a:pPr lvl="2"/>
            <a:r>
              <a:rPr lang="en-AU" dirty="0" smtClean="0"/>
              <a:t>Noting the document is not yet on 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Tree>
    <p:extLst>
      <p:ext uri="{BB962C8B-B14F-4D97-AF65-F5344CB8AC3E}">
        <p14:creationId xmlns:p14="http://schemas.microsoft.com/office/powerpoint/2010/main" val="4276855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8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Bruce Kraemer as </a:t>
            </a:r>
            <a:r>
              <a:rPr lang="en-AU" dirty="0" err="1" smtClean="0"/>
              <a:t>HoD</a:t>
            </a:r>
            <a:r>
              <a:rPr lang="en-AU" dirty="0" smtClean="0"/>
              <a:t> to SC6 meeting in June</a:t>
            </a:r>
          </a:p>
          <a:p>
            <a:pPr lvl="2"/>
            <a:r>
              <a:rPr lang="en-AU" dirty="0" smtClean="0"/>
              <a:t>Proposal to SC6 for collaboration mechanisms</a:t>
            </a:r>
          </a:p>
          <a:p>
            <a:pPr lvl="2"/>
            <a:r>
              <a:rPr lang="en-AU" dirty="0" smtClean="0"/>
              <a:t>Responses to comments from China NB on 802.1X and 802.1AE</a:t>
            </a:r>
          </a:p>
          <a:p>
            <a:pPr lvl="2"/>
            <a:r>
              <a:rPr lang="en-AU" dirty="0" smtClean="0"/>
              <a:t>Response to Swiss NB comparing </a:t>
            </a:r>
            <a:r>
              <a:rPr lang="en-AU" dirty="0"/>
              <a:t>TePAKA4 and IEEE 802.1X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empower the IEEE 802 </a:t>
            </a:r>
            <a:r>
              <a:rPr lang="en-AU" dirty="0" err="1" smtClean="0"/>
              <a:t>HoD</a:t>
            </a:r>
            <a:r>
              <a:rPr lang="en-AU" dirty="0" smtClean="0"/>
              <a:t> to the SC6 meeting in June 13</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Bruce Kraemer be appointed as </a:t>
            </a:r>
            <a:r>
              <a:rPr lang="en-AU" i="1" dirty="0" err="1" smtClean="0"/>
              <a:t>HoD</a:t>
            </a:r>
            <a:r>
              <a:rPr lang="en-AU" i="1" dirty="0" smtClean="0"/>
              <a:t> of the IEEE 802 delegation to the SC6 meeting in June 2013 and be authorised to:</a:t>
            </a:r>
          </a:p>
          <a:p>
            <a:pPr lvl="2"/>
            <a:r>
              <a:rPr lang="en-AU" i="1" dirty="0" smtClean="0"/>
              <a:t>Appoint the IEEE 802 delegation</a:t>
            </a:r>
          </a:p>
          <a:p>
            <a:pPr lvl="2"/>
            <a:r>
              <a:rPr lang="en-AU" i="1" dirty="0" smtClean="0"/>
              <a:t>Approve any necessary submissions</a:t>
            </a:r>
          </a:p>
          <a:p>
            <a:pPr lvl="2"/>
            <a:r>
              <a:rPr lang="en-AU" i="1" dirty="0" smtClean="0"/>
              <a:t>Call any necessary preparation teleconferences</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61</a:t>
            </a:fld>
            <a:endParaRPr lang="en-US"/>
          </a:p>
        </p:txBody>
      </p:sp>
    </p:spTree>
    <p:extLst>
      <p:ext uri="{BB962C8B-B14F-4D97-AF65-F5344CB8AC3E}">
        <p14:creationId xmlns:p14="http://schemas.microsoft.com/office/powerpoint/2010/main" val="1269931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a:t>
            </a:r>
            <a:r>
              <a:rPr lang="en-AU" dirty="0" smtClean="0"/>
              <a:t>SC6’s reques</a:t>
            </a:r>
            <a:r>
              <a:rPr lang="en-AU" dirty="0" smtClean="0"/>
              <a:t>ts for collaboration</a:t>
            </a:r>
            <a:endParaRPr lang="en-AU" dirty="0" smtClean="0"/>
          </a:p>
        </p:txBody>
      </p:sp>
      <p:sp>
        <p:nvSpPr>
          <p:cNvPr id="35843" name="Content Placeholder 2"/>
          <p:cNvSpPr>
            <a:spLocks noGrp="1"/>
          </p:cNvSpPr>
          <p:nvPr>
            <p:ph idx="1"/>
          </p:nvPr>
        </p:nvSpPr>
        <p:spPr/>
        <p:txBody>
          <a:bodyPr/>
          <a:lstStyle/>
          <a:p>
            <a:r>
              <a:rPr lang="en-AU" dirty="0" smtClean="0"/>
              <a:t>Motion </a:t>
            </a:r>
          </a:p>
          <a:p>
            <a:pPr lvl="2"/>
            <a:r>
              <a:rPr lang="en-AU" i="1" dirty="0" smtClean="0"/>
              <a:t>The IEEE 802 JTC1 SC recommends that </a:t>
            </a:r>
            <a:r>
              <a:rPr lang="en-AU" i="1" dirty="0" smtClean="0">
                <a:solidFill>
                  <a:srgbClr val="FF0000"/>
                </a:solidFill>
              </a:rPr>
              <a:t>11-13-</a:t>
            </a:r>
            <a:r>
              <a:rPr lang="en-AU" i="1" dirty="0" smtClean="0">
                <a:solidFill>
                  <a:srgbClr val="FF0000"/>
                </a:solidFill>
              </a:rPr>
              <a:t>1454r?</a:t>
            </a:r>
            <a:r>
              <a:rPr lang="en-AU" i="1" dirty="0" smtClean="0"/>
              <a:t> </a:t>
            </a:r>
            <a:r>
              <a:rPr lang="en-AU" i="1" dirty="0" smtClean="0"/>
              <a:t>be approved as a response </a:t>
            </a:r>
            <a:r>
              <a:rPr lang="en-AU" i="1" dirty="0" smtClean="0"/>
              <a:t>to the ISO/IEC JTC1/SC6 requests that IEEE 802:</a:t>
            </a:r>
          </a:p>
          <a:p>
            <a:pPr lvl="3"/>
            <a:r>
              <a:rPr lang="en-AU" i="1" dirty="0" smtClean="0"/>
              <a:t>Establish a mechanism that allows SC6 NBs to </a:t>
            </a:r>
            <a:r>
              <a:rPr lang="en-AU" i="1" dirty="0"/>
              <a:t>contribute to the revision process in </a:t>
            </a:r>
            <a:r>
              <a:rPr lang="en-AU" i="1" dirty="0" smtClean="0"/>
              <a:t>IEEE 802.1/3/11</a:t>
            </a:r>
          </a:p>
          <a:p>
            <a:pPr lvl="3"/>
            <a:r>
              <a:rPr lang="en-US" i="1" dirty="0" smtClean="0"/>
              <a:t>Exchange </a:t>
            </a:r>
            <a:r>
              <a:rPr lang="en-US" i="1" dirty="0"/>
              <a:t>information </a:t>
            </a:r>
            <a:r>
              <a:rPr lang="en-US" i="1" dirty="0" smtClean="0"/>
              <a:t>with SC6 about </a:t>
            </a:r>
            <a:r>
              <a:rPr lang="en-US" i="1" dirty="0"/>
              <a:t>new work items that are within the scope of </a:t>
            </a:r>
            <a:r>
              <a:rPr lang="en-US" i="1" dirty="0" smtClean="0"/>
              <a:t>SC6 </a:t>
            </a:r>
            <a:r>
              <a:rPr lang="en-US" i="1" dirty="0"/>
              <a:t>and the respective IEEE 802 WG for information and potential coordination</a:t>
            </a:r>
            <a:r>
              <a:rPr lang="en-US" dirty="0"/>
              <a:t>”</a:t>
            </a:r>
            <a:endParaRPr lang="en-AU" dirty="0"/>
          </a:p>
          <a:p>
            <a:pPr lvl="1"/>
            <a:r>
              <a:rPr lang="en-AU" dirty="0" smtClean="0"/>
              <a:t>Moved</a:t>
            </a:r>
            <a:r>
              <a:rPr lang="en-AU" dirty="0" smtClean="0"/>
              <a:t>:</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62</a:t>
            </a:fld>
            <a:endParaRPr lang="en-US"/>
          </a:p>
        </p:txBody>
      </p:sp>
    </p:spTree>
    <p:extLst>
      <p:ext uri="{BB962C8B-B14F-4D97-AF65-F5344CB8AC3E}">
        <p14:creationId xmlns:p14="http://schemas.microsoft.com/office/powerpoint/2010/main" val="2824996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802.1X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11-13-336r?</a:t>
            </a:r>
            <a:r>
              <a:rPr lang="en-AU" i="1" dirty="0" smtClean="0">
                <a:solidFill>
                  <a:srgbClr val="FF0000"/>
                </a:solidFill>
              </a:rPr>
              <a:t> </a:t>
            </a:r>
            <a:r>
              <a:rPr lang="en-AU" i="1" dirty="0" smtClean="0"/>
              <a:t>to the comments from the China NB in the pre-ballot in ISO/IEC JTC1/SC6 on IEEE 802.1X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934547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802.1AE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11-13-336r? </a:t>
            </a:r>
            <a:r>
              <a:rPr lang="en-AU" i="1" dirty="0" smtClean="0"/>
              <a:t>to </a:t>
            </a:r>
            <a:r>
              <a:rPr lang="en-AU" i="1" dirty="0" smtClean="0"/>
              <a:t>the comments from the China NB in the pre-ballot in ISO/IEC JTC1/SC6 on IEEE 802.1AE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4017630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a:t>
            </a:r>
            <a:r>
              <a:rPr lang="en-AU" dirty="0" smtClean="0"/>
              <a:t>comparison </a:t>
            </a:r>
            <a:r>
              <a:rPr lang="en-AU" dirty="0" smtClean="0"/>
              <a:t>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65</a:t>
            </a:fld>
            <a:endParaRPr lang="en-US"/>
          </a:p>
        </p:txBody>
      </p:sp>
      <p:sp>
        <p:nvSpPr>
          <p:cNvPr id="2" name="Rectangle 1"/>
          <p:cNvSpPr/>
          <p:nvPr/>
        </p:nvSpPr>
        <p:spPr bwMode="auto">
          <a:xfrm rot="18653352">
            <a:off x="916964" y="3435087"/>
            <a:ext cx="6477000"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3600" dirty="0" smtClean="0">
                <a:solidFill>
                  <a:srgbClr val="FF0000"/>
                </a:solidFill>
                <a:latin typeface="+mj-lt"/>
              </a:rPr>
              <a:t>Delayed until May</a:t>
            </a:r>
            <a:endParaRPr kumimoji="0" lang="en-AU" sz="3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May interim</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Plans for IEEE 802 </a:t>
            </a:r>
            <a:r>
              <a:rPr lang="en-AU" dirty="0" smtClean="0"/>
              <a:t>plenary in </a:t>
            </a:r>
            <a:r>
              <a:rPr lang="en-AU" dirty="0" smtClean="0"/>
              <a:t>March 2013</a:t>
            </a:r>
          </a:p>
          <a:p>
            <a:pPr lvl="1"/>
            <a:r>
              <a:rPr lang="en-AU" dirty="0" smtClean="0"/>
              <a:t>Obtain agreement for SC6 participation mechanism &amp; decide on response to “interpretation” from Swiss NB</a:t>
            </a:r>
          </a:p>
          <a:p>
            <a:pPr lvl="2"/>
            <a:r>
              <a:rPr lang="en-AU" dirty="0"/>
              <a:t>Approval required </a:t>
            </a:r>
            <a:r>
              <a:rPr lang="en-AU" dirty="0" smtClean="0"/>
              <a:t>from 802.1, 802.3 &amp; 802.11 WG’s, IEEE </a:t>
            </a:r>
            <a:r>
              <a:rPr lang="en-AU" dirty="0"/>
              <a:t>802 </a:t>
            </a:r>
            <a:r>
              <a:rPr lang="en-AU" dirty="0" smtClean="0"/>
              <a:t>EC</a:t>
            </a:r>
          </a:p>
          <a:p>
            <a:pPr lvl="1"/>
            <a:r>
              <a:rPr lang="en-AU" dirty="0"/>
              <a:t>Obtain agreement to submit </a:t>
            </a:r>
            <a:r>
              <a:rPr lang="en-AU" dirty="0" smtClean="0"/>
              <a:t>802.11aa/ad/</a:t>
            </a:r>
            <a:r>
              <a:rPr lang="en-AU" dirty="0" err="1" smtClean="0"/>
              <a:t>ae</a:t>
            </a:r>
            <a:r>
              <a:rPr lang="en-AU" dirty="0" smtClean="0"/>
              <a:t> </a:t>
            </a:r>
            <a:r>
              <a:rPr lang="en-AU" dirty="0"/>
              <a:t>to ISO/IEC under PSDO</a:t>
            </a:r>
          </a:p>
          <a:p>
            <a:pPr lvl="2"/>
            <a:r>
              <a:rPr lang="en-AU" dirty="0"/>
              <a:t>Approval required by </a:t>
            </a:r>
            <a:r>
              <a:rPr lang="en-AU" dirty="0" smtClean="0"/>
              <a:t>802.11 WG (done), </a:t>
            </a:r>
            <a:r>
              <a:rPr lang="en-AU" dirty="0"/>
              <a:t>IEEE 802 </a:t>
            </a:r>
            <a:r>
              <a:rPr lang="en-AU" dirty="0" smtClean="0"/>
              <a:t>EC (probably by e-mail)</a:t>
            </a:r>
            <a:endParaRPr lang="en-AU" dirty="0"/>
          </a:p>
          <a:p>
            <a:pPr lvl="1"/>
            <a:r>
              <a:rPr lang="en-AU" dirty="0" smtClean="0"/>
              <a:t>Obtain </a:t>
            </a:r>
            <a:r>
              <a:rPr lang="en-AU" dirty="0"/>
              <a:t>agreement </a:t>
            </a:r>
            <a:r>
              <a:rPr lang="en-AU" dirty="0" smtClean="0"/>
              <a:t>to submit 802.3 to ISO/IEC under PSDO</a:t>
            </a:r>
            <a:endParaRPr lang="en-AU" dirty="0"/>
          </a:p>
          <a:p>
            <a:pPr lvl="2"/>
            <a:r>
              <a:rPr lang="en-AU" dirty="0"/>
              <a:t>Approval required by </a:t>
            </a:r>
            <a:r>
              <a:rPr lang="en-AU" dirty="0" smtClean="0"/>
              <a:t>802.3 WG, IEEE </a:t>
            </a:r>
            <a:r>
              <a:rPr lang="en-AU" dirty="0"/>
              <a:t>802 </a:t>
            </a:r>
            <a:r>
              <a:rPr lang="en-AU" dirty="0" smtClean="0"/>
              <a:t>EC</a:t>
            </a:r>
          </a:p>
          <a:p>
            <a:pPr lvl="1"/>
            <a:r>
              <a:rPr lang="en-AU" dirty="0" smtClean="0"/>
              <a:t>Empower the IEEE 802 </a:t>
            </a:r>
            <a:r>
              <a:rPr lang="en-AU" dirty="0" err="1" smtClean="0"/>
              <a:t>HoD</a:t>
            </a:r>
            <a:r>
              <a:rPr lang="en-AU" dirty="0" smtClean="0"/>
              <a:t> for SC6 meeting </a:t>
            </a:r>
          </a:p>
          <a:p>
            <a:pPr lvl="2"/>
            <a:r>
              <a:rPr lang="en-AU" dirty="0"/>
              <a:t>Approval by IEEE 802 </a:t>
            </a:r>
            <a:r>
              <a:rPr lang="en-AU" dirty="0" smtClean="0"/>
              <a:t>EC</a:t>
            </a:r>
          </a:p>
          <a:p>
            <a:pPr lvl="1"/>
            <a:r>
              <a:rPr lang="en-AU" dirty="0" smtClean="0"/>
              <a:t>Agree on response to Swiss NB submission on TEPA-AC</a:t>
            </a:r>
          </a:p>
          <a:p>
            <a:pPr lvl="2"/>
            <a:r>
              <a:rPr lang="en-AU" dirty="0"/>
              <a:t>Approval required from </a:t>
            </a:r>
            <a:r>
              <a:rPr lang="en-AU" dirty="0" smtClean="0"/>
              <a:t>802.1 WG &amp; IEEE </a:t>
            </a:r>
            <a:r>
              <a:rPr lang="en-AU" dirty="0"/>
              <a:t>802 </a:t>
            </a:r>
            <a:r>
              <a:rPr lang="en-AU" dirty="0" smtClean="0"/>
              <a:t>EC</a:t>
            </a:r>
            <a:endParaRPr lang="en-AU" dirty="0"/>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Vancouver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19 March,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20 March,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21 march ,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7975</Words>
  <Application>Microsoft Office PowerPoint</Application>
  <PresentationFormat>On-screen Show (4:3)</PresentationFormat>
  <Paragraphs>899</Paragraphs>
  <Slides>68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802-11-Submission</vt:lpstr>
      <vt:lpstr>Acrobat Document</vt:lpstr>
      <vt:lpstr>IEEE 802 JTC1 Standing Committee March 2013 agenda</vt:lpstr>
      <vt:lpstr>This presentation will be used to run the IEEE 802 JTC1 SC meetings in Orlando in March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are sought for the next SC6 meeting in June 2013 in Korea</vt:lpstr>
      <vt:lpstr>The IEEE 802.11 WG has liaised various Sponsor Ballot drafts to ISO/IEC JTC1/SC6</vt:lpstr>
      <vt:lpstr>The comments from the PSDO ballot on IEEE 802.11-2012 were liaised to SC6 in February 2013</vt:lpstr>
      <vt:lpstr>IEEE 802.11aa/ad/ae have started the process of ratification by ISO/IEC</vt:lpstr>
      <vt:lpstr>IEEE 802.1X &amp; IEEE 802.1AE started the process of ISO/IEC ratification in Dec 2012</vt:lpstr>
      <vt:lpstr>The ISO/IEC naming convention for IEEE 802.1X/AE has been agreed with the ISO Central Secretariat</vt:lpstr>
      <vt:lpstr>IEEE staff will attempt to arrange for 802.1X/AE to be published as ISO/IEC standards ASAP</vt:lpstr>
      <vt:lpstr>The pre-ballots on 802.1X and 802.1AE both passed with the only “no” vote from China NB</vt:lpstr>
      <vt:lpstr>The SC has decided to respond to the comments from the China NB before the next stage of balloting</vt:lpstr>
      <vt:lpstr>The SC will review the proposed responses to the comments from the China NB on 802.1X/AE</vt:lpstr>
      <vt:lpstr>IEEE 802.3 WG will consider in March 2013 submitting IEEE 802.3 for ISO/IEC ratification</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for the SC6 collaboration over time</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were/are planning to attend the IEEE 802.11 WG meeting in March</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A China NB rep has declined an IEEE 802 invitation to present TePA to IEEE 802.1 WG in 2013</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vt:lpstr>
      <vt:lpstr>IEEE 802 JTC1 SC will consider any motions</vt:lpstr>
      <vt:lpstr>The IEEE 802 JTC1 SC will empower the IEEE 802 HoD to the SC6 meeting in June 13</vt:lpstr>
      <vt:lpstr>The IEEE 802 JTC1 SC will consider approving a response to SC6’s requests for collaboration</vt:lpstr>
      <vt:lpstr>The SC will consider a motion approving the responses related to the 802.1X pre-ballot </vt:lpstr>
      <vt:lpstr>The SC will consider a motion approving the responses related to the 802.1AE pre-ballot </vt:lpstr>
      <vt:lpstr>The IEEE 802 JTC1 SC will consider approving a response to the Swiss NB comparison of 802.1X </vt:lpstr>
      <vt:lpstr>The IEEE 802 JTC1 SC will prepare for the next SC6 meeting at the May interim</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2013-03-20T20:56:43Z</dcterms:modified>
</cp:coreProperties>
</file>