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320" r:id="rId2"/>
    <p:sldId id="356" r:id="rId3"/>
    <p:sldId id="357" r:id="rId4"/>
    <p:sldId id="358" r:id="rId5"/>
    <p:sldId id="359" r:id="rId6"/>
    <p:sldId id="360" r:id="rId7"/>
    <p:sldId id="361" r:id="rId8"/>
    <p:sldId id="362" r:id="rId9"/>
    <p:sldId id="363" r:id="rId10"/>
    <p:sldId id="364" r:id="rId11"/>
    <p:sldId id="365" r:id="rId12"/>
    <p:sldId id="366" r:id="rId13"/>
    <p:sldId id="367" r:id="rId14"/>
    <p:sldId id="368" r:id="rId15"/>
    <p:sldId id="369" r:id="rId16"/>
    <p:sldId id="370" r:id="rId17"/>
    <p:sldId id="371" r:id="rId1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85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39327138" cy="393271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9B05363D-26DD-4F58-AE40-E56C964939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2774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5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32776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186033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90953695-CCAC-417B-BB57-5399F9630B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868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1039587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Filename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John Doe, Some Company</a:t>
            </a:r>
          </a:p>
        </p:txBody>
      </p:sp>
      <p:sp>
        <p:nvSpPr>
          <p:cNvPr id="81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1574EA27-B91D-4ADE-95CC-1448B54EC954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81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81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FBB84D-2431-4B02-932E-D840017E22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74164" y="6475413"/>
            <a:ext cx="14697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James Wang,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642698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4B19E79-AD5D-414B-B396-B6AC72EE7A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74164" y="6475413"/>
            <a:ext cx="14697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James Wang,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98186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265D1AF-7463-4192-A1A8-424FECA6AB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74164" y="6475413"/>
            <a:ext cx="14697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James Wang,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86695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DF5EDC4-A949-4047-95A8-36AE2F915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74164" y="6475413"/>
            <a:ext cx="14697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James Wang,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508259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285B56C-1113-4D3E-AE45-5F0A592009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74164" y="6475413"/>
            <a:ext cx="14697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James Wang,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43571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9F24F0A-5BAA-4467-B3CD-FCEB05B4F5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74164" y="6475413"/>
            <a:ext cx="14697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James Wang,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79996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95B65A9-47B3-4F9D-B425-060FC457EF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7074164" y="6475413"/>
            <a:ext cx="14697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James Wang,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4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3832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539B813-7F6A-44FB-9D3E-14A423F355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74164" y="6475413"/>
            <a:ext cx="14697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James Wang,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62607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75CDDBB-15D8-4E2F-807F-9235B578C6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74164" y="6475413"/>
            <a:ext cx="14697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James Wang,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28837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CCF189E-0CB4-4226-BCBC-AC37523BE8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74164" y="6475413"/>
            <a:ext cx="14697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James Wang,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28461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A1ACBA3-AB0C-45EF-9D0A-C618BFD091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74164" y="6475413"/>
            <a:ext cx="14697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James Wang,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00144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82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00775"/>
            <a:ext cx="7772400" cy="4685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74164" y="6475413"/>
            <a:ext cx="14697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James Wang,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111CE71-169A-4D2F-A398-E56E7D645E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70" y="332601"/>
            <a:ext cx="339843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800" b="1" dirty="0"/>
              <a:t>doc.: IEEE </a:t>
            </a:r>
            <a:r>
              <a:rPr lang="en-US" sz="1800" b="1" dirty="0" smtClean="0"/>
              <a:t>802.11-13/0302r1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7" r:id="rId1"/>
    <p:sldLayoutId id="2147483838" r:id="rId2"/>
    <p:sldLayoutId id="2147483828" r:id="rId3"/>
    <p:sldLayoutId id="2147483829" r:id="rId4"/>
    <p:sldLayoutId id="2147483830" r:id="rId5"/>
    <p:sldLayoutId id="2147483831" r:id="rId6"/>
    <p:sldLayoutId id="2147483832" r:id="rId7"/>
    <p:sldLayoutId id="2147483833" r:id="rId8"/>
    <p:sldLayoutId id="2147483834" r:id="rId9"/>
    <p:sldLayoutId id="2147483835" r:id="rId10"/>
    <p:sldLayoutId id="2147483836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2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3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85800"/>
            <a:ext cx="7772400" cy="762000"/>
          </a:xfrm>
          <a:noFill/>
        </p:spPr>
        <p:txBody>
          <a:bodyPr/>
          <a:lstStyle/>
          <a:p>
            <a:r>
              <a:rPr lang="en-US" dirty="0" err="1" smtClean="0"/>
              <a:t>Sectorized</a:t>
            </a:r>
            <a:r>
              <a:rPr lang="en-US" dirty="0" smtClean="0"/>
              <a:t> Beam Operation Follow-up 3</a:t>
            </a:r>
            <a:endParaRPr lang="en-US" dirty="0" smtClean="0"/>
          </a:p>
        </p:txBody>
      </p:sp>
      <p:sp>
        <p:nvSpPr>
          <p:cNvPr id="1031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381000"/>
          </a:xfrm>
          <a:noFill/>
        </p:spPr>
        <p:txBody>
          <a:bodyPr>
            <a:normAutofit lnSpcReduction="10000"/>
          </a:bodyPr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2013-3-19</a:t>
            </a:r>
            <a:endParaRPr lang="en-US" sz="2000" b="0" dirty="0" smtClean="0"/>
          </a:p>
        </p:txBody>
      </p:sp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462665" y="185439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>
                <a:cs typeface="Times New Roman" pitchFamily="18" charset="0"/>
              </a:rPr>
              <a:t>Authors:</a:t>
            </a:r>
            <a:endParaRPr lang="en-US" sz="2000" dirty="0">
              <a:cs typeface="Times New Roman" pitchFamily="18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2013</a:t>
            </a:r>
            <a:endParaRPr lang="en-US" dirty="0"/>
          </a:p>
        </p:txBody>
      </p:sp>
      <p:graphicFrame>
        <p:nvGraphicFramePr>
          <p:cNvPr id="4097" name="Object 1"/>
          <p:cNvGraphicFramePr>
            <a:graphicFrameLocks noChangeAspect="1"/>
          </p:cNvGraphicFramePr>
          <p:nvPr/>
        </p:nvGraphicFramePr>
        <p:xfrm>
          <a:off x="1295400" y="2228850"/>
          <a:ext cx="6753225" cy="4419600"/>
        </p:xfrm>
        <a:graphic>
          <a:graphicData uri="http://schemas.openxmlformats.org/presentationml/2006/ole">
            <p:oleObj spid="_x0000_s4097" name="Document" r:id="rId4" imgW="9147938" imgH="5972362" progId="Word.Document.8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865864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Sector ID Feedback Format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305800" cy="4267200"/>
          </a:xfrm>
        </p:spPr>
        <p:txBody>
          <a:bodyPr/>
          <a:lstStyle/>
          <a:p>
            <a:r>
              <a:rPr lang="en-US" sz="2000" dirty="0" smtClean="0"/>
              <a:t>In SFD (Spec Framework Document) 4.6.C 9, the Sector ID Feedback uses VHT Action frame with Sector ID Index still remained TBD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4338638" y="6232525"/>
            <a:ext cx="463550" cy="40481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C67F00C3-59D6-428D-88FC-440FFA57B054}" type="slidenum">
              <a:rPr lang="ja-JP" altLang="en-US" smtClean="0"/>
              <a:pPr>
                <a:defRPr/>
              </a:pPr>
              <a:t>10</a:t>
            </a:fld>
            <a:endParaRPr lang="en-US" altLang="ja-JP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019300" y="3332388"/>
          <a:ext cx="4125686" cy="1789662"/>
        </p:xfrm>
        <a:graphic>
          <a:graphicData uri="http://schemas.openxmlformats.org/drawingml/2006/table">
            <a:tbl>
              <a:tblPr/>
              <a:tblGrid>
                <a:gridCol w="1054862"/>
                <a:gridCol w="3070824"/>
              </a:tblGrid>
              <a:tr h="40351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  <a:cs typeface="Times New Roman"/>
                        </a:rPr>
                        <a:t>Order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Information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351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Category</a:t>
                      </a:r>
                    </a:p>
                  </a:txBody>
                  <a:tcPr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351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VHT Action</a:t>
                      </a:r>
                    </a:p>
                  </a:txBody>
                  <a:tcPr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08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Sector </a:t>
                      </a: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ID </a:t>
                      </a:r>
                      <a:r>
                        <a:rPr lang="en-US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Index </a:t>
                      </a:r>
                      <a:r>
                        <a:rPr lang="en-US" sz="160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(format TBD- see next chart)</a:t>
                      </a:r>
                      <a:endParaRPr lang="en-US" sz="16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Sector ID Feedback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3764" y="1743635"/>
            <a:ext cx="8305800" cy="4267200"/>
          </a:xfrm>
          <a:ln>
            <a:noFill/>
          </a:ln>
        </p:spPr>
        <p:txBody>
          <a:bodyPr/>
          <a:lstStyle/>
          <a:p>
            <a:r>
              <a:rPr lang="en-US" sz="2000" dirty="0" smtClean="0"/>
              <a:t>The proposed Sector ID Index format</a:t>
            </a:r>
          </a:p>
          <a:p>
            <a:pPr lvl="1"/>
            <a:r>
              <a:rPr lang="en-US" sz="1400" dirty="0" smtClean="0"/>
              <a:t>Preferred Sector ID: the sector that the STA receives highest quality AP signal </a:t>
            </a:r>
          </a:p>
          <a:p>
            <a:pPr lvl="1"/>
            <a:r>
              <a:rPr lang="en-US" sz="1400" dirty="0" smtClean="0"/>
              <a:t>SNR: received SNR at the preferred Sector, 0 to 31 represents SNR values -3 to 27 dB respectively. When the SNR value is greater than 27db, set to 30.  If the SNR value is less than -3dB, set to 0. 31 indicates no feedback.</a:t>
            </a:r>
          </a:p>
          <a:p>
            <a:pPr lvl="1"/>
            <a:r>
              <a:rPr lang="en-US" sz="1400" dirty="0" smtClean="0"/>
              <a:t>Receive Sector Bit Map: 0 indicates that the station does not receive the AP signal in a specific Sector. The position of the bit map (0 to 7) corresponding to the sector ID. This allows the AP to know which sectors the STA are in.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4338638" y="6477000"/>
            <a:ext cx="463550" cy="16033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C67F00C3-59D6-428D-88FC-440FFA57B054}" type="slidenum">
              <a:rPr lang="ja-JP" altLang="en-US" smtClean="0"/>
              <a:pPr>
                <a:defRPr/>
              </a:pPr>
              <a:t>11</a:t>
            </a:fld>
            <a:endParaRPr lang="en-US" altLang="ja-JP" dirty="0"/>
          </a:p>
        </p:txBody>
      </p:sp>
      <p:sp>
        <p:nvSpPr>
          <p:cNvPr id="6" name="TextBox 5"/>
          <p:cNvSpPr txBox="1"/>
          <p:nvPr/>
        </p:nvSpPr>
        <p:spPr>
          <a:xfrm>
            <a:off x="981444" y="3668435"/>
            <a:ext cx="2457440" cy="33855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600" b="0" dirty="0" smtClean="0">
                <a:ln>
                  <a:solidFill>
                    <a:schemeClr val="tx1"/>
                  </a:solidFill>
                </a:ln>
              </a:rPr>
              <a:t>Preferred Sector ID (3 bits)</a:t>
            </a:r>
            <a:endParaRPr lang="en-US" sz="1600" b="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15244" y="3668435"/>
            <a:ext cx="3505200" cy="33855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600" b="0" dirty="0" err="1" smtClean="0">
                <a:ln>
                  <a:solidFill>
                    <a:schemeClr val="tx1"/>
                  </a:solidFill>
                </a:ln>
              </a:rPr>
              <a:t>Rcvr</a:t>
            </a:r>
            <a:r>
              <a:rPr lang="en-US" sz="1600" b="0" dirty="0" smtClean="0">
                <a:ln>
                  <a:solidFill>
                    <a:schemeClr val="tx1"/>
                  </a:solidFill>
                </a:ln>
              </a:rPr>
              <a:t> Sector Bit Map (8 bits = 8 sectors)</a:t>
            </a:r>
            <a:endParaRPr lang="en-US" sz="1600" b="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38884" y="3668435"/>
            <a:ext cx="1276360" cy="33855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600" b="0" dirty="0" smtClean="0">
                <a:ln>
                  <a:solidFill>
                    <a:schemeClr val="tx1"/>
                  </a:solidFill>
                </a:ln>
              </a:rPr>
              <a:t>SNR (5 bits)</a:t>
            </a:r>
            <a:endParaRPr lang="en-US" sz="1600" b="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360455" y="4240514"/>
            <a:ext cx="2438400" cy="30777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buNone/>
            </a:pPr>
            <a:endParaRPr lang="en-US" sz="1400" b="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360455" y="4240514"/>
            <a:ext cx="304800" cy="307777"/>
          </a:xfrm>
          <a:prstGeom prst="rect">
            <a:avLst/>
          </a:prstGeom>
          <a:noFill/>
          <a:ln w="3175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400" b="0" dirty="0" smtClean="0">
                <a:ln>
                  <a:solidFill>
                    <a:schemeClr val="tx1"/>
                  </a:solidFill>
                </a:ln>
              </a:rPr>
              <a:t>I</a:t>
            </a:r>
            <a:endParaRPr lang="en-US" sz="1400" b="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665255" y="4240514"/>
            <a:ext cx="304800" cy="307777"/>
          </a:xfrm>
          <a:prstGeom prst="rect">
            <a:avLst/>
          </a:prstGeom>
          <a:noFill/>
          <a:ln w="3175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400" b="0" dirty="0" smtClean="0">
                <a:ln>
                  <a:solidFill>
                    <a:schemeClr val="tx1"/>
                  </a:solidFill>
                </a:ln>
              </a:rPr>
              <a:t>I</a:t>
            </a:r>
            <a:endParaRPr lang="en-US" sz="1400" b="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970055" y="4240514"/>
            <a:ext cx="304800" cy="307777"/>
          </a:xfrm>
          <a:prstGeom prst="rect">
            <a:avLst/>
          </a:prstGeom>
          <a:noFill/>
          <a:ln w="3175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400" b="0" dirty="0" smtClean="0">
                <a:ln>
                  <a:solidFill>
                    <a:schemeClr val="tx1"/>
                  </a:solidFill>
                </a:ln>
              </a:rPr>
              <a:t>I</a:t>
            </a:r>
            <a:endParaRPr lang="en-US" sz="1400" b="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274855" y="4240514"/>
            <a:ext cx="304800" cy="307777"/>
          </a:xfrm>
          <a:prstGeom prst="rect">
            <a:avLst/>
          </a:prstGeom>
          <a:noFill/>
          <a:ln w="3175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400" b="0" dirty="0" smtClean="0">
                <a:ln>
                  <a:solidFill>
                    <a:schemeClr val="tx1"/>
                  </a:solidFill>
                </a:ln>
              </a:rPr>
              <a:t>I</a:t>
            </a:r>
            <a:endParaRPr lang="en-US" sz="1400" b="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579655" y="4240514"/>
            <a:ext cx="304800" cy="307777"/>
          </a:xfrm>
          <a:prstGeom prst="rect">
            <a:avLst/>
          </a:prstGeom>
          <a:noFill/>
          <a:ln w="3175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400" b="0" dirty="0" smtClean="0">
                <a:ln>
                  <a:solidFill>
                    <a:schemeClr val="tx1"/>
                  </a:solidFill>
                </a:ln>
              </a:rPr>
              <a:t>I</a:t>
            </a:r>
            <a:endParaRPr lang="en-US" sz="1400" b="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884455" y="4240514"/>
            <a:ext cx="304800" cy="307777"/>
          </a:xfrm>
          <a:prstGeom prst="rect">
            <a:avLst/>
          </a:prstGeom>
          <a:noFill/>
          <a:ln w="3175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400" dirty="0" smtClean="0">
                <a:ln>
                  <a:solidFill>
                    <a:schemeClr val="tx1"/>
                  </a:solidFill>
                </a:ln>
              </a:rPr>
              <a:t>I</a:t>
            </a:r>
            <a:endParaRPr lang="en-US" sz="1400" b="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189255" y="4240514"/>
            <a:ext cx="304800" cy="307777"/>
          </a:xfrm>
          <a:prstGeom prst="rect">
            <a:avLst/>
          </a:prstGeom>
          <a:noFill/>
          <a:ln w="3175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400" dirty="0" smtClean="0">
                <a:ln>
                  <a:solidFill>
                    <a:schemeClr val="tx1"/>
                  </a:solidFill>
                </a:ln>
              </a:rPr>
              <a:t>I</a:t>
            </a:r>
            <a:endParaRPr lang="en-US" sz="1400" b="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494055" y="4240514"/>
            <a:ext cx="304800" cy="307777"/>
          </a:xfrm>
          <a:prstGeom prst="rect">
            <a:avLst/>
          </a:prstGeom>
          <a:noFill/>
          <a:ln w="3175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400" dirty="0" smtClean="0">
                <a:ln>
                  <a:solidFill>
                    <a:schemeClr val="tx1"/>
                  </a:solidFill>
                </a:ln>
              </a:rPr>
              <a:t>I</a:t>
            </a:r>
            <a:endParaRPr lang="en-US" sz="1400" b="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360455" y="4545314"/>
            <a:ext cx="304800" cy="307777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400" b="0" dirty="0" smtClean="0">
                <a:ln>
                  <a:solidFill>
                    <a:schemeClr val="tx1"/>
                  </a:solidFill>
                </a:ln>
              </a:rPr>
              <a:t>0</a:t>
            </a:r>
            <a:endParaRPr lang="en-US" sz="1400" b="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665255" y="4545314"/>
            <a:ext cx="304800" cy="307777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400" b="0" dirty="0" smtClean="0">
                <a:ln>
                  <a:solidFill>
                    <a:schemeClr val="tx1"/>
                  </a:solidFill>
                </a:ln>
              </a:rPr>
              <a:t>1</a:t>
            </a:r>
            <a:endParaRPr lang="en-US" sz="1400" b="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970055" y="4545314"/>
            <a:ext cx="304800" cy="307777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400" b="0" dirty="0" smtClean="0">
                <a:ln>
                  <a:solidFill>
                    <a:schemeClr val="tx1"/>
                  </a:solidFill>
                </a:ln>
              </a:rPr>
              <a:t>2</a:t>
            </a:r>
            <a:endParaRPr lang="en-US" sz="1400" b="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274855" y="4545314"/>
            <a:ext cx="304800" cy="307777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400" b="0" dirty="0" smtClean="0">
                <a:ln>
                  <a:solidFill>
                    <a:schemeClr val="tx1"/>
                  </a:solidFill>
                </a:ln>
              </a:rPr>
              <a:t>3</a:t>
            </a:r>
            <a:endParaRPr lang="en-US" sz="1400" b="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579655" y="4545314"/>
            <a:ext cx="304800" cy="307777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400" b="0" dirty="0" smtClean="0">
                <a:ln>
                  <a:solidFill>
                    <a:schemeClr val="tx1"/>
                  </a:solidFill>
                </a:ln>
              </a:rPr>
              <a:t>4</a:t>
            </a:r>
            <a:endParaRPr lang="en-US" sz="1400" b="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884455" y="4545314"/>
            <a:ext cx="304800" cy="307777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400" b="0" dirty="0" smtClean="0">
                <a:ln>
                  <a:solidFill>
                    <a:schemeClr val="tx1"/>
                  </a:solidFill>
                </a:ln>
              </a:rPr>
              <a:t>5</a:t>
            </a:r>
            <a:endParaRPr lang="en-US" sz="1400" b="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189255" y="4545314"/>
            <a:ext cx="304800" cy="307777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400" b="0" dirty="0" smtClean="0">
                <a:ln>
                  <a:solidFill>
                    <a:schemeClr val="tx1"/>
                  </a:solidFill>
                </a:ln>
              </a:rPr>
              <a:t>6</a:t>
            </a:r>
            <a:endParaRPr lang="en-US" sz="1400" b="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494055" y="4545314"/>
            <a:ext cx="304800" cy="307777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400" b="0" dirty="0" smtClean="0">
                <a:ln>
                  <a:solidFill>
                    <a:schemeClr val="tx1"/>
                  </a:solidFill>
                </a:ln>
              </a:rPr>
              <a:t>7</a:t>
            </a:r>
            <a:endParaRPr lang="en-US" sz="1400" b="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929482" y="4207857"/>
            <a:ext cx="3907973" cy="523220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400" dirty="0" smtClean="0">
                <a:ln>
                  <a:solidFill>
                    <a:schemeClr val="tx1"/>
                  </a:solidFill>
                </a:ln>
              </a:rPr>
              <a:t>I=0/1, STA receives/does not receives signal (&lt;-98 </a:t>
            </a:r>
            <a:r>
              <a:rPr lang="en-US" sz="1400" dirty="0" err="1" smtClean="0">
                <a:ln>
                  <a:solidFill>
                    <a:schemeClr val="tx1"/>
                  </a:solidFill>
                </a:ln>
              </a:rPr>
              <a:t>dBm</a:t>
            </a:r>
            <a:r>
              <a:rPr lang="en-US" sz="1400" dirty="0" smtClean="0">
                <a:ln>
                  <a:solidFill>
                    <a:schemeClr val="tx1"/>
                  </a:solidFill>
                </a:ln>
              </a:rPr>
              <a:t>) in the corresponding sector</a:t>
            </a:r>
            <a:endParaRPr lang="en-US" sz="1400" b="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446055" y="4545314"/>
            <a:ext cx="1295400" cy="307777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400" b="0" dirty="0" smtClean="0">
                <a:ln>
                  <a:solidFill>
                    <a:schemeClr val="tx1"/>
                  </a:solidFill>
                </a:ln>
              </a:rPr>
              <a:t>Sector ID</a:t>
            </a:r>
            <a:endParaRPr lang="en-US" sz="1400" b="0" dirty="0">
              <a:ln>
                <a:solidFill>
                  <a:schemeClr val="tx1"/>
                </a:solidFill>
              </a:ln>
            </a:endParaRPr>
          </a:p>
        </p:txBody>
      </p:sp>
      <p:cxnSp>
        <p:nvCxnSpPr>
          <p:cNvPr id="30" name="Straight Connector 29"/>
          <p:cNvCxnSpPr/>
          <p:nvPr/>
        </p:nvCxnSpPr>
        <p:spPr bwMode="auto">
          <a:xfrm rot="10800000" flipV="1">
            <a:off x="2391512" y="4009829"/>
            <a:ext cx="2321184" cy="19802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1" name="Straight Connector 30"/>
          <p:cNvCxnSpPr/>
          <p:nvPr/>
        </p:nvCxnSpPr>
        <p:spPr bwMode="auto">
          <a:xfrm rot="10800000" flipV="1">
            <a:off x="4831512" y="4019555"/>
            <a:ext cx="3353958" cy="21007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0" name="Straight Arrow Connector 39"/>
          <p:cNvCxnSpPr/>
          <p:nvPr/>
        </p:nvCxnSpPr>
        <p:spPr bwMode="auto">
          <a:xfrm rot="10800000" flipV="1">
            <a:off x="3547495" y="5877248"/>
            <a:ext cx="314634" cy="21616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Straight Arrow Connector 40"/>
          <p:cNvCxnSpPr/>
          <p:nvPr/>
        </p:nvCxnSpPr>
        <p:spPr bwMode="auto">
          <a:xfrm rot="10800000" flipH="1">
            <a:off x="4666183" y="5222758"/>
            <a:ext cx="328616" cy="24618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Straight Arrow Connector 41"/>
          <p:cNvCxnSpPr/>
          <p:nvPr/>
        </p:nvCxnSpPr>
        <p:spPr bwMode="auto">
          <a:xfrm>
            <a:off x="4568297" y="5883254"/>
            <a:ext cx="342598" cy="22216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Straight Arrow Connector 42"/>
          <p:cNvCxnSpPr/>
          <p:nvPr/>
        </p:nvCxnSpPr>
        <p:spPr bwMode="auto">
          <a:xfrm rot="10800000">
            <a:off x="3540503" y="5282804"/>
            <a:ext cx="349591" cy="23417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Straight Arrow Connector 43"/>
          <p:cNvCxnSpPr/>
          <p:nvPr/>
        </p:nvCxnSpPr>
        <p:spPr bwMode="auto">
          <a:xfrm rot="5400000" flipH="1" flipV="1">
            <a:off x="4043550" y="5195738"/>
            <a:ext cx="378282" cy="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Straight Arrow Connector 44"/>
          <p:cNvCxnSpPr/>
          <p:nvPr/>
        </p:nvCxnSpPr>
        <p:spPr bwMode="auto">
          <a:xfrm rot="16200000" flipH="1">
            <a:off x="4050542" y="6228513"/>
            <a:ext cx="378282" cy="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5" name="Group 73"/>
          <p:cNvGrpSpPr/>
          <p:nvPr/>
        </p:nvGrpSpPr>
        <p:grpSpPr>
          <a:xfrm>
            <a:off x="4034588" y="4933013"/>
            <a:ext cx="416677" cy="546908"/>
            <a:chOff x="1388225" y="5105400"/>
            <a:chExt cx="266404" cy="378228"/>
          </a:xfrm>
        </p:grpSpPr>
        <p:sp>
          <p:nvSpPr>
            <p:cNvPr id="64" name="Arc 63"/>
            <p:cNvSpPr/>
            <p:nvPr/>
          </p:nvSpPr>
          <p:spPr bwMode="auto">
            <a:xfrm>
              <a:off x="1388225" y="5105400"/>
              <a:ext cx="261258" cy="239486"/>
            </a:xfrm>
            <a:prstGeom prst="arc">
              <a:avLst/>
            </a:prstGeom>
            <a:noFill/>
            <a:ln w="12700" cap="flat" cmpd="sng" algn="ctr">
              <a:solidFill>
                <a:srgbClr val="83BFF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5" name="Arc 64"/>
            <p:cNvSpPr/>
            <p:nvPr/>
          </p:nvSpPr>
          <p:spPr bwMode="auto">
            <a:xfrm flipH="1">
              <a:off x="1393371" y="5105400"/>
              <a:ext cx="261258" cy="239486"/>
            </a:xfrm>
            <a:prstGeom prst="arc">
              <a:avLst/>
            </a:prstGeom>
            <a:noFill/>
            <a:ln w="12700" cap="flat" cmpd="sng" algn="ctr">
              <a:solidFill>
                <a:srgbClr val="83BFF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6" name="Freeform 65"/>
            <p:cNvSpPr/>
            <p:nvPr/>
          </p:nvSpPr>
          <p:spPr bwMode="auto">
            <a:xfrm>
              <a:off x="1390996" y="5217620"/>
              <a:ext cx="133003" cy="266008"/>
            </a:xfrm>
            <a:custGeom>
              <a:avLst/>
              <a:gdLst>
                <a:gd name="connsiteX0" fmla="*/ 0 w 133003"/>
                <a:gd name="connsiteY0" fmla="*/ 0 h 266008"/>
                <a:gd name="connsiteX1" fmla="*/ 27709 w 133003"/>
                <a:gd name="connsiteY1" fmla="*/ 193964 h 266008"/>
                <a:gd name="connsiteX2" fmla="*/ 133003 w 133003"/>
                <a:gd name="connsiteY2" fmla="*/ 266008 h 266008"/>
                <a:gd name="connsiteX3" fmla="*/ 133003 w 133003"/>
                <a:gd name="connsiteY3" fmla="*/ 266008 h 266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3003" h="266008">
                  <a:moveTo>
                    <a:pt x="0" y="0"/>
                  </a:moveTo>
                  <a:cubicBezTo>
                    <a:pt x="2771" y="74814"/>
                    <a:pt x="5542" y="149629"/>
                    <a:pt x="27709" y="193964"/>
                  </a:cubicBezTo>
                  <a:cubicBezTo>
                    <a:pt x="49876" y="238299"/>
                    <a:pt x="133003" y="266008"/>
                    <a:pt x="133003" y="266008"/>
                  </a:cubicBezTo>
                  <a:lnTo>
                    <a:pt x="133003" y="266008"/>
                  </a:lnTo>
                </a:path>
              </a:pathLst>
            </a:custGeom>
            <a:noFill/>
            <a:ln w="12700" cap="flat" cmpd="sng" algn="ctr">
              <a:solidFill>
                <a:srgbClr val="83BFF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7" name="Freeform 66"/>
            <p:cNvSpPr/>
            <p:nvPr/>
          </p:nvSpPr>
          <p:spPr bwMode="auto">
            <a:xfrm flipH="1">
              <a:off x="1521228" y="5217620"/>
              <a:ext cx="133003" cy="266008"/>
            </a:xfrm>
            <a:custGeom>
              <a:avLst/>
              <a:gdLst>
                <a:gd name="connsiteX0" fmla="*/ 0 w 133003"/>
                <a:gd name="connsiteY0" fmla="*/ 0 h 266008"/>
                <a:gd name="connsiteX1" fmla="*/ 27709 w 133003"/>
                <a:gd name="connsiteY1" fmla="*/ 193964 h 266008"/>
                <a:gd name="connsiteX2" fmla="*/ 133003 w 133003"/>
                <a:gd name="connsiteY2" fmla="*/ 266008 h 266008"/>
                <a:gd name="connsiteX3" fmla="*/ 133003 w 133003"/>
                <a:gd name="connsiteY3" fmla="*/ 266008 h 266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3003" h="266008">
                  <a:moveTo>
                    <a:pt x="0" y="0"/>
                  </a:moveTo>
                  <a:cubicBezTo>
                    <a:pt x="2771" y="74814"/>
                    <a:pt x="5542" y="149629"/>
                    <a:pt x="27709" y="193964"/>
                  </a:cubicBezTo>
                  <a:cubicBezTo>
                    <a:pt x="49876" y="238299"/>
                    <a:pt x="133003" y="266008"/>
                    <a:pt x="133003" y="266008"/>
                  </a:cubicBezTo>
                  <a:lnTo>
                    <a:pt x="133003" y="266008"/>
                  </a:lnTo>
                </a:path>
              </a:pathLst>
            </a:custGeom>
            <a:noFill/>
            <a:ln w="12700" cap="flat" cmpd="sng" algn="ctr">
              <a:solidFill>
                <a:srgbClr val="83BFF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26" name="Group 74"/>
          <p:cNvGrpSpPr/>
          <p:nvPr/>
        </p:nvGrpSpPr>
        <p:grpSpPr>
          <a:xfrm flipV="1">
            <a:off x="4041073" y="5921992"/>
            <a:ext cx="416677" cy="546908"/>
            <a:chOff x="1388225" y="5105400"/>
            <a:chExt cx="266404" cy="378239"/>
          </a:xfrm>
        </p:grpSpPr>
        <p:sp>
          <p:nvSpPr>
            <p:cNvPr id="76" name="Arc 75"/>
            <p:cNvSpPr/>
            <p:nvPr/>
          </p:nvSpPr>
          <p:spPr bwMode="auto">
            <a:xfrm>
              <a:off x="1388225" y="5105400"/>
              <a:ext cx="261258" cy="239486"/>
            </a:xfrm>
            <a:prstGeom prst="arc">
              <a:avLst/>
            </a:prstGeom>
            <a:noFill/>
            <a:ln w="12700" cap="flat" cmpd="sng" algn="ctr">
              <a:solidFill>
                <a:srgbClr val="83BFF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7" name="Arc 76"/>
            <p:cNvSpPr/>
            <p:nvPr/>
          </p:nvSpPr>
          <p:spPr bwMode="auto">
            <a:xfrm flipH="1">
              <a:off x="1393371" y="5105400"/>
              <a:ext cx="261258" cy="239486"/>
            </a:xfrm>
            <a:prstGeom prst="arc">
              <a:avLst/>
            </a:prstGeom>
            <a:noFill/>
            <a:ln w="12700" cap="flat" cmpd="sng" algn="ctr">
              <a:solidFill>
                <a:srgbClr val="83BFF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8" name="Freeform 77"/>
            <p:cNvSpPr/>
            <p:nvPr/>
          </p:nvSpPr>
          <p:spPr bwMode="auto">
            <a:xfrm>
              <a:off x="1390996" y="5217630"/>
              <a:ext cx="133003" cy="266009"/>
            </a:xfrm>
            <a:custGeom>
              <a:avLst/>
              <a:gdLst>
                <a:gd name="connsiteX0" fmla="*/ 0 w 133003"/>
                <a:gd name="connsiteY0" fmla="*/ 0 h 266008"/>
                <a:gd name="connsiteX1" fmla="*/ 27709 w 133003"/>
                <a:gd name="connsiteY1" fmla="*/ 193964 h 266008"/>
                <a:gd name="connsiteX2" fmla="*/ 133003 w 133003"/>
                <a:gd name="connsiteY2" fmla="*/ 266008 h 266008"/>
                <a:gd name="connsiteX3" fmla="*/ 133003 w 133003"/>
                <a:gd name="connsiteY3" fmla="*/ 266008 h 266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3003" h="266008">
                  <a:moveTo>
                    <a:pt x="0" y="0"/>
                  </a:moveTo>
                  <a:cubicBezTo>
                    <a:pt x="2771" y="74814"/>
                    <a:pt x="5542" y="149629"/>
                    <a:pt x="27709" y="193964"/>
                  </a:cubicBezTo>
                  <a:cubicBezTo>
                    <a:pt x="49876" y="238299"/>
                    <a:pt x="133003" y="266008"/>
                    <a:pt x="133003" y="266008"/>
                  </a:cubicBezTo>
                  <a:lnTo>
                    <a:pt x="133003" y="266008"/>
                  </a:lnTo>
                </a:path>
              </a:pathLst>
            </a:custGeom>
            <a:noFill/>
            <a:ln w="12700" cap="flat" cmpd="sng" algn="ctr">
              <a:solidFill>
                <a:srgbClr val="83BFF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9" name="Freeform 78"/>
            <p:cNvSpPr/>
            <p:nvPr/>
          </p:nvSpPr>
          <p:spPr bwMode="auto">
            <a:xfrm flipH="1">
              <a:off x="1521228" y="5217620"/>
              <a:ext cx="133003" cy="266008"/>
            </a:xfrm>
            <a:custGeom>
              <a:avLst/>
              <a:gdLst>
                <a:gd name="connsiteX0" fmla="*/ 0 w 133003"/>
                <a:gd name="connsiteY0" fmla="*/ 0 h 266008"/>
                <a:gd name="connsiteX1" fmla="*/ 27709 w 133003"/>
                <a:gd name="connsiteY1" fmla="*/ 193964 h 266008"/>
                <a:gd name="connsiteX2" fmla="*/ 133003 w 133003"/>
                <a:gd name="connsiteY2" fmla="*/ 266008 h 266008"/>
                <a:gd name="connsiteX3" fmla="*/ 133003 w 133003"/>
                <a:gd name="connsiteY3" fmla="*/ 266008 h 266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3003" h="266008">
                  <a:moveTo>
                    <a:pt x="0" y="0"/>
                  </a:moveTo>
                  <a:cubicBezTo>
                    <a:pt x="2771" y="74814"/>
                    <a:pt x="5542" y="149629"/>
                    <a:pt x="27709" y="193964"/>
                  </a:cubicBezTo>
                  <a:cubicBezTo>
                    <a:pt x="49876" y="238299"/>
                    <a:pt x="133003" y="266008"/>
                    <a:pt x="133003" y="266008"/>
                  </a:cubicBezTo>
                  <a:lnTo>
                    <a:pt x="133003" y="266008"/>
                  </a:lnTo>
                </a:path>
              </a:pathLst>
            </a:custGeom>
            <a:noFill/>
            <a:ln w="12700" cap="flat" cmpd="sng" algn="ctr">
              <a:solidFill>
                <a:srgbClr val="83BFF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80" name="Oval 79"/>
          <p:cNvSpPr/>
          <p:nvPr/>
        </p:nvSpPr>
        <p:spPr bwMode="auto">
          <a:xfrm>
            <a:off x="4176244" y="5667250"/>
            <a:ext cx="68094" cy="58366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29" name="Group 80"/>
          <p:cNvGrpSpPr/>
          <p:nvPr/>
        </p:nvGrpSpPr>
        <p:grpSpPr>
          <a:xfrm rot="3600000">
            <a:off x="4568211" y="5125570"/>
            <a:ext cx="416677" cy="546908"/>
            <a:chOff x="1388225" y="5105400"/>
            <a:chExt cx="266404" cy="378228"/>
          </a:xfrm>
        </p:grpSpPr>
        <p:sp>
          <p:nvSpPr>
            <p:cNvPr id="82" name="Arc 81"/>
            <p:cNvSpPr/>
            <p:nvPr/>
          </p:nvSpPr>
          <p:spPr bwMode="auto">
            <a:xfrm>
              <a:off x="1388225" y="5105400"/>
              <a:ext cx="261258" cy="239486"/>
            </a:xfrm>
            <a:prstGeom prst="arc">
              <a:avLst/>
            </a:prstGeom>
            <a:noFill/>
            <a:ln w="12700" cap="flat" cmpd="sng" algn="ctr">
              <a:solidFill>
                <a:srgbClr val="83BFF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3" name="Arc 82"/>
            <p:cNvSpPr/>
            <p:nvPr/>
          </p:nvSpPr>
          <p:spPr bwMode="auto">
            <a:xfrm flipH="1">
              <a:off x="1393371" y="5105400"/>
              <a:ext cx="261258" cy="239486"/>
            </a:xfrm>
            <a:prstGeom prst="arc">
              <a:avLst/>
            </a:prstGeom>
            <a:noFill/>
            <a:ln w="12700" cap="flat" cmpd="sng" algn="ctr">
              <a:solidFill>
                <a:srgbClr val="83BFF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4" name="Freeform 83"/>
            <p:cNvSpPr/>
            <p:nvPr/>
          </p:nvSpPr>
          <p:spPr bwMode="auto">
            <a:xfrm>
              <a:off x="1390996" y="5217620"/>
              <a:ext cx="133003" cy="266008"/>
            </a:xfrm>
            <a:custGeom>
              <a:avLst/>
              <a:gdLst>
                <a:gd name="connsiteX0" fmla="*/ 0 w 133003"/>
                <a:gd name="connsiteY0" fmla="*/ 0 h 266008"/>
                <a:gd name="connsiteX1" fmla="*/ 27709 w 133003"/>
                <a:gd name="connsiteY1" fmla="*/ 193964 h 266008"/>
                <a:gd name="connsiteX2" fmla="*/ 133003 w 133003"/>
                <a:gd name="connsiteY2" fmla="*/ 266008 h 266008"/>
                <a:gd name="connsiteX3" fmla="*/ 133003 w 133003"/>
                <a:gd name="connsiteY3" fmla="*/ 266008 h 266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3003" h="266008">
                  <a:moveTo>
                    <a:pt x="0" y="0"/>
                  </a:moveTo>
                  <a:cubicBezTo>
                    <a:pt x="2771" y="74814"/>
                    <a:pt x="5542" y="149629"/>
                    <a:pt x="27709" y="193964"/>
                  </a:cubicBezTo>
                  <a:cubicBezTo>
                    <a:pt x="49876" y="238299"/>
                    <a:pt x="133003" y="266008"/>
                    <a:pt x="133003" y="266008"/>
                  </a:cubicBezTo>
                  <a:lnTo>
                    <a:pt x="133003" y="266008"/>
                  </a:lnTo>
                </a:path>
              </a:pathLst>
            </a:custGeom>
            <a:noFill/>
            <a:ln w="12700" cap="flat" cmpd="sng" algn="ctr">
              <a:solidFill>
                <a:srgbClr val="83BFF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5" name="Freeform 84"/>
            <p:cNvSpPr/>
            <p:nvPr/>
          </p:nvSpPr>
          <p:spPr bwMode="auto">
            <a:xfrm flipH="1">
              <a:off x="1521228" y="5217620"/>
              <a:ext cx="133003" cy="266008"/>
            </a:xfrm>
            <a:custGeom>
              <a:avLst/>
              <a:gdLst>
                <a:gd name="connsiteX0" fmla="*/ 0 w 133003"/>
                <a:gd name="connsiteY0" fmla="*/ 0 h 266008"/>
                <a:gd name="connsiteX1" fmla="*/ 27709 w 133003"/>
                <a:gd name="connsiteY1" fmla="*/ 193964 h 266008"/>
                <a:gd name="connsiteX2" fmla="*/ 133003 w 133003"/>
                <a:gd name="connsiteY2" fmla="*/ 266008 h 266008"/>
                <a:gd name="connsiteX3" fmla="*/ 133003 w 133003"/>
                <a:gd name="connsiteY3" fmla="*/ 266008 h 266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3003" h="266008">
                  <a:moveTo>
                    <a:pt x="0" y="0"/>
                  </a:moveTo>
                  <a:cubicBezTo>
                    <a:pt x="2771" y="74814"/>
                    <a:pt x="5542" y="149629"/>
                    <a:pt x="27709" y="193964"/>
                  </a:cubicBezTo>
                  <a:cubicBezTo>
                    <a:pt x="49876" y="238299"/>
                    <a:pt x="133003" y="266008"/>
                    <a:pt x="133003" y="266008"/>
                  </a:cubicBezTo>
                  <a:lnTo>
                    <a:pt x="133003" y="266008"/>
                  </a:lnTo>
                </a:path>
              </a:pathLst>
            </a:custGeom>
            <a:noFill/>
            <a:ln w="12700" cap="flat" cmpd="sng" algn="ctr">
              <a:solidFill>
                <a:srgbClr val="83BFF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32" name="Group 85"/>
          <p:cNvGrpSpPr/>
          <p:nvPr/>
        </p:nvGrpSpPr>
        <p:grpSpPr>
          <a:xfrm rot="3600000" flipV="1">
            <a:off x="3554895" y="5700493"/>
            <a:ext cx="416677" cy="546908"/>
            <a:chOff x="1388225" y="5105400"/>
            <a:chExt cx="266404" cy="378228"/>
          </a:xfrm>
        </p:grpSpPr>
        <p:sp>
          <p:nvSpPr>
            <p:cNvPr id="87" name="Arc 86"/>
            <p:cNvSpPr/>
            <p:nvPr/>
          </p:nvSpPr>
          <p:spPr bwMode="auto">
            <a:xfrm>
              <a:off x="1388225" y="5105400"/>
              <a:ext cx="261258" cy="239486"/>
            </a:xfrm>
            <a:prstGeom prst="arc">
              <a:avLst/>
            </a:prstGeom>
            <a:noFill/>
            <a:ln w="12700" cap="flat" cmpd="sng" algn="ctr">
              <a:solidFill>
                <a:srgbClr val="83BFF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8" name="Arc 87"/>
            <p:cNvSpPr/>
            <p:nvPr/>
          </p:nvSpPr>
          <p:spPr bwMode="auto">
            <a:xfrm flipH="1">
              <a:off x="1393371" y="5105400"/>
              <a:ext cx="261258" cy="239486"/>
            </a:xfrm>
            <a:prstGeom prst="arc">
              <a:avLst/>
            </a:prstGeom>
            <a:noFill/>
            <a:ln w="12700" cap="flat" cmpd="sng" algn="ctr">
              <a:solidFill>
                <a:srgbClr val="83BFF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9" name="Freeform 88"/>
            <p:cNvSpPr/>
            <p:nvPr/>
          </p:nvSpPr>
          <p:spPr bwMode="auto">
            <a:xfrm>
              <a:off x="1390996" y="5217620"/>
              <a:ext cx="133003" cy="266008"/>
            </a:xfrm>
            <a:custGeom>
              <a:avLst/>
              <a:gdLst>
                <a:gd name="connsiteX0" fmla="*/ 0 w 133003"/>
                <a:gd name="connsiteY0" fmla="*/ 0 h 266008"/>
                <a:gd name="connsiteX1" fmla="*/ 27709 w 133003"/>
                <a:gd name="connsiteY1" fmla="*/ 193964 h 266008"/>
                <a:gd name="connsiteX2" fmla="*/ 133003 w 133003"/>
                <a:gd name="connsiteY2" fmla="*/ 266008 h 266008"/>
                <a:gd name="connsiteX3" fmla="*/ 133003 w 133003"/>
                <a:gd name="connsiteY3" fmla="*/ 266008 h 266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3003" h="266008">
                  <a:moveTo>
                    <a:pt x="0" y="0"/>
                  </a:moveTo>
                  <a:cubicBezTo>
                    <a:pt x="2771" y="74814"/>
                    <a:pt x="5542" y="149629"/>
                    <a:pt x="27709" y="193964"/>
                  </a:cubicBezTo>
                  <a:cubicBezTo>
                    <a:pt x="49876" y="238299"/>
                    <a:pt x="133003" y="266008"/>
                    <a:pt x="133003" y="266008"/>
                  </a:cubicBezTo>
                  <a:lnTo>
                    <a:pt x="133003" y="266008"/>
                  </a:lnTo>
                </a:path>
              </a:pathLst>
            </a:custGeom>
            <a:noFill/>
            <a:ln w="12700" cap="flat" cmpd="sng" algn="ctr">
              <a:solidFill>
                <a:srgbClr val="83BFF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0" name="Freeform 89"/>
            <p:cNvSpPr/>
            <p:nvPr/>
          </p:nvSpPr>
          <p:spPr bwMode="auto">
            <a:xfrm flipH="1">
              <a:off x="1521228" y="5217620"/>
              <a:ext cx="133003" cy="266008"/>
            </a:xfrm>
            <a:custGeom>
              <a:avLst/>
              <a:gdLst>
                <a:gd name="connsiteX0" fmla="*/ 0 w 133003"/>
                <a:gd name="connsiteY0" fmla="*/ 0 h 266008"/>
                <a:gd name="connsiteX1" fmla="*/ 27709 w 133003"/>
                <a:gd name="connsiteY1" fmla="*/ 193964 h 266008"/>
                <a:gd name="connsiteX2" fmla="*/ 133003 w 133003"/>
                <a:gd name="connsiteY2" fmla="*/ 266008 h 266008"/>
                <a:gd name="connsiteX3" fmla="*/ 133003 w 133003"/>
                <a:gd name="connsiteY3" fmla="*/ 266008 h 266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3003" h="266008">
                  <a:moveTo>
                    <a:pt x="0" y="0"/>
                  </a:moveTo>
                  <a:cubicBezTo>
                    <a:pt x="2771" y="74814"/>
                    <a:pt x="5542" y="149629"/>
                    <a:pt x="27709" y="193964"/>
                  </a:cubicBezTo>
                  <a:cubicBezTo>
                    <a:pt x="49876" y="238299"/>
                    <a:pt x="133003" y="266008"/>
                    <a:pt x="133003" y="266008"/>
                  </a:cubicBezTo>
                  <a:lnTo>
                    <a:pt x="133003" y="266008"/>
                  </a:lnTo>
                </a:path>
              </a:pathLst>
            </a:custGeom>
            <a:noFill/>
            <a:ln w="12700" cap="flat" cmpd="sng" algn="ctr">
              <a:solidFill>
                <a:srgbClr val="83BFF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33" name="Group 91"/>
          <p:cNvGrpSpPr/>
          <p:nvPr/>
        </p:nvGrpSpPr>
        <p:grpSpPr>
          <a:xfrm rot="18000000">
            <a:off x="3514635" y="5132479"/>
            <a:ext cx="416677" cy="546908"/>
            <a:chOff x="1388225" y="5105400"/>
            <a:chExt cx="266404" cy="378228"/>
          </a:xfrm>
        </p:grpSpPr>
        <p:sp>
          <p:nvSpPr>
            <p:cNvPr id="93" name="Arc 92"/>
            <p:cNvSpPr/>
            <p:nvPr/>
          </p:nvSpPr>
          <p:spPr bwMode="auto">
            <a:xfrm>
              <a:off x="1388225" y="5105400"/>
              <a:ext cx="261258" cy="239486"/>
            </a:xfrm>
            <a:prstGeom prst="arc">
              <a:avLst/>
            </a:prstGeom>
            <a:noFill/>
            <a:ln w="12700" cap="flat" cmpd="sng" algn="ctr">
              <a:solidFill>
                <a:srgbClr val="83BFF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4" name="Arc 93"/>
            <p:cNvSpPr/>
            <p:nvPr/>
          </p:nvSpPr>
          <p:spPr bwMode="auto">
            <a:xfrm flipH="1">
              <a:off x="1393371" y="5105400"/>
              <a:ext cx="261258" cy="239486"/>
            </a:xfrm>
            <a:prstGeom prst="arc">
              <a:avLst/>
            </a:prstGeom>
            <a:noFill/>
            <a:ln w="12700" cap="flat" cmpd="sng" algn="ctr">
              <a:solidFill>
                <a:srgbClr val="83BFF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5" name="Freeform 94"/>
            <p:cNvSpPr/>
            <p:nvPr/>
          </p:nvSpPr>
          <p:spPr bwMode="auto">
            <a:xfrm>
              <a:off x="1390996" y="5217620"/>
              <a:ext cx="133003" cy="266008"/>
            </a:xfrm>
            <a:custGeom>
              <a:avLst/>
              <a:gdLst>
                <a:gd name="connsiteX0" fmla="*/ 0 w 133003"/>
                <a:gd name="connsiteY0" fmla="*/ 0 h 266008"/>
                <a:gd name="connsiteX1" fmla="*/ 27709 w 133003"/>
                <a:gd name="connsiteY1" fmla="*/ 193964 h 266008"/>
                <a:gd name="connsiteX2" fmla="*/ 133003 w 133003"/>
                <a:gd name="connsiteY2" fmla="*/ 266008 h 266008"/>
                <a:gd name="connsiteX3" fmla="*/ 133003 w 133003"/>
                <a:gd name="connsiteY3" fmla="*/ 266008 h 266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3003" h="266008">
                  <a:moveTo>
                    <a:pt x="0" y="0"/>
                  </a:moveTo>
                  <a:cubicBezTo>
                    <a:pt x="2771" y="74814"/>
                    <a:pt x="5542" y="149629"/>
                    <a:pt x="27709" y="193964"/>
                  </a:cubicBezTo>
                  <a:cubicBezTo>
                    <a:pt x="49876" y="238299"/>
                    <a:pt x="133003" y="266008"/>
                    <a:pt x="133003" y="266008"/>
                  </a:cubicBezTo>
                  <a:lnTo>
                    <a:pt x="133003" y="266008"/>
                  </a:lnTo>
                </a:path>
              </a:pathLst>
            </a:custGeom>
            <a:noFill/>
            <a:ln w="12700" cap="flat" cmpd="sng" algn="ctr">
              <a:solidFill>
                <a:srgbClr val="83BFF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6" name="Freeform 95"/>
            <p:cNvSpPr/>
            <p:nvPr/>
          </p:nvSpPr>
          <p:spPr bwMode="auto">
            <a:xfrm flipH="1">
              <a:off x="1521228" y="5217620"/>
              <a:ext cx="133003" cy="266008"/>
            </a:xfrm>
            <a:custGeom>
              <a:avLst/>
              <a:gdLst>
                <a:gd name="connsiteX0" fmla="*/ 0 w 133003"/>
                <a:gd name="connsiteY0" fmla="*/ 0 h 266008"/>
                <a:gd name="connsiteX1" fmla="*/ 27709 w 133003"/>
                <a:gd name="connsiteY1" fmla="*/ 193964 h 266008"/>
                <a:gd name="connsiteX2" fmla="*/ 133003 w 133003"/>
                <a:gd name="connsiteY2" fmla="*/ 266008 h 266008"/>
                <a:gd name="connsiteX3" fmla="*/ 133003 w 133003"/>
                <a:gd name="connsiteY3" fmla="*/ 266008 h 266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3003" h="266008">
                  <a:moveTo>
                    <a:pt x="0" y="0"/>
                  </a:moveTo>
                  <a:cubicBezTo>
                    <a:pt x="2771" y="74814"/>
                    <a:pt x="5542" y="149629"/>
                    <a:pt x="27709" y="193964"/>
                  </a:cubicBezTo>
                  <a:cubicBezTo>
                    <a:pt x="49876" y="238299"/>
                    <a:pt x="133003" y="266008"/>
                    <a:pt x="133003" y="266008"/>
                  </a:cubicBezTo>
                  <a:lnTo>
                    <a:pt x="133003" y="266008"/>
                  </a:lnTo>
                </a:path>
              </a:pathLst>
            </a:custGeom>
            <a:noFill/>
            <a:ln w="12700" cap="flat" cmpd="sng" algn="ctr">
              <a:solidFill>
                <a:srgbClr val="83BFF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34" name="Group 96"/>
          <p:cNvGrpSpPr/>
          <p:nvPr/>
        </p:nvGrpSpPr>
        <p:grpSpPr>
          <a:xfrm rot="18000000" flipV="1">
            <a:off x="4516201" y="5718045"/>
            <a:ext cx="416677" cy="546908"/>
            <a:chOff x="1388225" y="5105400"/>
            <a:chExt cx="266404" cy="378228"/>
          </a:xfrm>
        </p:grpSpPr>
        <p:sp>
          <p:nvSpPr>
            <p:cNvPr id="98" name="Arc 97"/>
            <p:cNvSpPr/>
            <p:nvPr/>
          </p:nvSpPr>
          <p:spPr bwMode="auto">
            <a:xfrm>
              <a:off x="1388225" y="5105400"/>
              <a:ext cx="261258" cy="239486"/>
            </a:xfrm>
            <a:prstGeom prst="arc">
              <a:avLst/>
            </a:prstGeom>
            <a:noFill/>
            <a:ln w="12700" cap="flat" cmpd="sng" algn="ctr">
              <a:solidFill>
                <a:srgbClr val="83BFF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9" name="Arc 98"/>
            <p:cNvSpPr/>
            <p:nvPr/>
          </p:nvSpPr>
          <p:spPr bwMode="auto">
            <a:xfrm flipH="1">
              <a:off x="1393371" y="5105400"/>
              <a:ext cx="261258" cy="239486"/>
            </a:xfrm>
            <a:prstGeom prst="arc">
              <a:avLst/>
            </a:prstGeom>
            <a:noFill/>
            <a:ln w="12700" cap="flat" cmpd="sng" algn="ctr">
              <a:solidFill>
                <a:srgbClr val="83BFF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0" name="Freeform 99"/>
            <p:cNvSpPr/>
            <p:nvPr/>
          </p:nvSpPr>
          <p:spPr bwMode="auto">
            <a:xfrm>
              <a:off x="1390996" y="5217620"/>
              <a:ext cx="133003" cy="266008"/>
            </a:xfrm>
            <a:custGeom>
              <a:avLst/>
              <a:gdLst>
                <a:gd name="connsiteX0" fmla="*/ 0 w 133003"/>
                <a:gd name="connsiteY0" fmla="*/ 0 h 266008"/>
                <a:gd name="connsiteX1" fmla="*/ 27709 w 133003"/>
                <a:gd name="connsiteY1" fmla="*/ 193964 h 266008"/>
                <a:gd name="connsiteX2" fmla="*/ 133003 w 133003"/>
                <a:gd name="connsiteY2" fmla="*/ 266008 h 266008"/>
                <a:gd name="connsiteX3" fmla="*/ 133003 w 133003"/>
                <a:gd name="connsiteY3" fmla="*/ 266008 h 266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3003" h="266008">
                  <a:moveTo>
                    <a:pt x="0" y="0"/>
                  </a:moveTo>
                  <a:cubicBezTo>
                    <a:pt x="2771" y="74814"/>
                    <a:pt x="5542" y="149629"/>
                    <a:pt x="27709" y="193964"/>
                  </a:cubicBezTo>
                  <a:cubicBezTo>
                    <a:pt x="49876" y="238299"/>
                    <a:pt x="133003" y="266008"/>
                    <a:pt x="133003" y="266008"/>
                  </a:cubicBezTo>
                  <a:lnTo>
                    <a:pt x="133003" y="266008"/>
                  </a:lnTo>
                </a:path>
              </a:pathLst>
            </a:custGeom>
            <a:noFill/>
            <a:ln w="12700" cap="flat" cmpd="sng" algn="ctr">
              <a:solidFill>
                <a:srgbClr val="83BFF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1" name="Freeform 100"/>
            <p:cNvSpPr/>
            <p:nvPr/>
          </p:nvSpPr>
          <p:spPr bwMode="auto">
            <a:xfrm flipH="1">
              <a:off x="1521228" y="5217620"/>
              <a:ext cx="133003" cy="266008"/>
            </a:xfrm>
            <a:custGeom>
              <a:avLst/>
              <a:gdLst>
                <a:gd name="connsiteX0" fmla="*/ 0 w 133003"/>
                <a:gd name="connsiteY0" fmla="*/ 0 h 266008"/>
                <a:gd name="connsiteX1" fmla="*/ 27709 w 133003"/>
                <a:gd name="connsiteY1" fmla="*/ 193964 h 266008"/>
                <a:gd name="connsiteX2" fmla="*/ 133003 w 133003"/>
                <a:gd name="connsiteY2" fmla="*/ 266008 h 266008"/>
                <a:gd name="connsiteX3" fmla="*/ 133003 w 133003"/>
                <a:gd name="connsiteY3" fmla="*/ 266008 h 266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3003" h="266008">
                  <a:moveTo>
                    <a:pt x="0" y="0"/>
                  </a:moveTo>
                  <a:cubicBezTo>
                    <a:pt x="2771" y="74814"/>
                    <a:pt x="5542" y="149629"/>
                    <a:pt x="27709" y="193964"/>
                  </a:cubicBezTo>
                  <a:cubicBezTo>
                    <a:pt x="49876" y="238299"/>
                    <a:pt x="133003" y="266008"/>
                    <a:pt x="133003" y="266008"/>
                  </a:cubicBezTo>
                  <a:lnTo>
                    <a:pt x="133003" y="266008"/>
                  </a:lnTo>
                </a:path>
              </a:pathLst>
            </a:custGeom>
            <a:noFill/>
            <a:ln w="12700" cap="flat" cmpd="sng" algn="ctr">
              <a:solidFill>
                <a:srgbClr val="83BFF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102" name="TextBox 101"/>
          <p:cNvSpPr txBox="1"/>
          <p:nvPr/>
        </p:nvSpPr>
        <p:spPr>
          <a:xfrm>
            <a:off x="0" y="2212041"/>
            <a:ext cx="336176" cy="28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04" name="TextBox 103"/>
          <p:cNvSpPr txBox="1"/>
          <p:nvPr/>
        </p:nvSpPr>
        <p:spPr>
          <a:xfrm>
            <a:off x="4161081" y="5546799"/>
            <a:ext cx="4840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</a:t>
            </a:r>
            <a:endParaRPr lang="en-US" dirty="0"/>
          </a:p>
        </p:txBody>
      </p:sp>
      <p:sp>
        <p:nvSpPr>
          <p:cNvPr id="105" name="TextBox 104"/>
          <p:cNvSpPr txBox="1"/>
          <p:nvPr/>
        </p:nvSpPr>
        <p:spPr>
          <a:xfrm>
            <a:off x="4967902" y="6024171"/>
            <a:ext cx="15464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 I=1, </a:t>
            </a:r>
          </a:p>
          <a:p>
            <a:r>
              <a:rPr lang="en-US" dirty="0" smtClean="0"/>
              <a:t>Preferred Sector</a:t>
            </a:r>
            <a:endParaRPr lang="en-US" dirty="0"/>
          </a:p>
        </p:txBody>
      </p:sp>
      <p:sp>
        <p:nvSpPr>
          <p:cNvPr id="106" name="TextBox 105"/>
          <p:cNvSpPr txBox="1"/>
          <p:nvPr/>
        </p:nvSpPr>
        <p:spPr>
          <a:xfrm>
            <a:off x="3163755" y="5073911"/>
            <a:ext cx="4661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I=0</a:t>
            </a:r>
            <a:endParaRPr lang="en-US" dirty="0"/>
          </a:p>
        </p:txBody>
      </p:sp>
      <p:sp>
        <p:nvSpPr>
          <p:cNvPr id="107" name="TextBox 106"/>
          <p:cNvSpPr txBox="1"/>
          <p:nvPr/>
        </p:nvSpPr>
        <p:spPr>
          <a:xfrm>
            <a:off x="4028849" y="4778629"/>
            <a:ext cx="4661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I=0</a:t>
            </a:r>
            <a:endParaRPr lang="en-US" dirty="0"/>
          </a:p>
        </p:txBody>
      </p:sp>
      <p:sp>
        <p:nvSpPr>
          <p:cNvPr id="108" name="TextBox 107"/>
          <p:cNvSpPr txBox="1"/>
          <p:nvPr/>
        </p:nvSpPr>
        <p:spPr>
          <a:xfrm>
            <a:off x="3201855" y="5999517"/>
            <a:ext cx="4661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I=0</a:t>
            </a:r>
            <a:endParaRPr lang="en-US" dirty="0"/>
          </a:p>
        </p:txBody>
      </p:sp>
      <p:sp>
        <p:nvSpPr>
          <p:cNvPr id="109" name="TextBox 108"/>
          <p:cNvSpPr txBox="1"/>
          <p:nvPr/>
        </p:nvSpPr>
        <p:spPr>
          <a:xfrm>
            <a:off x="4956696" y="5044775"/>
            <a:ext cx="4661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I=0</a:t>
            </a:r>
            <a:endParaRPr lang="en-US" dirty="0"/>
          </a:p>
        </p:txBody>
      </p:sp>
      <p:sp>
        <p:nvSpPr>
          <p:cNvPr id="110" name="TextBox 109"/>
          <p:cNvSpPr txBox="1"/>
          <p:nvPr/>
        </p:nvSpPr>
        <p:spPr>
          <a:xfrm>
            <a:off x="3992842" y="6244471"/>
            <a:ext cx="4661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I=0</a:t>
            </a:r>
            <a:endParaRPr lang="en-US" dirty="0"/>
          </a:p>
        </p:txBody>
      </p:sp>
      <p:sp>
        <p:nvSpPr>
          <p:cNvPr id="111" name="Oval 110"/>
          <p:cNvSpPr/>
          <p:nvPr/>
        </p:nvSpPr>
        <p:spPr bwMode="auto">
          <a:xfrm>
            <a:off x="4994273" y="6175997"/>
            <a:ext cx="68094" cy="58366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to use CTS NDP with Address Indicator set to 0 and RA set to Partial BSSID for sector training. The CTS NDPs with the Address Indicator set to 0 and RA set to Partial BSSID will be transmitted through the </a:t>
            </a:r>
            <a:r>
              <a:rPr lang="en-US" dirty="0" err="1" smtClean="0"/>
              <a:t>Sectorized</a:t>
            </a:r>
            <a:r>
              <a:rPr lang="en-US" dirty="0" smtClean="0"/>
              <a:t> Beams (with </a:t>
            </a:r>
            <a:r>
              <a:rPr lang="en-US" dirty="0" err="1" smtClean="0"/>
              <a:t>assending</a:t>
            </a:r>
            <a:r>
              <a:rPr lang="en-US" dirty="0" smtClean="0"/>
              <a:t> Sector ID starting with Sector ID=0) during the sector training.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7227683" y="6475413"/>
            <a:ext cx="1459117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James Wang, MediaTek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284433" y="6475413"/>
            <a:ext cx="516167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sz="2400" b="1" dirty="0" smtClean="0"/>
              <a:t>Do you support to schedule a Sounding RAW using the sounding RAW indicator as indicated in Slide 7?</a:t>
            </a:r>
            <a:endParaRPr lang="en-US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7227683" y="6475413"/>
            <a:ext cx="1459117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James Wang, MediaTek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284433" y="6475413"/>
            <a:ext cx="516167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to use the Sector ID Index format as proposed in Slide 9 for the Sector ID Feedback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7227683" y="6475413"/>
            <a:ext cx="1459117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James Wang, MediaTek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284433" y="6475413"/>
            <a:ext cx="516167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 accept using CTS NDP with Address Indicator set to 0 and RA set to Partial BSSID for sector training in SFD. The CTS NDPs with the Address Indicator set to 0 and RA set to Partial BSSID will be transmitted through the </a:t>
            </a:r>
            <a:r>
              <a:rPr lang="en-US" dirty="0" err="1" smtClean="0"/>
              <a:t>Sectorized</a:t>
            </a:r>
            <a:r>
              <a:rPr lang="en-US" dirty="0" smtClean="0"/>
              <a:t> Beams (with </a:t>
            </a:r>
            <a:r>
              <a:rPr lang="en-US" dirty="0" err="1" smtClean="0"/>
              <a:t>assending</a:t>
            </a:r>
            <a:r>
              <a:rPr lang="en-US" dirty="0" smtClean="0"/>
              <a:t> Sector ID starting with Sector ID=0) during the sector training.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7227683" y="6475413"/>
            <a:ext cx="1459117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James Wang, MediaTek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284433" y="6475413"/>
            <a:ext cx="516167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sz="2400" b="1" dirty="0" smtClean="0"/>
              <a:t>Move to include in SFD the Sounding RAW indicator for sector training as described in Slide 7?</a:t>
            </a:r>
            <a:endParaRPr lang="en-US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7227683" y="6475413"/>
            <a:ext cx="1459117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James Wang, MediaTek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284433" y="6475413"/>
            <a:ext cx="516167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 include the Sector ID Index format in SFD as proposed in Slide 9 for the Sector ID Feedback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7227683" y="6475413"/>
            <a:ext cx="1459117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James Wang, MediaTek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284433" y="6475413"/>
            <a:ext cx="516167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74164" y="6475413"/>
            <a:ext cx="1469761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James Wang,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683165" y="93267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>
                <a:cs typeface="Times New Roman" pitchFamily="18" charset="0"/>
              </a:rPr>
              <a:t>Authors:</a:t>
            </a:r>
            <a:endParaRPr lang="en-US" sz="2000" dirty="0">
              <a:cs typeface="Times New Roman" pitchFamily="18" charset="0"/>
            </a:endParaRPr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/>
        </p:nvGraphicFramePr>
        <p:xfrm>
          <a:off x="1266825" y="1519098"/>
          <a:ext cx="6427788" cy="4291012"/>
        </p:xfrm>
        <a:graphic>
          <a:graphicData uri="http://schemas.openxmlformats.org/presentationml/2006/ole">
            <p:oleObj spid="_x0000_s19458" name="Document" r:id="rId3" imgW="8744216" imgH="5964868" progId="Word.Document.8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74164" y="6475413"/>
            <a:ext cx="1469761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James Wang,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683165" y="93267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>
                <a:cs typeface="Times New Roman" pitchFamily="18" charset="0"/>
              </a:rPr>
              <a:t>Authors:</a:t>
            </a:r>
            <a:endParaRPr lang="en-US" sz="2000" dirty="0">
              <a:cs typeface="Times New Roman" pitchFamily="18" charset="0"/>
            </a:endParaRPr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/>
        </p:nvGraphicFramePr>
        <p:xfrm>
          <a:off x="1295400" y="1400175"/>
          <a:ext cx="6219825" cy="4991100"/>
        </p:xfrm>
        <a:graphic>
          <a:graphicData uri="http://schemas.openxmlformats.org/presentationml/2006/ole">
            <p:oleObj spid="_x0000_s20482" name="Document" r:id="rId3" imgW="8537594" imgH="6839491" progId="Word.Document.8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Oval 23"/>
          <p:cNvSpPr/>
          <p:nvPr/>
        </p:nvSpPr>
        <p:spPr bwMode="auto">
          <a:xfrm>
            <a:off x="2971800" y="2743200"/>
            <a:ext cx="3449171" cy="2178424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Oval 29"/>
          <p:cNvSpPr/>
          <p:nvPr/>
        </p:nvSpPr>
        <p:spPr bwMode="auto">
          <a:xfrm rot="2700000">
            <a:off x="3787724" y="3282471"/>
            <a:ext cx="1166378" cy="1735138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accent6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err="1" smtClean="0"/>
              <a:t>Sectorized</a:t>
            </a:r>
            <a:r>
              <a:rPr lang="en-US" sz="2800" dirty="0" smtClean="0"/>
              <a:t> Beam Operation for Spatial Re-Use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305800" cy="4267200"/>
          </a:xfrm>
        </p:spPr>
        <p:txBody>
          <a:bodyPr/>
          <a:lstStyle/>
          <a:p>
            <a:r>
              <a:rPr lang="en-US" sz="1800" dirty="0" smtClean="0"/>
              <a:t>SFD R13 </a:t>
            </a:r>
            <a:r>
              <a:rPr lang="en-US" sz="1800" dirty="0" err="1" smtClean="0"/>
              <a:t>sectorized</a:t>
            </a:r>
            <a:r>
              <a:rPr lang="en-US" sz="1800" dirty="0" smtClean="0"/>
              <a:t> beam operation allows BSS AP-STA to Spatial re-use the medium with OBSS STAs and APs.  </a:t>
            </a:r>
          </a:p>
          <a:p>
            <a:r>
              <a:rPr lang="en-US" sz="1800" dirty="0" smtClean="0"/>
              <a:t>Significant network capacity enhancement in the moderately to highly overlapped BSS situation</a:t>
            </a:r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endParaRPr lang="en-US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7734680" y="6475413"/>
            <a:ext cx="952120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err="1" smtClean="0"/>
              <a:t>MediaTek</a:t>
            </a:r>
            <a:r>
              <a:rPr lang="en-US" dirty="0" smtClean="0"/>
              <a:t>, et al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284433" y="6475413"/>
            <a:ext cx="516167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33" name="Rectangle 32"/>
          <p:cNvSpPr/>
          <p:nvPr/>
        </p:nvSpPr>
        <p:spPr bwMode="auto">
          <a:xfrm>
            <a:off x="2242868" y="5587267"/>
            <a:ext cx="752994" cy="645446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3002586" y="5587267"/>
            <a:ext cx="4948004" cy="645446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accent3">
                <a:lumMod val="8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1" name="Straight Connector 10"/>
          <p:cNvCxnSpPr/>
          <p:nvPr/>
        </p:nvCxnSpPr>
        <p:spPr bwMode="auto">
          <a:xfrm>
            <a:off x="1618930" y="5689149"/>
            <a:ext cx="6448808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1180825" y="5519265"/>
            <a:ext cx="5434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AP1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183341" y="5924844"/>
            <a:ext cx="5434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STA1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834321" y="5364326"/>
            <a:ext cx="131901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Omni-Beam Duration</a:t>
            </a:r>
            <a:endParaRPr lang="en-US" sz="1000" dirty="0"/>
          </a:p>
        </p:txBody>
      </p:sp>
      <p:cxnSp>
        <p:nvCxnSpPr>
          <p:cNvPr id="17" name="Straight Connector 16"/>
          <p:cNvCxnSpPr/>
          <p:nvPr/>
        </p:nvCxnSpPr>
        <p:spPr bwMode="auto">
          <a:xfrm>
            <a:off x="1618930" y="6035444"/>
            <a:ext cx="6448808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2491900" y="5667946"/>
            <a:ext cx="451603" cy="1915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NAV</a:t>
            </a:r>
            <a:endParaRPr lang="en-US" sz="800" dirty="0"/>
          </a:p>
        </p:txBody>
      </p:sp>
      <p:sp>
        <p:nvSpPr>
          <p:cNvPr id="19" name="TextBox 18"/>
          <p:cNvSpPr txBox="1"/>
          <p:nvPr/>
        </p:nvSpPr>
        <p:spPr>
          <a:xfrm>
            <a:off x="2509354" y="6048444"/>
            <a:ext cx="451603" cy="1915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NAV</a:t>
            </a:r>
            <a:endParaRPr lang="en-US" sz="800" dirty="0"/>
          </a:p>
        </p:txBody>
      </p:sp>
      <p:cxnSp>
        <p:nvCxnSpPr>
          <p:cNvPr id="20" name="Straight Arrow Connector 19"/>
          <p:cNvCxnSpPr/>
          <p:nvPr/>
        </p:nvCxnSpPr>
        <p:spPr bwMode="auto">
          <a:xfrm>
            <a:off x="2917322" y="6158009"/>
            <a:ext cx="5039634" cy="597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1" name="Straight Arrow Connector 20"/>
          <p:cNvCxnSpPr/>
          <p:nvPr/>
        </p:nvCxnSpPr>
        <p:spPr bwMode="auto">
          <a:xfrm flipV="1">
            <a:off x="2910778" y="5775521"/>
            <a:ext cx="5039634" cy="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7" name="Straight Connector 26"/>
          <p:cNvCxnSpPr/>
          <p:nvPr/>
        </p:nvCxnSpPr>
        <p:spPr bwMode="auto">
          <a:xfrm flipV="1">
            <a:off x="2225615" y="5319079"/>
            <a:ext cx="5698437" cy="20672"/>
          </a:xfrm>
          <a:prstGeom prst="line">
            <a:avLst/>
          </a:prstGeom>
          <a:solidFill>
            <a:schemeClr val="accent1"/>
          </a:solidFill>
          <a:ln w="203200" cap="flat" cmpd="sng" algn="ctr">
            <a:solidFill>
              <a:srgbClr val="92D05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2371769" y="5177116"/>
            <a:ext cx="1545648" cy="246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TXOP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3448448" y="5378022"/>
            <a:ext cx="367176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err="1" smtClean="0"/>
              <a:t>Sectorized</a:t>
            </a:r>
            <a:r>
              <a:rPr lang="en-US" sz="1000" dirty="0" smtClean="0"/>
              <a:t>-Beam Transmit and Receiver Duration</a:t>
            </a:r>
            <a:endParaRPr lang="en-US" sz="1000" dirty="0"/>
          </a:p>
        </p:txBody>
      </p:sp>
      <p:sp>
        <p:nvSpPr>
          <p:cNvPr id="23" name="TextBox 22"/>
          <p:cNvSpPr txBox="1"/>
          <p:nvPr/>
        </p:nvSpPr>
        <p:spPr>
          <a:xfrm>
            <a:off x="4267200" y="3657600"/>
            <a:ext cx="4975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AP1</a:t>
            </a:r>
            <a:endParaRPr lang="en-US" dirty="0"/>
          </a:p>
        </p:txBody>
      </p:sp>
      <p:sp>
        <p:nvSpPr>
          <p:cNvPr id="25" name="Oval 24"/>
          <p:cNvSpPr/>
          <p:nvPr/>
        </p:nvSpPr>
        <p:spPr bwMode="auto">
          <a:xfrm>
            <a:off x="4724400" y="3810000"/>
            <a:ext cx="87405" cy="94130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Oval 25"/>
          <p:cNvSpPr/>
          <p:nvPr/>
        </p:nvSpPr>
        <p:spPr bwMode="auto">
          <a:xfrm>
            <a:off x="4038600" y="4419600"/>
            <a:ext cx="87405" cy="94130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505200" y="4267200"/>
            <a:ext cx="5670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STA1</a:t>
            </a:r>
            <a:endParaRPr lang="en-US" dirty="0"/>
          </a:p>
        </p:txBody>
      </p:sp>
      <p:sp>
        <p:nvSpPr>
          <p:cNvPr id="31" name="Oval 30"/>
          <p:cNvSpPr/>
          <p:nvPr/>
        </p:nvSpPr>
        <p:spPr bwMode="auto">
          <a:xfrm>
            <a:off x="5181600" y="2971800"/>
            <a:ext cx="87405" cy="94130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5788959" y="3216088"/>
            <a:ext cx="87405" cy="94130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074463" y="2879912"/>
            <a:ext cx="12169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 OBSS STA2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5860677" y="3285564"/>
            <a:ext cx="12797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 OBSS AP2</a:t>
            </a:r>
            <a:endParaRPr lang="en-US" dirty="0"/>
          </a:p>
        </p:txBody>
      </p:sp>
      <p:sp>
        <p:nvSpPr>
          <p:cNvPr id="37" name="Freeform 36"/>
          <p:cNvSpPr/>
          <p:nvPr/>
        </p:nvSpPr>
        <p:spPr bwMode="auto">
          <a:xfrm rot="2400000">
            <a:off x="5308390" y="3064425"/>
            <a:ext cx="499092" cy="167221"/>
          </a:xfrm>
          <a:custGeom>
            <a:avLst/>
            <a:gdLst>
              <a:gd name="connsiteX0" fmla="*/ 0 w 605118"/>
              <a:gd name="connsiteY0" fmla="*/ 208429 h 208429"/>
              <a:gd name="connsiteX1" fmla="*/ 275665 w 605118"/>
              <a:gd name="connsiteY1" fmla="*/ 100853 h 208429"/>
              <a:gd name="connsiteX2" fmla="*/ 248771 w 605118"/>
              <a:gd name="connsiteY2" fmla="*/ 147917 h 208429"/>
              <a:gd name="connsiteX3" fmla="*/ 605118 w 605118"/>
              <a:gd name="connsiteY3" fmla="*/ 0 h 2084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5118" h="208429">
                <a:moveTo>
                  <a:pt x="0" y="208429"/>
                </a:moveTo>
                <a:cubicBezTo>
                  <a:pt x="117101" y="159683"/>
                  <a:pt x="234203" y="110938"/>
                  <a:pt x="275665" y="100853"/>
                </a:cubicBezTo>
                <a:cubicBezTo>
                  <a:pt x="317127" y="90768"/>
                  <a:pt x="193862" y="164726"/>
                  <a:pt x="248771" y="147917"/>
                </a:cubicBezTo>
                <a:cubicBezTo>
                  <a:pt x="303680" y="131108"/>
                  <a:pt x="454399" y="65554"/>
                  <a:pt x="605118" y="0"/>
                </a:cubicBezTo>
              </a:path>
            </a:pathLst>
          </a:cu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8" name="Freeform 37"/>
          <p:cNvSpPr/>
          <p:nvPr/>
        </p:nvSpPr>
        <p:spPr bwMode="auto">
          <a:xfrm>
            <a:off x="4191000" y="3962400"/>
            <a:ext cx="416859" cy="416859"/>
          </a:xfrm>
          <a:custGeom>
            <a:avLst/>
            <a:gdLst>
              <a:gd name="connsiteX0" fmla="*/ 416859 w 416859"/>
              <a:gd name="connsiteY0" fmla="*/ 0 h 416859"/>
              <a:gd name="connsiteX1" fmla="*/ 201706 w 416859"/>
              <a:gd name="connsiteY1" fmla="*/ 194982 h 416859"/>
              <a:gd name="connsiteX2" fmla="*/ 248771 w 416859"/>
              <a:gd name="connsiteY2" fmla="*/ 201706 h 416859"/>
              <a:gd name="connsiteX3" fmla="*/ 0 w 416859"/>
              <a:gd name="connsiteY3" fmla="*/ 416859 h 4168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16859" h="416859">
                <a:moveTo>
                  <a:pt x="416859" y="0"/>
                </a:moveTo>
                <a:cubicBezTo>
                  <a:pt x="323290" y="80682"/>
                  <a:pt x="229721" y="161364"/>
                  <a:pt x="201706" y="194982"/>
                </a:cubicBezTo>
                <a:cubicBezTo>
                  <a:pt x="173691" y="228600"/>
                  <a:pt x="282389" y="164727"/>
                  <a:pt x="248771" y="201706"/>
                </a:cubicBezTo>
                <a:cubicBezTo>
                  <a:pt x="215153" y="238686"/>
                  <a:pt x="107576" y="327772"/>
                  <a:pt x="0" y="416859"/>
                </a:cubicBezTo>
              </a:path>
            </a:pathLst>
          </a:cu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6629400" y="2895600"/>
            <a:ext cx="87405" cy="9413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674226" y="2830606"/>
            <a:ext cx="10421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OBSS STA3</a:t>
            </a:r>
            <a:endParaRPr lang="en-US" dirty="0"/>
          </a:p>
        </p:txBody>
      </p:sp>
      <p:sp>
        <p:nvSpPr>
          <p:cNvPr id="44" name="Freeform 43"/>
          <p:cNvSpPr/>
          <p:nvPr/>
        </p:nvSpPr>
        <p:spPr bwMode="auto">
          <a:xfrm rot="10500000">
            <a:off x="5909979" y="3040757"/>
            <a:ext cx="668411" cy="167221"/>
          </a:xfrm>
          <a:custGeom>
            <a:avLst/>
            <a:gdLst>
              <a:gd name="connsiteX0" fmla="*/ 0 w 605118"/>
              <a:gd name="connsiteY0" fmla="*/ 208429 h 208429"/>
              <a:gd name="connsiteX1" fmla="*/ 275665 w 605118"/>
              <a:gd name="connsiteY1" fmla="*/ 100853 h 208429"/>
              <a:gd name="connsiteX2" fmla="*/ 248771 w 605118"/>
              <a:gd name="connsiteY2" fmla="*/ 147917 h 208429"/>
              <a:gd name="connsiteX3" fmla="*/ 605118 w 605118"/>
              <a:gd name="connsiteY3" fmla="*/ 0 h 2084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5118" h="208429">
                <a:moveTo>
                  <a:pt x="0" y="208429"/>
                </a:moveTo>
                <a:cubicBezTo>
                  <a:pt x="117101" y="159683"/>
                  <a:pt x="234203" y="110938"/>
                  <a:pt x="275665" y="100853"/>
                </a:cubicBezTo>
                <a:cubicBezTo>
                  <a:pt x="317127" y="90768"/>
                  <a:pt x="193862" y="164726"/>
                  <a:pt x="248771" y="147917"/>
                </a:cubicBezTo>
                <a:cubicBezTo>
                  <a:pt x="303680" y="131108"/>
                  <a:pt x="454399" y="65554"/>
                  <a:pt x="605118" y="0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1" name="Straight Arrow Connector 40"/>
          <p:cNvCxnSpPr/>
          <p:nvPr/>
        </p:nvCxnSpPr>
        <p:spPr bwMode="auto">
          <a:xfrm flipV="1">
            <a:off x="3160058" y="5903258"/>
            <a:ext cx="4444253" cy="6724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39" name="TextBox 38"/>
          <p:cNvSpPr txBox="1"/>
          <p:nvPr/>
        </p:nvSpPr>
        <p:spPr>
          <a:xfrm>
            <a:off x="3341593" y="5748618"/>
            <a:ext cx="35836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Spatial Re-use by out-of-range OBSS STAs and APs</a:t>
            </a:r>
            <a:endParaRPr lang="en-US" b="1" dirty="0"/>
          </a:p>
        </p:txBody>
      </p:sp>
      <p:sp>
        <p:nvSpPr>
          <p:cNvPr id="50" name="TextBox 49"/>
          <p:cNvSpPr txBox="1"/>
          <p:nvPr/>
        </p:nvSpPr>
        <p:spPr>
          <a:xfrm>
            <a:off x="900953" y="3099547"/>
            <a:ext cx="183552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Note: </a:t>
            </a:r>
            <a:r>
              <a:rPr lang="en-US" b="1" dirty="0" smtClean="0"/>
              <a:t>SO (Spatially Orthogonal) OBSS STA/AP </a:t>
            </a:r>
            <a:r>
              <a:rPr lang="en-US" dirty="0" smtClean="0"/>
              <a:t>is defined as the OBSS STA/AP which can receive the </a:t>
            </a:r>
            <a:r>
              <a:rPr lang="en-US" dirty="0" err="1" smtClean="0"/>
              <a:t>omni</a:t>
            </a:r>
            <a:r>
              <a:rPr lang="en-US" dirty="0" smtClean="0"/>
              <a:t> transmission but not the </a:t>
            </a:r>
            <a:r>
              <a:rPr lang="en-US" dirty="0" err="1" smtClean="0"/>
              <a:t>sectorized</a:t>
            </a:r>
            <a:r>
              <a:rPr lang="en-US" dirty="0" smtClean="0"/>
              <a:t> transmission from AP1 and not the transmission from STA1</a:t>
            </a:r>
            <a:endParaRPr lang="en-US" dirty="0"/>
          </a:p>
        </p:txBody>
      </p:sp>
      <p:sp>
        <p:nvSpPr>
          <p:cNvPr id="45" name="Oval 44"/>
          <p:cNvSpPr/>
          <p:nvPr/>
        </p:nvSpPr>
        <p:spPr bwMode="auto">
          <a:xfrm rot="3900000">
            <a:off x="5767399" y="2551716"/>
            <a:ext cx="802759" cy="1131512"/>
          </a:xfrm>
          <a:prstGeom prst="ellipse">
            <a:avLst/>
          </a:prstGeom>
          <a:noFill/>
          <a:ln w="19050" cap="flat" cmpd="sng" algn="ctr">
            <a:solidFill>
              <a:schemeClr val="accent6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 – Open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NDP for sector training is still TBD</a:t>
            </a:r>
          </a:p>
          <a:p>
            <a:r>
              <a:rPr lang="en-US" dirty="0" smtClean="0"/>
              <a:t>Scheduling of periodic sector training within a beacon interval for Type 1 </a:t>
            </a:r>
            <a:r>
              <a:rPr lang="en-US" dirty="0" err="1" smtClean="0"/>
              <a:t>sectorization</a:t>
            </a:r>
            <a:r>
              <a:rPr lang="en-US" dirty="0" smtClean="0"/>
              <a:t> </a:t>
            </a:r>
          </a:p>
          <a:p>
            <a:r>
              <a:rPr lang="en-US" dirty="0" smtClean="0"/>
              <a:t>Sector ID Feedback format is still TBD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7227683" y="6475413"/>
            <a:ext cx="1459117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James Wang, </a:t>
            </a:r>
            <a:r>
              <a:rPr lang="en-US" dirty="0" err="1" smtClean="0"/>
              <a:t>MediaTek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284433" y="6475413"/>
            <a:ext cx="516167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Sector Training NDP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9229" y="1709057"/>
            <a:ext cx="8305800" cy="4267200"/>
          </a:xfrm>
        </p:spPr>
        <p:txBody>
          <a:bodyPr>
            <a:normAutofit fontScale="85000" lnSpcReduction="20000"/>
          </a:bodyPr>
          <a:lstStyle/>
          <a:p>
            <a:r>
              <a:rPr lang="en-US" sz="2200" dirty="0" smtClean="0"/>
              <a:t>Candidate short NDPs</a:t>
            </a:r>
          </a:p>
          <a:p>
            <a:endParaRPr lang="en-US" sz="2200" dirty="0" smtClean="0"/>
          </a:p>
          <a:p>
            <a:endParaRPr lang="en-US" sz="2200" dirty="0" smtClean="0"/>
          </a:p>
          <a:p>
            <a:endParaRPr lang="en-US" sz="2200" dirty="0" smtClean="0"/>
          </a:p>
          <a:p>
            <a:pPr>
              <a:spcBef>
                <a:spcPts val="600"/>
              </a:spcBef>
            </a:pPr>
            <a:endParaRPr lang="en-US" sz="2300" dirty="0" smtClean="0"/>
          </a:p>
          <a:p>
            <a:pPr>
              <a:spcBef>
                <a:spcPts val="600"/>
              </a:spcBef>
            </a:pPr>
            <a:endParaRPr lang="en-US" sz="2300" dirty="0" smtClean="0"/>
          </a:p>
          <a:p>
            <a:pPr>
              <a:spcBef>
                <a:spcPts val="600"/>
              </a:spcBef>
              <a:buNone/>
            </a:pPr>
            <a:endParaRPr lang="en-US" sz="2300" dirty="0" smtClean="0"/>
          </a:p>
          <a:p>
            <a:r>
              <a:rPr lang="en-US" sz="2200" dirty="0" smtClean="0"/>
              <a:t>Propose to use CTS NDP with Address Indicator set to 0 and RA set to partial BSSID for the sector training. The CTS NDPs with the Address Indicator set to 0 and RA set to partial BSSID will be transmitted through the </a:t>
            </a:r>
            <a:r>
              <a:rPr lang="en-US" sz="2200" dirty="0" err="1" smtClean="0"/>
              <a:t>Sectorized</a:t>
            </a:r>
            <a:r>
              <a:rPr lang="en-US" sz="2200" dirty="0" smtClean="0"/>
              <a:t> Beams (with </a:t>
            </a:r>
            <a:r>
              <a:rPr lang="en-US" sz="2200" dirty="0" err="1" smtClean="0"/>
              <a:t>assending</a:t>
            </a:r>
            <a:r>
              <a:rPr lang="en-US" sz="2200" dirty="0" smtClean="0"/>
              <a:t> Sector ID starting with Sector ID=0) during the sector training.</a:t>
            </a:r>
          </a:p>
          <a:p>
            <a:pPr>
              <a:buNone/>
            </a:pPr>
            <a:endParaRPr lang="en-US" sz="1900" dirty="0" smtClean="0"/>
          </a:p>
          <a:p>
            <a:pPr>
              <a:buNone/>
            </a:pPr>
            <a:r>
              <a:rPr lang="en-US" sz="1900" dirty="0" smtClean="0"/>
              <a:t>Note: STAs receiving the NDPs can identify the Sector ID via value in the Duration (relative to that of the NDPA) </a:t>
            </a:r>
            <a:endParaRPr lang="en-US" sz="19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7227683" y="6475413"/>
            <a:ext cx="1459117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James Wang, </a:t>
            </a:r>
            <a:r>
              <a:rPr lang="en-US" dirty="0" err="1" smtClean="0"/>
              <a:t>MediaTek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284433" y="6475413"/>
            <a:ext cx="516167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420905" y="2287008"/>
          <a:ext cx="2862785" cy="1386840"/>
        </p:xfrm>
        <a:graphic>
          <a:graphicData uri="http://schemas.openxmlformats.org/drawingml/2006/table">
            <a:tbl>
              <a:tblPr/>
              <a:tblGrid>
                <a:gridCol w="646338"/>
                <a:gridCol w="2216447"/>
              </a:tblGrid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723265" algn="l"/>
                        </a:tabLst>
                      </a:pPr>
                      <a:r>
                        <a:rPr lang="en-GB" sz="1000" dirty="0">
                          <a:latin typeface="Times New Roman"/>
                          <a:ea typeface="Batang"/>
                        </a:rPr>
                        <a:t>Value</a:t>
                      </a:r>
                      <a:endParaRPr lang="en-US" sz="1100" dirty="0">
                        <a:latin typeface="Times New Roman"/>
                        <a:ea typeface="Batang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latin typeface="Times New Roman"/>
                          <a:ea typeface="Batang"/>
                        </a:rPr>
                        <a:t>Meaning</a:t>
                      </a:r>
                      <a:endParaRPr lang="en-US" sz="1100">
                        <a:latin typeface="Times New Roman"/>
                        <a:ea typeface="Batang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latin typeface="Times New Roman"/>
                          <a:ea typeface="Batang"/>
                        </a:rPr>
                        <a:t>0</a:t>
                      </a:r>
                      <a:endParaRPr lang="en-US" sz="1100">
                        <a:latin typeface="Times New Roman"/>
                        <a:ea typeface="Batang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FF0000"/>
                          </a:solidFill>
                          <a:latin typeface="Times New Roman"/>
                          <a:ea typeface="Batang"/>
                        </a:rPr>
                        <a:t>NDP CTS (control frame)</a:t>
                      </a:r>
                      <a:endParaRPr lang="en-US" sz="1100" dirty="0">
                        <a:solidFill>
                          <a:srgbClr val="FF0000"/>
                        </a:solidFill>
                        <a:latin typeface="Times New Roman"/>
                        <a:ea typeface="Batang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latin typeface="Times New Roman"/>
                          <a:ea typeface="Batang"/>
                        </a:rPr>
                        <a:t>1</a:t>
                      </a:r>
                      <a:endParaRPr lang="en-US" sz="1100">
                        <a:latin typeface="Times New Roman"/>
                        <a:ea typeface="Batang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latin typeface="Times New Roman"/>
                          <a:ea typeface="Batang"/>
                        </a:rPr>
                        <a:t>NDP PS-Poll (control frame)</a:t>
                      </a:r>
                      <a:endParaRPr lang="en-US" sz="1100">
                        <a:latin typeface="Times New Roman"/>
                        <a:ea typeface="Batang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latin typeface="Times New Roman"/>
                          <a:ea typeface="Batang"/>
                        </a:rPr>
                        <a:t>2</a:t>
                      </a:r>
                      <a:endParaRPr lang="en-US" sz="1100">
                        <a:latin typeface="Times New Roman"/>
                        <a:ea typeface="Batang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latin typeface="Times New Roman"/>
                          <a:ea typeface="Batang"/>
                        </a:rPr>
                        <a:t>NDP ACK (control frame) </a:t>
                      </a:r>
                      <a:endParaRPr lang="en-US" sz="1100">
                        <a:latin typeface="Times New Roman"/>
                        <a:ea typeface="Batang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latin typeface="Times New Roman"/>
                          <a:ea typeface="Batang"/>
                        </a:rPr>
                        <a:t>3</a:t>
                      </a:r>
                      <a:endParaRPr lang="en-US" sz="1100">
                        <a:latin typeface="Times New Roman"/>
                        <a:ea typeface="Batang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latin typeface="Times New Roman"/>
                          <a:ea typeface="Batang"/>
                        </a:rPr>
                        <a:t>NDP Block ACK (control frame)</a:t>
                      </a:r>
                      <a:endParaRPr lang="en-US" sz="1100">
                        <a:latin typeface="Times New Roman"/>
                        <a:ea typeface="Batang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latin typeface="Times New Roman"/>
                          <a:ea typeface="Batang"/>
                        </a:rPr>
                        <a:t>4</a:t>
                      </a:r>
                      <a:endParaRPr lang="en-US" sz="1100">
                        <a:latin typeface="Times New Roman"/>
                        <a:ea typeface="Batang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latin typeface="Times New Roman"/>
                          <a:ea typeface="Batang"/>
                        </a:rPr>
                        <a:t>NDP Beamforming Report Poll (control frame)</a:t>
                      </a:r>
                      <a:endParaRPr lang="en-US" sz="1100">
                        <a:latin typeface="Times New Roman"/>
                        <a:ea typeface="Batang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latin typeface="Times New Roman"/>
                          <a:ea typeface="Batang"/>
                        </a:rPr>
                        <a:t>5</a:t>
                      </a:r>
                      <a:endParaRPr lang="en-US" sz="1100">
                        <a:latin typeface="Times New Roman"/>
                        <a:ea typeface="Batang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latin typeface="Times New Roman"/>
                          <a:ea typeface="Batang"/>
                        </a:rPr>
                        <a:t>NDP Probe Request (management frame)</a:t>
                      </a:r>
                      <a:endParaRPr lang="en-US" sz="1100">
                        <a:latin typeface="Times New Roman"/>
                        <a:ea typeface="Batang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latin typeface="Times New Roman"/>
                          <a:ea typeface="Batang"/>
                        </a:rPr>
                        <a:t>6</a:t>
                      </a:r>
                      <a:endParaRPr lang="en-US" sz="1100">
                        <a:latin typeface="Times New Roman"/>
                        <a:ea typeface="Batang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latin typeface="Times New Roman"/>
                          <a:ea typeface="Batang"/>
                        </a:rPr>
                        <a:t>NDP Paging (management frame)</a:t>
                      </a:r>
                      <a:endParaRPr lang="en-US" sz="1100">
                        <a:latin typeface="Times New Roman"/>
                        <a:ea typeface="Batang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latin typeface="Times New Roman"/>
                          <a:ea typeface="Batang"/>
                        </a:rPr>
                        <a:t>7</a:t>
                      </a:r>
                      <a:endParaRPr lang="en-US" sz="1100">
                        <a:latin typeface="Times New Roman"/>
                        <a:ea typeface="Batang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latin typeface="Times New Roman"/>
                          <a:ea typeface="Batang"/>
                        </a:rPr>
                        <a:t>Reserved</a:t>
                      </a:r>
                      <a:endParaRPr lang="en-US" sz="1100" dirty="0">
                        <a:latin typeface="Times New Roman"/>
                        <a:ea typeface="Batang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xtBox 43"/>
          <p:cNvSpPr txBox="1">
            <a:spLocks noChangeArrowheads="1"/>
          </p:cNvSpPr>
          <p:nvPr/>
        </p:nvSpPr>
        <p:spPr bwMode="auto">
          <a:xfrm>
            <a:off x="5576560" y="3162300"/>
            <a:ext cx="77596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dirty="0" smtClean="0"/>
              <a:t>S. ID 0</a:t>
            </a:r>
            <a:endParaRPr lang="en-US" altLang="ko-KR" dirty="0"/>
          </a:p>
        </p:txBody>
      </p:sp>
      <p:sp>
        <p:nvSpPr>
          <p:cNvPr id="8" name="TextBox 48"/>
          <p:cNvSpPr txBox="1">
            <a:spLocks noChangeArrowheads="1"/>
          </p:cNvSpPr>
          <p:nvPr/>
        </p:nvSpPr>
        <p:spPr bwMode="auto">
          <a:xfrm>
            <a:off x="5622211" y="2864394"/>
            <a:ext cx="536079" cy="276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dirty="0" smtClean="0"/>
              <a:t>NDP</a:t>
            </a:r>
            <a:endParaRPr lang="en-US" altLang="ko-KR" dirty="0"/>
          </a:p>
        </p:txBody>
      </p:sp>
      <p:sp>
        <p:nvSpPr>
          <p:cNvPr id="9" name="TextBox 61"/>
          <p:cNvSpPr txBox="1">
            <a:spLocks noChangeArrowheads="1"/>
          </p:cNvSpPr>
          <p:nvPr/>
        </p:nvSpPr>
        <p:spPr bwMode="auto">
          <a:xfrm>
            <a:off x="7499531" y="2864394"/>
            <a:ext cx="600742" cy="276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dirty="0" smtClean="0"/>
              <a:t>NDP</a:t>
            </a:r>
            <a:endParaRPr lang="en-US" altLang="ko-KR" dirty="0"/>
          </a:p>
        </p:txBody>
      </p:sp>
      <p:sp>
        <p:nvSpPr>
          <p:cNvPr id="11" name="TextBox 185"/>
          <p:cNvSpPr txBox="1">
            <a:spLocks noChangeArrowheads="1"/>
          </p:cNvSpPr>
          <p:nvPr/>
        </p:nvSpPr>
        <p:spPr bwMode="auto">
          <a:xfrm>
            <a:off x="6218782" y="2864394"/>
            <a:ext cx="527736" cy="276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dirty="0" smtClean="0"/>
              <a:t>NDP</a:t>
            </a:r>
            <a:endParaRPr lang="en-US" altLang="ko-KR" dirty="0"/>
          </a:p>
        </p:txBody>
      </p:sp>
      <p:sp>
        <p:nvSpPr>
          <p:cNvPr id="13" name="TextBox 48"/>
          <p:cNvSpPr txBox="1">
            <a:spLocks noChangeArrowheads="1"/>
          </p:cNvSpPr>
          <p:nvPr/>
        </p:nvSpPr>
        <p:spPr bwMode="auto">
          <a:xfrm>
            <a:off x="4925517" y="2864394"/>
            <a:ext cx="636202" cy="276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dirty="0" smtClean="0"/>
              <a:t>NDPA</a:t>
            </a:r>
            <a:endParaRPr lang="en-US" altLang="ko-KR" dirty="0"/>
          </a:p>
        </p:txBody>
      </p:sp>
      <p:sp>
        <p:nvSpPr>
          <p:cNvPr id="14" name="TextBox 43"/>
          <p:cNvSpPr txBox="1">
            <a:spLocks noChangeArrowheads="1"/>
          </p:cNvSpPr>
          <p:nvPr/>
        </p:nvSpPr>
        <p:spPr bwMode="auto">
          <a:xfrm>
            <a:off x="6165991" y="3162300"/>
            <a:ext cx="77596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dirty="0" smtClean="0"/>
              <a:t>S. ID 1</a:t>
            </a:r>
            <a:endParaRPr lang="en-US" altLang="ko-KR" dirty="0"/>
          </a:p>
        </p:txBody>
      </p:sp>
      <p:sp>
        <p:nvSpPr>
          <p:cNvPr id="15" name="TextBox 43"/>
          <p:cNvSpPr txBox="1">
            <a:spLocks noChangeArrowheads="1"/>
          </p:cNvSpPr>
          <p:nvPr/>
        </p:nvSpPr>
        <p:spPr bwMode="auto">
          <a:xfrm>
            <a:off x="7467600" y="3162300"/>
            <a:ext cx="77596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dirty="0" smtClean="0"/>
              <a:t>S. ID N</a:t>
            </a:r>
            <a:endParaRPr lang="en-US" altLang="ko-KR" dirty="0"/>
          </a:p>
        </p:txBody>
      </p:sp>
      <p:cxnSp>
        <p:nvCxnSpPr>
          <p:cNvPr id="17" name="Straight Connector 16"/>
          <p:cNvCxnSpPr/>
          <p:nvPr/>
        </p:nvCxnSpPr>
        <p:spPr bwMode="auto">
          <a:xfrm flipV="1">
            <a:off x="6925512" y="3069625"/>
            <a:ext cx="431870" cy="674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4876800" y="2628900"/>
            <a:ext cx="8009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+HTC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Scheduling of Periodic Sector Training </a:t>
            </a:r>
            <a:br>
              <a:rPr lang="en-US" dirty="0" smtClean="0"/>
            </a:br>
            <a:r>
              <a:rPr lang="en-US" dirty="0" smtClean="0"/>
              <a:t>within a Beacon Interval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Sector Operation I.E. (Type 1) indicates which beacon intervals a periodic sector training occurs.</a:t>
            </a:r>
          </a:p>
          <a:p>
            <a:r>
              <a:rPr lang="en-US" dirty="0" smtClean="0"/>
              <a:t>Further specification is needed to indicate the timing of sector training within a beacon interval.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7227683" y="6475413"/>
            <a:ext cx="1459117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James Wang, </a:t>
            </a:r>
            <a:r>
              <a:rPr lang="en-US" dirty="0" err="1" smtClean="0"/>
              <a:t>MediaTek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284433" y="6475413"/>
            <a:ext cx="516167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91" name="TextBox 46"/>
          <p:cNvSpPr txBox="1">
            <a:spLocks noChangeArrowheads="1"/>
          </p:cNvSpPr>
          <p:nvPr/>
        </p:nvSpPr>
        <p:spPr bwMode="auto">
          <a:xfrm>
            <a:off x="782637" y="5172075"/>
            <a:ext cx="4572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/>
              <a:t>AP</a:t>
            </a:r>
          </a:p>
        </p:txBody>
      </p:sp>
      <p:sp>
        <p:nvSpPr>
          <p:cNvPr id="92" name="TextBox 47"/>
          <p:cNvSpPr txBox="1">
            <a:spLocks noChangeArrowheads="1"/>
          </p:cNvSpPr>
          <p:nvPr/>
        </p:nvSpPr>
        <p:spPr bwMode="auto">
          <a:xfrm>
            <a:off x="830262" y="6110287"/>
            <a:ext cx="6096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/>
              <a:t>STA</a:t>
            </a:r>
          </a:p>
        </p:txBody>
      </p:sp>
      <p:cxnSp>
        <p:nvCxnSpPr>
          <p:cNvPr id="94" name="Straight Connector 75"/>
          <p:cNvCxnSpPr>
            <a:cxnSpLocks noChangeShapeType="1"/>
          </p:cNvCxnSpPr>
          <p:nvPr/>
        </p:nvCxnSpPr>
        <p:spPr bwMode="auto">
          <a:xfrm>
            <a:off x="1136650" y="5343525"/>
            <a:ext cx="7700962" cy="952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95" name="TextBox 154"/>
          <p:cNvSpPr txBox="1">
            <a:spLocks noChangeArrowheads="1"/>
          </p:cNvSpPr>
          <p:nvPr/>
        </p:nvSpPr>
        <p:spPr bwMode="auto">
          <a:xfrm>
            <a:off x="4067175" y="4962525"/>
            <a:ext cx="10668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sz="1600" b="1" dirty="0"/>
              <a:t>… …</a:t>
            </a:r>
          </a:p>
        </p:txBody>
      </p:sp>
      <p:sp>
        <p:nvSpPr>
          <p:cNvPr id="98" name="TextBox 40"/>
          <p:cNvSpPr txBox="1">
            <a:spLocks noChangeArrowheads="1"/>
          </p:cNvSpPr>
          <p:nvPr/>
        </p:nvSpPr>
        <p:spPr bwMode="auto">
          <a:xfrm>
            <a:off x="1136650" y="5127625"/>
            <a:ext cx="533400" cy="2159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800"/>
              <a:t>Beacon</a:t>
            </a:r>
          </a:p>
        </p:txBody>
      </p:sp>
      <p:cxnSp>
        <p:nvCxnSpPr>
          <p:cNvPr id="99" name="Straight Connector 61"/>
          <p:cNvCxnSpPr>
            <a:cxnSpLocks noChangeShapeType="1"/>
          </p:cNvCxnSpPr>
          <p:nvPr/>
        </p:nvCxnSpPr>
        <p:spPr bwMode="auto">
          <a:xfrm rot="16200000" flipV="1">
            <a:off x="965993" y="4909344"/>
            <a:ext cx="350837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09" name="TextBox 40"/>
          <p:cNvSpPr txBox="1">
            <a:spLocks noChangeArrowheads="1"/>
          </p:cNvSpPr>
          <p:nvPr/>
        </p:nvSpPr>
        <p:spPr bwMode="auto">
          <a:xfrm>
            <a:off x="5743575" y="5127625"/>
            <a:ext cx="533400" cy="2159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800"/>
              <a:t>Beacon</a:t>
            </a:r>
          </a:p>
        </p:txBody>
      </p:sp>
      <p:cxnSp>
        <p:nvCxnSpPr>
          <p:cNvPr id="110" name="Straight Connector 61"/>
          <p:cNvCxnSpPr>
            <a:cxnSpLocks noChangeShapeType="1"/>
          </p:cNvCxnSpPr>
          <p:nvPr/>
        </p:nvCxnSpPr>
        <p:spPr bwMode="auto">
          <a:xfrm rot="16200000" flipV="1">
            <a:off x="5572918" y="4909344"/>
            <a:ext cx="350837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97" name="Rectangle 59"/>
          <p:cNvSpPr>
            <a:spLocks noChangeArrowheads="1"/>
          </p:cNvSpPr>
          <p:nvPr/>
        </p:nvSpPr>
        <p:spPr bwMode="auto">
          <a:xfrm>
            <a:off x="2449513" y="4784725"/>
            <a:ext cx="1393825" cy="887413"/>
          </a:xfrm>
          <a:prstGeom prst="rect">
            <a:avLst/>
          </a:prstGeom>
          <a:gradFill rotWithShape="1">
            <a:gsLst>
              <a:gs pos="0">
                <a:srgbClr val="BEF397"/>
              </a:gs>
              <a:gs pos="50000">
                <a:srgbClr val="D5F6C0"/>
              </a:gs>
              <a:gs pos="100000">
                <a:srgbClr val="EAFAE0"/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endParaRPr kumimoji="1" lang="en-US" altLang="ko-KR" sz="2400">
              <a:latin typeface="Arial" charset="0"/>
              <a:ea typeface="標楷體" pitchFamily="65" charset="-120"/>
              <a:cs typeface="Arial" charset="0"/>
            </a:endParaRPr>
          </a:p>
        </p:txBody>
      </p:sp>
      <p:sp>
        <p:nvSpPr>
          <p:cNvPr id="101" name="TextBox 48"/>
          <p:cNvSpPr txBox="1">
            <a:spLocks noChangeArrowheads="1"/>
          </p:cNvSpPr>
          <p:nvPr/>
        </p:nvSpPr>
        <p:spPr bwMode="auto">
          <a:xfrm>
            <a:off x="2449513" y="5121275"/>
            <a:ext cx="407987" cy="21544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800" dirty="0" smtClean="0"/>
              <a:t>NDP</a:t>
            </a:r>
            <a:endParaRPr lang="en-US" altLang="ko-KR" sz="800" dirty="0"/>
          </a:p>
        </p:txBody>
      </p:sp>
      <p:sp>
        <p:nvSpPr>
          <p:cNvPr id="102" name="TextBox 61"/>
          <p:cNvSpPr txBox="1">
            <a:spLocks noChangeArrowheads="1"/>
          </p:cNvSpPr>
          <p:nvPr/>
        </p:nvSpPr>
        <p:spPr bwMode="auto">
          <a:xfrm>
            <a:off x="3387725" y="5130800"/>
            <a:ext cx="457200" cy="21544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800" dirty="0" smtClean="0"/>
              <a:t>NDP</a:t>
            </a:r>
            <a:endParaRPr lang="en-US" altLang="ko-KR" sz="800" dirty="0"/>
          </a:p>
        </p:txBody>
      </p:sp>
      <p:sp>
        <p:nvSpPr>
          <p:cNvPr id="104" name="Rectangle 81"/>
          <p:cNvSpPr>
            <a:spLocks noChangeArrowheads="1"/>
          </p:cNvSpPr>
          <p:nvPr/>
        </p:nvSpPr>
        <p:spPr bwMode="auto">
          <a:xfrm>
            <a:off x="1933575" y="4962525"/>
            <a:ext cx="1909763" cy="385763"/>
          </a:xfrm>
          <a:prstGeom prst="rect">
            <a:avLst/>
          </a:prstGeom>
          <a:noFill/>
          <a:ln w="1905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/>
          <a:lstStyle/>
          <a:p>
            <a:pPr eaLnBrk="0" hangingPunct="0"/>
            <a:endParaRPr lang="en-US" altLang="ko-KR"/>
          </a:p>
        </p:txBody>
      </p:sp>
      <p:sp>
        <p:nvSpPr>
          <p:cNvPr id="105" name="TextBox 185"/>
          <p:cNvSpPr txBox="1">
            <a:spLocks noChangeArrowheads="1"/>
          </p:cNvSpPr>
          <p:nvPr/>
        </p:nvSpPr>
        <p:spPr bwMode="auto">
          <a:xfrm>
            <a:off x="2917825" y="5130800"/>
            <a:ext cx="401638" cy="21544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800" dirty="0" smtClean="0"/>
              <a:t>NDP</a:t>
            </a:r>
            <a:endParaRPr lang="en-US" altLang="ko-KR" sz="800" dirty="0"/>
          </a:p>
        </p:txBody>
      </p:sp>
      <p:sp>
        <p:nvSpPr>
          <p:cNvPr id="121" name="TextBox 120"/>
          <p:cNvSpPr txBox="1"/>
          <p:nvPr/>
        </p:nvSpPr>
        <p:spPr>
          <a:xfrm>
            <a:off x="-1371600" y="3657600"/>
            <a:ext cx="1847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22" name="TextBox 121"/>
          <p:cNvSpPr txBox="1"/>
          <p:nvPr/>
        </p:nvSpPr>
        <p:spPr>
          <a:xfrm>
            <a:off x="2638425" y="4708525"/>
            <a:ext cx="8191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(P)RAW</a:t>
            </a:r>
            <a:endParaRPr lang="en-US" sz="1000" b="1" dirty="0"/>
          </a:p>
        </p:txBody>
      </p:sp>
      <p:cxnSp>
        <p:nvCxnSpPr>
          <p:cNvPr id="93" name="Straight Connector 85"/>
          <p:cNvCxnSpPr>
            <a:cxnSpLocks noChangeShapeType="1"/>
          </p:cNvCxnSpPr>
          <p:nvPr/>
        </p:nvCxnSpPr>
        <p:spPr bwMode="auto">
          <a:xfrm>
            <a:off x="1171575" y="5670550"/>
            <a:ext cx="70866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67" name="TextBox 48"/>
          <p:cNvSpPr txBox="1">
            <a:spLocks noChangeArrowheads="1"/>
          </p:cNvSpPr>
          <p:nvPr/>
        </p:nvSpPr>
        <p:spPr bwMode="auto">
          <a:xfrm>
            <a:off x="1933575" y="5121275"/>
            <a:ext cx="484187" cy="21544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sz="800" dirty="0" smtClean="0"/>
              <a:t>NDPA</a:t>
            </a:r>
            <a:endParaRPr lang="en-US" altLang="ko-KR" sz="800" dirty="0"/>
          </a:p>
        </p:txBody>
      </p:sp>
      <p:sp>
        <p:nvSpPr>
          <p:cNvPr id="68" name="Rectangle 59"/>
          <p:cNvSpPr>
            <a:spLocks noChangeArrowheads="1"/>
          </p:cNvSpPr>
          <p:nvPr/>
        </p:nvSpPr>
        <p:spPr bwMode="auto">
          <a:xfrm>
            <a:off x="7115175" y="4810125"/>
            <a:ext cx="1393825" cy="887413"/>
          </a:xfrm>
          <a:prstGeom prst="rect">
            <a:avLst/>
          </a:prstGeom>
          <a:gradFill rotWithShape="1">
            <a:gsLst>
              <a:gs pos="0">
                <a:srgbClr val="BEF397"/>
              </a:gs>
              <a:gs pos="50000">
                <a:srgbClr val="D5F6C0"/>
              </a:gs>
              <a:gs pos="100000">
                <a:srgbClr val="EAFAE0"/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endParaRPr kumimoji="1" lang="en-US" altLang="ko-KR" sz="2400">
              <a:latin typeface="Arial" charset="0"/>
              <a:ea typeface="標楷體" pitchFamily="65" charset="-120"/>
              <a:cs typeface="Arial" charset="0"/>
            </a:endParaRPr>
          </a:p>
        </p:txBody>
      </p:sp>
      <p:sp>
        <p:nvSpPr>
          <p:cNvPr id="70" name="TextBox 48"/>
          <p:cNvSpPr txBox="1">
            <a:spLocks noChangeArrowheads="1"/>
          </p:cNvSpPr>
          <p:nvPr/>
        </p:nvSpPr>
        <p:spPr bwMode="auto">
          <a:xfrm>
            <a:off x="7115175" y="5146675"/>
            <a:ext cx="407987" cy="21544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800" dirty="0" smtClean="0"/>
              <a:t>NDP</a:t>
            </a:r>
            <a:endParaRPr lang="en-US" altLang="ko-KR" sz="800" dirty="0"/>
          </a:p>
        </p:txBody>
      </p:sp>
      <p:sp>
        <p:nvSpPr>
          <p:cNvPr id="71" name="TextBox 61"/>
          <p:cNvSpPr txBox="1">
            <a:spLocks noChangeArrowheads="1"/>
          </p:cNvSpPr>
          <p:nvPr/>
        </p:nvSpPr>
        <p:spPr bwMode="auto">
          <a:xfrm>
            <a:off x="8053387" y="5156200"/>
            <a:ext cx="457200" cy="21544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800" dirty="0" smtClean="0"/>
              <a:t>NDP</a:t>
            </a:r>
            <a:endParaRPr lang="en-US" altLang="ko-KR" sz="800" dirty="0"/>
          </a:p>
        </p:txBody>
      </p:sp>
      <p:sp>
        <p:nvSpPr>
          <p:cNvPr id="73" name="Rectangle 81"/>
          <p:cNvSpPr>
            <a:spLocks noChangeArrowheads="1"/>
          </p:cNvSpPr>
          <p:nvPr/>
        </p:nvSpPr>
        <p:spPr bwMode="auto">
          <a:xfrm>
            <a:off x="6599237" y="4987925"/>
            <a:ext cx="1909763" cy="385763"/>
          </a:xfrm>
          <a:prstGeom prst="rect">
            <a:avLst/>
          </a:prstGeom>
          <a:noFill/>
          <a:ln w="1905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/>
          <a:lstStyle/>
          <a:p>
            <a:pPr eaLnBrk="0" hangingPunct="0"/>
            <a:endParaRPr lang="en-US" altLang="ko-KR"/>
          </a:p>
        </p:txBody>
      </p:sp>
      <p:sp>
        <p:nvSpPr>
          <p:cNvPr id="74" name="TextBox 185"/>
          <p:cNvSpPr txBox="1">
            <a:spLocks noChangeArrowheads="1"/>
          </p:cNvSpPr>
          <p:nvPr/>
        </p:nvSpPr>
        <p:spPr bwMode="auto">
          <a:xfrm>
            <a:off x="7583487" y="5156200"/>
            <a:ext cx="401638" cy="21544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800" dirty="0" smtClean="0"/>
              <a:t>NDP</a:t>
            </a:r>
            <a:endParaRPr lang="en-US" altLang="ko-KR" sz="800" dirty="0"/>
          </a:p>
        </p:txBody>
      </p:sp>
      <p:sp>
        <p:nvSpPr>
          <p:cNvPr id="76" name="TextBox 75"/>
          <p:cNvSpPr txBox="1"/>
          <p:nvPr/>
        </p:nvSpPr>
        <p:spPr>
          <a:xfrm>
            <a:off x="7334250" y="4733925"/>
            <a:ext cx="7889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(P)RAW</a:t>
            </a:r>
            <a:endParaRPr lang="en-US" sz="1000" b="1" dirty="0"/>
          </a:p>
        </p:txBody>
      </p:sp>
      <p:sp>
        <p:nvSpPr>
          <p:cNvPr id="77" name="TextBox 48"/>
          <p:cNvSpPr txBox="1">
            <a:spLocks noChangeArrowheads="1"/>
          </p:cNvSpPr>
          <p:nvPr/>
        </p:nvSpPr>
        <p:spPr bwMode="auto">
          <a:xfrm>
            <a:off x="6599237" y="5146675"/>
            <a:ext cx="484187" cy="21544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sz="800" dirty="0" smtClean="0"/>
              <a:t>NDPA</a:t>
            </a:r>
            <a:endParaRPr lang="en-US" altLang="ko-KR" sz="800" dirty="0"/>
          </a:p>
        </p:txBody>
      </p:sp>
      <p:sp>
        <p:nvSpPr>
          <p:cNvPr id="88" name="TextBox 87"/>
          <p:cNvSpPr txBox="1"/>
          <p:nvPr/>
        </p:nvSpPr>
        <p:spPr>
          <a:xfrm>
            <a:off x="1911541" y="4919375"/>
            <a:ext cx="609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+HTC</a:t>
            </a:r>
            <a:endParaRPr lang="en-US" sz="1000" b="1" dirty="0"/>
          </a:p>
        </p:txBody>
      </p:sp>
      <p:sp>
        <p:nvSpPr>
          <p:cNvPr id="90" name="TextBox 89"/>
          <p:cNvSpPr txBox="1"/>
          <p:nvPr/>
        </p:nvSpPr>
        <p:spPr>
          <a:xfrm>
            <a:off x="6569840" y="4939572"/>
            <a:ext cx="609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+HTC</a:t>
            </a:r>
            <a:endParaRPr lang="en-US" sz="1000" b="1" dirty="0"/>
          </a:p>
        </p:txBody>
      </p:sp>
      <p:cxnSp>
        <p:nvCxnSpPr>
          <p:cNvPr id="33" name="Straight Arrow Connector 32"/>
          <p:cNvCxnSpPr/>
          <p:nvPr/>
        </p:nvCxnSpPr>
        <p:spPr bwMode="auto">
          <a:xfrm flipV="1">
            <a:off x="1634247" y="5024176"/>
            <a:ext cx="300061" cy="459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36" name="Straight Arrow Connector 35"/>
          <p:cNvCxnSpPr/>
          <p:nvPr/>
        </p:nvCxnSpPr>
        <p:spPr bwMode="auto">
          <a:xfrm flipV="1">
            <a:off x="6288308" y="5020826"/>
            <a:ext cx="300061" cy="459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Sounding RAW</a:t>
            </a:r>
            <a:endParaRPr lang="ko-KR" altLang="en-US" dirty="0" smtClean="0">
              <a:ea typeface="굴림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4294967295"/>
          </p:nvPr>
        </p:nvSpPr>
        <p:spPr>
          <a:xfrm>
            <a:off x="7227683" y="6475413"/>
            <a:ext cx="1459117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ETRI</a:t>
            </a:r>
            <a:endParaRPr lang="en-US"/>
          </a:p>
        </p:txBody>
      </p:sp>
      <p:sp>
        <p:nvSpPr>
          <p:cNvPr id="11314" name="슬라이드 번호 개체 틀 4"/>
          <p:cNvSpPr>
            <a:spLocks noGrp="1"/>
          </p:cNvSpPr>
          <p:nvPr>
            <p:ph type="sldNum" sz="quarter" idx="4294967295"/>
          </p:nvPr>
        </p:nvSpPr>
        <p:spPr>
          <a:xfrm>
            <a:off x="4284433" y="6475413"/>
            <a:ext cx="516167" cy="184666"/>
          </a:xfrm>
          <a:prstGeom prst="rect">
            <a:avLst/>
          </a:prstGeom>
          <a:noFill/>
        </p:spPr>
        <p:txBody>
          <a:bodyPr/>
          <a:lstStyle/>
          <a:p>
            <a:r>
              <a:rPr lang="en-US" altLang="zh-CN" smtClean="0"/>
              <a:t>Slide </a:t>
            </a:r>
            <a:fld id="{829878D6-48EC-41F6-BE32-0BEA76944CB3}" type="slidenum">
              <a:rPr lang="en-US" altLang="zh-CN" smtClean="0"/>
              <a:pPr/>
              <a:t>8</a:t>
            </a:fld>
            <a:endParaRPr lang="en-US" altLang="zh-CN" smtClean="0"/>
          </a:p>
        </p:txBody>
      </p:sp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>
                <a:ea typeface="굴림" charset="-127"/>
              </a:rPr>
              <a:t>During that Sounding RAW (to all AIDs or to some restricted AIDs), a non-AP STA having the corresponding AID, is prohibited to transmit anywhere (for reliable sounding), but </a:t>
            </a:r>
            <a:r>
              <a:rPr lang="en-US" altLang="ko-KR" dirty="0" smtClean="0">
                <a:ea typeface="굴림" charset="-127"/>
              </a:rPr>
              <a:t>may </a:t>
            </a:r>
            <a:r>
              <a:rPr lang="en-US" altLang="ko-KR" dirty="0">
                <a:ea typeface="굴림" charset="-127"/>
              </a:rPr>
              <a:t>wake-up and hear the entire sounding</a:t>
            </a:r>
          </a:p>
          <a:p>
            <a:r>
              <a:rPr lang="en-US" altLang="ko-KR" dirty="0">
                <a:ea typeface="굴림" charset="-127"/>
              </a:rPr>
              <a:t>Due to this new behavior of STAs, which is not defined in the current RAW element, we need one bit indication (Sounding or not</a:t>
            </a:r>
            <a:r>
              <a:rPr lang="en-US" altLang="ko-KR" dirty="0" smtClean="0">
                <a:ea typeface="굴림" charset="-127"/>
              </a:rPr>
              <a:t>)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xmlns="" val="2573037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Sounding RAW</a:t>
            </a:r>
            <a:endParaRPr lang="ko-KR" altLang="en-US" dirty="0" smtClean="0">
              <a:ea typeface="굴림" pitchFamily="50" charset="-127"/>
            </a:endParaRPr>
          </a:p>
        </p:txBody>
      </p:sp>
      <p:graphicFrame>
        <p:nvGraphicFramePr>
          <p:cNvPr id="6" name="내용 개체 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917150635"/>
              </p:ext>
            </p:extLst>
          </p:nvPr>
        </p:nvGraphicFramePr>
        <p:xfrm>
          <a:off x="1165850" y="2152436"/>
          <a:ext cx="7382250" cy="37994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3656"/>
                <a:gridCol w="801384"/>
                <a:gridCol w="4767210"/>
              </a:tblGrid>
              <a:tr h="3124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Feature</a:t>
                      </a:r>
                      <a:endParaRPr lang="ko-KR" sz="900" dirty="0">
                        <a:effectLst/>
                        <a:latin typeface="Times New Roman"/>
                        <a:ea typeface="맑은 고딕"/>
                      </a:endParaRPr>
                    </a:p>
                  </a:txBody>
                  <a:tcPr marL="53243" marR="5324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Value</a:t>
                      </a:r>
                      <a:endParaRPr lang="ko-KR" sz="900" dirty="0">
                        <a:effectLst/>
                        <a:latin typeface="Times New Roman"/>
                        <a:ea typeface="맑은 고딕"/>
                      </a:endParaRPr>
                    </a:p>
                  </a:txBody>
                  <a:tcPr marL="53243" marR="5324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Interpretation</a:t>
                      </a:r>
                      <a:endParaRPr lang="ko-KR" sz="900">
                        <a:effectLst/>
                        <a:latin typeface="Times New Roman"/>
                        <a:ea typeface="맑은 고딕"/>
                      </a:endParaRPr>
                    </a:p>
                  </a:txBody>
                  <a:tcPr marL="53243" marR="53243" marT="0" marB="0"/>
                </a:tc>
              </a:tr>
              <a:tr h="2974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Page ID</a:t>
                      </a:r>
                      <a:endParaRPr lang="ko-KR" sz="900">
                        <a:effectLst/>
                        <a:latin typeface="Times New Roman"/>
                        <a:ea typeface="맑은 고딕"/>
                      </a:endParaRPr>
                    </a:p>
                  </a:txBody>
                  <a:tcPr marL="53243" marR="5324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2 </a:t>
                      </a:r>
                      <a:r>
                        <a:rPr lang="en-US" sz="900" dirty="0">
                          <a:effectLst/>
                        </a:rPr>
                        <a:t>bits</a:t>
                      </a:r>
                      <a:endParaRPr lang="ko-KR" sz="900" dirty="0">
                        <a:effectLst/>
                        <a:latin typeface="Times New Roman"/>
                        <a:ea typeface="맑은 고딕"/>
                      </a:endParaRPr>
                    </a:p>
                  </a:txBody>
                  <a:tcPr marL="53243" marR="5324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Indicates the page index for hierarchical AID (based on hierarchical AID) of the allocated group </a:t>
                      </a:r>
                      <a:endParaRPr lang="ko-KR" sz="900">
                        <a:effectLst/>
                        <a:latin typeface="Times New Roman"/>
                        <a:ea typeface="맑은 고딕"/>
                      </a:endParaRPr>
                    </a:p>
                  </a:txBody>
                  <a:tcPr marL="53243" marR="53243" marT="0" marB="0"/>
                </a:tc>
              </a:tr>
              <a:tr h="2520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Block Offset</a:t>
                      </a:r>
                      <a:endParaRPr lang="ko-KR" sz="900">
                        <a:effectLst/>
                        <a:latin typeface="Times New Roman"/>
                        <a:ea typeface="맑은 고딕"/>
                      </a:endParaRPr>
                    </a:p>
                  </a:txBody>
                  <a:tcPr marL="53243" marR="5324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5 </a:t>
                      </a:r>
                      <a:r>
                        <a:rPr lang="en-US" sz="900" dirty="0">
                          <a:effectLst/>
                        </a:rPr>
                        <a:t>bits </a:t>
                      </a:r>
                      <a:endParaRPr lang="ko-KR" sz="900" dirty="0">
                        <a:effectLst/>
                        <a:latin typeface="Times New Roman"/>
                        <a:ea typeface="맑은 고딕"/>
                      </a:endParaRPr>
                    </a:p>
                  </a:txBody>
                  <a:tcPr marL="53243" marR="5324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Assuming 32 blocks per page, these bits indicate the starting block index of the allocated group</a:t>
                      </a:r>
                      <a:endParaRPr lang="ko-KR" sz="900">
                        <a:effectLst/>
                        <a:latin typeface="Times New Roman"/>
                        <a:ea typeface="맑은 고딕"/>
                      </a:endParaRPr>
                    </a:p>
                  </a:txBody>
                  <a:tcPr marL="53243" marR="53243" marT="0" marB="0"/>
                </a:tc>
              </a:tr>
              <a:tr h="3024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Block Range</a:t>
                      </a:r>
                      <a:endParaRPr lang="ko-KR" sz="900">
                        <a:effectLst/>
                        <a:latin typeface="Times New Roman"/>
                        <a:ea typeface="맑은 고딕"/>
                      </a:endParaRPr>
                    </a:p>
                  </a:txBody>
                  <a:tcPr marL="53243" marR="5324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variable </a:t>
                      </a:r>
                      <a:r>
                        <a:rPr lang="en-US" sz="900" dirty="0">
                          <a:effectLst/>
                        </a:rPr>
                        <a:t>bits </a:t>
                      </a:r>
                      <a:endParaRPr lang="ko-KR" sz="900" dirty="0">
                        <a:effectLst/>
                        <a:latin typeface="Times New Roman"/>
                        <a:ea typeface="맑은 고딕"/>
                      </a:endParaRPr>
                    </a:p>
                  </a:txBody>
                  <a:tcPr marL="53243" marR="5324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Indicates the number of blocks (starting from the block offset) for the allocated group </a:t>
                      </a:r>
                      <a:endParaRPr lang="ko-KR" sz="900">
                        <a:effectLst/>
                        <a:latin typeface="Times New Roman"/>
                        <a:ea typeface="맑은 고딕"/>
                      </a:endParaRPr>
                    </a:p>
                  </a:txBody>
                  <a:tcPr marL="53243" marR="53243" marT="0" marB="0"/>
                </a:tc>
              </a:tr>
              <a:tr h="2318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RAW Start Time</a:t>
                      </a:r>
                      <a:endParaRPr lang="ko-KR" sz="900">
                        <a:effectLst/>
                        <a:latin typeface="Times New Roman"/>
                        <a:ea typeface="맑은 고딕"/>
                      </a:endParaRPr>
                    </a:p>
                  </a:txBody>
                  <a:tcPr marL="53243" marR="5324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8 bits</a:t>
                      </a:r>
                      <a:endParaRPr lang="ko-KR" sz="900">
                        <a:effectLst/>
                        <a:latin typeface="Times New Roman"/>
                        <a:ea typeface="맑은 고딕"/>
                      </a:endParaRPr>
                    </a:p>
                  </a:txBody>
                  <a:tcPr marL="53243" marR="5324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Duration in TU from end of beacon transmission to RAW Start time</a:t>
                      </a:r>
                      <a:endParaRPr lang="ko-KR" sz="900">
                        <a:effectLst/>
                        <a:latin typeface="Times New Roman"/>
                        <a:ea typeface="맑은 고딕"/>
                      </a:endParaRPr>
                    </a:p>
                  </a:txBody>
                  <a:tcPr marL="53243" marR="53243" marT="0" marB="0"/>
                </a:tc>
              </a:tr>
              <a:tr h="2691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RAW Duration</a:t>
                      </a:r>
                      <a:endParaRPr lang="ko-KR" sz="900">
                        <a:effectLst/>
                        <a:latin typeface="Times New Roman"/>
                        <a:ea typeface="맑은 고딕"/>
                      </a:endParaRPr>
                    </a:p>
                  </a:txBody>
                  <a:tcPr marL="53243" marR="5324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variable</a:t>
                      </a:r>
                      <a:endParaRPr lang="ko-KR" sz="9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bits</a:t>
                      </a:r>
                      <a:endParaRPr lang="ko-KR" sz="900" dirty="0">
                        <a:effectLst/>
                        <a:latin typeface="Times New Roman"/>
                        <a:ea typeface="맑은 고딕"/>
                      </a:endParaRPr>
                    </a:p>
                  </a:txBody>
                  <a:tcPr marL="53243" marR="5324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Duration of RAW in TU</a:t>
                      </a:r>
                      <a:endParaRPr lang="ko-KR" sz="900">
                        <a:effectLst/>
                        <a:latin typeface="Times New Roman"/>
                        <a:ea typeface="맑은 고딕"/>
                      </a:endParaRPr>
                    </a:p>
                  </a:txBody>
                  <a:tcPr marL="53243" marR="53243" marT="0" marB="0"/>
                </a:tc>
              </a:tr>
              <a:tr h="5372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Access restricted to paged STA only</a:t>
                      </a:r>
                      <a:endParaRPr lang="ko-KR" sz="900">
                        <a:effectLst/>
                        <a:latin typeface="Times New Roman"/>
                        <a:ea typeface="맑은 고딕"/>
                      </a:endParaRPr>
                    </a:p>
                  </a:txBody>
                  <a:tcPr marL="53243" marR="5324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2 bits</a:t>
                      </a:r>
                      <a:endParaRPr lang="ko-KR" sz="900">
                        <a:effectLst/>
                        <a:latin typeface="Times New Roman"/>
                        <a:ea typeface="맑은 고딕"/>
                      </a:endParaRPr>
                    </a:p>
                  </a:txBody>
                  <a:tcPr marL="53243" marR="5324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Bit 1: Set to 1 if only STA with their TIM bit set to 1 are allowed to perform UL transmissions</a:t>
                      </a:r>
                      <a:endParaRPr lang="ko-KR" sz="9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Bit 2: Set to 1 if RAW is reserved for frames with duration smaller than slot duration, such as PS-Polls / trigger frames (ignored if Bit 1 is not set)</a:t>
                      </a:r>
                      <a:endParaRPr lang="ko-KR" sz="900">
                        <a:effectLst/>
                        <a:latin typeface="Times New Roman"/>
                        <a:ea typeface="맑은 고딕"/>
                      </a:endParaRPr>
                    </a:p>
                  </a:txBody>
                  <a:tcPr marL="53243" marR="53243" marT="0" marB="0"/>
                </a:tc>
              </a:tr>
              <a:tr h="3729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Group/Resource allocation frame indication</a:t>
                      </a:r>
                      <a:endParaRPr lang="ko-KR" sz="900" dirty="0">
                        <a:effectLst/>
                        <a:latin typeface="Times New Roman"/>
                        <a:ea typeface="맑은 고딕"/>
                      </a:endParaRPr>
                    </a:p>
                  </a:txBody>
                  <a:tcPr marL="53243" marR="5324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1 bit</a:t>
                      </a:r>
                      <a:endParaRPr lang="ko-KR" sz="900" dirty="0">
                        <a:effectLst/>
                        <a:latin typeface="Times New Roman"/>
                        <a:ea typeface="맑은 고딕"/>
                      </a:endParaRPr>
                    </a:p>
                  </a:txBody>
                  <a:tcPr marL="53243" marR="5324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Set to 1 to indicate if STAs need to wake up at the beginning of the RAW to receive group addressed frames such as resource allocation (format of the resource allocation frame TBD)</a:t>
                      </a:r>
                      <a:endParaRPr lang="ko-KR" sz="900" dirty="0">
                        <a:effectLst/>
                        <a:latin typeface="Times New Roman"/>
                        <a:ea typeface="맑은 고딕"/>
                      </a:endParaRPr>
                    </a:p>
                  </a:txBody>
                  <a:tcPr marL="53243" marR="53243" marT="0" marB="0"/>
                </a:tc>
              </a:tr>
              <a:tr h="4032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9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맑은 고딕"/>
                        </a:rPr>
                        <a:t>Sounding RAW</a:t>
                      </a:r>
                      <a:endParaRPr lang="ko-KR" sz="9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맑은 고딕"/>
                      </a:endParaRPr>
                    </a:p>
                  </a:txBody>
                  <a:tcPr marL="53243" marR="5324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9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맑은 고딕"/>
                        </a:rPr>
                        <a:t>1 bit</a:t>
                      </a:r>
                      <a:endParaRPr lang="ko-KR" sz="9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맑은 고딕"/>
                      </a:endParaRPr>
                    </a:p>
                  </a:txBody>
                  <a:tcPr marL="53243" marR="5324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9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맑은 고딕"/>
                        </a:rPr>
                        <a:t>Set to 1 to indicate if non-AP STAs are</a:t>
                      </a:r>
                      <a:r>
                        <a:rPr lang="en-US" altLang="ko-KR" sz="900" baseline="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맑은 고딕"/>
                        </a:rPr>
                        <a:t> prohibited to transmit but are allowed to listen the entire RAW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900" baseline="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맑은 고딕"/>
                        </a:rPr>
                        <a:t>Set to 0 otherwise</a:t>
                      </a:r>
                      <a:endParaRPr lang="ko-KR" sz="9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맑은 고딕"/>
                      </a:endParaRPr>
                    </a:p>
                  </a:txBody>
                  <a:tcPr marL="53243" marR="53243" marT="0" marB="0"/>
                </a:tc>
              </a:tr>
              <a:tr h="8073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Slot definition</a:t>
                      </a:r>
                      <a:endParaRPr lang="ko-KR" sz="900" dirty="0">
                        <a:effectLst/>
                        <a:latin typeface="Times New Roman"/>
                        <a:ea typeface="맑은 고딕"/>
                      </a:endParaRPr>
                    </a:p>
                  </a:txBody>
                  <a:tcPr marL="53243" marR="5324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variable </a:t>
                      </a:r>
                      <a:r>
                        <a:rPr lang="en-US" sz="900" dirty="0">
                          <a:effectLst/>
                        </a:rPr>
                        <a:t>bits</a:t>
                      </a:r>
                      <a:endParaRPr lang="ko-KR" sz="900" dirty="0">
                        <a:effectLst/>
                        <a:latin typeface="Times New Roman"/>
                        <a:ea typeface="맑은 고딕"/>
                      </a:endParaRPr>
                    </a:p>
                  </a:txBody>
                  <a:tcPr marL="53243" marR="5324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Include</a:t>
                      </a:r>
                      <a:endParaRPr lang="ko-KR" sz="9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900" dirty="0">
                          <a:effectLst/>
                        </a:rPr>
                        <a:t>Slot duration signaling  </a:t>
                      </a:r>
                      <a:endParaRPr lang="ko-KR" sz="9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900" dirty="0">
                          <a:effectLst/>
                        </a:rPr>
                        <a:t>Slot assignment to STA</a:t>
                      </a:r>
                      <a:endParaRPr lang="ko-KR" sz="9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900" dirty="0">
                          <a:effectLst/>
                        </a:rPr>
                        <a:t>Cross boundary transmissions allowed/not allowed</a:t>
                      </a:r>
                      <a:endParaRPr lang="ko-KR" sz="9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Format is TBD</a:t>
                      </a:r>
                      <a:endParaRPr lang="ko-KR" sz="900" dirty="0">
                        <a:effectLst/>
                        <a:latin typeface="Times New Roman"/>
                        <a:ea typeface="맑은 고딕"/>
                      </a:endParaRPr>
                    </a:p>
                  </a:txBody>
                  <a:tcPr marL="53243" marR="53243" marT="0" marB="0"/>
                </a:tc>
              </a:tr>
            </a:tbl>
          </a:graphicData>
        </a:graphic>
      </p:graphicFrame>
      <p:sp>
        <p:nvSpPr>
          <p:cNvPr id="4" name="바닥글 개체 틀 3"/>
          <p:cNvSpPr>
            <a:spLocks noGrp="1"/>
          </p:cNvSpPr>
          <p:nvPr>
            <p:ph type="ftr" sz="quarter" idx="4294967295"/>
          </p:nvPr>
        </p:nvSpPr>
        <p:spPr>
          <a:xfrm>
            <a:off x="7227683" y="6475413"/>
            <a:ext cx="1459117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ETRI</a:t>
            </a:r>
            <a:endParaRPr lang="en-US"/>
          </a:p>
        </p:txBody>
      </p:sp>
      <p:sp>
        <p:nvSpPr>
          <p:cNvPr id="11314" name="슬라이드 번호 개체 틀 4"/>
          <p:cNvSpPr>
            <a:spLocks noGrp="1"/>
          </p:cNvSpPr>
          <p:nvPr>
            <p:ph type="sldNum" sz="quarter" idx="4294967295"/>
          </p:nvPr>
        </p:nvSpPr>
        <p:spPr>
          <a:xfrm>
            <a:off x="4284433" y="6475413"/>
            <a:ext cx="516167" cy="184666"/>
          </a:xfrm>
          <a:prstGeom prst="rect">
            <a:avLst/>
          </a:prstGeom>
          <a:noFill/>
        </p:spPr>
        <p:txBody>
          <a:bodyPr/>
          <a:lstStyle/>
          <a:p>
            <a:r>
              <a:rPr lang="en-US" altLang="zh-CN" smtClean="0"/>
              <a:t>Slide </a:t>
            </a:r>
            <a:fld id="{829878D6-48EC-41F6-BE32-0BEA76944CB3}" type="slidenum">
              <a:rPr lang="en-US" altLang="zh-CN" smtClean="0"/>
              <a:pPr/>
              <a:t>9</a:t>
            </a:fld>
            <a:endParaRPr lang="en-US" altLang="zh-CN" smtClean="0"/>
          </a:p>
        </p:txBody>
      </p:sp>
      <p:sp>
        <p:nvSpPr>
          <p:cNvPr id="11315" name="내용 개체 틀 2"/>
          <p:cNvSpPr txBox="1">
            <a:spLocks/>
          </p:cNvSpPr>
          <p:nvPr/>
        </p:nvSpPr>
        <p:spPr bwMode="auto">
          <a:xfrm>
            <a:off x="381000" y="1695236"/>
            <a:ext cx="8305800" cy="4726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 altLang="ko-KR" sz="2400" b="1" dirty="0">
                <a:latin typeface="Calibri" pitchFamily="34" charset="0"/>
              </a:rPr>
              <a:t>RAW Parameter Set element</a:t>
            </a:r>
            <a:endParaRPr lang="ko-KR" altLang="en-US" sz="2400" b="1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29132</TotalTime>
  <Words>1249</Words>
  <Application>Microsoft Office PowerPoint</Application>
  <PresentationFormat>On-screen Show (4:3)</PresentationFormat>
  <Paragraphs>221</Paragraphs>
  <Slides>17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802-11-Submission</vt:lpstr>
      <vt:lpstr>Document</vt:lpstr>
      <vt:lpstr>Sectorized Beam Operation Follow-up 3</vt:lpstr>
      <vt:lpstr>Slide 2</vt:lpstr>
      <vt:lpstr>Slide 3</vt:lpstr>
      <vt:lpstr>Sectorized Beam Operation for Spatial Re-Use</vt:lpstr>
      <vt:lpstr>Agenda – Open Issues</vt:lpstr>
      <vt:lpstr>Proposed Sector Training NDP</vt:lpstr>
      <vt:lpstr>Scheduling of Periodic Sector Training  within a Beacon Interval</vt:lpstr>
      <vt:lpstr>Sounding RAW</vt:lpstr>
      <vt:lpstr>Sounding RAW</vt:lpstr>
      <vt:lpstr>Sector ID Feedback Format</vt:lpstr>
      <vt:lpstr>Proposed Sector ID Feedback Format</vt:lpstr>
      <vt:lpstr>Straw Poll 1</vt:lpstr>
      <vt:lpstr>Straw Poll 2</vt:lpstr>
      <vt:lpstr>Straw Poll 3</vt:lpstr>
      <vt:lpstr>Motion 1</vt:lpstr>
      <vt:lpstr>Motion 2</vt:lpstr>
      <vt:lpstr>Motion 3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doc.: IEEE 802.11-12/840r0</dc:title>
  <dc:creator>Minyoung Park</dc:creator>
  <cp:lastModifiedBy>mtk30123</cp:lastModifiedBy>
  <cp:revision>822</cp:revision>
  <cp:lastPrinted>1998-02-10T13:28:06Z</cp:lastPrinted>
  <dcterms:created xsi:type="dcterms:W3CDTF">2007-05-21T21:00:37Z</dcterms:created>
  <dcterms:modified xsi:type="dcterms:W3CDTF">2013-03-19T15:01:28Z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(2)k8Vir4zrgvfyPiImi0kI9IZWnHSj6ea60Uh77mgn10ACjT6qkJh8jnuRaQw26RXTMbvBpM5w_x000d_
z1lUE+dLI4O/kQbmHSAe9DBMArGxrsn0Oo6DDjwIqHsAD25Gz/SBhaM2Fst58f6NJS9jyg4Q_x000d_
JYQC34dO+m7Q2gHBHNGfNqOKdnKrcc3uqpHTVP92A3tbpKoF4b5JZZfoANDlW70LJE/orw2m_x000d_
0xOPUJZAF9VzUwCpKX</vt:lpwstr>
  </property>
  <property fmtid="{D5CDD505-2E9C-101B-9397-08002B2CF9AE}" pid="3" name="_ms_pID_7253431">
    <vt:lpwstr>BKlpLqMOWg+4xlZEET9mSVaALeZ4r+J3eWnfbNNksrFlhEs9bP+KuM_x000d_
rxWTeL6yg8sLxjBV2PdJPFSzvVW6+UGN6wjpHcoSwd/l64QQSHnzzrWaAgZS3bEa/brvU8jr_x000d_
PuY=</vt:lpwstr>
  </property>
  <property fmtid="{D5CDD505-2E9C-101B-9397-08002B2CF9AE}" pid="4" name="sflag">
    <vt:lpwstr>1363278489</vt:lpwstr>
  </property>
</Properties>
</file>