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483" r:id="rId2"/>
    <p:sldId id="496" r:id="rId3"/>
    <p:sldId id="499" r:id="rId4"/>
    <p:sldId id="498" r:id="rId5"/>
    <p:sldId id="484" r:id="rId6"/>
    <p:sldId id="485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95" r:id="rId15"/>
    <p:sldId id="494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66CCFF"/>
    <a:srgbClr val="66FF66"/>
    <a:srgbClr val="CBF0F9"/>
    <a:srgbClr val="FFFF00"/>
    <a:srgbClr val="83BFF1"/>
    <a:srgbClr val="FF0000"/>
    <a:srgbClr val="FEC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029" autoAdjust="0"/>
    <p:restoredTop sz="88737" autoAdjust="0"/>
  </p:normalViewPr>
  <p:slideViewPr>
    <p:cSldViewPr snapToObjects="1">
      <p:cViewPr varScale="1">
        <p:scale>
          <a:sx n="131" d="100"/>
          <a:sy n="131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-3852" y="-96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51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Filename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137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Eric Wong, Broadcom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Eric Wong, Broadcom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11-13/0288r0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Word_97_-_2003_Document2.doc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3.doc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Word_97_-_2003_Document4.doc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TXOP Sharing Operation for Relay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000" b="0" dirty="0" smtClean="0"/>
              <a:t>Date: 2013-03-25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899592" y="25035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</a:rPr>
              <a:t>Authors:</a:t>
            </a:r>
            <a:endParaRPr lang="en-US" sz="2000" dirty="0">
              <a:latin typeface="Calibri" pitchFamily="34" charset="0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831223"/>
              </p:ext>
            </p:extLst>
          </p:nvPr>
        </p:nvGraphicFramePr>
        <p:xfrm>
          <a:off x="1053988" y="2903538"/>
          <a:ext cx="7010400" cy="268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6" name="Document" r:id="rId5" imgW="10979508" imgH="4195788" progId="Word.Document.8">
                  <p:embed/>
                </p:oleObj>
              </mc:Choice>
              <mc:Fallback>
                <p:oleObj name="Document" r:id="rId5" imgW="10979508" imgH="41957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988" y="2903538"/>
                        <a:ext cx="7010400" cy="26844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9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Uplink with Implicit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60" name="Group 59"/>
          <p:cNvGrpSpPr/>
          <p:nvPr/>
        </p:nvGrpSpPr>
        <p:grpSpPr>
          <a:xfrm>
            <a:off x="992815" y="1900159"/>
            <a:ext cx="7134439" cy="3855140"/>
            <a:chOff x="992815" y="2833558"/>
            <a:chExt cx="7134439" cy="3855140"/>
          </a:xfrm>
        </p:grpSpPr>
        <p:grpSp>
          <p:nvGrpSpPr>
            <p:cNvPr id="3" name="Group 259"/>
            <p:cNvGrpSpPr/>
            <p:nvPr/>
          </p:nvGrpSpPr>
          <p:grpSpPr>
            <a:xfrm>
              <a:off x="992815" y="2833558"/>
              <a:ext cx="7134439" cy="3855140"/>
              <a:chOff x="863759" y="2811394"/>
              <a:chExt cx="7134439" cy="3855140"/>
            </a:xfrm>
          </p:grpSpPr>
          <p:grpSp>
            <p:nvGrpSpPr>
              <p:cNvPr id="6" name="Group 241"/>
              <p:cNvGrpSpPr/>
              <p:nvPr/>
            </p:nvGrpSpPr>
            <p:grpSpPr>
              <a:xfrm>
                <a:off x="863759" y="2811394"/>
                <a:ext cx="7134439" cy="3855140"/>
                <a:chOff x="863759" y="2691608"/>
                <a:chExt cx="7134439" cy="3855140"/>
              </a:xfrm>
            </p:grpSpPr>
            <p:sp>
              <p:nvSpPr>
                <p:cNvPr id="239" name="TextBox 238"/>
                <p:cNvSpPr txBox="1"/>
                <p:nvPr/>
              </p:nvSpPr>
              <p:spPr>
                <a:xfrm flipH="1">
                  <a:off x="4342782" y="4870549"/>
                  <a:ext cx="3655416" cy="64633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0070C0"/>
                      </a:solidFill>
                      <a:latin typeface="Calibri" pitchFamily="34" charset="0"/>
                    </a:rPr>
                    <a:t>Within SIFS time, STA receives a PHY SIG field with response frame bits set to 00, </a:t>
                  </a:r>
                  <a:r>
                    <a:rPr lang="en-US" b="1" dirty="0" smtClean="0">
                      <a:solidFill>
                        <a:srgbClr val="7030A0"/>
                      </a:solidFill>
                      <a:latin typeface="Calibri" pitchFamily="34" charset="0"/>
                    </a:rPr>
                    <a:t>and </a:t>
                  </a:r>
                  <a:r>
                    <a:rPr lang="en-US" b="1" dirty="0">
                      <a:solidFill>
                        <a:srgbClr val="7030A0"/>
                      </a:solidFill>
                      <a:latin typeface="Calibri" pitchFamily="34" charset="0"/>
                    </a:rPr>
                    <a:t>checks next-hop PAID in PHY SIG field</a:t>
                  </a:r>
                  <a:endParaRPr lang="en-US" b="1" dirty="0">
                    <a:solidFill>
                      <a:srgbClr val="FF0000"/>
                    </a:solidFill>
                    <a:latin typeface="Calibri" pitchFamily="34" charset="0"/>
                  </a:endParaRPr>
                </a:p>
              </p:txBody>
            </p:sp>
            <p:grpSp>
              <p:nvGrpSpPr>
                <p:cNvPr id="7" name="Group 234"/>
                <p:cNvGrpSpPr/>
                <p:nvPr/>
              </p:nvGrpSpPr>
              <p:grpSpPr>
                <a:xfrm>
                  <a:off x="863759" y="2691608"/>
                  <a:ext cx="6536370" cy="3855140"/>
                  <a:chOff x="1117066" y="2380930"/>
                  <a:chExt cx="6536370" cy="3855140"/>
                </a:xfrm>
              </p:grpSpPr>
              <p:grpSp>
                <p:nvGrpSpPr>
                  <p:cNvPr id="8" name="Group 233"/>
                  <p:cNvGrpSpPr/>
                  <p:nvPr/>
                </p:nvGrpSpPr>
                <p:grpSpPr>
                  <a:xfrm>
                    <a:off x="1117066" y="2380930"/>
                    <a:ext cx="6536370" cy="3855140"/>
                    <a:chOff x="1117066" y="2380930"/>
                    <a:chExt cx="6536370" cy="3855140"/>
                  </a:xfrm>
                </p:grpSpPr>
                <p:sp>
                  <p:nvSpPr>
                    <p:cNvPr id="219" name="TextBox 218"/>
                    <p:cNvSpPr txBox="1"/>
                    <p:nvPr/>
                  </p:nvSpPr>
                  <p:spPr>
                    <a:xfrm flipH="1">
                      <a:off x="2200616" y="3237920"/>
                      <a:ext cx="2869729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Relay sends DATA with a different MCS, and sets response frame bits to 00</a:t>
                      </a:r>
                      <a:endParaRPr lang="en-US" b="1" dirty="0">
                        <a:solidFill>
                          <a:srgbClr val="7030A0"/>
                        </a:solidFill>
                        <a:latin typeface="Calibri" pitchFamily="34" charset="0"/>
                      </a:endParaRPr>
                    </a:p>
                  </p:txBody>
                </p:sp>
                <p:grpSp>
                  <p:nvGrpSpPr>
                    <p:cNvPr id="9" name="Group 225"/>
                    <p:cNvGrpSpPr/>
                    <p:nvPr/>
                  </p:nvGrpSpPr>
                  <p:grpSpPr>
                    <a:xfrm>
                      <a:off x="1117066" y="2380930"/>
                      <a:ext cx="6536370" cy="3855140"/>
                      <a:chOff x="1040062" y="2253893"/>
                      <a:chExt cx="6536370" cy="3855140"/>
                    </a:xfrm>
                  </p:grpSpPr>
                  <p:grpSp>
                    <p:nvGrpSpPr>
                      <p:cNvPr id="10" name="Group 217"/>
                      <p:cNvGrpSpPr/>
                      <p:nvPr/>
                    </p:nvGrpSpPr>
                    <p:grpSpPr>
                      <a:xfrm>
                        <a:off x="1438593" y="2253893"/>
                        <a:ext cx="6137839" cy="3331919"/>
                        <a:chOff x="846714" y="2213234"/>
                        <a:chExt cx="6137839" cy="3331919"/>
                      </a:xfrm>
                    </p:grpSpPr>
                    <p:sp>
                      <p:nvSpPr>
                        <p:cNvPr id="109" name="Rectangle 108"/>
                        <p:cNvSpPr/>
                        <p:nvPr/>
                      </p:nvSpPr>
                      <p:spPr bwMode="auto">
                        <a:xfrm>
                          <a:off x="3625475" y="3752759"/>
                          <a:ext cx="1813822" cy="317417"/>
                        </a:xfrm>
                        <a:prstGeom prst="rect">
                          <a:avLst/>
                        </a:prstGeom>
                        <a:solidFill>
                          <a:srgbClr val="92D050"/>
                        </a:solidFill>
                        <a:ln w="254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sm" len="sm"/>
                          <a:tailEnd type="none" w="sm" len="sm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ctr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lang="en-US" b="1" dirty="0" smtClean="0">
                              <a:latin typeface="Calibri" pitchFamily="34" charset="0"/>
                            </a:rPr>
                            <a:t>DATA</a:t>
                          </a:r>
                          <a:endParaRPr kumimoji="0" lang="en-US" sz="11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endParaRPr>
                        </a:p>
                      </p:txBody>
                    </p:sp>
                    <p:grpSp>
                      <p:nvGrpSpPr>
                        <p:cNvPr id="12" name="Group 215"/>
                        <p:cNvGrpSpPr/>
                        <p:nvPr/>
                      </p:nvGrpSpPr>
                      <p:grpSpPr>
                        <a:xfrm>
                          <a:off x="846714" y="2213234"/>
                          <a:ext cx="6137839" cy="3331919"/>
                          <a:chOff x="846714" y="2213234"/>
                          <a:chExt cx="6137839" cy="3331919"/>
                        </a:xfrm>
                      </p:grpSpPr>
                      <p:grpSp>
                        <p:nvGrpSpPr>
                          <p:cNvPr id="13" name="Group 192"/>
                          <p:cNvGrpSpPr/>
                          <p:nvPr/>
                        </p:nvGrpSpPr>
                        <p:grpSpPr>
                          <a:xfrm>
                            <a:off x="846714" y="2674899"/>
                            <a:ext cx="6137839" cy="2870254"/>
                            <a:chOff x="846714" y="2674899"/>
                            <a:chExt cx="6137839" cy="2870254"/>
                          </a:xfrm>
                        </p:grpSpPr>
                        <p:grpSp>
                          <p:nvGrpSpPr>
                            <p:cNvPr id="14" name="Group 172"/>
                            <p:cNvGrpSpPr/>
                            <p:nvPr/>
                          </p:nvGrpSpPr>
                          <p:grpSpPr>
                            <a:xfrm>
                              <a:off x="846714" y="2674899"/>
                              <a:ext cx="6137839" cy="2870254"/>
                              <a:chOff x="846714" y="2674899"/>
                              <a:chExt cx="6137839" cy="2870254"/>
                            </a:xfrm>
                          </p:grpSpPr>
                          <p:sp>
                            <p:nvSpPr>
                              <p:cNvPr id="161" name="TextBox 160"/>
                              <p:cNvSpPr txBox="1"/>
                              <p:nvPr/>
                            </p:nvSpPr>
                            <p:spPr>
                              <a:xfrm flipH="1">
                                <a:off x="5397273" y="4156894"/>
                                <a:ext cx="487994" cy="276999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b="1" dirty="0" smtClean="0">
                                    <a:solidFill>
                                      <a:srgbClr val="0070C0"/>
                                    </a:solidFill>
                                    <a:latin typeface="Calibri" pitchFamily="34" charset="0"/>
                                  </a:rPr>
                                  <a:t>SIFS</a:t>
                                </a:r>
                                <a:endParaRPr lang="en-US" b="1" dirty="0">
                                  <a:solidFill>
                                    <a:srgbClr val="0070C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5" name="Group 157"/>
                              <p:cNvGrpSpPr/>
                              <p:nvPr/>
                            </p:nvGrpSpPr>
                            <p:grpSpPr>
                              <a:xfrm>
                                <a:off x="846714" y="2674899"/>
                                <a:ext cx="6137839" cy="2870254"/>
                                <a:chOff x="846714" y="2674899"/>
                                <a:chExt cx="6137839" cy="2870254"/>
                              </a:xfrm>
                            </p:grpSpPr>
                            <p:grpSp>
                              <p:nvGrpSpPr>
                                <p:cNvPr id="16" name="Group 105"/>
                                <p:cNvGrpSpPr/>
                                <p:nvPr/>
                              </p:nvGrpSpPr>
                              <p:grpSpPr>
                                <a:xfrm>
                                  <a:off x="846714" y="2674899"/>
                                  <a:ext cx="6137839" cy="2870254"/>
                                  <a:chOff x="824862" y="3947040"/>
                                  <a:chExt cx="6137839" cy="2870254"/>
                                </a:xfrm>
                              </p:grpSpPr>
                              <p:grpSp>
                                <p:nvGrpSpPr>
                                  <p:cNvPr id="17" name="Group 104"/>
                                  <p:cNvGrpSpPr/>
                                  <p:nvPr/>
                                </p:nvGrpSpPr>
                                <p:grpSpPr>
                                  <a:xfrm>
                                    <a:off x="824862" y="3947040"/>
                                    <a:ext cx="6137839" cy="2870254"/>
                                    <a:chOff x="824862" y="3947040"/>
                                    <a:chExt cx="6137839" cy="2870254"/>
                                  </a:xfrm>
                                </p:grpSpPr>
                                <p:grpSp>
                                  <p:nvGrpSpPr>
                                    <p:cNvPr id="18" name="Group 59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824862" y="3947040"/>
                                      <a:ext cx="6137839" cy="2625834"/>
                                      <a:chOff x="1019441" y="4131706"/>
                                      <a:chExt cx="6137839" cy="2625834"/>
                                    </a:xfrm>
                                  </p:grpSpPr>
                                  <p:cxnSp>
                                    <p:nvCxnSpPr>
                                      <p:cNvPr id="75" name="Straight Connector 74"/>
                                      <p:cNvCxnSpPr/>
                                      <p:nvPr/>
                                    </p:nvCxnSpPr>
                                    <p:spPr bwMode="auto">
                                      <a:xfrm flipV="1">
                                        <a:off x="1714416" y="6603653"/>
                                        <a:ext cx="5442864" cy="1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sp>
                                    <p:nvSpPr>
                                      <p:cNvPr id="76" name="Rectangle 75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2209999" y="6284434"/>
                                        <a:ext cx="1190554" cy="317417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92D050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DATA</a:t>
                                        </a:r>
                                        <a:endParaRPr kumimoji="0" lang="en-US" sz="1100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77" name="Rectangle 17"/>
                                      <p:cNvSpPr/>
                                      <p:nvPr/>
                                    </p:nvSpPr>
                                    <p:spPr bwMode="auto">
                                      <a:xfrm>
                                        <a:off x="6005619" y="4131706"/>
                                        <a:ext cx="569019" cy="317417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rgbClr val="FFC000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  <p:txBody>
                                      <a:bodyPr vert="horz" wrap="square" lIns="91440" tIns="45720" rIns="91440" bIns="45720" numCol="1" rtlCol="0" anchor="ctr" anchorCtr="0" compatLnSpc="1">
                                        <a:prstTxWarp prst="textNoShape">
                                          <a:avLst/>
                                        </a:prstTxWarp>
                                      </a:bodyPr>
                                      <a:lstStyle/>
                                      <a:p>
                                        <a:pPr marL="0" marR="0" indent="0" algn="ctr" defTabSz="914400" rtl="0" eaLnBrk="0" fontAlgn="base" latinLnBrk="0" hangingPunct="0">
                                          <a:lnSpc>
                                            <a:spcPct val="100000"/>
                                          </a:lnSpc>
                                          <a:spcBef>
                                            <a:spcPct val="0"/>
                                          </a:spcBef>
                                          <a:spcAft>
                                            <a:spcPct val="0"/>
                                          </a:spcAft>
                                          <a:buClrTx/>
                                          <a:buSzTx/>
                                          <a:buFontTx/>
                                          <a:buNone/>
                                          <a:tabLst/>
                                        </a:pPr>
                                        <a:r>
                                          <a:rPr lang="en-US" b="1" dirty="0" smtClean="0">
                                            <a:latin typeface="Calibri" pitchFamily="34" charset="0"/>
                                          </a:rPr>
                                          <a:t>ACK</a:t>
                                        </a:r>
                                        <a:endParaRPr kumimoji="0" lang="en-US" sz="1400" b="1" i="0" u="none" strike="noStrike" cap="none" normalizeH="0" baseline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78" name="TextBox 18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249871" y="4295234"/>
                                        <a:ext cx="476664" cy="30777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1400" b="1" dirty="0" smtClean="0">
                                            <a:latin typeface="Calibri" pitchFamily="34" charset="0"/>
                                          </a:rPr>
                                          <a:t>AP</a:t>
                                        </a:r>
                                        <a:endParaRPr lang="en-US" b="1" dirty="0"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79" name="TextBox 78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188864" y="6449763"/>
                                        <a:ext cx="537671" cy="30777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1400" b="1" dirty="0" smtClean="0">
                                            <a:latin typeface="Calibri" pitchFamily="34" charset="0"/>
                                          </a:rPr>
                                          <a:t>STA</a:t>
                                        </a:r>
                                        <a:endParaRPr lang="en-US" b="1" dirty="0"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80" name="Straight Connector 79"/>
                                      <p:cNvCxnSpPr/>
                                      <p:nvPr/>
                                    </p:nvCxnSpPr>
                                    <p:spPr bwMode="auto">
                                      <a:xfrm flipV="1">
                                        <a:off x="1714416" y="5526983"/>
                                        <a:ext cx="5442864" cy="3602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sp>
                                    <p:nvSpPr>
                                      <p:cNvPr id="81" name="TextBox 21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019441" y="5376696"/>
                                        <a:ext cx="707094" cy="30777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1400" b="1" dirty="0" smtClean="0">
                                            <a:latin typeface="Calibri" pitchFamily="34" charset="0"/>
                                          </a:rPr>
                                          <a:t>RELAY</a:t>
                                        </a:r>
                                        <a:endParaRPr lang="en-US" b="1" dirty="0"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4" name="TextBox 63"/>
                                    <p:cNvSpPr txBox="1"/>
                                    <p:nvPr/>
                                  </p:nvSpPr>
                                  <p:spPr>
                                    <a:xfrm flipH="1">
                                      <a:off x="3148366" y="6540295"/>
                                      <a:ext cx="499265" cy="276999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b="1" dirty="0" smtClean="0">
                                          <a:solidFill>
                                            <a:srgbClr val="0070C0"/>
                                          </a:solidFill>
                                          <a:latin typeface="Calibri" pitchFamily="34" charset="0"/>
                                        </a:rPr>
                                        <a:t>SIFS</a:t>
                                      </a:r>
                                      <a:endParaRPr lang="en-US" b="1" dirty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57" name="TextBox 5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1931168" y="5639494"/>
                                    <a:ext cx="1344654" cy="46166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err="1" smtClean="0">
                                        <a:solidFill>
                                          <a:srgbClr val="FF0000"/>
                                        </a:solidFill>
                                        <a:latin typeface="Calibri" pitchFamily="34" charset="0"/>
                                      </a:rPr>
                                      <a:t>RelayedFrame</a:t>
                                    </a:r>
                                    <a:r>
                                      <a:rPr lang="en-US" b="1" dirty="0" smtClean="0">
                                        <a:solidFill>
                                          <a:srgbClr val="FF0000"/>
                                        </a:solidFill>
                                        <a:latin typeface="Calibri" pitchFamily="34" charset="0"/>
                                      </a:rPr>
                                      <a:t>=1 </a:t>
                                    </a:r>
                                  </a:p>
                                  <a:p>
                                    <a:pPr algn="ctr"/>
                                    <a:r>
                                      <a:rPr lang="en-US" b="1" dirty="0" err="1" smtClean="0">
                                        <a:solidFill>
                                          <a:srgbClr val="92D050"/>
                                        </a:solidFill>
                                        <a:latin typeface="Calibri" pitchFamily="34" charset="0"/>
                                      </a:rPr>
                                      <a:t>AckInd</a:t>
                                    </a:r>
                                    <a:r>
                                      <a:rPr lang="en-US" b="1" dirty="0" smtClean="0">
                                        <a:solidFill>
                                          <a:srgbClr val="92D050"/>
                                        </a:solidFill>
                                        <a:latin typeface="Calibri" pitchFamily="34" charset="0"/>
                                      </a:rPr>
                                      <a:t>=11</a:t>
                                    </a:r>
                                    <a:endParaRPr lang="en-US" sz="1100" b="1" dirty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58" name="TextBox 57"/>
                                  <p:cNvSpPr txBox="1"/>
                                  <p:nvPr/>
                                </p:nvSpPr>
                                <p:spPr>
                                  <a:xfrm>
                                    <a:off x="3610931" y="4556558"/>
                                    <a:ext cx="1802460" cy="461665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err="1">
                                        <a:solidFill>
                                          <a:srgbClr val="FF0000"/>
                                        </a:solidFill>
                                        <a:latin typeface="Calibri" pitchFamily="34" charset="0"/>
                                      </a:rPr>
                                      <a:t>RelayedFrame</a:t>
                                    </a:r>
                                    <a:r>
                                      <a:rPr lang="en-US" b="1" dirty="0">
                                        <a:solidFill>
                                          <a:srgbClr val="FF0000"/>
                                        </a:solidFill>
                                        <a:latin typeface="Calibri" pitchFamily="34" charset="0"/>
                                      </a:rPr>
                                      <a:t>=0 </a:t>
                                    </a:r>
                                    <a:endParaRPr lang="en-US" b="1" dirty="0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  <a:p>
                                    <a:pPr algn="ctr"/>
                                    <a:r>
                                      <a:rPr lang="en-US" b="1" dirty="0" err="1" smtClean="0">
                                        <a:solidFill>
                                          <a:srgbClr val="92D050"/>
                                        </a:solidFill>
                                        <a:latin typeface="Calibri" pitchFamily="34" charset="0"/>
                                      </a:rPr>
                                      <a:t>AckInd</a:t>
                                    </a:r>
                                    <a:r>
                                      <a:rPr lang="en-US" b="1" dirty="0" smtClean="0">
                                        <a:solidFill>
                                          <a:srgbClr val="92D050"/>
                                        </a:solidFill>
                                        <a:latin typeface="Calibri" pitchFamily="34" charset="0"/>
                                      </a:rPr>
                                      <a:t>=00</a:t>
                                    </a:r>
                                    <a:endParaRPr lang="en-US" b="1" dirty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grpSp>
                              <p:nvGrpSpPr>
                                <p:cNvPr id="19" name="Group 126"/>
                                <p:cNvGrpSpPr/>
                                <p:nvPr/>
                              </p:nvGrpSpPr>
                              <p:grpSpPr>
                                <a:xfrm>
                                  <a:off x="3227826" y="5206788"/>
                                  <a:ext cx="397649" cy="122732"/>
                                  <a:chOff x="3227826" y="5206788"/>
                                  <a:chExt cx="397649" cy="122732"/>
                                </a:xfrm>
                              </p:grpSpPr>
                              <p:cxnSp>
                                <p:nvCxnSpPr>
                                  <p:cNvPr id="110" name="Straight Connector 109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3227826" y="5206788"/>
                                    <a:ext cx="0" cy="122732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113" name="Straight Connector 112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3625475" y="5206788"/>
                                    <a:ext cx="0" cy="122732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none" w="sm" len="sm"/>
                                    <a:tailEnd type="none" w="sm" len="sm"/>
                                  </a:ln>
                                  <a:effectLst/>
                                </p:spPr>
                              </p:cxnSp>
                              <p:cxnSp>
                                <p:nvCxnSpPr>
                                  <p:cNvPr id="123" name="Straight Connector 122"/>
                                  <p:cNvCxnSpPr/>
                                  <p:nvPr/>
                                </p:nvCxnSpPr>
                                <p:spPr bwMode="auto">
                                  <a:xfrm>
                                    <a:off x="3227826" y="5268154"/>
                                    <a:ext cx="397649" cy="0"/>
                                  </a:xfrm>
                                  <a:prstGeom prst="line">
                                    <a:avLst/>
                                  </a:prstGeom>
                                  <a:solidFill>
                                    <a:schemeClr val="accent1"/>
                                  </a:solidFill>
                                  <a:ln w="25400" cap="flat" cmpd="sng" algn="ctr">
                                    <a:solidFill>
                                      <a:schemeClr val="bg1">
                                        <a:lumMod val="50000"/>
                                      </a:schemeClr>
                                    </a:solidFill>
                                    <a:prstDash val="solid"/>
                                    <a:round/>
                                    <a:headEnd type="triangle" w="med" len="med"/>
                                    <a:tailEnd type="triangle" w="med" len="med"/>
                                  </a:ln>
                                  <a:effectLst/>
                                </p:spPr>
                              </p:cxnSp>
                            </p:grpSp>
                          </p:grpSp>
                        </p:grpSp>
                        <p:cxnSp>
                          <p:nvCxnSpPr>
                            <p:cNvPr id="190" name="Straight Connector 189"/>
                            <p:cNvCxnSpPr/>
                            <p:nvPr/>
                          </p:nvCxnSpPr>
                          <p:spPr bwMode="auto">
                            <a:xfrm>
                              <a:off x="5435243" y="4095528"/>
                              <a:ext cx="0" cy="122732"/>
                            </a:xfrm>
                            <a:prstGeom prst="line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</p:cxnSp>
                        <p:cxnSp>
                          <p:nvCxnSpPr>
                            <p:cNvPr id="191" name="Straight Connector 190"/>
                            <p:cNvCxnSpPr/>
                            <p:nvPr/>
                          </p:nvCxnSpPr>
                          <p:spPr bwMode="auto">
                            <a:xfrm>
                              <a:off x="5832892" y="4095528"/>
                              <a:ext cx="0" cy="122732"/>
                            </a:xfrm>
                            <a:prstGeom prst="line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</p:cxnSp>
                        <p:cxnSp>
                          <p:nvCxnSpPr>
                            <p:cNvPr id="192" name="Straight Connector 191"/>
                            <p:cNvCxnSpPr/>
                            <p:nvPr/>
                          </p:nvCxnSpPr>
                          <p:spPr bwMode="auto">
                            <a:xfrm>
                              <a:off x="5435243" y="4156894"/>
                              <a:ext cx="397649" cy="0"/>
                            </a:xfrm>
                            <a:prstGeom prst="line">
                              <a:avLst/>
                            </a:prstGeom>
                            <a:solidFill>
                              <a:schemeClr val="accent1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triangle" w="med" len="med"/>
                              <a:tailEnd type="triangle" w="med" len="med"/>
                            </a:ln>
                            <a:effectLst/>
                          </p:spPr>
                        </p:cxnSp>
                      </p:grpSp>
                      <p:sp>
                        <p:nvSpPr>
                          <p:cNvPr id="196" name="TextBox 195"/>
                          <p:cNvSpPr txBox="1"/>
                          <p:nvPr/>
                        </p:nvSpPr>
                        <p:spPr>
                          <a:xfrm>
                            <a:off x="5435243" y="2213234"/>
                            <a:ext cx="1395255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b="1" dirty="0" err="1">
                                <a:solidFill>
                                  <a:srgbClr val="FF0000"/>
                                </a:solidFill>
                                <a:latin typeface="Calibri" pitchFamily="34" charset="0"/>
                              </a:rPr>
                              <a:t>RelayedFrame</a:t>
                            </a:r>
                            <a:r>
                              <a:rPr lang="en-US" b="1" dirty="0">
                                <a:solidFill>
                                  <a:srgbClr val="FF0000"/>
                                </a:solidFill>
                                <a:latin typeface="Calibri" pitchFamily="34" charset="0"/>
                              </a:rPr>
                              <a:t>=0 </a:t>
                            </a:r>
                          </a:p>
                          <a:p>
                            <a:pPr algn="ctr"/>
                            <a:r>
                              <a:rPr lang="en-US" b="1" dirty="0" err="1" smtClean="0">
                                <a:solidFill>
                                  <a:srgbClr val="FFC000"/>
                                </a:solidFill>
                                <a:latin typeface="Calibri" pitchFamily="34" charset="0"/>
                              </a:rPr>
                              <a:t>AckInd</a:t>
                            </a:r>
                            <a:r>
                              <a:rPr lang="en-US" b="1" dirty="0" smtClean="0">
                                <a:solidFill>
                                  <a:srgbClr val="FFC000"/>
                                </a:solidFill>
                                <a:latin typeface="Calibri" pitchFamily="34" charset="0"/>
                              </a:rPr>
                              <a:t>=10</a:t>
                            </a:r>
                            <a:endParaRPr lang="en-US" b="1" dirty="0">
                              <a:solidFill>
                                <a:srgbClr val="FFC00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</p:grpSp>
                  <p:sp>
                    <p:nvSpPr>
                      <p:cNvPr id="224" name="TextBox 223"/>
                      <p:cNvSpPr txBox="1"/>
                      <p:nvPr/>
                    </p:nvSpPr>
                    <p:spPr>
                      <a:xfrm flipH="1">
                        <a:off x="1040062" y="5462702"/>
                        <a:ext cx="3177292" cy="64633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r>
                          <a:rPr lang="en-US" b="1" dirty="0" smtClean="0">
                            <a:solidFill>
                              <a:srgbClr val="0070C0"/>
                            </a:solidFill>
                            <a:latin typeface="Calibri" pitchFamily="34" charset="0"/>
                          </a:rPr>
                          <a:t>STA sends uplink DATA frame with response frame bits set to 11, so that other STAs can expect another DATA frame will follow</a:t>
                        </a:r>
                      </a:p>
                    </p:txBody>
                  </p:sp>
                </p:grpSp>
              </p:grpSp>
              <p:cxnSp>
                <p:nvCxnSpPr>
                  <p:cNvPr id="231" name="Straight Arrow Connector 230"/>
                  <p:cNvCxnSpPr/>
                  <p:nvPr/>
                </p:nvCxnSpPr>
                <p:spPr bwMode="auto">
                  <a:xfrm>
                    <a:off x="3896710" y="3699585"/>
                    <a:ext cx="482934" cy="336626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rgbClr val="0070C0"/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</p:grpSp>
            <p:cxnSp>
              <p:nvCxnSpPr>
                <p:cNvPr id="237" name="Straight Arrow Connector 236"/>
                <p:cNvCxnSpPr>
                  <a:stCxn id="239" idx="3"/>
                </p:cNvCxnSpPr>
                <p:nvPr/>
              </p:nvCxnSpPr>
              <p:spPr bwMode="auto">
                <a:xfrm flipH="1">
                  <a:off x="4048359" y="5193715"/>
                  <a:ext cx="294423" cy="372756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rgbClr val="0070C0"/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  <p:cxnSp>
            <p:nvCxnSpPr>
              <p:cNvPr id="252" name="Straight Arrow Connector 251"/>
              <p:cNvCxnSpPr/>
              <p:nvPr/>
            </p:nvCxnSpPr>
            <p:spPr bwMode="auto">
              <a:xfrm flipV="1">
                <a:off x="2176092" y="5636666"/>
                <a:ext cx="385007" cy="336564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</p:grpSp>
        <p:cxnSp>
          <p:nvCxnSpPr>
            <p:cNvPr id="51" name="Straight Connector 50"/>
            <p:cNvCxnSpPr/>
            <p:nvPr/>
          </p:nvCxnSpPr>
          <p:spPr bwMode="auto">
            <a:xfrm flipV="1">
              <a:off x="2086321" y="3610572"/>
              <a:ext cx="5442864" cy="206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3" name="Date Placeholder 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4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TXOP Sharing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When a Relay receives a valid frame, the Relay may response with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An Implicit ACK in next-hop transmission after SIFS, if Relay has received Relayed Frame bit set to 1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An ACK after SIFS with Relayed Frame bit set to 1, and continue with next-hop DATA transmission after SIFS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An ACK after SIFS with Relayed Frame bit set to 0, and does not continue to use the remaining TXOP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A relay may set Relayed Frame bit to 1 only if it has received a More Data bit set to 0.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28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Proposed to define a new Relayed Frame bit for operation within a relay shared TXOP.</a:t>
            </a:r>
          </a:p>
          <a:p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23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Do you support a Relayed Frame bit in the Frame Control field for TXOP operation in slide 11?</a:t>
            </a:r>
          </a:p>
          <a:p>
            <a:endParaRPr lang="en-US" sz="1600" dirty="0" smtClean="0"/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Abstain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5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Do you support a Relayed Frame bit in the NDP ACK SIG field for TXOP operation in slide 11?</a:t>
            </a:r>
          </a:p>
          <a:p>
            <a:endParaRPr lang="en-US" sz="1600" dirty="0" smtClean="0"/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Yes</a:t>
            </a:r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No </a:t>
            </a:r>
          </a:p>
          <a:p>
            <a:pPr lvl="1">
              <a:buFont typeface="Wingdings" pitchFamily="2" charset="2"/>
              <a:buChar char="q"/>
            </a:pPr>
            <a:r>
              <a:rPr lang="en-US" sz="1400" dirty="0" smtClean="0"/>
              <a:t>Abstain</a:t>
            </a:r>
          </a:p>
          <a:p>
            <a:pPr lvl="1"/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83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[1] </a:t>
            </a:r>
            <a:r>
              <a:rPr lang="en-US" sz="1600" dirty="0"/>
              <a:t>E. Wong et al., </a:t>
            </a:r>
            <a:r>
              <a:rPr lang="en-US" sz="1600" dirty="0" smtClean="0"/>
              <a:t>“</a:t>
            </a:r>
            <a:r>
              <a:rPr lang="en-US" sz="1600" dirty="0"/>
              <a:t>Two-Hop Relay Function</a:t>
            </a:r>
            <a:r>
              <a:rPr lang="en-US" sz="1600" dirty="0" smtClean="0"/>
              <a:t>,” </a:t>
            </a:r>
            <a:r>
              <a:rPr lang="en-US" sz="1600" dirty="0"/>
              <a:t>IEEE </a:t>
            </a:r>
            <a:r>
              <a:rPr lang="en-US" sz="1600" dirty="0" smtClean="0"/>
              <a:t>11-12/</a:t>
            </a:r>
            <a:r>
              <a:rPr lang="en-US" sz="1600" dirty="0"/>
              <a:t>1330</a:t>
            </a:r>
            <a:r>
              <a:rPr lang="en-US" sz="1600" dirty="0" smtClean="0"/>
              <a:t>r0</a:t>
            </a:r>
            <a:endParaRPr lang="en-US" sz="1600" dirty="0"/>
          </a:p>
          <a:p>
            <a:r>
              <a:rPr lang="en-US" sz="1600" dirty="0" smtClean="0"/>
              <a:t>[2] Y. Kwon </a:t>
            </a:r>
            <a:r>
              <a:rPr lang="en-US" sz="1600" dirty="0"/>
              <a:t>et al., </a:t>
            </a:r>
            <a:r>
              <a:rPr lang="en-US" sz="1600" dirty="0" smtClean="0"/>
              <a:t>“</a:t>
            </a:r>
            <a:r>
              <a:rPr lang="en-US" sz="1600" dirty="0"/>
              <a:t>Implicit ACK for Relay</a:t>
            </a:r>
            <a:r>
              <a:rPr lang="en-US" sz="1600" dirty="0" smtClean="0"/>
              <a:t>,” </a:t>
            </a:r>
            <a:r>
              <a:rPr lang="en-US" sz="1600" dirty="0"/>
              <a:t>IEEE </a:t>
            </a:r>
            <a:r>
              <a:rPr lang="en-US" sz="1600" dirty="0" smtClean="0"/>
              <a:t>11-13/0075r0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1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227669"/>
              </p:ext>
            </p:extLst>
          </p:nvPr>
        </p:nvGraphicFramePr>
        <p:xfrm>
          <a:off x="846138" y="889000"/>
          <a:ext cx="7434274" cy="511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Document" r:id="rId5" imgW="10992959" imgH="8017665" progId="Word.Document.8">
                  <p:embed/>
                </p:oleObj>
              </mc:Choice>
              <mc:Fallback>
                <p:oleObj name="Document" r:id="rId5" imgW="10992959" imgH="801766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889000"/>
                        <a:ext cx="7434274" cy="5113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5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983740"/>
              </p:ext>
            </p:extLst>
          </p:nvPr>
        </p:nvGraphicFramePr>
        <p:xfrm>
          <a:off x="850733" y="947738"/>
          <a:ext cx="7501687" cy="5001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Document" r:id="rId5" imgW="10978054" imgH="8017665" progId="Word.Document.8">
                  <p:embed/>
                </p:oleObj>
              </mc:Choice>
              <mc:Fallback>
                <p:oleObj name="Document" r:id="rId5" imgW="10978054" imgH="801766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733" y="947738"/>
                        <a:ext cx="7501687" cy="5001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1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27632E4-6864-4945-9411-3D2F8770E204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75924"/>
              </p:ext>
            </p:extLst>
          </p:nvPr>
        </p:nvGraphicFramePr>
        <p:xfrm>
          <a:off x="769938" y="906463"/>
          <a:ext cx="7690494" cy="515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Document" r:id="rId5" imgW="11412144" imgH="8359630" progId="Word.Document.8">
                  <p:embed/>
                </p:oleObj>
              </mc:Choice>
              <mc:Fallback>
                <p:oleObj name="Document" r:id="rId5" imgW="11412144" imgH="83596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906463"/>
                        <a:ext cx="7690494" cy="515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1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The concept of TXOP sharing for relay to minimize power consumption and number of channel contentions has been presented in [1]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Two ACK procedures are accepted for TXOP sharing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dirty="0" smtClean="0"/>
              <a:t>Explicit ACK [1]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dirty="0" smtClean="0"/>
              <a:t>Implicit ACK [2]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This proposal elaborates on the rules for TXOP operation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Proposed to use a new bit for the purpose of operating within a relay shared TXOP</a:t>
            </a:r>
          </a:p>
          <a:p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62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Signaling for Relay TXOP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Relayed Frame field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dirty="0" smtClean="0"/>
              <a:t>1-bit to indicate if a frame is relayed within a TXOP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14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For ACK and CTS frame, a similar bit is also needed in the Frame Control field and NDP SIG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If this bit is set in an initiating frame (e.g. DATA), then it is a capability indication for implicit ACK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If this bit is set in a responding frame (e.g. ACK, CTS), then it indicates relay shall share the TXOP and continue to transmit the frame over the next hop after SIFS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The choice of which ACK procedure is decided by the Relay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55" name="Group 54"/>
          <p:cNvGrpSpPr/>
          <p:nvPr/>
        </p:nvGrpSpPr>
        <p:grpSpPr>
          <a:xfrm>
            <a:off x="1021862" y="2634359"/>
            <a:ext cx="6970518" cy="1034722"/>
            <a:chOff x="599846" y="2574298"/>
            <a:chExt cx="6970518" cy="1034722"/>
          </a:xfrm>
        </p:grpSpPr>
        <p:grpSp>
          <p:nvGrpSpPr>
            <p:cNvPr id="7" name="Group 6"/>
            <p:cNvGrpSpPr/>
            <p:nvPr/>
          </p:nvGrpSpPr>
          <p:grpSpPr>
            <a:xfrm>
              <a:off x="599846" y="2574298"/>
              <a:ext cx="6970517" cy="674683"/>
              <a:chOff x="580428" y="2597986"/>
              <a:chExt cx="6970517" cy="674683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009355" y="2597986"/>
                <a:ext cx="6541590" cy="674683"/>
                <a:chOff x="757427" y="2294509"/>
                <a:chExt cx="6541590" cy="674683"/>
              </a:xfrm>
            </p:grpSpPr>
            <p:grpSp>
              <p:nvGrpSpPr>
                <p:cNvPr id="22" name="Group 21"/>
                <p:cNvGrpSpPr/>
                <p:nvPr/>
              </p:nvGrpSpPr>
              <p:grpSpPr>
                <a:xfrm>
                  <a:off x="757427" y="2294509"/>
                  <a:ext cx="6541590" cy="674683"/>
                  <a:chOff x="757427" y="2294509"/>
                  <a:chExt cx="6541590" cy="674683"/>
                </a:xfrm>
              </p:grpSpPr>
              <p:grpSp>
                <p:nvGrpSpPr>
                  <p:cNvPr id="6" name="Group 5"/>
                  <p:cNvGrpSpPr/>
                  <p:nvPr/>
                </p:nvGrpSpPr>
                <p:grpSpPr>
                  <a:xfrm>
                    <a:off x="757427" y="2294509"/>
                    <a:ext cx="6541590" cy="674683"/>
                    <a:chOff x="998515" y="1899995"/>
                    <a:chExt cx="6541590" cy="674683"/>
                  </a:xfrm>
                </p:grpSpPr>
                <p:sp>
                  <p:nvSpPr>
                    <p:cNvPr id="9" name="Rectangle 8"/>
                    <p:cNvSpPr/>
                    <p:nvPr/>
                  </p:nvSpPr>
                  <p:spPr bwMode="auto">
                    <a:xfrm>
                      <a:off x="998515" y="2184315"/>
                      <a:ext cx="661505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Protocol Version</a:t>
                      </a:r>
                    </a:p>
                  </p:txBody>
                </p:sp>
                <p:sp>
                  <p:nvSpPr>
                    <p:cNvPr id="11" name="Rectangle 10"/>
                    <p:cNvSpPr/>
                    <p:nvPr/>
                  </p:nvSpPr>
                  <p:spPr bwMode="auto">
                    <a:xfrm>
                      <a:off x="1660023" y="2184315"/>
                      <a:ext cx="506900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Type</a:t>
                      </a:r>
                    </a:p>
                  </p:txBody>
                </p:sp>
                <p:sp>
                  <p:nvSpPr>
                    <p:cNvPr id="12" name="Rectangle 11"/>
                    <p:cNvSpPr/>
                    <p:nvPr/>
                  </p:nvSpPr>
                  <p:spPr bwMode="auto">
                    <a:xfrm>
                      <a:off x="2166927" y="2184316"/>
                      <a:ext cx="504287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From DS</a:t>
                      </a:r>
                    </a:p>
                  </p:txBody>
                </p:sp>
                <p:sp>
                  <p:nvSpPr>
                    <p:cNvPr id="13" name="Rectangle 12"/>
                    <p:cNvSpPr/>
                    <p:nvPr/>
                  </p:nvSpPr>
                  <p:spPr bwMode="auto">
                    <a:xfrm>
                      <a:off x="2671212" y="2184316"/>
                      <a:ext cx="773723" cy="390360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More </a:t>
                      </a:r>
                      <a:r>
                        <a:rPr lang="en-US" sz="1050" dirty="0" smtClean="0">
                          <a:latin typeface="Calibri" pitchFamily="34" charset="0"/>
                        </a:rPr>
                        <a:t>Fragments</a:t>
                      </a:r>
                      <a:endParaRPr kumimoji="0" lang="en-US" sz="105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4" name="Rectangle 13"/>
                    <p:cNvSpPr/>
                    <p:nvPr/>
                  </p:nvSpPr>
                  <p:spPr bwMode="auto">
                    <a:xfrm>
                      <a:off x="3444935" y="2184316"/>
                      <a:ext cx="551524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Power</a:t>
                      </a:r>
                      <a:r>
                        <a:rPr kumimoji="0" lang="en-US" sz="1050" i="0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en-US" sz="1050" dirty="0" err="1" smtClean="0">
                          <a:latin typeface="Calibri" pitchFamily="34" charset="0"/>
                        </a:rPr>
                        <a:t>Mgmt</a:t>
                      </a:r>
                      <a:endParaRPr kumimoji="0" lang="en-US" sz="105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5" name="Rectangle 14"/>
                    <p:cNvSpPr/>
                    <p:nvPr/>
                  </p:nvSpPr>
                  <p:spPr bwMode="auto">
                    <a:xfrm>
                      <a:off x="3996459" y="2183668"/>
                      <a:ext cx="492593" cy="391010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More Data</a:t>
                      </a:r>
                    </a:p>
                  </p:txBody>
                </p:sp>
                <p:sp>
                  <p:nvSpPr>
                    <p:cNvPr id="16" name="Rectangle 15"/>
                    <p:cNvSpPr/>
                    <p:nvPr/>
                  </p:nvSpPr>
                  <p:spPr bwMode="auto">
                    <a:xfrm>
                      <a:off x="4489052" y="2184316"/>
                      <a:ext cx="720080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Protected Frame</a:t>
                      </a:r>
                    </a:p>
                  </p:txBody>
                </p:sp>
                <p:sp>
                  <p:nvSpPr>
                    <p:cNvPr id="17" name="Rectangle 16"/>
                    <p:cNvSpPr/>
                    <p:nvPr/>
                  </p:nvSpPr>
                  <p:spPr bwMode="auto">
                    <a:xfrm>
                      <a:off x="5209132" y="2184316"/>
                      <a:ext cx="601165" cy="390361"/>
                    </a:xfrm>
                    <a:prstGeom prst="rect">
                      <a:avLst/>
                    </a:prstGeom>
                    <a:noFill/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EOSP</a:t>
                      </a:r>
                    </a:p>
                  </p:txBody>
                </p:sp>
                <p:sp>
                  <p:nvSpPr>
                    <p:cNvPr id="19" name="Rectangle 18"/>
                    <p:cNvSpPr/>
                    <p:nvPr/>
                  </p:nvSpPr>
                  <p:spPr bwMode="auto">
                    <a:xfrm>
                      <a:off x="6652449" y="2184316"/>
                      <a:ext cx="887656" cy="390361"/>
                    </a:xfrm>
                    <a:prstGeom prst="rect">
                      <a:avLst/>
                    </a:prstGeom>
                    <a:solidFill>
                      <a:srgbClr val="FFCC00"/>
                    </a:solidFill>
                    <a:ln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dirty="0" smtClean="0">
                          <a:latin typeface="Calibri" pitchFamily="34" charset="0"/>
                        </a:rPr>
                        <a:t>Relayed</a:t>
                      </a:r>
                    </a:p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dirty="0" smtClean="0">
                          <a:latin typeface="Calibri" pitchFamily="34" charset="0"/>
                        </a:rPr>
                        <a:t>Frame</a:t>
                      </a:r>
                    </a:p>
                  </p:txBody>
                </p:sp>
                <p:grpSp>
                  <p:nvGrpSpPr>
                    <p:cNvPr id="32" name="Group 31"/>
                    <p:cNvGrpSpPr/>
                    <p:nvPr/>
                  </p:nvGrpSpPr>
                  <p:grpSpPr>
                    <a:xfrm>
                      <a:off x="998515" y="1899995"/>
                      <a:ext cx="6541590" cy="288181"/>
                      <a:chOff x="634749" y="2811997"/>
                      <a:chExt cx="6964514" cy="471894"/>
                    </a:xfrm>
                  </p:grpSpPr>
                  <p:sp>
                    <p:nvSpPr>
                      <p:cNvPr id="33" name="Rectangle 32"/>
                      <p:cNvSpPr/>
                      <p:nvPr/>
                    </p:nvSpPr>
                    <p:spPr bwMode="auto">
                      <a:xfrm>
                        <a:off x="634749" y="2818275"/>
                        <a:ext cx="704271" cy="465616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2</a:t>
                        </a:r>
                      </a:p>
                    </p:txBody>
                  </p:sp>
                  <p:sp>
                    <p:nvSpPr>
                      <p:cNvPr id="34" name="Rectangle 33"/>
                      <p:cNvSpPr/>
                      <p:nvPr/>
                    </p:nvSpPr>
                    <p:spPr bwMode="auto">
                      <a:xfrm>
                        <a:off x="1339019" y="2818272"/>
                        <a:ext cx="539682" cy="465616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4</a:t>
                        </a:r>
                      </a:p>
                    </p:txBody>
                  </p:sp>
                  <p:sp>
                    <p:nvSpPr>
                      <p:cNvPr id="35" name="Rectangle 34"/>
                      <p:cNvSpPr/>
                      <p:nvPr/>
                    </p:nvSpPr>
                    <p:spPr bwMode="auto">
                      <a:xfrm>
                        <a:off x="1878696" y="2818274"/>
                        <a:ext cx="536894" cy="459284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36" name="Rectangle 35"/>
                      <p:cNvSpPr/>
                      <p:nvPr/>
                    </p:nvSpPr>
                    <p:spPr bwMode="auto">
                      <a:xfrm>
                        <a:off x="2412802" y="2824394"/>
                        <a:ext cx="823748" cy="453171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37" name="Rectangle 36"/>
                      <p:cNvSpPr/>
                      <p:nvPr/>
                    </p:nvSpPr>
                    <p:spPr bwMode="auto">
                      <a:xfrm>
                        <a:off x="3239335" y="2824441"/>
                        <a:ext cx="587180" cy="453171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38" name="Rectangle 37"/>
                      <p:cNvSpPr/>
                      <p:nvPr/>
                    </p:nvSpPr>
                    <p:spPr bwMode="auto">
                      <a:xfrm>
                        <a:off x="4350955" y="2824439"/>
                        <a:ext cx="768415" cy="452064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39" name="Rectangle 38"/>
                      <p:cNvSpPr/>
                      <p:nvPr/>
                    </p:nvSpPr>
                    <p:spPr bwMode="auto">
                      <a:xfrm>
                        <a:off x="5118487" y="2824441"/>
                        <a:ext cx="640032" cy="453120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41" name="Rectangle 40"/>
                      <p:cNvSpPr/>
                      <p:nvPr/>
                    </p:nvSpPr>
                    <p:spPr bwMode="auto">
                      <a:xfrm>
                        <a:off x="6654219" y="2811999"/>
                        <a:ext cx="945044" cy="459449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42" name="Rectangle 41"/>
                      <p:cNvSpPr/>
                      <p:nvPr/>
                    </p:nvSpPr>
                    <p:spPr bwMode="auto">
                      <a:xfrm>
                        <a:off x="5758520" y="2811997"/>
                        <a:ext cx="896602" cy="459449"/>
                      </a:xfrm>
                      <a:prstGeom prst="rect">
                        <a:avLst/>
                      </a:prstGeom>
                      <a:noFill/>
                      <a:ln w="19050" cap="flat" cmpd="sng" algn="ctr">
                        <a:noFill/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en-US" sz="105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</a:rPr>
                          <a:t>3</a:t>
                        </a:r>
                      </a:p>
                    </p:txBody>
                  </p:sp>
                </p:grpSp>
              </p:grpSp>
              <p:sp>
                <p:nvSpPr>
                  <p:cNvPr id="46" name="Rectangle 45"/>
                  <p:cNvSpPr/>
                  <p:nvPr/>
                </p:nvSpPr>
                <p:spPr bwMode="auto">
                  <a:xfrm>
                    <a:off x="5569209" y="2578858"/>
                    <a:ext cx="842152" cy="390333"/>
                  </a:xfrm>
                  <a:prstGeom prst="rect">
                    <a:avLst/>
                  </a:prstGeom>
                  <a:noFill/>
                  <a:ln w="1905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05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rPr>
                      <a:t>TID</a:t>
                    </a:r>
                  </a:p>
                </p:txBody>
              </p:sp>
            </p:grpSp>
            <p:sp>
              <p:nvSpPr>
                <p:cNvPr id="53" name="Rectangle 52"/>
                <p:cNvSpPr/>
                <p:nvPr/>
              </p:nvSpPr>
              <p:spPr bwMode="auto">
                <a:xfrm>
                  <a:off x="3755370" y="2302109"/>
                  <a:ext cx="492593" cy="280581"/>
                </a:xfrm>
                <a:prstGeom prst="rect">
                  <a:avLst/>
                </a:prstGeom>
                <a:noFill/>
                <a:ln w="19050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5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</a:rPr>
                    <a:t>1</a:t>
                  </a:r>
                </a:p>
              </p:txBody>
            </p:sp>
          </p:grpSp>
          <p:sp>
            <p:nvSpPr>
              <p:cNvPr id="52" name="Rectangle 51"/>
              <p:cNvSpPr/>
              <p:nvPr/>
            </p:nvSpPr>
            <p:spPr bwMode="auto">
              <a:xfrm>
                <a:off x="580428" y="2600539"/>
                <a:ext cx="661505" cy="278030"/>
              </a:xfrm>
              <a:prstGeom prst="rect">
                <a:avLst/>
              </a:prstGeom>
              <a:noFill/>
              <a:ln w="1905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Bits: </a:t>
                </a:r>
              </a:p>
            </p:txBody>
          </p:sp>
        </p:grpSp>
        <p:sp>
          <p:nvSpPr>
            <p:cNvPr id="54" name="Rectangle 53"/>
            <p:cNvSpPr/>
            <p:nvPr/>
          </p:nvSpPr>
          <p:spPr bwMode="auto">
            <a:xfrm>
              <a:off x="1028774" y="3248980"/>
              <a:ext cx="6541590" cy="36004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Frame Control field in</a:t>
              </a:r>
              <a:r>
                <a:rPr kumimoji="0" lang="en-US" b="1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short MAC header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8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Downlink with Explicit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61" name="Group 60"/>
          <p:cNvGrpSpPr/>
          <p:nvPr/>
        </p:nvGrpSpPr>
        <p:grpSpPr>
          <a:xfrm>
            <a:off x="985284" y="2084825"/>
            <a:ext cx="7043166" cy="3720510"/>
            <a:chOff x="855239" y="2200547"/>
            <a:chExt cx="7043166" cy="3720510"/>
          </a:xfrm>
        </p:grpSpPr>
        <p:sp>
          <p:nvSpPr>
            <p:cNvPr id="82" name="TextBox 81"/>
            <p:cNvSpPr txBox="1"/>
            <p:nvPr/>
          </p:nvSpPr>
          <p:spPr>
            <a:xfrm>
              <a:off x="3579123" y="3913166"/>
              <a:ext cx="1418894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Calibri" pitchFamily="34" charset="0"/>
                </a:rPr>
                <a:t>RelayedFrame</a:t>
              </a:r>
              <a:r>
                <a:rPr lang="en-US" b="1" dirty="0">
                  <a:solidFill>
                    <a:srgbClr val="FF0000"/>
                  </a:solidFill>
                  <a:latin typeface="Calibri" pitchFamily="34" charset="0"/>
                </a:rPr>
                <a:t>=1</a:t>
              </a:r>
              <a:endParaRPr lang="en-US" sz="1100" b="1" dirty="0">
                <a:solidFill>
                  <a:srgbClr val="FF0000"/>
                </a:solidFill>
                <a:latin typeface="Calibri" pitchFamily="34" charset="0"/>
              </a:endParaRPr>
            </a:p>
            <a:p>
              <a:pPr algn="ctr"/>
              <a:r>
                <a:rPr lang="en-US" b="1" dirty="0" err="1" smtClean="0">
                  <a:solidFill>
                    <a:srgbClr val="FFC000"/>
                  </a:solidFill>
                  <a:latin typeface="Calibri" pitchFamily="34" charset="0"/>
                </a:rPr>
                <a:t>AckInd</a:t>
              </a:r>
              <a:r>
                <a:rPr lang="en-US" b="1" dirty="0" smtClean="0">
                  <a:solidFill>
                    <a:srgbClr val="FFC000"/>
                  </a:solidFill>
                  <a:latin typeface="Calibri" pitchFamily="34" charset="0"/>
                </a:rPr>
                <a:t>=11</a:t>
              </a:r>
              <a:endParaRPr lang="en-US" sz="1400" b="1" dirty="0">
                <a:solidFill>
                  <a:srgbClr val="FFC000"/>
                </a:solidFill>
                <a:latin typeface="Calibri" pitchFamily="34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55239" y="2200547"/>
              <a:ext cx="7043166" cy="3720510"/>
              <a:chOff x="855239" y="2200547"/>
              <a:chExt cx="7043166" cy="372051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855239" y="2200547"/>
                <a:ext cx="7043166" cy="3720510"/>
                <a:chOff x="855239" y="2200547"/>
                <a:chExt cx="7043166" cy="3720510"/>
              </a:xfrm>
            </p:grpSpPr>
            <p:grpSp>
              <p:nvGrpSpPr>
                <p:cNvPr id="260" name="Group 259"/>
                <p:cNvGrpSpPr/>
                <p:nvPr/>
              </p:nvGrpSpPr>
              <p:grpSpPr>
                <a:xfrm>
                  <a:off x="855239" y="2200547"/>
                  <a:ext cx="7043166" cy="3720510"/>
                  <a:chOff x="726183" y="2178383"/>
                  <a:chExt cx="7043166" cy="3720510"/>
                </a:xfrm>
              </p:grpSpPr>
              <p:grpSp>
                <p:nvGrpSpPr>
                  <p:cNvPr id="242" name="Group 241"/>
                  <p:cNvGrpSpPr/>
                  <p:nvPr/>
                </p:nvGrpSpPr>
                <p:grpSpPr>
                  <a:xfrm>
                    <a:off x="726183" y="2178383"/>
                    <a:ext cx="7043166" cy="3720510"/>
                    <a:chOff x="726183" y="2058597"/>
                    <a:chExt cx="7043166" cy="3720510"/>
                  </a:xfrm>
                </p:grpSpPr>
                <p:grpSp>
                  <p:nvGrpSpPr>
                    <p:cNvPr id="235" name="Group 234"/>
                    <p:cNvGrpSpPr/>
                    <p:nvPr/>
                  </p:nvGrpSpPr>
                  <p:grpSpPr>
                    <a:xfrm>
                      <a:off x="726183" y="2058597"/>
                      <a:ext cx="7043166" cy="3720510"/>
                      <a:chOff x="979490" y="1747919"/>
                      <a:chExt cx="7043166" cy="3720510"/>
                    </a:xfrm>
                  </p:grpSpPr>
                  <p:grpSp>
                    <p:nvGrpSpPr>
                      <p:cNvPr id="234" name="Group 233"/>
                      <p:cNvGrpSpPr/>
                      <p:nvPr/>
                    </p:nvGrpSpPr>
                    <p:grpSpPr>
                      <a:xfrm>
                        <a:off x="979490" y="1747919"/>
                        <a:ext cx="7043166" cy="3720510"/>
                        <a:chOff x="979490" y="1747919"/>
                        <a:chExt cx="7043166" cy="3720510"/>
                      </a:xfrm>
                    </p:grpSpPr>
                    <p:sp>
                      <p:nvSpPr>
                        <p:cNvPr id="219" name="TextBox 218"/>
                        <p:cNvSpPr txBox="1"/>
                        <p:nvPr/>
                      </p:nvSpPr>
                      <p:spPr>
                        <a:xfrm flipH="1">
                          <a:off x="1280055" y="3535732"/>
                          <a:ext cx="2813381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  <a:latin typeface="Calibri" pitchFamily="34" charset="0"/>
                            </a:rPr>
                            <a:t>Relay sends ACK, and set response frame bits to 11 for next outgoing frame </a:t>
                          </a:r>
                          <a:endParaRPr lang="en-US" b="1" dirty="0">
                            <a:solidFill>
                              <a:srgbClr val="0070C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grpSp>
                      <p:nvGrpSpPr>
                        <p:cNvPr id="226" name="Group 225"/>
                        <p:cNvGrpSpPr/>
                        <p:nvPr/>
                      </p:nvGrpSpPr>
                      <p:grpSpPr>
                        <a:xfrm>
                          <a:off x="979490" y="1747919"/>
                          <a:ext cx="7043166" cy="3720510"/>
                          <a:chOff x="902486" y="1620882"/>
                          <a:chExt cx="7043166" cy="3720510"/>
                        </a:xfrm>
                      </p:grpSpPr>
                      <p:grpSp>
                        <p:nvGrpSpPr>
                          <p:cNvPr id="218" name="Group 217"/>
                          <p:cNvGrpSpPr/>
                          <p:nvPr/>
                        </p:nvGrpSpPr>
                        <p:grpSpPr>
                          <a:xfrm>
                            <a:off x="1438593" y="2264694"/>
                            <a:ext cx="6507059" cy="3076698"/>
                            <a:chOff x="846714" y="2224035"/>
                            <a:chExt cx="6507059" cy="3076698"/>
                          </a:xfrm>
                        </p:grpSpPr>
                        <p:sp>
                          <p:nvSpPr>
                            <p:cNvPr id="109" name="Rectangle 108"/>
                            <p:cNvSpPr/>
                            <p:nvPr/>
                          </p:nvSpPr>
                          <p:spPr bwMode="auto">
                            <a:xfrm>
                              <a:off x="4402412" y="3754507"/>
                              <a:ext cx="1629139" cy="317417"/>
                            </a:xfrm>
                            <a:prstGeom prst="rect">
                              <a:avLst/>
                            </a:prstGeom>
                            <a:solidFill>
                              <a:srgbClr val="92D050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lang="en-US" b="1" dirty="0" smtClean="0">
                                  <a:latin typeface="Calibri" pitchFamily="34" charset="0"/>
                                </a:rPr>
                                <a:t>DATA</a:t>
                              </a:r>
                              <a:endParaRPr kumimoji="0" lang="en-US" sz="1100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itchFamily="34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216" name="Group 215"/>
                            <p:cNvGrpSpPr/>
                            <p:nvPr/>
                          </p:nvGrpSpPr>
                          <p:grpSpPr>
                            <a:xfrm>
                              <a:off x="846714" y="2224035"/>
                              <a:ext cx="6507059" cy="3076698"/>
                              <a:chOff x="846714" y="2224035"/>
                              <a:chExt cx="6507059" cy="3076698"/>
                            </a:xfrm>
                          </p:grpSpPr>
                          <p:grpSp>
                            <p:nvGrpSpPr>
                              <p:cNvPr id="193" name="Group 192"/>
                              <p:cNvGrpSpPr/>
                              <p:nvPr/>
                            </p:nvGrpSpPr>
                            <p:grpSpPr>
                              <a:xfrm>
                                <a:off x="846714" y="2224035"/>
                                <a:ext cx="6507059" cy="3076698"/>
                                <a:chOff x="846714" y="2224035"/>
                                <a:chExt cx="6507059" cy="3076698"/>
                              </a:xfrm>
                            </p:grpSpPr>
                            <p:grpSp>
                              <p:nvGrpSpPr>
                                <p:cNvPr id="173" name="Group 172"/>
                                <p:cNvGrpSpPr/>
                                <p:nvPr/>
                              </p:nvGrpSpPr>
                              <p:grpSpPr>
                                <a:xfrm>
                                  <a:off x="846714" y="2224035"/>
                                  <a:ext cx="6507059" cy="3076698"/>
                                  <a:chOff x="846714" y="2224035"/>
                                  <a:chExt cx="6507059" cy="3076698"/>
                                </a:xfrm>
                              </p:grpSpPr>
                              <p:sp>
                                <p:nvSpPr>
                                  <p:cNvPr id="161" name="TextBox 160"/>
                                  <p:cNvSpPr txBox="1"/>
                                  <p:nvPr/>
                                </p:nvSpPr>
                                <p:spPr>
                                  <a:xfrm flipH="1">
                                    <a:off x="5994885" y="4156893"/>
                                    <a:ext cx="487994" cy="27699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SIFS</a:t>
                                    </a:r>
                                    <a:endParaRPr lang="en-US" b="1" dirty="0">
                                      <a:solidFill>
                                        <a:srgbClr val="0070C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158" name="Group 157"/>
                                  <p:cNvGrpSpPr/>
                                  <p:nvPr/>
                                </p:nvGrpSpPr>
                                <p:grpSpPr>
                                  <a:xfrm>
                                    <a:off x="846714" y="2224035"/>
                                    <a:ext cx="6507059" cy="3076698"/>
                                    <a:chOff x="846714" y="2224035"/>
                                    <a:chExt cx="6507059" cy="3076698"/>
                                  </a:xfrm>
                                </p:grpSpPr>
                                <p:grpSp>
                                  <p:nvGrpSpPr>
                                    <p:cNvPr id="53" name="Group 105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846714" y="2224035"/>
                                      <a:ext cx="6507059" cy="3076698"/>
                                      <a:chOff x="824862" y="3496176"/>
                                      <a:chExt cx="6507059" cy="3076698"/>
                                    </a:xfrm>
                                  </p:grpSpPr>
                                  <p:grpSp>
                                    <p:nvGrpSpPr>
                                      <p:cNvPr id="54" name="Group 104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824862" y="3944972"/>
                                        <a:ext cx="6507059" cy="2627902"/>
                                        <a:chOff x="824862" y="3944972"/>
                                        <a:chExt cx="6507059" cy="2627902"/>
                                      </a:xfrm>
                                    </p:grpSpPr>
                                    <p:grpSp>
                                      <p:nvGrpSpPr>
                                        <p:cNvPr id="65" name="Group 59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824862" y="3944972"/>
                                          <a:ext cx="6507059" cy="2627902"/>
                                          <a:chOff x="1019441" y="4129638"/>
                                          <a:chExt cx="6507059" cy="2627902"/>
                                        </a:xfrm>
                                      </p:grpSpPr>
                                      <p:cxnSp>
                                        <p:nvCxnSpPr>
                                          <p:cNvPr id="74" name="Straight Connector 73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>
                                            <a:off x="1714416" y="4449123"/>
                                            <a:ext cx="5812084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cxnSp>
                                        <p:nvCxnSpPr>
                                          <p:cNvPr id="75" name="Straight Connector 74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 flipV="1">
                                            <a:off x="1714416" y="6601851"/>
                                            <a:ext cx="5812084" cy="1803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sp>
                                        <p:nvSpPr>
                                          <p:cNvPr id="76" name="Rectangle 75"/>
                                          <p:cNvSpPr/>
                                          <p:nvPr/>
                                        </p:nvSpPr>
                                        <p:spPr bwMode="auto">
                                          <a:xfrm>
                                            <a:off x="2011010" y="4129638"/>
                                            <a:ext cx="1190554" cy="31741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solidFill>
                                            <a:srgbClr val="92D050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  <p:txBody>
                                          <a:bodyPr vert="horz" wrap="square" lIns="91440" tIns="45720" rIns="91440" bIns="45720" numCol="1" rtlCol="0" anchor="ctr" anchorCtr="0" compatLnSpc="1">
                                            <a:prstTxWarp prst="textNoShape">
                                              <a:avLst/>
                                            </a:prstTxWarp>
                                          </a:bodyPr>
                                          <a:lstStyle/>
                                          <a:p>
                                            <a:pPr marL="0" marR="0" indent="0" algn="ctr" defTabSz="914400" rtl="0" eaLnBrk="0" fontAlgn="base" latinLnBrk="0" hangingPunct="0">
                                              <a:lnSpc>
                                                <a:spcPct val="100000"/>
                                              </a:lnSpc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buClrTx/>
                                              <a:buSzTx/>
                                              <a:buFontTx/>
                                              <a:buNone/>
                                              <a:tabLst/>
                                            </a:pPr>
                                            <a:r>
                                              <a:rPr lang="en-US" b="1" dirty="0" smtClean="0">
                                                <a:latin typeface="Calibri" pitchFamily="34" charset="0"/>
                                              </a:rPr>
                                              <a:t>DATA</a:t>
                                            </a:r>
                                            <a:endParaRPr kumimoji="0" lang="en-US" sz="1100" b="1" i="0" u="none" strike="noStrike" cap="none" normalizeH="0" baseline="0" dirty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7" name="Rectangle 17"/>
                                          <p:cNvSpPr/>
                                          <p:nvPr/>
                                        </p:nvSpPr>
                                        <p:spPr bwMode="auto">
                                          <a:xfrm>
                                            <a:off x="6603231" y="6284434"/>
                                            <a:ext cx="569019" cy="31741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solidFill>
                                            <a:srgbClr val="FFC000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  <p:txBody>
                                          <a:bodyPr vert="horz" wrap="square" lIns="91440" tIns="45720" rIns="91440" bIns="45720" numCol="1" rtlCol="0" anchor="ctr" anchorCtr="0" compatLnSpc="1">
                                            <a:prstTxWarp prst="textNoShape">
                                              <a:avLst/>
                                            </a:prstTxWarp>
                                          </a:bodyPr>
                                          <a:lstStyle/>
                                          <a:p>
                                            <a:pPr marL="0" marR="0" indent="0" algn="ctr" defTabSz="914400" rtl="0" eaLnBrk="0" fontAlgn="base" latinLnBrk="0" hangingPunct="0">
                                              <a:lnSpc>
                                                <a:spcPct val="100000"/>
                                              </a:lnSpc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buClrTx/>
                                              <a:buSzTx/>
                                              <a:buFontTx/>
                                              <a:buNone/>
                                              <a:tabLst/>
                                            </a:pPr>
                                            <a:r>
                                              <a:rPr lang="en-US" b="1" dirty="0" smtClean="0">
                                                <a:latin typeface="Calibri" pitchFamily="34" charset="0"/>
                                              </a:rPr>
                                              <a:t>ACK</a:t>
                                            </a:r>
                                            <a:endParaRPr kumimoji="0" lang="en-US" sz="1400" b="1" i="0" u="none" strike="noStrike" cap="none" normalizeH="0" baseline="0" dirty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8" name="TextBox 18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249871" y="4295234"/>
                                            <a:ext cx="476664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AP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9" name="TextBox 78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188864" y="6449763"/>
                                            <a:ext cx="537671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STA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cxnSp>
                                        <p:nvCxnSpPr>
                                          <p:cNvPr id="80" name="Straight Connector 79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 flipV="1">
                                            <a:off x="1714416" y="5526983"/>
                                            <a:ext cx="5812084" cy="3602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sp>
                                        <p:nvSpPr>
                                          <p:cNvPr id="81" name="TextBox 21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019441" y="5376696"/>
                                            <a:ext cx="707094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RELAY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</p:grpSp>
                                    <p:sp>
                                      <p:nvSpPr>
                                        <p:cNvPr id="64" name="TextBox 63"/>
                                        <p:cNvSpPr txBox="1"/>
                                        <p:nvPr/>
                                      </p:nvSpPr>
                                      <p:spPr>
                                        <a:xfrm flipH="1">
                                          <a:off x="2956341" y="4355496"/>
                                          <a:ext cx="499265" cy="276999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square" rtlCol="0" anchor="ctr">
                                          <a:sp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n-US" b="1" dirty="0" smtClean="0">
                                              <a:solidFill>
                                                <a:srgbClr val="0070C0"/>
                                              </a:solidFill>
                                              <a:latin typeface="Calibri" pitchFamily="34" charset="0"/>
                                            </a:rPr>
                                            <a:t>SIFS</a:t>
                                          </a:r>
                                          <a:endParaRPr lang="en-US" b="1" dirty="0">
                                            <a:solidFill>
                                              <a:srgbClr val="0070C0"/>
                                            </a:solidFill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57" name="TextBox 56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683127" y="3496176"/>
                                        <a:ext cx="1443679" cy="461665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RelayedFrame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=X</a:t>
                                        </a:r>
                                        <a:endParaRPr lang="en-US" sz="1100" b="1" dirty="0">
                                          <a:solidFill>
                                            <a:srgbClr val="FF000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AckInd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=00</a:t>
                                        </a:r>
                                        <a:endParaRPr lang="en-US" sz="1100" b="1" dirty="0">
                                          <a:solidFill>
                                            <a:srgbClr val="92D05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58" name="TextBox 57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4380561" y="4575560"/>
                                        <a:ext cx="1630442" cy="461665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RelayedFrame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=0</a:t>
                                        </a:r>
                                        <a:endParaRPr lang="en-US" sz="1100" b="1" dirty="0">
                                          <a:solidFill>
                                            <a:srgbClr val="FF000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AckInd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=00</a:t>
                                        </a:r>
                                        <a:endParaRPr lang="en-US" b="1" dirty="0">
                                          <a:solidFill>
                                            <a:srgbClr val="92D05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grpSp>
                                  <p:nvGrpSpPr>
                                    <p:cNvPr id="127" name="Group 12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028837" y="3021989"/>
                                      <a:ext cx="397649" cy="122732"/>
                                      <a:chOff x="3028837" y="3021989"/>
                                      <a:chExt cx="397649" cy="122732"/>
                                    </a:xfrm>
                                  </p:grpSpPr>
                                  <p:cxnSp>
                                    <p:nvCxnSpPr>
                                      <p:cNvPr id="110" name="Straight Connector 109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028837" y="3021989"/>
                                        <a:ext cx="0" cy="122732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cxnSp>
                                    <p:nvCxnSpPr>
                                      <p:cNvPr id="113" name="Straight Connector 112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426486" y="3021989"/>
                                        <a:ext cx="0" cy="122732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cxnSp>
                                    <p:nvCxnSpPr>
                                      <p:cNvPr id="123" name="Straight Connector 122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028837" y="3083355"/>
                                        <a:ext cx="397649" cy="0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triangle" w="med" len="med"/>
                                        <a:tailEnd type="triangle" w="med" len="med"/>
                                      </a:ln>
                                      <a:effectLst/>
                                    </p:spPr>
                                  </p:cxnSp>
                                </p:grpSp>
                              </p:grpSp>
                            </p:grpSp>
                            <p:cxnSp>
                              <p:nvCxnSpPr>
                                <p:cNvPr id="190" name="Straight Connector 189"/>
                                <p:cNvCxnSpPr/>
                                <p:nvPr/>
                              </p:nvCxnSpPr>
                              <p:spPr bwMode="auto">
                                <a:xfrm>
                                  <a:off x="6032855" y="4095527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91" name="Straight Connector 190"/>
                                <p:cNvCxnSpPr/>
                                <p:nvPr/>
                              </p:nvCxnSpPr>
                              <p:spPr bwMode="auto">
                                <a:xfrm>
                                  <a:off x="6430504" y="4095527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92" name="Straight Connector 191"/>
                                <p:cNvCxnSpPr/>
                                <p:nvPr/>
                              </p:nvCxnSpPr>
                              <p:spPr bwMode="auto">
                                <a:xfrm>
                                  <a:off x="6032855" y="4156893"/>
                                  <a:ext cx="397649" cy="0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triangle" w="med" len="med"/>
                                  <a:tailEnd type="triangle" w="med" len="med"/>
                                </a:ln>
                                <a:effectLst/>
                              </p:spPr>
                            </p:cxnSp>
                          </p:grpSp>
                          <p:sp>
                            <p:nvSpPr>
                              <p:cNvPr id="196" name="TextBox 195"/>
                              <p:cNvSpPr txBox="1"/>
                              <p:nvPr/>
                            </p:nvSpPr>
                            <p:spPr>
                              <a:xfrm>
                                <a:off x="6073645" y="4365962"/>
                                <a:ext cx="1280128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b="1" dirty="0" err="1">
                                    <a:solidFill>
                                      <a:srgbClr val="FF0000"/>
                                    </a:solidFill>
                                    <a:latin typeface="Calibri" pitchFamily="34" charset="0"/>
                                  </a:rPr>
                                  <a:t>RelayedFrame</a:t>
                                </a:r>
                                <a:r>
                                  <a:rPr lang="en-US" b="1" dirty="0">
                                    <a:solidFill>
                                      <a:srgbClr val="FF0000"/>
                                    </a:solidFill>
                                    <a:latin typeface="Calibri" pitchFamily="34" charset="0"/>
                                  </a:rPr>
                                  <a:t>=0</a:t>
                                </a:r>
                                <a:endParaRPr lang="en-US" sz="1100" b="1" dirty="0">
                                  <a:solidFill>
                                    <a:srgbClr val="FF0000"/>
                                  </a:solidFill>
                                  <a:latin typeface="Calibri" pitchFamily="34" charset="0"/>
                                </a:endParaRPr>
                              </a:p>
                              <a:p>
                                <a:pPr algn="ctr"/>
                                <a:r>
                                  <a:rPr lang="en-US" b="1" dirty="0" err="1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AckInd</a:t>
                                </a:r>
                                <a:r>
                                  <a:rPr lang="en-US" b="1" dirty="0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=10</a:t>
                                </a:r>
                                <a:endParaRPr lang="en-US" b="1" dirty="0">
                                  <a:solidFill>
                                    <a:srgbClr val="FFC00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224" name="TextBox 223"/>
                          <p:cNvSpPr txBox="1"/>
                          <p:nvPr/>
                        </p:nvSpPr>
                        <p:spPr>
                          <a:xfrm flipH="1">
                            <a:off x="902486" y="1620882"/>
                            <a:ext cx="3055351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r>
                              <a:rPr lang="en-US" b="1" dirty="0" smtClean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AP sends downlink DATA frame with response frame bits set to 00</a:t>
                            </a:r>
                            <a:r>
                              <a:rPr lang="en-US" b="1" dirty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 </a:t>
                            </a:r>
                            <a:r>
                              <a:rPr lang="en-US" b="1" dirty="0" smtClean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to relay</a:t>
                            </a:r>
                            <a:endParaRPr lang="en-US" b="1" dirty="0" smtClean="0">
                              <a:solidFill>
                                <a:srgbClr val="FF000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</p:grpSp>
                  <p:cxnSp>
                    <p:nvCxnSpPr>
                      <p:cNvPr id="231" name="Straight Arrow Connector 230"/>
                      <p:cNvCxnSpPr/>
                      <p:nvPr/>
                    </p:nvCxnSpPr>
                    <p:spPr bwMode="auto">
                      <a:xfrm flipV="1">
                        <a:off x="5278847" y="4135898"/>
                        <a:ext cx="52193" cy="49646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rgbClr val="0070C0"/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</p:grpSp>
                <p:cxnSp>
                  <p:nvCxnSpPr>
                    <p:cNvPr id="237" name="Straight Arrow Connector 236"/>
                    <p:cNvCxnSpPr/>
                    <p:nvPr/>
                  </p:nvCxnSpPr>
                  <p:spPr bwMode="auto">
                    <a:xfrm>
                      <a:off x="4369696" y="3141098"/>
                      <a:ext cx="0" cy="305814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sp>
                  <p:nvSpPr>
                    <p:cNvPr id="239" name="TextBox 238"/>
                    <p:cNvSpPr txBox="1"/>
                    <p:nvPr/>
                  </p:nvSpPr>
                  <p:spPr>
                    <a:xfrm flipH="1">
                      <a:off x="3842062" y="2520262"/>
                      <a:ext cx="365541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After receipt of ACK, AP removes frame from buffer, and defers MAX_PPDU + ACK + 2*SIFS before next event</a:t>
                      </a:r>
                      <a:endParaRPr lang="en-US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252" name="Straight Arrow Connector 251"/>
                  <p:cNvCxnSpPr/>
                  <p:nvPr/>
                </p:nvCxnSpPr>
                <p:spPr bwMode="auto">
                  <a:xfrm>
                    <a:off x="1969384" y="2595950"/>
                    <a:ext cx="476500" cy="833749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rgbClr val="0070C0"/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</p:grpSp>
            <p:sp>
              <p:nvSpPr>
                <p:cNvPr id="263" name="Rectangle 17"/>
                <p:cNvSpPr/>
                <p:nvPr/>
              </p:nvSpPr>
              <p:spPr bwMode="auto">
                <a:xfrm>
                  <a:off x="3978082" y="4373083"/>
                  <a:ext cx="569019" cy="317417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 smtClean="0">
                      <a:latin typeface="Calibri" pitchFamily="34" charset="0"/>
                    </a:rPr>
                    <a:t>ACK</a:t>
                  </a:r>
                  <a:endPara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 flipH="1">
                  <a:off x="4498752" y="4777217"/>
                  <a:ext cx="499265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70C0"/>
                      </a:solidFill>
                      <a:latin typeface="Calibri" pitchFamily="34" charset="0"/>
                    </a:rPr>
                    <a:t>SIFS</a:t>
                  </a:r>
                  <a:endParaRPr lang="en-US" b="1" dirty="0">
                    <a:solidFill>
                      <a:srgbClr val="0070C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267" name="Straight Connector 266"/>
                <p:cNvCxnSpPr/>
                <p:nvPr/>
              </p:nvCxnSpPr>
              <p:spPr bwMode="auto">
                <a:xfrm>
                  <a:off x="4549396" y="4715852"/>
                  <a:ext cx="0" cy="122732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68" name="Straight Connector 267"/>
                <p:cNvCxnSpPr/>
                <p:nvPr/>
              </p:nvCxnSpPr>
              <p:spPr bwMode="auto">
                <a:xfrm>
                  <a:off x="4947045" y="4715852"/>
                  <a:ext cx="0" cy="122732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69" name="Straight Connector 268"/>
                <p:cNvCxnSpPr/>
                <p:nvPr/>
              </p:nvCxnSpPr>
              <p:spPr bwMode="auto">
                <a:xfrm>
                  <a:off x="4549396" y="4777218"/>
                  <a:ext cx="397649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</p:grpSp>
          <p:sp>
            <p:nvSpPr>
              <p:cNvPr id="83" name="TextBox 82"/>
              <p:cNvSpPr txBox="1"/>
              <p:nvPr/>
            </p:nvSpPr>
            <p:spPr>
              <a:xfrm flipH="1">
                <a:off x="2145744" y="5074673"/>
                <a:ext cx="4277377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Calibri" pitchFamily="34" charset="0"/>
                  </a:rPr>
                  <a:t>In SIFS time, relay sends DATA with a different MCS and response frame bits set to 00. Relay buffers frame until successful delivery or reaching of retry limit</a:t>
                </a:r>
                <a:endParaRPr lang="en-US" b="1" dirty="0">
                  <a:solidFill>
                    <a:srgbClr val="0070C0"/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84" name="Straight Arrow Connector 83"/>
            <p:cNvCxnSpPr/>
            <p:nvPr/>
          </p:nvCxnSpPr>
          <p:spPr bwMode="auto">
            <a:xfrm>
              <a:off x="3522825" y="4373082"/>
              <a:ext cx="549910" cy="16045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</p:grp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Downlink with Implicit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3" name="Group 259"/>
          <p:cNvGrpSpPr/>
          <p:nvPr/>
        </p:nvGrpSpPr>
        <p:grpSpPr>
          <a:xfrm>
            <a:off x="1293976" y="1833284"/>
            <a:ext cx="6357386" cy="4087773"/>
            <a:chOff x="1164920" y="1811120"/>
            <a:chExt cx="6357386" cy="4087773"/>
          </a:xfrm>
        </p:grpSpPr>
        <p:grpSp>
          <p:nvGrpSpPr>
            <p:cNvPr id="6" name="Group 241"/>
            <p:cNvGrpSpPr/>
            <p:nvPr/>
          </p:nvGrpSpPr>
          <p:grpSpPr>
            <a:xfrm>
              <a:off x="1164920" y="1811120"/>
              <a:ext cx="6357386" cy="4087773"/>
              <a:chOff x="1164920" y="1691334"/>
              <a:chExt cx="6357386" cy="4087773"/>
            </a:xfrm>
          </p:grpSpPr>
          <p:grpSp>
            <p:nvGrpSpPr>
              <p:cNvPr id="7" name="Group 234"/>
              <p:cNvGrpSpPr/>
              <p:nvPr/>
            </p:nvGrpSpPr>
            <p:grpSpPr>
              <a:xfrm>
                <a:off x="1164920" y="1691334"/>
                <a:ext cx="6235209" cy="4087773"/>
                <a:chOff x="1418227" y="1380656"/>
                <a:chExt cx="6235209" cy="4087773"/>
              </a:xfrm>
            </p:grpSpPr>
            <p:grpSp>
              <p:nvGrpSpPr>
                <p:cNvPr id="8" name="Group 233"/>
                <p:cNvGrpSpPr/>
                <p:nvPr/>
              </p:nvGrpSpPr>
              <p:grpSpPr>
                <a:xfrm>
                  <a:off x="1418227" y="1380656"/>
                  <a:ext cx="6235209" cy="4087773"/>
                  <a:chOff x="1418227" y="1380656"/>
                  <a:chExt cx="6235209" cy="4087773"/>
                </a:xfrm>
              </p:grpSpPr>
              <p:sp>
                <p:nvSpPr>
                  <p:cNvPr id="219" name="TextBox 218"/>
                  <p:cNvSpPr txBox="1"/>
                  <p:nvPr/>
                </p:nvSpPr>
                <p:spPr>
                  <a:xfrm flipH="1">
                    <a:off x="1793187" y="4505619"/>
                    <a:ext cx="2846736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0070C0"/>
                        </a:solidFill>
                        <a:latin typeface="Calibri" pitchFamily="34" charset="0"/>
                      </a:rPr>
                      <a:t>Relay sends DATA with a different MCS, and sets response frame bits to 00</a:t>
                    </a:r>
                    <a:endParaRPr lang="en-US" b="1" dirty="0">
                      <a:solidFill>
                        <a:srgbClr val="7030A0"/>
                      </a:solidFill>
                      <a:latin typeface="Calibri" pitchFamily="34" charset="0"/>
                    </a:endParaRPr>
                  </a:p>
                </p:txBody>
              </p:sp>
              <p:grpSp>
                <p:nvGrpSpPr>
                  <p:cNvPr id="9" name="Group 225"/>
                  <p:cNvGrpSpPr/>
                  <p:nvPr/>
                </p:nvGrpSpPr>
                <p:grpSpPr>
                  <a:xfrm>
                    <a:off x="1418227" y="1380656"/>
                    <a:ext cx="6235209" cy="4087773"/>
                    <a:chOff x="1341223" y="1253619"/>
                    <a:chExt cx="6235209" cy="4087773"/>
                  </a:xfrm>
                </p:grpSpPr>
                <p:grpSp>
                  <p:nvGrpSpPr>
                    <p:cNvPr id="10" name="Group 217"/>
                    <p:cNvGrpSpPr/>
                    <p:nvPr/>
                  </p:nvGrpSpPr>
                  <p:grpSpPr>
                    <a:xfrm>
                      <a:off x="1438593" y="2245245"/>
                      <a:ext cx="6137839" cy="3096147"/>
                      <a:chOff x="846714" y="2204586"/>
                      <a:chExt cx="6137839" cy="3096147"/>
                    </a:xfrm>
                  </p:grpSpPr>
                  <p:sp>
                    <p:nvSpPr>
                      <p:cNvPr id="109" name="Rectangle 108"/>
                      <p:cNvSpPr/>
                      <p:nvPr/>
                    </p:nvSpPr>
                    <p:spPr bwMode="auto">
                      <a:xfrm>
                        <a:off x="3625475" y="3752759"/>
                        <a:ext cx="1813822" cy="317417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25400" cap="flat" cmpd="sng" algn="ctr">
                        <a:solidFill>
                          <a:schemeClr val="bg1">
                            <a:lumMod val="50000"/>
                          </a:schemeClr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ctr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ctr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lang="en-US" b="1" dirty="0" smtClean="0">
                            <a:latin typeface="Calibri" pitchFamily="34" charset="0"/>
                          </a:rPr>
                          <a:t>DATA</a:t>
                        </a:r>
                        <a:endPara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endParaRPr>
                      </a:p>
                    </p:txBody>
                  </p:sp>
                  <p:grpSp>
                    <p:nvGrpSpPr>
                      <p:cNvPr id="12" name="Group 215"/>
                      <p:cNvGrpSpPr/>
                      <p:nvPr/>
                    </p:nvGrpSpPr>
                    <p:grpSpPr>
                      <a:xfrm>
                        <a:off x="846714" y="2204586"/>
                        <a:ext cx="6137839" cy="3096147"/>
                        <a:chOff x="846714" y="2204586"/>
                        <a:chExt cx="6137839" cy="3096147"/>
                      </a:xfrm>
                    </p:grpSpPr>
                    <p:grpSp>
                      <p:nvGrpSpPr>
                        <p:cNvPr id="13" name="Group 192"/>
                        <p:cNvGrpSpPr/>
                        <p:nvPr/>
                      </p:nvGrpSpPr>
                      <p:grpSpPr>
                        <a:xfrm>
                          <a:off x="846714" y="2204586"/>
                          <a:ext cx="6137839" cy="3096147"/>
                          <a:chOff x="846714" y="2204586"/>
                          <a:chExt cx="6137839" cy="3096147"/>
                        </a:xfrm>
                      </p:grpSpPr>
                      <p:grpSp>
                        <p:nvGrpSpPr>
                          <p:cNvPr id="14" name="Group 172"/>
                          <p:cNvGrpSpPr/>
                          <p:nvPr/>
                        </p:nvGrpSpPr>
                        <p:grpSpPr>
                          <a:xfrm>
                            <a:off x="846714" y="2204586"/>
                            <a:ext cx="6137839" cy="3096147"/>
                            <a:chOff x="846714" y="2204586"/>
                            <a:chExt cx="6137839" cy="3096147"/>
                          </a:xfrm>
                        </p:grpSpPr>
                        <p:sp>
                          <p:nvSpPr>
                            <p:cNvPr id="161" name="TextBox 160"/>
                            <p:cNvSpPr txBox="1"/>
                            <p:nvPr/>
                          </p:nvSpPr>
                          <p:spPr>
                            <a:xfrm flipH="1">
                              <a:off x="5397273" y="4156894"/>
                              <a:ext cx="487994" cy="276999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 anchor="ctr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US" b="1" dirty="0" smtClean="0">
                                  <a:solidFill>
                                    <a:srgbClr val="0070C0"/>
                                  </a:solidFill>
                                  <a:latin typeface="Calibri" pitchFamily="34" charset="0"/>
                                </a:rPr>
                                <a:t>SIFS</a:t>
                              </a:r>
                              <a:endParaRPr lang="en-US" b="1" dirty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5" name="Group 157"/>
                            <p:cNvGrpSpPr/>
                            <p:nvPr/>
                          </p:nvGrpSpPr>
                          <p:grpSpPr>
                            <a:xfrm>
                              <a:off x="846714" y="2204586"/>
                              <a:ext cx="6137839" cy="3096147"/>
                              <a:chOff x="846714" y="2204586"/>
                              <a:chExt cx="6137839" cy="3096147"/>
                            </a:xfrm>
                          </p:grpSpPr>
                          <p:grpSp>
                            <p:nvGrpSpPr>
                              <p:cNvPr id="16" name="Group 105"/>
                              <p:cNvGrpSpPr/>
                              <p:nvPr/>
                            </p:nvGrpSpPr>
                            <p:grpSpPr>
                              <a:xfrm>
                                <a:off x="846714" y="2204586"/>
                                <a:ext cx="6137839" cy="3096147"/>
                                <a:chOff x="824862" y="3476727"/>
                                <a:chExt cx="6137839" cy="3096147"/>
                              </a:xfrm>
                            </p:grpSpPr>
                            <p:grpSp>
                              <p:nvGrpSpPr>
                                <p:cNvPr id="17" name="Group 104"/>
                                <p:cNvGrpSpPr/>
                                <p:nvPr/>
                              </p:nvGrpSpPr>
                              <p:grpSpPr>
                                <a:xfrm>
                                  <a:off x="824862" y="3944972"/>
                                  <a:ext cx="6137839" cy="2627902"/>
                                  <a:chOff x="824862" y="3944972"/>
                                  <a:chExt cx="6137839" cy="2627902"/>
                                </a:xfrm>
                              </p:grpSpPr>
                              <p:grpSp>
                                <p:nvGrpSpPr>
                                  <p:cNvPr id="18" name="Group 59"/>
                                  <p:cNvGrpSpPr/>
                                  <p:nvPr/>
                                </p:nvGrpSpPr>
                                <p:grpSpPr>
                                  <a:xfrm>
                                    <a:off x="824862" y="3944972"/>
                                    <a:ext cx="6137839" cy="2627902"/>
                                    <a:chOff x="1019441" y="4129638"/>
                                    <a:chExt cx="6137839" cy="2627902"/>
                                  </a:xfrm>
                                </p:grpSpPr>
                                <p:cxnSp>
                                  <p:nvCxnSpPr>
                                    <p:cNvPr id="75" name="Straight Connector 74"/>
                                    <p:cNvCxnSpPr/>
                                    <p:nvPr/>
                                  </p:nvCxnSpPr>
                                  <p:spPr bwMode="auto">
                                    <a:xfrm flipV="1">
                                      <a:off x="1714416" y="6603653"/>
                                      <a:ext cx="5442864" cy="1"/>
                                    </a:xfrm>
                                    <a:prstGeom prst="line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</p:cxnSp>
                                <p:sp>
                                  <p:nvSpPr>
                                    <p:cNvPr id="76" name="Rectangle 75"/>
                                    <p:cNvSpPr/>
                                    <p:nvPr/>
                                  </p:nvSpPr>
                                  <p:spPr bwMode="auto">
                                    <a:xfrm>
                                      <a:off x="2209996" y="4129638"/>
                                      <a:ext cx="1190554" cy="317417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92D050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  <p:txBody>
                                    <a:bodyPr vert="horz" wrap="square" lIns="91440" tIns="45720" rIns="91440" bIns="45720" numCol="1" rtlCol="0" anchor="ctr" anchorCtr="0" compatLnSpc="1">
                                      <a:prstTxWarp prst="textNoShape">
                                        <a:avLst/>
                                      </a:prstTxWarp>
                                    </a:bodyPr>
                                    <a:lstStyle/>
                                    <a:p>
                                      <a:pPr marL="0" marR="0" indent="0" algn="ctr" defTabSz="914400" rtl="0" eaLnBrk="0" fontAlgn="base" latinLnBrk="0" hangingPunct="0">
                                        <a:lnSpc>
                                          <a:spcPct val="100000"/>
                                        </a:lnSpc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buClrTx/>
                                        <a:buSzTx/>
                                        <a:buFontTx/>
                                        <a:buNone/>
                                        <a:tabLst/>
                                      </a:pPr>
                                      <a:r>
                                        <a:rPr lang="en-US" b="1" dirty="0" smtClean="0">
                                          <a:latin typeface="Calibri" pitchFamily="34" charset="0"/>
                                        </a:rPr>
                                        <a:t>DATA</a:t>
                                      </a:r>
                                      <a:endParaRPr kumimoji="0" lang="en-US" sz="1100" b="1" i="0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77" name="Rectangle 17"/>
                                    <p:cNvSpPr/>
                                    <p:nvPr/>
                                  </p:nvSpPr>
                                  <p:spPr bwMode="auto">
                                    <a:xfrm>
                                      <a:off x="6005619" y="6284434"/>
                                      <a:ext cx="569019" cy="317417"/>
                                    </a:xfrm>
                                    <a:prstGeom prst="rect">
                                      <a:avLst/>
                                    </a:prstGeom>
                                    <a:solidFill>
                                      <a:srgbClr val="FFC000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  <p:txBody>
                                    <a:bodyPr vert="horz" wrap="square" lIns="91440" tIns="45720" rIns="91440" bIns="45720" numCol="1" rtlCol="0" anchor="ctr" anchorCtr="0" compatLnSpc="1">
                                      <a:prstTxWarp prst="textNoShape">
                                        <a:avLst/>
                                      </a:prstTxWarp>
                                    </a:bodyPr>
                                    <a:lstStyle/>
                                    <a:p>
                                      <a:pPr marL="0" marR="0" indent="0" algn="ctr" defTabSz="914400" rtl="0" eaLnBrk="0" fontAlgn="base" latinLnBrk="0" hangingPunct="0">
                                        <a:lnSpc>
                                          <a:spcPct val="100000"/>
                                        </a:lnSpc>
                                        <a:spcBef>
                                          <a:spcPct val="0"/>
                                        </a:spcBef>
                                        <a:spcAft>
                                          <a:spcPct val="0"/>
                                        </a:spcAft>
                                        <a:buClrTx/>
                                        <a:buSzTx/>
                                        <a:buFontTx/>
                                        <a:buNone/>
                                        <a:tabLst/>
                                      </a:pPr>
                                      <a:r>
                                        <a:rPr lang="en-US" b="1" dirty="0" smtClean="0">
                                          <a:latin typeface="Calibri" pitchFamily="34" charset="0"/>
                                        </a:rPr>
                                        <a:t>ACK</a:t>
                                      </a:r>
                                      <a:endParaRPr kumimoji="0" lang="en-US" sz="1400" b="1" i="0" u="none" strike="noStrike" cap="none" normalizeH="0" baseline="0" dirty="0" smtClean="0">
                                        <a:ln>
                                          <a:noFill/>
                                        </a:ln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78" name="TextBox 18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249871" y="4295234"/>
                                      <a:ext cx="476664" cy="307777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1400" b="1" dirty="0" smtClean="0">
                                          <a:latin typeface="Calibri" pitchFamily="34" charset="0"/>
                                        </a:rPr>
                                        <a:t>AP</a:t>
                                      </a:r>
                                      <a:endParaRPr lang="en-US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79" name="TextBox 78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188864" y="6449763"/>
                                      <a:ext cx="537671" cy="307777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1400" b="1" dirty="0" smtClean="0">
                                          <a:latin typeface="Calibri" pitchFamily="34" charset="0"/>
                                        </a:rPr>
                                        <a:t>STA</a:t>
                                      </a:r>
                                      <a:endParaRPr lang="en-US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  <p:cxnSp>
                                  <p:nvCxnSpPr>
                                    <p:cNvPr id="80" name="Straight Connector 79"/>
                                    <p:cNvCxnSpPr/>
                                    <p:nvPr/>
                                  </p:nvCxnSpPr>
                                  <p:spPr bwMode="auto">
                                    <a:xfrm flipV="1">
                                      <a:off x="1714416" y="5526983"/>
                                      <a:ext cx="5442864" cy="3602"/>
                                    </a:xfrm>
                                    <a:prstGeom prst="line">
                                      <a:avLst/>
                                    </a:prstGeom>
                                    <a:solidFill>
                                      <a:schemeClr val="accent1"/>
                                    </a:solidFill>
                                    <a:ln w="25400" cap="flat" cmpd="sng" algn="ctr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prstDash val="solid"/>
                                      <a:round/>
                                      <a:headEnd type="none" w="sm" len="sm"/>
                                      <a:tailEnd type="none" w="sm" len="sm"/>
                                    </a:ln>
                                    <a:effectLst/>
                                  </p:spPr>
                                </p:cxnSp>
                                <p:sp>
                                  <p:nvSpPr>
                                    <p:cNvPr id="81" name="TextBox 21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019441" y="5376696"/>
                                      <a:ext cx="707094" cy="307777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square" rtlCol="0" anchor="ctr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1400" b="1" dirty="0" smtClean="0">
                                          <a:latin typeface="Calibri" pitchFamily="34" charset="0"/>
                                        </a:rPr>
                                        <a:t>RELAY</a:t>
                                      </a:r>
                                      <a:endParaRPr lang="en-US" b="1" dirty="0">
                                        <a:latin typeface="Calibri" pitchFamily="34" charset="0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64" name="TextBox 63"/>
                                  <p:cNvSpPr txBox="1"/>
                                  <p:nvPr/>
                                </p:nvSpPr>
                                <p:spPr>
                                  <a:xfrm flipH="1">
                                    <a:off x="3148366" y="4355496"/>
                                    <a:ext cx="499265" cy="27699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SIFS</a:t>
                                    </a:r>
                                    <a:endParaRPr lang="en-US" b="1" dirty="0">
                                      <a:solidFill>
                                        <a:srgbClr val="0070C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57" name="TextBox 56"/>
                                <p:cNvSpPr txBox="1"/>
                                <p:nvPr/>
                              </p:nvSpPr>
                              <p:spPr>
                                <a:xfrm>
                                  <a:off x="1804189" y="3476727"/>
                                  <a:ext cx="1613009" cy="46166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 rtlCol="0" anchor="ctr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b="1" dirty="0" err="1" smtClean="0">
                                      <a:solidFill>
                                        <a:srgbClr val="FF0000"/>
                                      </a:solidFill>
                                      <a:latin typeface="Calibri" pitchFamily="34" charset="0"/>
                                    </a:rPr>
                                    <a:t>RelayedFrame</a:t>
                                  </a:r>
                                  <a:r>
                                    <a:rPr lang="en-US" b="1" dirty="0" smtClean="0">
                                      <a:solidFill>
                                        <a:srgbClr val="FF0000"/>
                                      </a:solidFill>
                                      <a:latin typeface="Calibri" pitchFamily="34" charset="0"/>
                                    </a:rPr>
                                    <a:t>=1</a:t>
                                  </a:r>
                                  <a:endParaRPr lang="en-US" b="1" dirty="0" smtClean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endParaRPr>
                                </a:p>
                                <a:p>
                                  <a:pPr algn="ctr"/>
                                  <a:r>
                                    <a:rPr lang="en-US" b="1" dirty="0" err="1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AckInd</a:t>
                                  </a:r>
                                  <a:r>
                                    <a:rPr lang="en-US" b="1" dirty="0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=11</a:t>
                                  </a:r>
                                  <a:endParaRPr lang="en-US" sz="1100" b="1" dirty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58" name="TextBox 57"/>
                                <p:cNvSpPr txBox="1"/>
                                <p:nvPr/>
                              </p:nvSpPr>
                              <p:spPr>
                                <a:xfrm>
                                  <a:off x="3604585" y="4566999"/>
                                  <a:ext cx="1817076" cy="461665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square" rtlCol="0" anchor="ctr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b="1" dirty="0" err="1" smtClean="0">
                                      <a:solidFill>
                                        <a:srgbClr val="FF0000"/>
                                      </a:solidFill>
                                      <a:latin typeface="Calibri" pitchFamily="34" charset="0"/>
                                    </a:rPr>
                                    <a:t>RelayedFrame</a:t>
                                  </a:r>
                                  <a:r>
                                    <a:rPr lang="en-US" b="1" dirty="0" smtClean="0">
                                      <a:solidFill>
                                        <a:srgbClr val="FF0000"/>
                                      </a:solidFill>
                                      <a:latin typeface="Calibri" pitchFamily="34" charset="0"/>
                                    </a:rPr>
                                    <a:t>=0</a:t>
                                  </a:r>
                                  <a:endParaRPr lang="en-US" b="1" dirty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endParaRPr>
                                </a:p>
                                <a:p>
                                  <a:pPr algn="ctr"/>
                                  <a:r>
                                    <a:rPr lang="en-US" b="1" dirty="0" err="1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AckInd</a:t>
                                  </a:r>
                                  <a:r>
                                    <a:rPr lang="en-US" b="1" dirty="0" smtClean="0">
                                      <a:solidFill>
                                        <a:srgbClr val="92D050"/>
                                      </a:solidFill>
                                      <a:latin typeface="Calibri" pitchFamily="34" charset="0"/>
                                    </a:rPr>
                                    <a:t>=00</a:t>
                                  </a:r>
                                  <a:endParaRPr lang="en-US" b="1" dirty="0">
                                    <a:solidFill>
                                      <a:srgbClr val="92D050"/>
                                    </a:solidFill>
                                    <a:latin typeface="Calibri" pitchFamily="34" charset="0"/>
                                  </a:endParaRPr>
                                </a:p>
                              </p:txBody>
                            </p:sp>
                          </p:grpSp>
                          <p:grpSp>
                            <p:nvGrpSpPr>
                              <p:cNvPr id="19" name="Group 126"/>
                              <p:cNvGrpSpPr/>
                              <p:nvPr/>
                            </p:nvGrpSpPr>
                            <p:grpSpPr>
                              <a:xfrm>
                                <a:off x="3227826" y="3021989"/>
                                <a:ext cx="397649" cy="122732"/>
                                <a:chOff x="3227826" y="3021989"/>
                                <a:chExt cx="397649" cy="122732"/>
                              </a:xfrm>
                            </p:grpSpPr>
                            <p:cxnSp>
                              <p:nvCxnSpPr>
                                <p:cNvPr id="110" name="Straight Connector 109"/>
                                <p:cNvCxnSpPr/>
                                <p:nvPr/>
                              </p:nvCxnSpPr>
                              <p:spPr bwMode="auto">
                                <a:xfrm>
                                  <a:off x="3227826" y="3021989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13" name="Straight Connector 112"/>
                                <p:cNvCxnSpPr/>
                                <p:nvPr/>
                              </p:nvCxnSpPr>
                              <p:spPr bwMode="auto">
                                <a:xfrm>
                                  <a:off x="3625475" y="3021989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23" name="Straight Connector 122"/>
                                <p:cNvCxnSpPr/>
                                <p:nvPr/>
                              </p:nvCxnSpPr>
                              <p:spPr bwMode="auto">
                                <a:xfrm>
                                  <a:off x="3227826" y="3083355"/>
                                  <a:ext cx="397649" cy="0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triangle" w="med" len="med"/>
                                  <a:tailEnd type="triangle" w="med" len="med"/>
                                </a:ln>
                                <a:effectLst/>
                              </p:spPr>
                            </p:cxnSp>
                          </p:grpSp>
                        </p:grpSp>
                      </p:grpSp>
                      <p:cxnSp>
                        <p:nvCxnSpPr>
                          <p:cNvPr id="190" name="Straight Connector 189"/>
                          <p:cNvCxnSpPr/>
                          <p:nvPr/>
                        </p:nvCxnSpPr>
                        <p:spPr bwMode="auto">
                          <a:xfrm>
                            <a:off x="5435243" y="4095528"/>
                            <a:ext cx="0" cy="122732"/>
                          </a:xfrm>
                          <a:prstGeom prst="line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</p:cxnSp>
                      <p:cxnSp>
                        <p:nvCxnSpPr>
                          <p:cNvPr id="191" name="Straight Connector 190"/>
                          <p:cNvCxnSpPr/>
                          <p:nvPr/>
                        </p:nvCxnSpPr>
                        <p:spPr bwMode="auto">
                          <a:xfrm>
                            <a:off x="5832892" y="4095528"/>
                            <a:ext cx="0" cy="122732"/>
                          </a:xfrm>
                          <a:prstGeom prst="line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none" w="sm" len="sm"/>
                            <a:tailEnd type="none" w="sm" len="sm"/>
                          </a:ln>
                          <a:effectLst/>
                        </p:spPr>
                      </p:cxnSp>
                      <p:cxnSp>
                        <p:nvCxnSpPr>
                          <p:cNvPr id="192" name="Straight Connector 191"/>
                          <p:cNvCxnSpPr/>
                          <p:nvPr/>
                        </p:nvCxnSpPr>
                        <p:spPr bwMode="auto">
                          <a:xfrm>
                            <a:off x="5435243" y="4156894"/>
                            <a:ext cx="397649" cy="0"/>
                          </a:xfrm>
                          <a:prstGeom prst="line">
                            <a:avLst/>
                          </a:prstGeom>
                          <a:solidFill>
                            <a:schemeClr val="accent1"/>
                          </a:solidFill>
                          <a:ln w="25400" cap="flat" cmpd="sng" algn="ctr">
                            <a:solidFill>
                              <a:schemeClr val="bg1">
                                <a:lumMod val="50000"/>
                              </a:schemeClr>
                            </a:solidFill>
                            <a:prstDash val="solid"/>
                            <a:round/>
                            <a:headEnd type="triangle" w="med" len="med"/>
                            <a:tailEnd type="triangle" w="med" len="med"/>
                          </a:ln>
                          <a:effectLst/>
                        </p:spPr>
                      </p:cxnSp>
                    </p:grpSp>
                    <p:sp>
                      <p:nvSpPr>
                        <p:cNvPr id="196" name="TextBox 195"/>
                        <p:cNvSpPr txBox="1"/>
                        <p:nvPr/>
                      </p:nvSpPr>
                      <p:spPr>
                        <a:xfrm>
                          <a:off x="5493720" y="4377953"/>
                          <a:ext cx="1280128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pPr algn="ctr"/>
                          <a:r>
                            <a:rPr lang="en-US" b="1" dirty="0" err="1">
                              <a:solidFill>
                                <a:srgbClr val="FF0000"/>
                              </a:solidFill>
                              <a:latin typeface="Calibri" pitchFamily="34" charset="0"/>
                            </a:rPr>
                            <a:t>RelayedFrame</a:t>
                          </a:r>
                          <a:r>
                            <a:rPr lang="en-US" b="1" dirty="0">
                              <a:solidFill>
                                <a:srgbClr val="FF0000"/>
                              </a:solidFill>
                              <a:latin typeface="Calibri" pitchFamily="34" charset="0"/>
                            </a:rPr>
                            <a:t>=0 </a:t>
                          </a:r>
                          <a:r>
                            <a:rPr lang="en-US" b="1" dirty="0" err="1" smtClean="0">
                              <a:solidFill>
                                <a:srgbClr val="FFC000"/>
                              </a:solidFill>
                              <a:latin typeface="Calibri" pitchFamily="34" charset="0"/>
                            </a:rPr>
                            <a:t>AckInd</a:t>
                          </a:r>
                          <a:r>
                            <a:rPr lang="en-US" b="1" dirty="0" smtClean="0">
                              <a:solidFill>
                                <a:srgbClr val="FFC000"/>
                              </a:solidFill>
                              <a:latin typeface="Calibri" pitchFamily="34" charset="0"/>
                            </a:rPr>
                            <a:t>=10</a:t>
                          </a:r>
                          <a:endParaRPr lang="en-US" b="1" dirty="0">
                            <a:solidFill>
                              <a:srgbClr val="FFC00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224" name="TextBox 223"/>
                    <p:cNvSpPr txBox="1"/>
                    <p:nvPr/>
                  </p:nvSpPr>
                  <p:spPr>
                    <a:xfrm flipH="1">
                      <a:off x="1341223" y="1253619"/>
                      <a:ext cx="2876131" cy="83099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AP sends downlink DATA frame with response frame bits set to 11, so that other STAs can expect another DATA frame will follow</a:t>
                      </a:r>
                    </a:p>
                  </p:txBody>
                </p:sp>
              </p:grpSp>
            </p:grpSp>
            <p:cxnSp>
              <p:nvCxnSpPr>
                <p:cNvPr id="231" name="Straight Arrow Connector 230"/>
                <p:cNvCxnSpPr/>
                <p:nvPr/>
              </p:nvCxnSpPr>
              <p:spPr bwMode="auto">
                <a:xfrm flipV="1">
                  <a:off x="4120196" y="4072197"/>
                  <a:ext cx="288488" cy="473452"/>
                </a:xfrm>
                <a:prstGeom prst="straightConnector1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rgbClr val="0070C0"/>
                  </a:solidFill>
                  <a:prstDash val="solid"/>
                  <a:round/>
                  <a:headEnd type="none" w="lg" len="med"/>
                  <a:tailEnd type="arrow" w="med" len="med"/>
                </a:ln>
                <a:effectLst/>
              </p:spPr>
            </p:cxnSp>
          </p:grpSp>
          <p:cxnSp>
            <p:nvCxnSpPr>
              <p:cNvPr id="237" name="Straight Arrow Connector 236"/>
              <p:cNvCxnSpPr/>
              <p:nvPr/>
            </p:nvCxnSpPr>
            <p:spPr bwMode="auto">
              <a:xfrm>
                <a:off x="4085059" y="3148506"/>
                <a:ext cx="0" cy="305814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lg" len="med"/>
                <a:tailEnd type="arrow" w="med" len="med"/>
              </a:ln>
              <a:effectLst/>
            </p:spPr>
          </p:cxnSp>
          <p:sp>
            <p:nvSpPr>
              <p:cNvPr id="239" name="TextBox 238"/>
              <p:cNvSpPr txBox="1"/>
              <p:nvPr/>
            </p:nvSpPr>
            <p:spPr>
              <a:xfrm flipH="1">
                <a:off x="3866890" y="2522331"/>
                <a:ext cx="3655416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Calibri" pitchFamily="34" charset="0"/>
                  </a:rPr>
                  <a:t>Within SIFS time, AP receives a PHY SIG field with response frame bits set to 00, and </a:t>
                </a:r>
                <a:r>
                  <a:rPr lang="en-US" b="1" dirty="0" smtClean="0">
                    <a:solidFill>
                      <a:srgbClr val="7030A0"/>
                    </a:solidFill>
                    <a:latin typeface="Calibri" pitchFamily="34" charset="0"/>
                  </a:rPr>
                  <a:t>checks next-hop PAID in PHY SIG field</a:t>
                </a:r>
                <a:endParaRPr lang="en-US" b="1" dirty="0">
                  <a:solidFill>
                    <a:srgbClr val="FF0000"/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252" name="Straight Arrow Connector 251"/>
            <p:cNvCxnSpPr/>
            <p:nvPr/>
          </p:nvCxnSpPr>
          <p:spPr bwMode="auto">
            <a:xfrm>
              <a:off x="2291364" y="2506097"/>
              <a:ext cx="321981" cy="82851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</p:grpSp>
      <p:cxnSp>
        <p:nvCxnSpPr>
          <p:cNvPr id="51" name="Straight Connector 50"/>
          <p:cNvCxnSpPr/>
          <p:nvPr/>
        </p:nvCxnSpPr>
        <p:spPr bwMode="auto">
          <a:xfrm flipV="1">
            <a:off x="2086321" y="3610572"/>
            <a:ext cx="5442864" cy="206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Date Placeholder 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9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Uplink with Explicit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Eric Wong, Broadcom</a:t>
            </a:r>
            <a:endParaRPr lang="en-US" dirty="0" smtClean="0"/>
          </a:p>
        </p:txBody>
      </p:sp>
      <p:grpSp>
        <p:nvGrpSpPr>
          <p:cNvPr id="3" name="Group 60"/>
          <p:cNvGrpSpPr/>
          <p:nvPr/>
        </p:nvGrpSpPr>
        <p:grpSpPr>
          <a:xfrm>
            <a:off x="665288" y="1914418"/>
            <a:ext cx="7339180" cy="4010907"/>
            <a:chOff x="665288" y="2831489"/>
            <a:chExt cx="7339180" cy="4010907"/>
          </a:xfrm>
        </p:grpSpPr>
        <p:sp>
          <p:nvSpPr>
            <p:cNvPr id="82" name="TextBox 81"/>
            <p:cNvSpPr txBox="1"/>
            <p:nvPr/>
          </p:nvSpPr>
          <p:spPr>
            <a:xfrm>
              <a:off x="3565532" y="3904558"/>
              <a:ext cx="1373574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FF0000"/>
                  </a:solidFill>
                  <a:latin typeface="Calibri" pitchFamily="34" charset="0"/>
                </a:rPr>
                <a:t>RelayedFrame</a:t>
              </a:r>
              <a:r>
                <a:rPr lang="en-US" b="1" dirty="0">
                  <a:solidFill>
                    <a:srgbClr val="FF0000"/>
                  </a:solidFill>
                  <a:latin typeface="Calibri" pitchFamily="34" charset="0"/>
                </a:rPr>
                <a:t>=1</a:t>
              </a:r>
              <a:endParaRPr lang="en-US" b="1" dirty="0" smtClean="0">
                <a:solidFill>
                  <a:srgbClr val="FFC000"/>
                </a:solidFill>
                <a:latin typeface="Calibri" pitchFamily="34" charset="0"/>
              </a:endParaRPr>
            </a:p>
            <a:p>
              <a:pPr algn="ctr"/>
              <a:r>
                <a:rPr lang="en-US" b="1" dirty="0" err="1" smtClean="0">
                  <a:solidFill>
                    <a:srgbClr val="FFC000"/>
                  </a:solidFill>
                  <a:latin typeface="Calibri" pitchFamily="34" charset="0"/>
                </a:rPr>
                <a:t>AckInd</a:t>
              </a:r>
              <a:r>
                <a:rPr lang="en-US" b="1" dirty="0" smtClean="0">
                  <a:solidFill>
                    <a:srgbClr val="FFC000"/>
                  </a:solidFill>
                  <a:latin typeface="Calibri" pitchFamily="34" charset="0"/>
                </a:rPr>
                <a:t>=11</a:t>
              </a:r>
              <a:endParaRPr lang="en-US" sz="1400" b="1" dirty="0">
                <a:solidFill>
                  <a:srgbClr val="FFC000"/>
                </a:solidFill>
                <a:latin typeface="Calibri" pitchFamily="34" charset="0"/>
              </a:endParaRPr>
            </a:p>
          </p:txBody>
        </p:sp>
        <p:grpSp>
          <p:nvGrpSpPr>
            <p:cNvPr id="6" name="Group 16"/>
            <p:cNvGrpSpPr/>
            <p:nvPr/>
          </p:nvGrpSpPr>
          <p:grpSpPr>
            <a:xfrm>
              <a:off x="665288" y="2831489"/>
              <a:ext cx="7339180" cy="4010907"/>
              <a:chOff x="665288" y="2831489"/>
              <a:chExt cx="7339180" cy="4010907"/>
            </a:xfrm>
          </p:grpSpPr>
          <p:grpSp>
            <p:nvGrpSpPr>
              <p:cNvPr id="8" name="Group 13"/>
              <p:cNvGrpSpPr/>
              <p:nvPr/>
            </p:nvGrpSpPr>
            <p:grpSpPr>
              <a:xfrm>
                <a:off x="665288" y="2831489"/>
                <a:ext cx="7339180" cy="4010907"/>
                <a:chOff x="665288" y="2831489"/>
                <a:chExt cx="7339180" cy="4010907"/>
              </a:xfrm>
            </p:grpSpPr>
            <p:grpSp>
              <p:nvGrpSpPr>
                <p:cNvPr id="9" name="Group 259"/>
                <p:cNvGrpSpPr/>
                <p:nvPr/>
              </p:nvGrpSpPr>
              <p:grpSpPr>
                <a:xfrm>
                  <a:off x="665288" y="2831489"/>
                  <a:ext cx="7339180" cy="4010907"/>
                  <a:chOff x="536232" y="2809325"/>
                  <a:chExt cx="7339180" cy="4010907"/>
                </a:xfrm>
              </p:grpSpPr>
              <p:grpSp>
                <p:nvGrpSpPr>
                  <p:cNvPr id="10" name="Group 241"/>
                  <p:cNvGrpSpPr/>
                  <p:nvPr/>
                </p:nvGrpSpPr>
                <p:grpSpPr>
                  <a:xfrm>
                    <a:off x="536232" y="2809325"/>
                    <a:ext cx="7339180" cy="4010907"/>
                    <a:chOff x="536232" y="2689539"/>
                    <a:chExt cx="7339180" cy="4010907"/>
                  </a:xfrm>
                </p:grpSpPr>
                <p:grpSp>
                  <p:nvGrpSpPr>
                    <p:cNvPr id="11" name="Group 234"/>
                    <p:cNvGrpSpPr/>
                    <p:nvPr/>
                  </p:nvGrpSpPr>
                  <p:grpSpPr>
                    <a:xfrm>
                      <a:off x="536232" y="2689539"/>
                      <a:ext cx="7233117" cy="3764876"/>
                      <a:chOff x="789539" y="2378861"/>
                      <a:chExt cx="7233117" cy="3764876"/>
                    </a:xfrm>
                  </p:grpSpPr>
                  <p:grpSp>
                    <p:nvGrpSpPr>
                      <p:cNvPr id="12" name="Group 233"/>
                      <p:cNvGrpSpPr/>
                      <p:nvPr/>
                    </p:nvGrpSpPr>
                    <p:grpSpPr>
                      <a:xfrm>
                        <a:off x="789539" y="2378861"/>
                        <a:ext cx="7233117" cy="3764876"/>
                        <a:chOff x="789539" y="2378861"/>
                        <a:chExt cx="7233117" cy="3764876"/>
                      </a:xfrm>
                    </p:grpSpPr>
                    <p:sp>
                      <p:nvSpPr>
                        <p:cNvPr id="219" name="TextBox 218"/>
                        <p:cNvSpPr txBox="1"/>
                        <p:nvPr/>
                      </p:nvSpPr>
                      <p:spPr>
                        <a:xfrm flipH="1">
                          <a:off x="1515597" y="3206178"/>
                          <a:ext cx="2813381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 anchor="ctr">
                          <a:spAutoFit/>
                        </a:bodyPr>
                        <a:lstStyle/>
                        <a:p>
                          <a:r>
                            <a:rPr lang="en-US" b="1" dirty="0" smtClean="0">
                              <a:solidFill>
                                <a:srgbClr val="0070C0"/>
                              </a:solidFill>
                              <a:latin typeface="Calibri" pitchFamily="34" charset="0"/>
                            </a:rPr>
                            <a:t>Relay sends ACK, and set response frame bits to 11 for next outgoing frame </a:t>
                          </a:r>
                          <a:endParaRPr lang="en-US" b="1" dirty="0">
                            <a:solidFill>
                              <a:srgbClr val="0070C0"/>
                            </a:solidFill>
                            <a:latin typeface="Calibri" pitchFamily="34" charset="0"/>
                          </a:endParaRPr>
                        </a:p>
                      </p:txBody>
                    </p:sp>
                    <p:grpSp>
                      <p:nvGrpSpPr>
                        <p:cNvPr id="13" name="Group 225"/>
                        <p:cNvGrpSpPr/>
                        <p:nvPr/>
                      </p:nvGrpSpPr>
                      <p:grpSpPr>
                        <a:xfrm>
                          <a:off x="789539" y="2378861"/>
                          <a:ext cx="7233117" cy="3764876"/>
                          <a:chOff x="712535" y="2251824"/>
                          <a:chExt cx="7233117" cy="3764876"/>
                        </a:xfrm>
                      </p:grpSpPr>
                      <p:grpSp>
                        <p:nvGrpSpPr>
                          <p:cNvPr id="14" name="Group 217"/>
                          <p:cNvGrpSpPr/>
                          <p:nvPr/>
                        </p:nvGrpSpPr>
                        <p:grpSpPr>
                          <a:xfrm>
                            <a:off x="1438593" y="2251824"/>
                            <a:ext cx="6507059" cy="3294025"/>
                            <a:chOff x="846714" y="2211165"/>
                            <a:chExt cx="6507059" cy="3294025"/>
                          </a:xfrm>
                        </p:grpSpPr>
                        <p:sp>
                          <p:nvSpPr>
                            <p:cNvPr id="109" name="Rectangle 108"/>
                            <p:cNvSpPr/>
                            <p:nvPr/>
                          </p:nvSpPr>
                          <p:spPr bwMode="auto">
                            <a:xfrm>
                              <a:off x="4402412" y="3754507"/>
                              <a:ext cx="1629139" cy="317417"/>
                            </a:xfrm>
                            <a:prstGeom prst="rect">
                              <a:avLst/>
                            </a:prstGeom>
                            <a:solidFill>
                              <a:srgbClr val="92D050"/>
                            </a:solidFill>
                            <a:ln w="25400" cap="flat" cmpd="sng" algn="ctr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prstDash val="solid"/>
                              <a:round/>
                              <a:headEnd type="none" w="sm" len="sm"/>
                              <a:tailEnd type="none" w="sm" len="sm"/>
                            </a:ln>
                            <a:effectLst/>
                          </p:spPr>
                          <p:txBody>
                            <a:bodyPr vert="horz" wrap="square" lIns="91440" tIns="45720" rIns="91440" bIns="45720" numCol="1" rtlCol="0" anchor="ctr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pPr marL="0" marR="0" indent="0" algn="ctr" defTabSz="914400" rtl="0" eaLnBrk="0" fontAlgn="base" latinLnBrk="0" hangingPunct="0">
                                <a:lnSpc>
                                  <a:spcPct val="100000"/>
                                </a:lnSpc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  <a:buClrTx/>
                                <a:buSzTx/>
                                <a:buFontTx/>
                                <a:buNone/>
                                <a:tabLst/>
                              </a:pPr>
                              <a:r>
                                <a:rPr lang="en-US" b="1" dirty="0" smtClean="0">
                                  <a:latin typeface="Calibri" pitchFamily="34" charset="0"/>
                                </a:rPr>
                                <a:t>DATA</a:t>
                              </a:r>
                              <a:endParaRPr kumimoji="0" lang="en-US" sz="1100" b="1" i="0" u="none" strike="noStrike" cap="none" normalizeH="0" baseline="0" dirty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libri" pitchFamily="34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16" name="Group 215"/>
                            <p:cNvGrpSpPr/>
                            <p:nvPr/>
                          </p:nvGrpSpPr>
                          <p:grpSpPr>
                            <a:xfrm>
                              <a:off x="846714" y="2211165"/>
                              <a:ext cx="6507059" cy="3294025"/>
                              <a:chOff x="846714" y="2211165"/>
                              <a:chExt cx="6507059" cy="3294025"/>
                            </a:xfrm>
                          </p:grpSpPr>
                          <p:grpSp>
                            <p:nvGrpSpPr>
                              <p:cNvPr id="17" name="Group 192"/>
                              <p:cNvGrpSpPr/>
                              <p:nvPr/>
                            </p:nvGrpSpPr>
                            <p:grpSpPr>
                              <a:xfrm>
                                <a:off x="846714" y="2672830"/>
                                <a:ext cx="6507059" cy="2832360"/>
                                <a:chOff x="846714" y="2672830"/>
                                <a:chExt cx="6507059" cy="2832360"/>
                              </a:xfrm>
                            </p:grpSpPr>
                            <p:grpSp>
                              <p:nvGrpSpPr>
                                <p:cNvPr id="18" name="Group 172"/>
                                <p:cNvGrpSpPr/>
                                <p:nvPr/>
                              </p:nvGrpSpPr>
                              <p:grpSpPr>
                                <a:xfrm>
                                  <a:off x="846714" y="2672830"/>
                                  <a:ext cx="6507059" cy="2832360"/>
                                  <a:chOff x="846714" y="2672830"/>
                                  <a:chExt cx="6507059" cy="2832360"/>
                                </a:xfrm>
                              </p:grpSpPr>
                              <p:sp>
                                <p:nvSpPr>
                                  <p:cNvPr id="161" name="TextBox 160"/>
                                  <p:cNvSpPr txBox="1"/>
                                  <p:nvPr/>
                                </p:nvSpPr>
                                <p:spPr>
                                  <a:xfrm flipH="1">
                                    <a:off x="5994885" y="4156893"/>
                                    <a:ext cx="487994" cy="276999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square" rtlCol="0" anchor="ctr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b="1" dirty="0" smtClean="0">
                                        <a:solidFill>
                                          <a:srgbClr val="0070C0"/>
                                        </a:solidFill>
                                        <a:latin typeface="Calibri" pitchFamily="34" charset="0"/>
                                      </a:rPr>
                                      <a:t>SIFS</a:t>
                                    </a:r>
                                    <a:endParaRPr lang="en-US" b="1" dirty="0">
                                      <a:solidFill>
                                        <a:srgbClr val="0070C0"/>
                                      </a:solidFill>
                                      <a:latin typeface="Calibri" pitchFamily="34" charset="0"/>
                                    </a:endParaRPr>
                                  </a:p>
                                </p:txBody>
                              </p:sp>
                              <p:grpSp>
                                <p:nvGrpSpPr>
                                  <p:cNvPr id="19" name="Group 157"/>
                                  <p:cNvGrpSpPr/>
                                  <p:nvPr/>
                                </p:nvGrpSpPr>
                                <p:grpSpPr>
                                  <a:xfrm>
                                    <a:off x="846714" y="2672830"/>
                                    <a:ext cx="6507059" cy="2832360"/>
                                    <a:chOff x="846714" y="2672830"/>
                                    <a:chExt cx="6507059" cy="2832360"/>
                                  </a:xfrm>
                                </p:grpSpPr>
                                <p:grpSp>
                                  <p:nvGrpSpPr>
                                    <p:cNvPr id="20" name="Group 105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846714" y="2672830"/>
                                      <a:ext cx="6507059" cy="2832360"/>
                                      <a:chOff x="824862" y="3944971"/>
                                      <a:chExt cx="6507059" cy="2832360"/>
                                    </a:xfrm>
                                  </p:grpSpPr>
                                  <p:grpSp>
                                    <p:nvGrpSpPr>
                                      <p:cNvPr id="21" name="Group 104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824862" y="3944971"/>
                                        <a:ext cx="6507059" cy="2832360"/>
                                        <a:chOff x="824862" y="3944971"/>
                                        <a:chExt cx="6507059" cy="2832360"/>
                                      </a:xfrm>
                                    </p:grpSpPr>
                                    <p:grpSp>
                                      <p:nvGrpSpPr>
                                        <p:cNvPr id="22" name="Group 59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824862" y="3944971"/>
                                          <a:ext cx="6507059" cy="2627903"/>
                                          <a:chOff x="1019441" y="4129637"/>
                                          <a:chExt cx="6507059" cy="2627903"/>
                                        </a:xfrm>
                                      </p:grpSpPr>
                                      <p:cxnSp>
                                        <p:nvCxnSpPr>
                                          <p:cNvPr id="74" name="Straight Connector 73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>
                                            <a:off x="1714416" y="4449123"/>
                                            <a:ext cx="5812084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cxnSp>
                                        <p:nvCxnSpPr>
                                          <p:cNvPr id="75" name="Straight Connector 74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 flipV="1">
                                            <a:off x="1714416" y="6601851"/>
                                            <a:ext cx="5812084" cy="1803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sp>
                                        <p:nvSpPr>
                                          <p:cNvPr id="76" name="Rectangle 75"/>
                                          <p:cNvSpPr/>
                                          <p:nvPr/>
                                        </p:nvSpPr>
                                        <p:spPr bwMode="auto">
                                          <a:xfrm>
                                            <a:off x="2011007" y="6284434"/>
                                            <a:ext cx="1190554" cy="31741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solidFill>
                                            <a:srgbClr val="92D050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  <p:txBody>
                                          <a:bodyPr vert="horz" wrap="square" lIns="91440" tIns="45720" rIns="91440" bIns="45720" numCol="1" rtlCol="0" anchor="ctr" anchorCtr="0" compatLnSpc="1">
                                            <a:prstTxWarp prst="textNoShape">
                                              <a:avLst/>
                                            </a:prstTxWarp>
                                          </a:bodyPr>
                                          <a:lstStyle/>
                                          <a:p>
                                            <a:pPr marL="0" marR="0" indent="0" algn="ctr" defTabSz="914400" rtl="0" eaLnBrk="0" fontAlgn="base" latinLnBrk="0" hangingPunct="0">
                                              <a:lnSpc>
                                                <a:spcPct val="100000"/>
                                              </a:lnSpc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buClrTx/>
                                              <a:buSzTx/>
                                              <a:buFontTx/>
                                              <a:buNone/>
                                              <a:tabLst/>
                                            </a:pPr>
                                            <a:r>
                                              <a:rPr lang="en-US" b="1" dirty="0" smtClean="0">
                                                <a:latin typeface="Calibri" pitchFamily="34" charset="0"/>
                                              </a:rPr>
                                              <a:t>DATA</a:t>
                                            </a:r>
                                            <a:endParaRPr kumimoji="0" lang="en-US" sz="1100" b="1" i="0" u="none" strike="noStrike" cap="none" normalizeH="0" baseline="0" dirty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7" name="Rectangle 17"/>
                                          <p:cNvSpPr/>
                                          <p:nvPr/>
                                        </p:nvSpPr>
                                        <p:spPr bwMode="auto">
                                          <a:xfrm>
                                            <a:off x="6603234" y="4129637"/>
                                            <a:ext cx="569019" cy="31741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solidFill>
                                            <a:srgbClr val="FFC000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  <p:txBody>
                                          <a:bodyPr vert="horz" wrap="square" lIns="91440" tIns="45720" rIns="91440" bIns="45720" numCol="1" rtlCol="0" anchor="ctr" anchorCtr="0" compatLnSpc="1">
                                            <a:prstTxWarp prst="textNoShape">
                                              <a:avLst/>
                                            </a:prstTxWarp>
                                          </a:bodyPr>
                                          <a:lstStyle/>
                                          <a:p>
                                            <a:pPr marL="0" marR="0" indent="0" algn="ctr" defTabSz="914400" rtl="0" eaLnBrk="0" fontAlgn="base" latinLnBrk="0" hangingPunct="0">
                                              <a:lnSpc>
                                                <a:spcPct val="100000"/>
                                              </a:lnSpc>
                                              <a:spcBef>
                                                <a:spcPct val="0"/>
                                              </a:spcBef>
                                              <a:spcAft>
                                                <a:spcPct val="0"/>
                                              </a:spcAft>
                                              <a:buClrTx/>
                                              <a:buSzTx/>
                                              <a:buFontTx/>
                                              <a:buNone/>
                                              <a:tabLst/>
                                            </a:pPr>
                                            <a:r>
                                              <a:rPr lang="en-US" b="1" dirty="0" smtClean="0">
                                                <a:latin typeface="Calibri" pitchFamily="34" charset="0"/>
                                              </a:rPr>
                                              <a:t>ACK</a:t>
                                            </a:r>
                                            <a:endParaRPr kumimoji="0" lang="en-US" sz="1400" b="1" i="0" u="none" strike="noStrike" cap="none" normalizeH="0" baseline="0" dirty="0" smtClean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8" name="TextBox 18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249871" y="4295234"/>
                                            <a:ext cx="476664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AP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sp>
                                        <p:nvSpPr>
                                          <p:cNvPr id="79" name="TextBox 78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188864" y="6449763"/>
                                            <a:ext cx="537671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STA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  <p:cxnSp>
                                        <p:nvCxnSpPr>
                                          <p:cNvPr id="80" name="Straight Connector 79"/>
                                          <p:cNvCxnSpPr/>
                                          <p:nvPr/>
                                        </p:nvCxnSpPr>
                                        <p:spPr bwMode="auto">
                                          <a:xfrm flipV="1">
                                            <a:off x="1714416" y="5526983"/>
                                            <a:ext cx="5812084" cy="3602"/>
                                          </a:xfrm>
                                          <a:prstGeom prst="line">
                                            <a:avLst/>
                                          </a:prstGeom>
                                          <a:solidFill>
                                            <a:schemeClr val="accent1"/>
                                          </a:solidFill>
                                          <a:ln w="25400" cap="flat" cmpd="sng" algn="ctr">
                                            <a:solidFill>
                                              <a:schemeClr val="bg1">
                                                <a:lumMod val="50000"/>
                                              </a:schemeClr>
                                            </a:solidFill>
                                            <a:prstDash val="solid"/>
                                            <a:round/>
                                            <a:headEnd type="none" w="sm" len="sm"/>
                                            <a:tailEnd type="none" w="sm" len="sm"/>
                                          </a:ln>
                                          <a:effectLst/>
                                        </p:spPr>
                                      </p:cxnSp>
                                      <p:sp>
                                        <p:nvSpPr>
                                          <p:cNvPr id="81" name="TextBox 21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1019441" y="5376696"/>
                                            <a:ext cx="707094" cy="30777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square" rtlCol="0" anchor="ctr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1400" b="1" dirty="0" smtClean="0">
                                                <a:latin typeface="Calibri" pitchFamily="34" charset="0"/>
                                              </a:rPr>
                                              <a:t>RELAY</a:t>
                                            </a:r>
                                            <a:endParaRPr lang="en-US" b="1" dirty="0">
                                              <a:latin typeface="Calibri" pitchFamily="34" charset="0"/>
                                            </a:endParaRPr>
                                          </a:p>
                                        </p:txBody>
                                      </p:sp>
                                    </p:grpSp>
                                    <p:sp>
                                      <p:nvSpPr>
                                        <p:cNvPr id="64" name="TextBox 63"/>
                                        <p:cNvSpPr txBox="1"/>
                                        <p:nvPr/>
                                      </p:nvSpPr>
                                      <p:spPr>
                                        <a:xfrm flipH="1">
                                          <a:off x="2956341" y="6500332"/>
                                          <a:ext cx="499265" cy="276999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square" rtlCol="0" anchor="ctr">
                                          <a:sp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n-US" b="1" dirty="0" smtClean="0">
                                              <a:solidFill>
                                                <a:srgbClr val="0070C0"/>
                                              </a:solidFill>
                                              <a:latin typeface="Calibri" pitchFamily="34" charset="0"/>
                                            </a:rPr>
                                            <a:t>SIFS</a:t>
                                          </a:r>
                                          <a:endParaRPr lang="en-US" b="1" dirty="0">
                                            <a:solidFill>
                                              <a:srgbClr val="0070C0"/>
                                            </a:solidFill>
                                            <a:latin typeface="Calibri" pitchFamily="34" charset="0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57" name="TextBox 56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1701216" y="5640502"/>
                                        <a:ext cx="1382580" cy="461665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RelayedFrame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=X </a:t>
                                        </a:r>
                                        <a:endParaRPr lang="en-US" b="1" dirty="0">
                                          <a:solidFill>
                                            <a:srgbClr val="FF000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AckInd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=00</a:t>
                                        </a:r>
                                        <a:endParaRPr lang="en-US" sz="1100" b="1" dirty="0">
                                          <a:solidFill>
                                            <a:srgbClr val="92D05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58" name="TextBox 57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4380561" y="4564983"/>
                                        <a:ext cx="1630442" cy="461665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square" rtlCol="0" anchor="ctr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RelayedFrame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FF0000"/>
                                            </a:solidFill>
                                            <a:latin typeface="Calibri" pitchFamily="34" charset="0"/>
                                          </a:rPr>
                                          <a:t>=0</a:t>
                                        </a:r>
                                        <a:endParaRPr lang="en-US" b="1" dirty="0">
                                          <a:solidFill>
                                            <a:srgbClr val="FFC00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  <a:p>
                                        <a:pPr algn="ctr"/>
                                        <a:r>
                                          <a:rPr lang="en-US" b="1" dirty="0" err="1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AckInd</a:t>
                                        </a:r>
                                        <a:r>
                                          <a:rPr lang="en-US" b="1" dirty="0" smtClean="0">
                                            <a:solidFill>
                                              <a:srgbClr val="92D050"/>
                                            </a:solidFill>
                                            <a:latin typeface="Calibri" pitchFamily="34" charset="0"/>
                                          </a:rPr>
                                          <a:t>=00</a:t>
                                        </a:r>
                                        <a:endParaRPr lang="en-US" b="1" dirty="0">
                                          <a:solidFill>
                                            <a:srgbClr val="92D050"/>
                                          </a:solidFill>
                                          <a:latin typeface="Calibri" pitchFamily="34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grpSp>
                                  <p:nvGrpSpPr>
                                    <p:cNvPr id="23" name="Group 12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3028837" y="5166825"/>
                                      <a:ext cx="397649" cy="122732"/>
                                      <a:chOff x="3028837" y="5166825"/>
                                      <a:chExt cx="397649" cy="122732"/>
                                    </a:xfrm>
                                  </p:grpSpPr>
                                  <p:cxnSp>
                                    <p:nvCxnSpPr>
                                      <p:cNvPr id="110" name="Straight Connector 109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028837" y="5166825"/>
                                        <a:ext cx="0" cy="122732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cxnSp>
                                    <p:nvCxnSpPr>
                                      <p:cNvPr id="113" name="Straight Connector 112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426486" y="5166825"/>
                                        <a:ext cx="0" cy="122732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none" w="sm" len="sm"/>
                                        <a:tailEnd type="none" w="sm" len="sm"/>
                                      </a:ln>
                                      <a:effectLst/>
                                    </p:spPr>
                                  </p:cxnSp>
                                  <p:cxnSp>
                                    <p:nvCxnSpPr>
                                      <p:cNvPr id="123" name="Straight Connector 122"/>
                                      <p:cNvCxnSpPr/>
                                      <p:nvPr/>
                                    </p:nvCxnSpPr>
                                    <p:spPr bwMode="auto">
                                      <a:xfrm>
                                        <a:off x="3028837" y="5228191"/>
                                        <a:ext cx="397649" cy="0"/>
                                      </a:xfrm>
                                      <a:prstGeom prst="line">
                                        <a:avLst/>
                                      </a:prstGeom>
                                      <a:solidFill>
                                        <a:schemeClr val="accent1"/>
                                      </a:solidFill>
                                      <a:ln w="25400" cap="flat" cmpd="sng" algn="ctr">
                                        <a:solidFill>
                                          <a:schemeClr val="bg1">
                                            <a:lumMod val="50000"/>
                                          </a:schemeClr>
                                        </a:solidFill>
                                        <a:prstDash val="solid"/>
                                        <a:round/>
                                        <a:headEnd type="triangle" w="med" len="med"/>
                                        <a:tailEnd type="triangle" w="med" len="med"/>
                                      </a:ln>
                                      <a:effectLst/>
                                    </p:spPr>
                                  </p:cxnSp>
                                </p:grpSp>
                              </p:grpSp>
                            </p:grpSp>
                            <p:cxnSp>
                              <p:nvCxnSpPr>
                                <p:cNvPr id="190" name="Straight Connector 189"/>
                                <p:cNvCxnSpPr/>
                                <p:nvPr/>
                              </p:nvCxnSpPr>
                              <p:spPr bwMode="auto">
                                <a:xfrm>
                                  <a:off x="6032855" y="4095527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91" name="Straight Connector 190"/>
                                <p:cNvCxnSpPr/>
                                <p:nvPr/>
                              </p:nvCxnSpPr>
                              <p:spPr bwMode="auto">
                                <a:xfrm>
                                  <a:off x="6430504" y="4095527"/>
                                  <a:ext cx="0" cy="122732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none" w="sm" len="sm"/>
                                  <a:tailEnd type="none" w="sm" len="sm"/>
                                </a:ln>
                                <a:effectLst/>
                              </p:spPr>
                            </p:cxnSp>
                            <p:cxnSp>
                              <p:nvCxnSpPr>
                                <p:cNvPr id="192" name="Straight Connector 191"/>
                                <p:cNvCxnSpPr/>
                                <p:nvPr/>
                              </p:nvCxnSpPr>
                              <p:spPr bwMode="auto">
                                <a:xfrm>
                                  <a:off x="6032855" y="4156893"/>
                                  <a:ext cx="397649" cy="0"/>
                                </a:xfrm>
                                <a:prstGeom prst="line">
                                  <a:avLst/>
                                </a:prstGeom>
                                <a:solidFill>
                                  <a:schemeClr val="accent1"/>
                                </a:solidFill>
                                <a:ln w="25400" cap="flat" cmpd="sng" algn="ctr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prstDash val="solid"/>
                                  <a:round/>
                                  <a:headEnd type="triangle" w="med" len="med"/>
                                  <a:tailEnd type="triangle" w="med" len="med"/>
                                </a:ln>
                                <a:effectLst/>
                              </p:spPr>
                            </p:cxnSp>
                          </p:grpSp>
                          <p:sp>
                            <p:nvSpPr>
                              <p:cNvPr id="196" name="TextBox 195"/>
                              <p:cNvSpPr txBox="1"/>
                              <p:nvPr/>
                            </p:nvSpPr>
                            <p:spPr>
                              <a:xfrm>
                                <a:off x="6073645" y="2211165"/>
                                <a:ext cx="1280128" cy="461665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square" rtlCol="0" anchor="ctr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b="1" dirty="0" err="1">
                                    <a:solidFill>
                                      <a:srgbClr val="FF0000"/>
                                    </a:solidFill>
                                    <a:latin typeface="Calibri" pitchFamily="34" charset="0"/>
                                  </a:rPr>
                                  <a:t>RelayedFrame</a:t>
                                </a:r>
                                <a:r>
                                  <a:rPr lang="en-US" b="1" dirty="0">
                                    <a:solidFill>
                                      <a:srgbClr val="FF0000"/>
                                    </a:solidFill>
                                    <a:latin typeface="Calibri" pitchFamily="34" charset="0"/>
                                  </a:rPr>
                                  <a:t>=0</a:t>
                                </a:r>
                                <a:endParaRPr lang="en-US" b="1" dirty="0" smtClean="0">
                                  <a:solidFill>
                                    <a:srgbClr val="FFC000"/>
                                  </a:solidFill>
                                  <a:latin typeface="Calibri" pitchFamily="34" charset="0"/>
                                </a:endParaRPr>
                              </a:p>
                              <a:p>
                                <a:pPr algn="ctr"/>
                                <a:r>
                                  <a:rPr lang="en-US" b="1" dirty="0" err="1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AckInd</a:t>
                                </a:r>
                                <a:r>
                                  <a:rPr lang="en-US" b="1" dirty="0" smtClean="0">
                                    <a:solidFill>
                                      <a:srgbClr val="FFC000"/>
                                    </a:solidFill>
                                    <a:latin typeface="Calibri" pitchFamily="34" charset="0"/>
                                  </a:rPr>
                                  <a:t>=10</a:t>
                                </a:r>
                                <a:endParaRPr lang="en-US" b="1" dirty="0">
                                  <a:solidFill>
                                    <a:srgbClr val="FFC000"/>
                                  </a:solidFill>
                                  <a:latin typeface="Calibri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  <p:sp>
                        <p:nvSpPr>
                          <p:cNvPr id="224" name="TextBox 223"/>
                          <p:cNvSpPr txBox="1"/>
                          <p:nvPr/>
                        </p:nvSpPr>
                        <p:spPr>
                          <a:xfrm flipH="1">
                            <a:off x="712535" y="5555035"/>
                            <a:ext cx="3055351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 anchor="ctr">
                            <a:spAutoFit/>
                          </a:bodyPr>
                          <a:lstStyle/>
                          <a:p>
                            <a:r>
                              <a:rPr lang="en-US" b="1" dirty="0" smtClean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STA sends uplink DATA frame with response frame bits set to 00</a:t>
                            </a:r>
                            <a:r>
                              <a:rPr lang="en-US" b="1" dirty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 </a:t>
                            </a:r>
                            <a:r>
                              <a:rPr lang="en-US" b="1" dirty="0" smtClean="0">
                                <a:solidFill>
                                  <a:srgbClr val="0070C0"/>
                                </a:solidFill>
                                <a:latin typeface="Calibri" pitchFamily="34" charset="0"/>
                              </a:rPr>
                              <a:t>to relay</a:t>
                            </a:r>
                            <a:endParaRPr lang="en-US" b="1" dirty="0" smtClean="0">
                              <a:solidFill>
                                <a:srgbClr val="FF0000"/>
                              </a:solidFill>
                              <a:latin typeface="Calibri" pitchFamily="34" charset="0"/>
                            </a:endParaRPr>
                          </a:p>
                        </p:txBody>
                      </p:sp>
                    </p:grpSp>
                  </p:grpSp>
                  <p:cxnSp>
                    <p:nvCxnSpPr>
                      <p:cNvPr id="231" name="Straight Arrow Connector 230"/>
                      <p:cNvCxnSpPr/>
                      <p:nvPr/>
                    </p:nvCxnSpPr>
                    <p:spPr bwMode="auto">
                      <a:xfrm flipV="1">
                        <a:off x="5278847" y="4135898"/>
                        <a:ext cx="52193" cy="496468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25400" cap="flat" cmpd="sng" algn="ctr">
                        <a:solidFill>
                          <a:srgbClr val="0070C0"/>
                        </a:solidFill>
                        <a:prstDash val="solid"/>
                        <a:round/>
                        <a:headEnd type="none" w="lg" len="med"/>
                        <a:tailEnd type="arrow" w="med" len="med"/>
                      </a:ln>
                      <a:effectLst/>
                    </p:spPr>
                  </p:cxnSp>
                </p:grpSp>
                <p:cxnSp>
                  <p:nvCxnSpPr>
                    <p:cNvPr id="237" name="Straight Arrow Connector 236"/>
                    <p:cNvCxnSpPr/>
                    <p:nvPr/>
                  </p:nvCxnSpPr>
                  <p:spPr bwMode="auto">
                    <a:xfrm flipH="1" flipV="1">
                      <a:off x="3893034" y="5706565"/>
                      <a:ext cx="476662" cy="347550"/>
                    </a:xfrm>
                    <a:prstGeom prst="straightConnector1">
                      <a:avLst/>
                    </a:prstGeom>
                    <a:solidFill>
                      <a:schemeClr val="accent1"/>
                    </a:solidFill>
                    <a:ln w="254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lg" len="med"/>
                      <a:tailEnd type="arrow" w="med" len="med"/>
                    </a:ln>
                    <a:effectLst/>
                  </p:spPr>
                </p:cxnSp>
                <p:sp>
                  <p:nvSpPr>
                    <p:cNvPr id="239" name="TextBox 238"/>
                    <p:cNvSpPr txBox="1"/>
                    <p:nvPr/>
                  </p:nvSpPr>
                  <p:spPr>
                    <a:xfrm flipH="1">
                      <a:off x="4219996" y="6054115"/>
                      <a:ext cx="3655416" cy="64633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ctr">
                      <a:spAutoFit/>
                    </a:bodyPr>
                    <a:lstStyle/>
                    <a:p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After receipt of ACK, STA removes frame from buffer, and defers MAX_PPDU + ACK + 2*SIFS before next event</a:t>
                      </a:r>
                      <a:endParaRPr lang="en-US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p:txBody>
                </p:sp>
              </p:grpSp>
              <p:cxnSp>
                <p:nvCxnSpPr>
                  <p:cNvPr id="252" name="Straight Arrow Connector 251"/>
                  <p:cNvCxnSpPr/>
                  <p:nvPr/>
                </p:nvCxnSpPr>
                <p:spPr bwMode="auto">
                  <a:xfrm flipV="1">
                    <a:off x="2105558" y="5675234"/>
                    <a:ext cx="296595" cy="424966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25400" cap="flat" cmpd="sng" algn="ctr">
                    <a:solidFill>
                      <a:srgbClr val="0070C0"/>
                    </a:solidFill>
                    <a:prstDash val="solid"/>
                    <a:round/>
                    <a:headEnd type="none" w="lg" len="med"/>
                    <a:tailEnd type="arrow" w="med" len="med"/>
                  </a:ln>
                  <a:effectLst/>
                </p:spPr>
              </p:cxnSp>
            </p:grpSp>
            <p:sp>
              <p:nvSpPr>
                <p:cNvPr id="263" name="Rectangle 17"/>
                <p:cNvSpPr/>
                <p:nvPr/>
              </p:nvSpPr>
              <p:spPr bwMode="auto">
                <a:xfrm>
                  <a:off x="3978082" y="4373083"/>
                  <a:ext cx="569019" cy="317417"/>
                </a:xfrm>
                <a:prstGeom prst="rect">
                  <a:avLst/>
                </a:prstGeom>
                <a:solidFill>
                  <a:srgbClr val="FFC000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b="1" dirty="0" smtClean="0">
                      <a:latin typeface="Calibri" pitchFamily="34" charset="0"/>
                    </a:rPr>
                    <a:t>ACK</a:t>
                  </a:r>
                  <a:endParaRPr kumimoji="0" lang="en-US" sz="1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endParaRPr>
                </a:p>
              </p:txBody>
            </p:sp>
            <p:sp>
              <p:nvSpPr>
                <p:cNvPr id="266" name="TextBox 265"/>
                <p:cNvSpPr txBox="1"/>
                <p:nvPr/>
              </p:nvSpPr>
              <p:spPr>
                <a:xfrm flipH="1">
                  <a:off x="4498752" y="4777218"/>
                  <a:ext cx="499265" cy="276999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algn="ctr"/>
                  <a:r>
                    <a:rPr lang="en-US" b="1" dirty="0" smtClean="0">
                      <a:solidFill>
                        <a:srgbClr val="0070C0"/>
                      </a:solidFill>
                      <a:latin typeface="Calibri" pitchFamily="34" charset="0"/>
                    </a:rPr>
                    <a:t>SIFS</a:t>
                  </a:r>
                  <a:endParaRPr lang="en-US" b="1" dirty="0">
                    <a:solidFill>
                      <a:srgbClr val="0070C0"/>
                    </a:solidFill>
                    <a:latin typeface="Calibri" pitchFamily="34" charset="0"/>
                  </a:endParaRPr>
                </a:p>
              </p:txBody>
            </p:sp>
            <p:cxnSp>
              <p:nvCxnSpPr>
                <p:cNvPr id="267" name="Straight Connector 266"/>
                <p:cNvCxnSpPr/>
                <p:nvPr/>
              </p:nvCxnSpPr>
              <p:spPr bwMode="auto">
                <a:xfrm>
                  <a:off x="4549396" y="4715852"/>
                  <a:ext cx="0" cy="122732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68" name="Straight Connector 267"/>
                <p:cNvCxnSpPr/>
                <p:nvPr/>
              </p:nvCxnSpPr>
              <p:spPr bwMode="auto">
                <a:xfrm>
                  <a:off x="4947045" y="4715852"/>
                  <a:ext cx="0" cy="122732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69" name="Straight Connector 268"/>
                <p:cNvCxnSpPr/>
                <p:nvPr/>
              </p:nvCxnSpPr>
              <p:spPr bwMode="auto">
                <a:xfrm>
                  <a:off x="4549396" y="4777218"/>
                  <a:ext cx="397649" cy="0"/>
                </a:xfrm>
                <a:prstGeom prst="line">
                  <a:avLst/>
                </a:prstGeom>
                <a:solidFill>
                  <a:schemeClr val="accent1"/>
                </a:solidFill>
                <a:ln w="25400" cap="flat" cmpd="sng" algn="ctr">
                  <a:solidFill>
                    <a:schemeClr val="bg1">
                      <a:lumMod val="50000"/>
                    </a:schemeClr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</p:grpSp>
          <p:sp>
            <p:nvSpPr>
              <p:cNvPr id="83" name="TextBox 82"/>
              <p:cNvSpPr txBox="1"/>
              <p:nvPr/>
            </p:nvSpPr>
            <p:spPr>
              <a:xfrm flipH="1">
                <a:off x="3727091" y="5054216"/>
                <a:ext cx="4277377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  <a:latin typeface="Calibri" pitchFamily="34" charset="0"/>
                  </a:rPr>
                  <a:t>In SIFS time, relay sends DATA with a different MCS and response frame bits set to 00. Relay buffers frame until successful delivery or reaching of retry limit</a:t>
                </a:r>
                <a:endParaRPr lang="en-US" b="1" dirty="0">
                  <a:solidFill>
                    <a:srgbClr val="0070C0"/>
                  </a:solidFill>
                  <a:latin typeface="Calibri" pitchFamily="34" charset="0"/>
                </a:endParaRPr>
              </a:p>
            </p:txBody>
          </p:sp>
        </p:grpSp>
        <p:cxnSp>
          <p:nvCxnSpPr>
            <p:cNvPr id="84" name="Straight Arrow Connector 83"/>
            <p:cNvCxnSpPr/>
            <p:nvPr/>
          </p:nvCxnSpPr>
          <p:spPr bwMode="auto">
            <a:xfrm>
              <a:off x="3522825" y="4120471"/>
              <a:ext cx="549910" cy="41306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lg" len="med"/>
              <a:tailEnd type="arrow" w="med" len="med"/>
            </a:ln>
            <a:effectLst/>
          </p:spPr>
        </p:cxnSp>
      </p:grpSp>
      <p:sp>
        <p:nvSpPr>
          <p:cNvPr id="26" name="Date Placeholder 2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540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64957</TotalTime>
  <Words>951</Words>
  <Application>Microsoft Office PowerPoint</Application>
  <PresentationFormat>On-screen Show (4:3)</PresentationFormat>
  <Paragraphs>209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TXOP Sharing Operation for Relay</vt:lpstr>
      <vt:lpstr>PowerPoint Presentation</vt:lpstr>
      <vt:lpstr>PowerPoint Presentation</vt:lpstr>
      <vt:lpstr>PowerPoint Presentation</vt:lpstr>
      <vt:lpstr>Outline</vt:lpstr>
      <vt:lpstr>Signaling for Relay TXOP</vt:lpstr>
      <vt:lpstr>Downlink with Explicit ACK</vt:lpstr>
      <vt:lpstr>Downlink with Implicit ACK</vt:lpstr>
      <vt:lpstr>Uplink with Explicit ACK</vt:lpstr>
      <vt:lpstr>Uplink with Implicit ACK</vt:lpstr>
      <vt:lpstr>TXOP Sharing Operation</vt:lpstr>
      <vt:lpstr>Conclusion</vt:lpstr>
      <vt:lpstr>Straw Poll 1</vt:lpstr>
      <vt:lpstr>Straw Poll 2</vt:lpstr>
      <vt:lpstr>References</vt:lpstr>
    </vt:vector>
  </TitlesOfParts>
  <Company>Broadcom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Sharing Operation for Relay</dc:title>
  <dc:creator>Eric Wong</dc:creator>
  <cp:lastModifiedBy>Chiu Ngok Wong</cp:lastModifiedBy>
  <cp:revision>736</cp:revision>
  <cp:lastPrinted>1998-02-10T13:28:06Z</cp:lastPrinted>
  <dcterms:created xsi:type="dcterms:W3CDTF">2009-12-02T19:05:24Z</dcterms:created>
  <dcterms:modified xsi:type="dcterms:W3CDTF">2013-03-15T00:09:19Z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-1959745953</vt:i4>
  </property>
  <property fmtid="{D5CDD505-2E9C-101B-9397-08002B2CF9AE}" pid="3" name="_NewReviewCycle">
    <vt:lpwstr/>
  </property>
  <property fmtid="{D5CDD505-2E9C-101B-9397-08002B2CF9AE}" pid="4" name="_EmailSubject">
    <vt:lpwstr>PS-Poll exchange from speed frame</vt:lpwstr>
  </property>
  <property fmtid="{D5CDD505-2E9C-101B-9397-08002B2CF9AE}" pid="5" name="_AuthorEmail">
    <vt:lpwstr>ewong@broadcom.com</vt:lpwstr>
  </property>
  <property fmtid="{D5CDD505-2E9C-101B-9397-08002B2CF9AE}" pid="6" name="_AuthorEmailDisplayName">
    <vt:lpwstr>Eric Wong</vt:lpwstr>
  </property>
  <property fmtid="{D5CDD505-2E9C-101B-9397-08002B2CF9AE}" pid="7" name="_PreviousAdHocReviewCycleID">
    <vt:i4>739878595</vt:i4>
  </property>
</Properties>
</file>