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20" r:id="rId2"/>
    <p:sldId id="343" r:id="rId3"/>
    <p:sldId id="344" r:id="rId4"/>
    <p:sldId id="323" r:id="rId5"/>
    <p:sldId id="336" r:id="rId6"/>
    <p:sldId id="337" r:id="rId7"/>
    <p:sldId id="338" r:id="rId8"/>
    <p:sldId id="339" r:id="rId9"/>
    <p:sldId id="340" r:id="rId10"/>
    <p:sldId id="341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B05363D-26DD-4F58-AE40-E56C96493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603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0953695-CCAC-417B-BB57-5399F9630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958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1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D715429-9596-4C1C-9EEF-2A5D8A5C0B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3263"/>
            <a:ext cx="4622800" cy="3467100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et al.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FBB84D-2431-4B02-932E-D840017E2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69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et al.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4B19E79-AD5D-414B-B396-B6AC72EE7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8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et al.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65D1AF-7463-4192-A1A8-424FECA6A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9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F5EDC4-A949-4047-95A8-36AE2F915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25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et al.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285B56C-1113-4D3E-AE45-5F0A59200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7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et al.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F24F0A-5BAA-4467-B3CD-FCEB05B4F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99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et al.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5B65A9-47B3-4F9D-B425-060FC457E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et al.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39B813-7F6A-44FB-9D3E-14A423F35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0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et al.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CDDBB-15D8-4E2F-807F-9235B578C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3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et al.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CF189E-0CB4-4226-BCBC-AC37523BE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6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et al.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1ACBA3-AB0C-45EF-9D0A-C618BFD09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14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7363" y="6475413"/>
            <a:ext cx="1706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Minyoung Park,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802.11-13/0286r0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46750"/>
            <a:ext cx="7772400" cy="762000"/>
          </a:xfrm>
          <a:noFill/>
        </p:spPr>
        <p:txBody>
          <a:bodyPr/>
          <a:lstStyle/>
          <a:p>
            <a:r>
              <a:rPr lang="en-US" sz="2800" dirty="0"/>
              <a:t>Restricted Access Window - Slot Assignment Follow Up</a:t>
            </a:r>
            <a:endParaRPr lang="en-US" sz="2800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2013-03-17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71457" y="21717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950949"/>
              </p:ext>
            </p:extLst>
          </p:nvPr>
        </p:nvGraphicFramePr>
        <p:xfrm>
          <a:off x="1296988" y="2682728"/>
          <a:ext cx="6880225" cy="412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Document" r:id="rId4" imgW="9115532" imgH="5359801" progId="Word.Document.8">
                  <p:embed/>
                </p:oleObj>
              </mc:Choice>
              <mc:Fallback>
                <p:oleObj name="Document" r:id="rId4" imgW="9115532" imgH="535980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88" y="2682728"/>
                        <a:ext cx="6880225" cy="412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6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that the 2 least significant bytes of the FCS field of the received beacon shall be used as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offset</a:t>
            </a:r>
            <a:r>
              <a:rPr lang="en-US" dirty="0" smtClean="0"/>
              <a:t>? </a:t>
            </a:r>
          </a:p>
          <a:p>
            <a:pPr lvl="1"/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 al.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07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9593690"/>
              </p:ext>
            </p:extLst>
          </p:nvPr>
        </p:nvGraphicFramePr>
        <p:xfrm>
          <a:off x="1270000" y="808038"/>
          <a:ext cx="6437313" cy="547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Document" r:id="rId4" imgW="8602813" imgH="7335197" progId="Word.Document.8">
                  <p:embed/>
                </p:oleObj>
              </mc:Choice>
              <mc:Fallback>
                <p:oleObj name="Document" r:id="rId4" imgW="8602813" imgH="733519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0" y="808038"/>
                        <a:ext cx="6437313" cy="547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 al.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65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8155251"/>
              </p:ext>
            </p:extLst>
          </p:nvPr>
        </p:nvGraphicFramePr>
        <p:xfrm>
          <a:off x="1301750" y="1165225"/>
          <a:ext cx="6359525" cy="510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Document" r:id="rId3" imgW="8511840" imgH="6811200" progId="Word.Document.8">
                  <p:embed/>
                </p:oleObj>
              </mc:Choice>
              <mc:Fallback>
                <p:oleObj name="Document" r:id="rId3" imgW="8511840" imgH="68112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1165225"/>
                        <a:ext cx="6359525" cy="510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 al.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333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045" y="1700774"/>
            <a:ext cx="8681335" cy="441657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RAW slot assignment improvement</a:t>
            </a:r>
          </a:p>
          <a:p>
            <a:pPr lvl="1"/>
            <a:r>
              <a:rPr lang="en-US" sz="1600" dirty="0"/>
              <a:t>RAW slot assignment is defined in SFD R 4.2.4.</a:t>
            </a:r>
          </a:p>
          <a:p>
            <a:pPr lvl="1"/>
            <a:r>
              <a:rPr lang="en-US" sz="1600" dirty="0"/>
              <a:t>RAW slot assignment is based on </a:t>
            </a:r>
          </a:p>
          <a:p>
            <a:pPr lvl="2"/>
            <a:r>
              <a:rPr lang="en-US" sz="1600" dirty="0"/>
              <a:t>RAW PS IE (Page ID + Block Offset + Block Range)</a:t>
            </a:r>
          </a:p>
          <a:p>
            <a:pPr lvl="3"/>
            <a:r>
              <a:rPr lang="en-US" sz="1400" dirty="0"/>
              <a:t>If both paged and unpaged STAs are allowed to access the medium</a:t>
            </a:r>
          </a:p>
          <a:p>
            <a:pPr lvl="2"/>
            <a:r>
              <a:rPr lang="en-US" sz="1600" dirty="0"/>
              <a:t>RAW PS IE (Page ID + Block Offset + Block Range) and TIM IE (AIDs set to 1)</a:t>
            </a:r>
          </a:p>
          <a:p>
            <a:pPr lvl="3"/>
            <a:r>
              <a:rPr lang="en-US" sz="1400" dirty="0"/>
              <a:t>If only paged STAs are allowed to access the medium</a:t>
            </a:r>
          </a:p>
          <a:p>
            <a:pPr lvl="1"/>
            <a:r>
              <a:rPr lang="en-US" sz="1600" dirty="0"/>
              <a:t>With current RAW definition, the minimum number of STAs in a RAW is 64 STAs (1 Block)</a:t>
            </a:r>
          </a:p>
          <a:p>
            <a:pPr lvl="1"/>
            <a:r>
              <a:rPr lang="en-US" sz="1600" b="1" dirty="0"/>
              <a:t>In this presentation, we propose to allow a smaller number of STAs in a RAW by modifying the RAW Group field of the RAW PS IE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Define the remaining TBD for </a:t>
            </a:r>
            <a:r>
              <a:rPr lang="en-US" sz="2000" dirty="0" err="1"/>
              <a:t>N</a:t>
            </a:r>
            <a:r>
              <a:rPr lang="en-US" sz="2000" baseline="-25000" dirty="0" err="1"/>
              <a:t>offset</a:t>
            </a:r>
            <a:endParaRPr lang="en-US" sz="2000" baseline="-25000" dirty="0"/>
          </a:p>
          <a:p>
            <a:pPr lvl="1"/>
            <a:r>
              <a:rPr lang="en-US" sz="1600" dirty="0" err="1" smtClean="0"/>
              <a:t>N</a:t>
            </a:r>
            <a:r>
              <a:rPr lang="en-US" sz="1600" baseline="-25000" dirty="0" err="1" smtClean="0"/>
              <a:t>offset</a:t>
            </a:r>
            <a:r>
              <a:rPr lang="en-US" sz="1600" dirty="0" smtClean="0"/>
              <a:t> </a:t>
            </a:r>
            <a:r>
              <a:rPr lang="en-US" sz="1600" dirty="0"/>
              <a:t>is an offset value in the mapping function that is provided to address fairness among the STAs indicated in the TIM</a:t>
            </a:r>
          </a:p>
          <a:p>
            <a:pPr lvl="2"/>
            <a:r>
              <a:rPr lang="en-US" sz="1600" b="1" dirty="0"/>
              <a:t>Use an existing field of the received Beacon frame for  </a:t>
            </a:r>
            <a:r>
              <a:rPr lang="en-US" sz="1600" b="1" dirty="0" err="1" smtClean="0"/>
              <a:t>N</a:t>
            </a:r>
            <a:r>
              <a:rPr lang="en-US" sz="1600" b="1" baseline="-25000" dirty="0" err="1" smtClean="0"/>
              <a:t>offset</a:t>
            </a:r>
            <a:r>
              <a:rPr lang="en-US" sz="1600" b="1" dirty="0" smtClean="0"/>
              <a:t> </a:t>
            </a:r>
            <a:r>
              <a:rPr lang="en-US" sz="1600" b="1" dirty="0"/>
              <a:t>(e.g. Timestamp, FCS)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74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RAW Parameter Set Element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1940"/>
            <a:ext cx="8305800" cy="4267200"/>
          </a:xfrm>
        </p:spPr>
        <p:txBody>
          <a:bodyPr/>
          <a:lstStyle/>
          <a:p>
            <a:r>
              <a:rPr lang="en-US" sz="2000" dirty="0" smtClean="0"/>
              <a:t>4.4.3.1.2 in the </a:t>
            </a:r>
            <a:r>
              <a:rPr lang="en-US" sz="2000" dirty="0" err="1" smtClean="0"/>
              <a:t>TGah</a:t>
            </a:r>
            <a:r>
              <a:rPr lang="en-US" sz="2000" dirty="0" smtClean="0"/>
              <a:t> SFD defines the fields in the RAW PS IE:</a:t>
            </a:r>
          </a:p>
          <a:p>
            <a:pPr lvl="1"/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819650"/>
              </p:ext>
            </p:extLst>
          </p:nvPr>
        </p:nvGraphicFramePr>
        <p:xfrm>
          <a:off x="232235" y="1931205"/>
          <a:ext cx="4880114" cy="4489742"/>
        </p:xfrm>
        <a:graphic>
          <a:graphicData uri="http://schemas.openxmlformats.org/drawingml/2006/table">
            <a:tbl>
              <a:tblPr firstRow="1" bandRow="1"/>
              <a:tblGrid>
                <a:gridCol w="1371600"/>
                <a:gridCol w="762000"/>
                <a:gridCol w="2746514"/>
              </a:tblGrid>
              <a:tr h="3184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Feature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Value</a:t>
                      </a:r>
                      <a:endParaRPr lang="en-US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Interpretation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4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Page ID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TBD bits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Indicates the page index for hierarchical AID (based on hierarchical AID) of the allocated group 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4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Block Offset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TBD bits 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Assuming 32 blocks per page, these bits indicate the starting block index of the allocated group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Block Range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TBD bits 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Indicates the number of blocks (starting from the block offset) for the allocated group 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RAW Start Time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8 bits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Duration in TU from end of beacon transmission to RAW Start time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RAW Duration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TBD bits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Duration of RAW in TU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10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Access restricted to paged STA only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 bits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Bit 1: Set to 1 if only STA with their TIM bit set to 1 are allowed to perform UL transmissions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Bit 2: Set to 1 if RAW is reserved for frames with duration smaller than slot duration, such as PS-Polls / trigger frames (ignored if Bit 1 is not set)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5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Group/Resource allocation frame indication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bit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Set to 1 to indicate if STAs need to wake up at the beginning of the RAW to receive group addressed frames such as resource allocation (format of the resource allocation frame TBD)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08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Slot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definition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TBD bits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Include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Slot duration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signaling  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Slot assignment to STA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Cross boundary transmissions allowed/not allowed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Format is TBD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186480" y="1892800"/>
            <a:ext cx="388070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smtClean="0"/>
              <a:t>Page ID, Block Offset, Block Range fields define </a:t>
            </a:r>
            <a:r>
              <a:rPr lang="en-US" sz="2000" dirty="0"/>
              <a:t>a group of STAs that are allowed to access the </a:t>
            </a:r>
            <a:r>
              <a:rPr lang="en-US" sz="2000" dirty="0" smtClean="0"/>
              <a:t>RAW.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Base </a:t>
            </a:r>
            <a:r>
              <a:rPr lang="en-US" sz="2000" dirty="0"/>
              <a:t>unit is one Block (= 64 STAs</a:t>
            </a:r>
            <a:r>
              <a:rPr lang="en-US" sz="2000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With the current definition, </a:t>
            </a:r>
            <a:r>
              <a:rPr lang="en-US" sz="2000" dirty="0" smtClean="0"/>
              <a:t>at </a:t>
            </a:r>
            <a:r>
              <a:rPr lang="en-US" sz="2000" dirty="0"/>
              <a:t>least 64 AIDs (one Block) are mapped to a RAW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 al.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616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4.2.4 </a:t>
            </a:r>
            <a:r>
              <a:rPr lang="en-US" dirty="0"/>
              <a:t>RAW slot assignment procedure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892800"/>
                <a:ext cx="7772400" cy="4114800"/>
              </a:xfrm>
            </p:spPr>
            <p:txBody>
              <a:bodyPr/>
              <a:lstStyle/>
              <a:p>
                <a:r>
                  <a:rPr lang="en-US" sz="1600" dirty="0"/>
                  <a:t>4.2.4 RAW slot assignment procedure </a:t>
                </a:r>
              </a:p>
              <a:p>
                <a:r>
                  <a:rPr lang="en-US" sz="1600" dirty="0"/>
                  <a:t>R.4.2.4.A: Procedure [2012 Nov meeting minutes, 11-12/1321r0]</a:t>
                </a:r>
              </a:p>
              <a:p>
                <a:pPr lvl="1"/>
                <a:r>
                  <a:rPr lang="en-US" sz="1400" dirty="0"/>
                  <a:t>Define a field in the slot definition field that indicates the slot duration (T</a:t>
                </a:r>
                <a:r>
                  <a:rPr lang="en-US" sz="1400" baseline="-25000" dirty="0"/>
                  <a:t>S</a:t>
                </a:r>
                <a:r>
                  <a:rPr lang="en-US" sz="1400" dirty="0"/>
                  <a:t>)</a:t>
                </a:r>
              </a:p>
              <a:p>
                <a:pPr lvl="1"/>
                <a:r>
                  <a:rPr lang="en-US" sz="1400" dirty="0"/>
                  <a:t>Derive N</a:t>
                </a:r>
                <a:r>
                  <a:rPr lang="en-US" sz="1400" baseline="-25000" dirty="0"/>
                  <a:t>RAW</a:t>
                </a:r>
                <a:r>
                  <a:rPr lang="en-US" sz="1400" dirty="0"/>
                  <a:t> by dividing the RAW duration (T</a:t>
                </a:r>
                <a:r>
                  <a:rPr lang="en-US" sz="1400" baseline="-25000" dirty="0"/>
                  <a:t>RAW</a:t>
                </a:r>
                <a:r>
                  <a:rPr lang="en-US" sz="1400" dirty="0"/>
                  <a:t>) with the slot duration (T</a:t>
                </a:r>
                <a:r>
                  <a:rPr lang="en-US" sz="1400" baseline="-25000" dirty="0"/>
                  <a:t>S</a:t>
                </a:r>
                <a:r>
                  <a:rPr lang="en-US" sz="1400" dirty="0"/>
                  <a:t>)</a:t>
                </a:r>
              </a:p>
              <a:p>
                <a:pPr lvl="2"/>
                <a:r>
                  <a:rPr lang="en-US" sz="1400" dirty="0"/>
                  <a:t>i.e. N</a:t>
                </a:r>
                <a:r>
                  <a:rPr lang="en-US" sz="1400" baseline="-25000" dirty="0"/>
                  <a:t>RAW</a:t>
                </a:r>
                <a:r>
                  <a:rPr lang="en-US" sz="1400" dirty="0"/>
                  <a:t> = T</a:t>
                </a:r>
                <a:r>
                  <a:rPr lang="en-US" sz="1400" baseline="-25000" dirty="0"/>
                  <a:t>RAW</a:t>
                </a:r>
                <a:r>
                  <a:rPr lang="en-US" sz="1400" dirty="0"/>
                  <a:t>/T</a:t>
                </a:r>
                <a:r>
                  <a:rPr lang="en-US" sz="1400" baseline="-25000" dirty="0"/>
                  <a:t>S</a:t>
                </a:r>
                <a:endParaRPr lang="en-US" sz="1400" dirty="0"/>
              </a:p>
              <a:p>
                <a:pPr lvl="1"/>
                <a:r>
                  <a:rPr lang="en-US" sz="1400" dirty="0"/>
                  <a:t>Define a STA-Slot mapping function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1400" dirty="0"/>
                  <a:t>: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𝑥</m:t>
                        </m:r>
                        <m:r>
                          <a:rPr lang="en-US" sz="1400" i="1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𝑜𝑓𝑓𝑠𝑒𝑡</m:t>
                            </m:r>
                          </m:sub>
                        </m:sSub>
                      </m:e>
                    </m:d>
                    <m:r>
                      <a:rPr lang="en-US" sz="1400" i="1">
                        <a:latin typeface="Cambria Math"/>
                      </a:rPr>
                      <m:t> </m:t>
                    </m:r>
                    <m:r>
                      <a:rPr lang="en-US" sz="1400" i="1">
                        <a:latin typeface="Cambria Math"/>
                      </a:rPr>
                      <m:t>𝑚𝑜𝑑</m:t>
                    </m:r>
                    <m:r>
                      <a:rPr lang="en-US" sz="1400" i="1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𝑅𝐴𝑊</m:t>
                        </m:r>
                      </m:sub>
                    </m:sSub>
                  </m:oMath>
                </a14:m>
                <a:r>
                  <a:rPr lang="en-US" sz="1400" dirty="0"/>
                  <a:t> = </a:t>
                </a:r>
                <a:r>
                  <a:rPr lang="en-US" sz="1400" i="1" dirty="0" err="1"/>
                  <a:t>i</a:t>
                </a:r>
                <a:r>
                  <a:rPr lang="en-US" sz="1400" i="1" dirty="0"/>
                  <a:t> </a:t>
                </a:r>
                <a:r>
                  <a:rPr lang="en-US" sz="1400" dirty="0"/>
                  <a:t>(the slot index assigned to a STA)</a:t>
                </a:r>
              </a:p>
              <a:p>
                <a:pPr lvl="2"/>
                <a:r>
                  <a:rPr lang="en-US" sz="1400" dirty="0"/>
                  <a:t>If the RAW is for both paged and unpaged STAs  </a:t>
                </a:r>
              </a:p>
              <a:p>
                <a:pPr lvl="3"/>
                <a:r>
                  <a:rPr lang="en-US" sz="1050" i="1" dirty="0"/>
                  <a:t>x</a:t>
                </a:r>
                <a:r>
                  <a:rPr lang="en-US" sz="1050" dirty="0"/>
                  <a:t> is the AID of a STA</a:t>
                </a:r>
              </a:p>
              <a:p>
                <a:pPr lvl="2"/>
                <a:r>
                  <a:rPr lang="en-US" sz="1400" dirty="0"/>
                  <a:t>If the RAW is restricted to paged STAs only</a:t>
                </a:r>
              </a:p>
              <a:p>
                <a:pPr lvl="3"/>
                <a:r>
                  <a:rPr lang="en-US" sz="1050" i="1" dirty="0"/>
                  <a:t>x</a:t>
                </a:r>
                <a:r>
                  <a:rPr lang="en-US" sz="1050" dirty="0"/>
                  <a:t> is the position index of a paged STA among all the paged STAs when sequentially arranged based on their AIDs</a:t>
                </a:r>
              </a:p>
              <a:p>
                <a:pPr lvl="4"/>
                <a:r>
                  <a:rPr lang="en-US" sz="1200" dirty="0"/>
                  <a:t>For example, if there are </a:t>
                </a:r>
                <a:r>
                  <a:rPr lang="en-US" sz="1200" i="1" dirty="0"/>
                  <a:t>n</a:t>
                </a:r>
                <a:r>
                  <a:rPr lang="en-US" sz="1200" dirty="0"/>
                  <a:t> paged STAs in front of the paged STA, </a:t>
                </a:r>
                <a:r>
                  <a:rPr lang="en-US" sz="1200" i="1" dirty="0"/>
                  <a:t>x</a:t>
                </a:r>
                <a:r>
                  <a:rPr lang="en-US" sz="1200" dirty="0"/>
                  <a:t>=n (assuming that the first paged STA’s bit position is defined to be </a:t>
                </a:r>
                <a:r>
                  <a:rPr lang="en-US" sz="1200" i="1" dirty="0"/>
                  <a:t>x</a:t>
                </a:r>
                <a:r>
                  <a:rPr lang="en-US" sz="1200" dirty="0"/>
                  <a:t>=0).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𝑜𝑓𝑓𝑠𝑒𝑡</m:t>
                        </m:r>
                      </m:sub>
                    </m:sSub>
                  </m:oMath>
                </a14:m>
                <a:r>
                  <a:rPr lang="en-US" sz="1400" dirty="0"/>
                  <a:t> is an offset value in the mapping function that is provided to address fairness among the STAs indicated in the TIM</a:t>
                </a:r>
              </a:p>
              <a:p>
                <a:pPr lvl="3"/>
                <a:r>
                  <a:rPr lang="en-US" sz="1050" dirty="0"/>
                  <a:t>Use an existing field of the received Beacon frame for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5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05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sz="1050" i="1">
                            <a:latin typeface="Cambria Math"/>
                          </a:rPr>
                          <m:t>𝑜𝑓𝑓𝑠𝑒𝑡</m:t>
                        </m:r>
                      </m:sub>
                    </m:sSub>
                  </m:oMath>
                </a14:m>
                <a:r>
                  <a:rPr lang="en-US" sz="1050" dirty="0"/>
                  <a:t> (e.g. Timestamp, FCS)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𝑚𝑜𝑑</m:t>
                    </m:r>
                    <m:r>
                      <a:rPr lang="en-US" sz="1400" i="1">
                        <a:latin typeface="Cambria Math"/>
                      </a:rPr>
                      <m:t> </m:t>
                    </m:r>
                    <m:r>
                      <a:rPr lang="en-US" sz="1400" i="1">
                        <a:latin typeface="Cambria Math"/>
                      </a:rPr>
                      <m:t>𝑋</m:t>
                    </m:r>
                  </m:oMath>
                </a14:m>
                <a:r>
                  <a:rPr lang="en-US" sz="1400" dirty="0"/>
                  <a:t> indicates the modulo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𝑋</m:t>
                    </m:r>
                  </m:oMath>
                </a14:m>
                <a:r>
                  <a:rPr lang="en-US" sz="1400" dirty="0"/>
                  <a:t> operation</a:t>
                </a:r>
              </a:p>
              <a:p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892800"/>
                <a:ext cx="7772400" cy="4114800"/>
              </a:xfrm>
              <a:blipFill rotWithShape="1">
                <a:blip r:embed="rId2"/>
                <a:stretch>
                  <a:fillRect l="-314" t="-296"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18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7584"/>
            <a:ext cx="7772400" cy="4723815"/>
          </a:xfrm>
        </p:spPr>
        <p:txBody>
          <a:bodyPr/>
          <a:lstStyle/>
          <a:p>
            <a:r>
              <a:rPr lang="en-US" sz="1800" dirty="0" smtClean="0"/>
              <a:t>We </a:t>
            </a:r>
            <a:r>
              <a:rPr lang="en-US" sz="1800" dirty="0"/>
              <a:t>propose to allow a smaller number of STAs in a RAW by modifying </a:t>
            </a:r>
            <a:r>
              <a:rPr lang="en-US" sz="1800" dirty="0" smtClean="0"/>
              <a:t>the </a:t>
            </a:r>
            <a:r>
              <a:rPr lang="en-US" sz="1800" dirty="0"/>
              <a:t>RAW PS </a:t>
            </a:r>
            <a:r>
              <a:rPr lang="en-US" sz="1800" dirty="0" smtClean="0"/>
              <a:t>IE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Proposed modification to the Block Offset field and the Block Range field in the RAW PS IE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Replace the Block Offset field with the RAW Start AID field as below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Replace the Block Range field with the RAW End AID field as below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sz="1600" dirty="0" smtClean="0"/>
              <a:t>RAW </a:t>
            </a:r>
            <a:r>
              <a:rPr lang="en-US" sz="1600" dirty="0"/>
              <a:t>Start AID field is 11 bits in length and indicates the 11 LSBs of the AID of the STA with the lowest AID in the RAW. </a:t>
            </a:r>
          </a:p>
          <a:p>
            <a:pPr lvl="1"/>
            <a:r>
              <a:rPr lang="en-US" sz="1600" dirty="0" smtClean="0"/>
              <a:t>RAW </a:t>
            </a:r>
            <a:r>
              <a:rPr lang="en-US" sz="1600" dirty="0"/>
              <a:t>End AID field is 11 bits in length and indicates the 11 LSBs of the AID of the STA with the highest AID in the RAW</a:t>
            </a:r>
            <a:r>
              <a:rPr lang="en-US" sz="1600" dirty="0" smtClean="0"/>
              <a:t>.</a:t>
            </a:r>
            <a:endParaRPr lang="en-US" sz="1600" dirty="0"/>
          </a:p>
          <a:p>
            <a:pPr lvl="1"/>
            <a:r>
              <a:rPr lang="en-US" sz="1600" dirty="0"/>
              <a:t>A STA is in the RAW group if the AID of the STA is within the range of [Page ID (2bits) +RAW Start AID (11 bits)] and [Page ID (2bits) +RAW End AID (11 bits</a:t>
            </a:r>
            <a:r>
              <a:rPr lang="en-US" sz="1600" dirty="0" smtClean="0"/>
              <a:t>)].</a:t>
            </a:r>
            <a:endParaRPr lang="en-US" sz="1800" dirty="0" smtClean="0"/>
          </a:p>
          <a:p>
            <a:r>
              <a:rPr lang="en-US" sz="1800" dirty="0" smtClean="0"/>
              <a:t>This enables the exact number of STAs to be assigned to a RAW</a:t>
            </a:r>
            <a:endParaRPr lang="en-US" sz="1800" dirty="0"/>
          </a:p>
          <a:p>
            <a:endParaRPr lang="en-US" sz="18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287246"/>
              </p:ext>
            </p:extLst>
          </p:nvPr>
        </p:nvGraphicFramePr>
        <p:xfrm>
          <a:off x="3535065" y="3565750"/>
          <a:ext cx="2327275" cy="619760"/>
        </p:xfrm>
        <a:graphic>
          <a:graphicData uri="http://schemas.openxmlformats.org/drawingml/2006/table">
            <a:tbl>
              <a:tblPr firstRow="1" firstCol="1" bandRow="1"/>
              <a:tblGrid>
                <a:gridCol w="613410"/>
                <a:gridCol w="853440"/>
                <a:gridCol w="86042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/>
                          <a:ea typeface="Batang"/>
                          <a:cs typeface="Times New Roman"/>
                        </a:rPr>
                        <a:t>2 bits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Batang"/>
                          <a:cs typeface="Times New Roman"/>
                        </a:rPr>
                        <a:t>11 bits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Batang"/>
                          <a:cs typeface="Times New Roman"/>
                        </a:rPr>
                        <a:t>11 bits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Batang"/>
                          <a:cs typeface="Times New Roman"/>
                        </a:rPr>
                        <a:t>Page ID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/>
                          <a:ea typeface="Batang"/>
                          <a:cs typeface="Times New Roman"/>
                        </a:rPr>
                        <a:t>RAW Start AID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/>
                          <a:ea typeface="Batang"/>
                          <a:cs typeface="Times New Roman"/>
                        </a:rPr>
                        <a:t>RAW End AID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 bwMode="auto">
          <a:xfrm>
            <a:off x="4144665" y="3739900"/>
            <a:ext cx="1752600" cy="4572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 al.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for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offset</a:t>
            </a:r>
            <a:r>
              <a:rPr lang="en-US" baseline="-25000" dirty="0" smtClean="0"/>
              <a:t/>
            </a:r>
            <a:br>
              <a:rPr lang="en-US" baseline="-25000" dirty="0" smtClean="0"/>
            </a:br>
            <a:endParaRPr lang="en-US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547155"/>
                <a:ext cx="8305800" cy="4648200"/>
              </a:xfrm>
            </p:spPr>
            <p:txBody>
              <a:bodyPr/>
              <a:lstStyle/>
              <a:p>
                <a:r>
                  <a:rPr lang="en-US" sz="2000" dirty="0" smtClean="0"/>
                  <a:t>In the 11ah SFD:</a:t>
                </a:r>
                <a:endParaRPr lang="en-US" sz="200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𝑜𝑓𝑓𝑠𝑒𝑡</m:t>
                        </m:r>
                      </m:sub>
                    </m:sSub>
                  </m:oMath>
                </a14:m>
                <a:r>
                  <a:rPr lang="en-US" sz="1800" dirty="0"/>
                  <a:t> is an offset value in the mapping function that is provided to address fairness among the STAs indicated in the TIM</a:t>
                </a:r>
              </a:p>
              <a:p>
                <a:pPr lvl="2"/>
                <a:r>
                  <a:rPr lang="en-US" sz="1600" b="1" dirty="0"/>
                  <a:t>Use an existing field of the received Beacon frame for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1" i="1">
                            <a:latin typeface="Cambria Math"/>
                          </a:rPr>
                          <m:t>𝑵</m:t>
                        </m:r>
                      </m:e>
                      <m:sub>
                        <m:r>
                          <a:rPr lang="en-US" sz="1600" b="1" i="1">
                            <a:latin typeface="Cambria Math"/>
                          </a:rPr>
                          <m:t>𝒐𝒇𝒇𝒔𝒆𝒕</m:t>
                        </m:r>
                      </m:sub>
                    </m:sSub>
                  </m:oMath>
                </a14:m>
                <a:r>
                  <a:rPr lang="en-US" sz="1600" b="1" dirty="0"/>
                  <a:t> (e.g. Timestamp, FCS)</a:t>
                </a:r>
              </a:p>
              <a:p>
                <a:r>
                  <a:rPr lang="en-US" sz="2000" dirty="0" smtClean="0"/>
                  <a:t>Using the Timestamp as </a:t>
                </a:r>
                <a:r>
                  <a:rPr lang="en-US" sz="2000" dirty="0" err="1" smtClean="0"/>
                  <a:t>N</a:t>
                </a:r>
                <a:r>
                  <a:rPr lang="en-US" sz="2000" baseline="-25000" dirty="0" err="1" smtClean="0"/>
                  <a:t>offset</a:t>
                </a:r>
                <a:endParaRPr lang="en-US" sz="2000" baseline="-25000" dirty="0" smtClean="0"/>
              </a:p>
              <a:p>
                <a:pPr lvl="1"/>
                <a:r>
                  <a:rPr lang="en-US" sz="1600" dirty="0" smtClean="0"/>
                  <a:t>May result in a same </a:t>
                </a:r>
                <a:r>
                  <a:rPr lang="en-US" sz="1600" dirty="0" err="1" smtClean="0"/>
                  <a:t>N</a:t>
                </a:r>
                <a:r>
                  <a:rPr lang="en-US" sz="1600" baseline="-25000" dirty="0" err="1" smtClean="0"/>
                  <a:t>offset</a:t>
                </a:r>
                <a:r>
                  <a:rPr lang="en-US" sz="1600" dirty="0" smtClean="0"/>
                  <a:t> value for each beacon interval</a:t>
                </a:r>
              </a:p>
              <a:p>
                <a:pPr lvl="2"/>
                <a:r>
                  <a:rPr lang="en-US" sz="1400" dirty="0" smtClean="0"/>
                  <a:t>Example: </a:t>
                </a:r>
              </a:p>
              <a:p>
                <a:pPr lvl="3"/>
                <a:r>
                  <a:rPr lang="en-US" sz="1400" dirty="0" smtClean="0"/>
                  <a:t>200mS BI </a:t>
                </a:r>
                <a:r>
                  <a:rPr lang="en-US" sz="1400" dirty="0" smtClean="0">
                    <a:sym typeface="Wingdings" pitchFamily="2" charset="2"/>
                  </a:rPr>
                  <a:t> Timestamp increases by 200,000, RAW has 10 time slots</a:t>
                </a:r>
              </a:p>
              <a:p>
                <a:pPr lvl="3"/>
                <a:r>
                  <a:rPr lang="en-US" sz="1400" dirty="0" smtClean="0">
                    <a:sym typeface="Wingdings" pitchFamily="2" charset="2"/>
                  </a:rPr>
                  <a:t>1</a:t>
                </a:r>
                <a:r>
                  <a:rPr lang="en-US" sz="1400" baseline="30000" dirty="0" smtClean="0">
                    <a:sym typeface="Wingdings" pitchFamily="2" charset="2"/>
                  </a:rPr>
                  <a:t>st</a:t>
                </a:r>
                <a:r>
                  <a:rPr lang="en-US" sz="1400" dirty="0" smtClean="0">
                    <a:sym typeface="Wingdings" pitchFamily="2" charset="2"/>
                  </a:rPr>
                  <a:t> beacon interval: index of the time slot for STA’s AID=5: (5 + 200,000) mod 10 = 5 </a:t>
                </a:r>
              </a:p>
              <a:p>
                <a:pPr lvl="3"/>
                <a:r>
                  <a:rPr lang="en-US" sz="1400" dirty="0" smtClean="0">
                    <a:sym typeface="Wingdings" pitchFamily="2" charset="2"/>
                  </a:rPr>
                  <a:t>2</a:t>
                </a:r>
                <a:r>
                  <a:rPr lang="en-US" sz="1400" baseline="30000" dirty="0" smtClean="0">
                    <a:sym typeface="Wingdings" pitchFamily="2" charset="2"/>
                  </a:rPr>
                  <a:t>nd</a:t>
                </a:r>
                <a:r>
                  <a:rPr lang="en-US" sz="1400" dirty="0" smtClean="0">
                    <a:sym typeface="Wingdings" pitchFamily="2" charset="2"/>
                  </a:rPr>
                  <a:t> beacon interval: index </a:t>
                </a:r>
                <a:r>
                  <a:rPr lang="en-US" sz="1400" dirty="0">
                    <a:sym typeface="Wingdings" pitchFamily="2" charset="2"/>
                  </a:rPr>
                  <a:t>of the time slot for STA’s AID=5: (5 + </a:t>
                </a:r>
                <a:r>
                  <a:rPr lang="en-US" sz="1400" dirty="0" smtClean="0">
                    <a:sym typeface="Wingdings" pitchFamily="2" charset="2"/>
                  </a:rPr>
                  <a:t>400,000</a:t>
                </a:r>
                <a:r>
                  <a:rPr lang="en-US" sz="1400" dirty="0">
                    <a:sym typeface="Wingdings" pitchFamily="2" charset="2"/>
                  </a:rPr>
                  <a:t>) mod 10 = </a:t>
                </a:r>
                <a:r>
                  <a:rPr lang="en-US" sz="1400" dirty="0" smtClean="0">
                    <a:sym typeface="Wingdings" pitchFamily="2" charset="2"/>
                  </a:rPr>
                  <a:t>5</a:t>
                </a:r>
                <a:endParaRPr lang="en-US" dirty="0" smtClean="0"/>
              </a:p>
              <a:p>
                <a:r>
                  <a:rPr lang="en-US" sz="2000" dirty="0" smtClean="0"/>
                  <a:t>FCS is a good hash function</a:t>
                </a:r>
              </a:p>
              <a:p>
                <a:pPr lvl="1"/>
                <a:r>
                  <a:rPr lang="en-US" sz="1600" dirty="0" smtClean="0"/>
                  <a:t>Each beacon has different timestamp value and this results in different FCS</a:t>
                </a:r>
              </a:p>
              <a:p>
                <a:pPr lvl="1"/>
                <a:endParaRPr lang="en-US" sz="1600" dirty="0" smtClean="0"/>
              </a:p>
              <a:p>
                <a:r>
                  <a:rPr lang="en-US" sz="2000" b="1" dirty="0" smtClean="0">
                    <a:solidFill>
                      <a:srgbClr val="FF0000"/>
                    </a:solidFill>
                  </a:rPr>
                  <a:t>Proposal: Use the 2 </a:t>
                </a:r>
                <a:r>
                  <a:rPr lang="en-US" sz="2000" dirty="0">
                    <a:solidFill>
                      <a:srgbClr val="FF0000"/>
                    </a:solidFill>
                  </a:rPr>
                  <a:t>least </a:t>
                </a:r>
                <a:r>
                  <a:rPr lang="en-US" sz="2000" b="1" dirty="0" smtClean="0">
                    <a:solidFill>
                      <a:srgbClr val="FF0000"/>
                    </a:solidFill>
                  </a:rPr>
                  <a:t>significant bytes of the FCS field of the beacon as </a:t>
                </a:r>
                <a:r>
                  <a:rPr lang="en-US" sz="2000" b="1" dirty="0" err="1" smtClean="0">
                    <a:solidFill>
                      <a:srgbClr val="FF0000"/>
                    </a:solidFill>
                  </a:rPr>
                  <a:t>N</a:t>
                </a:r>
                <a:r>
                  <a:rPr lang="en-US" sz="2000" b="1" baseline="-25000" dirty="0" err="1" smtClean="0">
                    <a:solidFill>
                      <a:srgbClr val="FF0000"/>
                    </a:solidFill>
                  </a:rPr>
                  <a:t>offset</a:t>
                </a:r>
                <a:endParaRPr lang="en-US" sz="2000" b="1" baseline="-25000" dirty="0" smtClean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sz="1600" dirty="0" smtClean="0"/>
              </a:p>
              <a:p>
                <a:pPr lvl="1"/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547155"/>
                <a:ext cx="8305800" cy="4648200"/>
              </a:xfrm>
              <a:blipFill rotWithShape="1">
                <a:blip r:embed="rId2"/>
                <a:stretch>
                  <a:fillRect l="-661" t="-656" r="-881" b="-78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 al.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1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81200"/>
            <a:ext cx="7995536" cy="4114800"/>
          </a:xfrm>
        </p:spPr>
        <p:txBody>
          <a:bodyPr/>
          <a:lstStyle/>
          <a:p>
            <a:r>
              <a:rPr lang="en-US" dirty="0" smtClean="0"/>
              <a:t>Do you support the proposed changes to the Block Offset field and the Block Range field as shown in slide 7?</a:t>
            </a:r>
          </a:p>
          <a:p>
            <a:pPr lvl="1"/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et al.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8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30204</TotalTime>
  <Words>1231</Words>
  <Application>Microsoft Office PowerPoint</Application>
  <PresentationFormat>On-screen Show (4:3)</PresentationFormat>
  <Paragraphs>144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Restricted Access Window - Slot Assignment Follow Up</vt:lpstr>
      <vt:lpstr>PowerPoint Presentation</vt:lpstr>
      <vt:lpstr>PowerPoint Presentation</vt:lpstr>
      <vt:lpstr>Introduction</vt:lpstr>
      <vt:lpstr>RAW Parameter Set Element </vt:lpstr>
      <vt:lpstr>4.2.4 RAW slot assignment procedure </vt:lpstr>
      <vt:lpstr>Proposal</vt:lpstr>
      <vt:lpstr>Proposal for Noffset 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802.11-12/1321r0</dc:title>
  <dc:creator>Minyoung Park</dc:creator>
  <cp:lastModifiedBy>mpark1</cp:lastModifiedBy>
  <cp:revision>848</cp:revision>
  <cp:lastPrinted>1998-02-10T13:28:06Z</cp:lastPrinted>
  <dcterms:created xsi:type="dcterms:W3CDTF">2007-05-21T21:00:37Z</dcterms:created>
  <dcterms:modified xsi:type="dcterms:W3CDTF">2013-03-14T05:07:59Z</dcterms:modified>
</cp:coreProperties>
</file>