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5" r:id="rId2"/>
    <p:sldId id="321" r:id="rId3"/>
    <p:sldId id="287" r:id="rId4"/>
    <p:sldId id="364" r:id="rId5"/>
    <p:sldId id="302" r:id="rId6"/>
    <p:sldId id="360" r:id="rId7"/>
    <p:sldId id="358" r:id="rId8"/>
    <p:sldId id="361" r:id="rId9"/>
    <p:sldId id="359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362" r:id="rId40"/>
    <p:sldId id="363" r:id="rId4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B05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76" autoAdjust="0"/>
  </p:normalViewPr>
  <p:slideViewPr>
    <p:cSldViewPr>
      <p:cViewPr>
        <p:scale>
          <a:sx n="80" d="100"/>
          <a:sy n="80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6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68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Mar 2013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91063" y="8982075"/>
            <a:ext cx="16271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Peter Ecclesine (Cisco Systems)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2AEFAE9-F16A-44B0-9614-A9CC92691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3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Mar 2013</a:t>
            </a: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97350" y="8985250"/>
            <a:ext cx="2084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</a:defRPr>
            </a:lvl5pPr>
          </a:lstStyle>
          <a:p>
            <a:pPr lvl="4">
              <a:defRPr/>
            </a:pPr>
            <a:r>
              <a:rPr lang="en-US"/>
              <a:t>Peter Ecclesine (Cisco Systems)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CEF1741-1A40-4514-953E-00C57A8BD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490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6B24DE20-1BFC-4A96-BB8D-D873FAF4280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5017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2D12055-9FED-41AC-BC41-66DDF4A95F6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14375"/>
            <a:ext cx="4662487" cy="34972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5950"/>
            <a:ext cx="5076825" cy="41402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5776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8DA8A4D-514D-4F10-8470-E7DBD1F4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7AC36D-AB09-4F67-BEBE-3C34A62A3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AD41E83-5642-4D1B-BE59-0E57F43E6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C4EEAD-D47F-49AB-A4FD-EAD18A4F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5776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84E455-25C1-4B8F-B461-78E9C8FDB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D8484D-9D52-4005-BFCF-78AC5E78C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8C3F39C-AE37-421C-B73C-6601D762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42EEB20-A790-4875-9B11-1760A2C9D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21A0AF-1F4B-40A9-9FD3-C0B5836ED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5776"/>
            <a:ext cx="134011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852EAA-55A2-42ED-A7D0-B44537ACD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5AFE51-6B43-4F27-864D-DB62B645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375DA1-01C6-437F-9DBD-60D51F5D1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5776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02475" y="6475413"/>
            <a:ext cx="1441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AD8484D-9D52-4005-BFCF-78AC5E78C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181600" y="335776"/>
            <a:ext cx="3263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802.11-13/</a:t>
            </a:r>
            <a:r>
              <a:rPr lang="en-US" sz="1800" b="1" dirty="0" err="1" smtClean="0"/>
              <a:t>0282r2</a:t>
            </a:r>
            <a:endParaRPr lang="en-US" sz="18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41" r:id="rId3"/>
    <p:sldLayoutId id="2147485330" r:id="rId4"/>
    <p:sldLayoutId id="2147485331" r:id="rId5"/>
    <p:sldLayoutId id="2147485332" r:id="rId6"/>
    <p:sldLayoutId id="2147485334" r:id="rId7"/>
    <p:sldLayoutId id="2147485335" r:id="rId8"/>
    <p:sldLayoutId id="2147485336" r:id="rId9"/>
    <p:sldLayoutId id="2147485337" r:id="rId10"/>
    <p:sldLayoutId id="2147485338" r:id="rId11"/>
    <p:sldLayoutId id="214748533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kenney@us.toyota-itc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s.toyota-itc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eris.com/itsarch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t.org/Documents/se-24/5943/M65_26R0_SE24_WI39_way_forward_f-inaldoc" TargetMode="External"/><Relationship Id="rId2" Type="http://schemas.openxmlformats.org/officeDocument/2006/relationships/hyperlink" Target="http://en.wikipedia.org/wiki/List_of_WLAN_channe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nterprise/sectors/rtte/documents/legislation/review/index_en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pspeed.com/lovette1.html" TargetMode="External"/><Relationship Id="rId2" Type="http://schemas.openxmlformats.org/officeDocument/2006/relationships/hyperlink" Target="http://www.fcc.gov/events/35-ghz-workshop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mentor.ieee.org/802.18/dcn/13/18-13-0017-01-0000-fcc-5-ghz-unii-rules-revision-nprm.docm" TargetMode="External"/><Relationship Id="rId4" Type="http://schemas.openxmlformats.org/officeDocument/2006/relationships/hyperlink" Target="http://hraunfoss.fcc.gov/edocs_public/attachmatch/FCC-13-22A1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.gc.ca/eic/site/smt-gst.nsf/eng/sf09831.html" TargetMode="External"/><Relationship Id="rId2" Type="http://schemas.openxmlformats.org/officeDocument/2006/relationships/hyperlink" Target="http://www.ic.gc.ca/eic/site/smt-gst.nsf/eng/sf10497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ec.europa.eu/neelie-kroes/european-council-ict-single-market/" TargetMode="External"/><Relationship Id="rId2" Type="http://schemas.openxmlformats.org/officeDocument/2006/relationships/hyperlink" Target="http://blogs.ec.europa.eu/neelie-kroes/spectrum-shar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unities.cisco.com/servlet/JiveServlet/downloadBody/32446-102-2-58832/Plum%20Jan2013%20Future%20proofing%20Wi-Fi.pdf.pdf" TargetMode="External"/><Relationship Id="rId4" Type="http://schemas.openxmlformats.org/officeDocument/2006/relationships/hyperlink" Target="http://www.digitaltveurope.net/39292/kroes-gets-go-ahead-to-set-out-stall-for-telecoms-single-mark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 5 GHz Tutorial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2013-03-12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01136"/>
              </p:ext>
            </p:extLst>
          </p:nvPr>
        </p:nvGraphicFramePr>
        <p:xfrm>
          <a:off x="355600" y="2279650"/>
          <a:ext cx="8502650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Document" r:id="rId4" imgW="8624167" imgH="3455925" progId="Word.Document.8">
                  <p:embed/>
                </p:oleObj>
              </mc:Choice>
              <mc:Fallback>
                <p:oleObj name="Document" r:id="rId4" imgW="8624167" imgH="34559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279650"/>
                        <a:ext cx="8502650" cy="340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Mika </a:t>
            </a:r>
            <a:r>
              <a:rPr lang="en-US" dirty="0" err="1" smtClean="0"/>
              <a:t>Kasslin</a:t>
            </a:r>
            <a:r>
              <a:rPr lang="en-US" dirty="0" smtClean="0"/>
              <a:t>, Nokia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 GHz in Europe 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Ever since 2005 there has been 455 MHz of spectrum in the 5 GHz for RLAN </a:t>
            </a:r>
          </a:p>
          <a:p>
            <a:pPr lvl="1"/>
            <a:r>
              <a:rPr lang="fi-FI" dirty="0" smtClean="0"/>
              <a:t>Additionally, 150 MHz of spectrum from 5.725 MHz onwards can be used as per SRD rules</a:t>
            </a:r>
          </a:p>
          <a:p>
            <a:r>
              <a:rPr lang="fi-FI" dirty="0" smtClean="0"/>
              <a:t>RLANs share this band with others with means of TPC and DFS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8C3F39C-AE37-421C-B73C-6601D762A6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7162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Sharing with other primary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The 5 GHz band is used also by other primary services, such as radars</a:t>
            </a:r>
          </a:p>
          <a:p>
            <a:r>
              <a:rPr lang="fi-FI" dirty="0" smtClean="0"/>
              <a:t>Two sharing mechanisms are required</a:t>
            </a:r>
          </a:p>
          <a:p>
            <a:pPr lvl="1"/>
            <a:r>
              <a:rPr lang="fi-FI" dirty="0" smtClean="0"/>
              <a:t>Transmit Power Control (TPC)</a:t>
            </a:r>
          </a:p>
          <a:p>
            <a:pPr lvl="1"/>
            <a:r>
              <a:rPr lang="fi-FI" dirty="0" smtClean="0"/>
              <a:t>Dynamic Frequency Selection (DFS)</a:t>
            </a:r>
          </a:p>
          <a:p>
            <a:r>
              <a:rPr lang="fi-FI" dirty="0" smtClean="0"/>
              <a:t>TPC is </a:t>
            </a:r>
            <a:r>
              <a:rPr lang="en-US" dirty="0" smtClean="0"/>
              <a:t>a </a:t>
            </a:r>
            <a:r>
              <a:rPr lang="en-US" dirty="0"/>
              <a:t>mechanism </a:t>
            </a:r>
            <a:r>
              <a:rPr lang="en-US" dirty="0" smtClean="0"/>
              <a:t>to </a:t>
            </a:r>
            <a:r>
              <a:rPr lang="en-US" dirty="0"/>
              <a:t>ensure a mitigation factor of at </a:t>
            </a:r>
            <a:r>
              <a:rPr lang="en-US" dirty="0" smtClean="0"/>
              <a:t>least 3 </a:t>
            </a:r>
            <a:r>
              <a:rPr lang="en-US" dirty="0"/>
              <a:t>dB on the aggregate power from a large number of </a:t>
            </a:r>
            <a:r>
              <a:rPr lang="en-US" dirty="0" smtClean="0"/>
              <a:t>devices</a:t>
            </a:r>
          </a:p>
          <a:p>
            <a:pPr lvl="1"/>
            <a:r>
              <a:rPr lang="fi-FI" dirty="0" smtClean="0"/>
              <a:t>Devices are allowed to operate without TPC but for them mean e.i.r.p limits for RF output power and power density are lower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Sharing with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fi-FI" dirty="0" smtClean="0"/>
              <a:t>DFS is employed to</a:t>
            </a:r>
          </a:p>
          <a:p>
            <a:pPr lvl="1"/>
            <a:r>
              <a:rPr lang="en-US" b="0" dirty="0" smtClean="0"/>
              <a:t>detect </a:t>
            </a:r>
            <a:r>
              <a:rPr lang="en-US" b="0" dirty="0"/>
              <a:t>interference from radar systems (radar detection) and to avoid co-channel operation with these </a:t>
            </a:r>
            <a:r>
              <a:rPr lang="en-US" b="0" dirty="0" smtClean="0"/>
              <a:t>systems</a:t>
            </a:r>
          </a:p>
          <a:p>
            <a:pPr lvl="1"/>
            <a:r>
              <a:rPr lang="en-US" b="0" dirty="0" smtClean="0"/>
              <a:t>provide </a:t>
            </a:r>
            <a:r>
              <a:rPr lang="en-US" b="0" dirty="0"/>
              <a:t>on aggregate a near-uniform loading of the </a:t>
            </a:r>
            <a:r>
              <a:rPr lang="en-US" b="0" dirty="0" smtClean="0"/>
              <a:t>spectrum</a:t>
            </a:r>
          </a:p>
          <a:p>
            <a:r>
              <a:rPr lang="fi-FI" dirty="0" smtClean="0"/>
              <a:t>DFS builds upon concept of master and slave mode devices</a:t>
            </a:r>
          </a:p>
          <a:p>
            <a:pPr lvl="1"/>
            <a:r>
              <a:rPr lang="en-US" dirty="0" smtClean="0"/>
              <a:t>Master mode </a:t>
            </a:r>
            <a:r>
              <a:rPr lang="en-US" b="0" dirty="0" smtClean="0"/>
              <a:t>device </a:t>
            </a:r>
            <a:r>
              <a:rPr lang="en-US" b="0" dirty="0"/>
              <a:t>uses a Radar </a:t>
            </a:r>
            <a:r>
              <a:rPr lang="en-US" b="0" dirty="0" smtClean="0"/>
              <a:t>Interference Detection </a:t>
            </a:r>
            <a:r>
              <a:rPr lang="en-US" b="0" dirty="0"/>
              <a:t>function and controls the transmissions of RLAN devices operating in slave </a:t>
            </a:r>
            <a:r>
              <a:rPr lang="en-US" b="0" dirty="0" smtClean="0"/>
              <a:t>mode</a:t>
            </a:r>
          </a:p>
          <a:p>
            <a:pPr lvl="2"/>
            <a:r>
              <a:rPr lang="fi-FI" dirty="0" smtClean="0"/>
              <a:t>A master mode device may rely on another device to implement the Radar Interference Detection function</a:t>
            </a:r>
            <a:endParaRPr lang="fi-FI" dirty="0"/>
          </a:p>
          <a:p>
            <a:pPr lvl="1"/>
            <a:r>
              <a:rPr lang="fi-FI" dirty="0" smtClean="0"/>
              <a:t>Slave mode device transmissions are under control of a master mode device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Different phases of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fi-FI" sz="2000" dirty="0" smtClean="0"/>
              <a:t>Channel Availability Check</a:t>
            </a:r>
          </a:p>
          <a:p>
            <a:pPr lvl="1"/>
            <a:r>
              <a:rPr lang="fi-FI" sz="1800" dirty="0" smtClean="0"/>
              <a:t>A device checks channels for the presence of radar signals in order to identify </a:t>
            </a:r>
            <a:r>
              <a:rPr lang="fi-FI" sz="1800" i="1" dirty="0" smtClean="0"/>
              <a:t>Available Channels</a:t>
            </a:r>
            <a:endParaRPr lang="fi-FI" sz="1800" dirty="0" smtClean="0"/>
          </a:p>
          <a:p>
            <a:pPr lvl="1"/>
            <a:r>
              <a:rPr lang="fi-FI" sz="1800" dirty="0" smtClean="0"/>
              <a:t>This shall be performed during a continuous period in time for at least </a:t>
            </a:r>
            <a:r>
              <a:rPr lang="fi-FI" sz="1800" b="1" i="1" dirty="0" smtClean="0"/>
              <a:t>60 s</a:t>
            </a:r>
          </a:p>
          <a:p>
            <a:r>
              <a:rPr lang="fi-FI" sz="2000" dirty="0" smtClean="0"/>
              <a:t>In-Service Monitoring</a:t>
            </a:r>
          </a:p>
          <a:p>
            <a:pPr lvl="1"/>
            <a:r>
              <a:rPr lang="fi-FI" sz="1800" dirty="0" smtClean="0"/>
              <a:t>Each </a:t>
            </a:r>
            <a:r>
              <a:rPr lang="fi-FI" sz="1800" i="1" dirty="0" smtClean="0"/>
              <a:t>Operating Channel</a:t>
            </a:r>
            <a:r>
              <a:rPr lang="fi-FI" sz="1800" dirty="0" smtClean="0"/>
              <a:t> is monitored for the presence of radar signals</a:t>
            </a:r>
          </a:p>
          <a:p>
            <a:r>
              <a:rPr lang="fi-FI" sz="2000" dirty="0" smtClean="0"/>
              <a:t>Channel Shutdown</a:t>
            </a:r>
          </a:p>
          <a:p>
            <a:pPr lvl="1"/>
            <a:r>
              <a:rPr lang="fi-FI" sz="1800" dirty="0" smtClean="0"/>
              <a:t>Once a radar signal has been detected during the In-Service Monitoring on an </a:t>
            </a:r>
            <a:r>
              <a:rPr lang="fi-FI" sz="1800" i="1" dirty="0" smtClean="0"/>
              <a:t>Operating Channel</a:t>
            </a:r>
            <a:r>
              <a:rPr lang="fi-FI" sz="1800" dirty="0" smtClean="0"/>
              <a:t>, the master device and all associated slave devices stop transmissions within </a:t>
            </a:r>
            <a:r>
              <a:rPr lang="fi-FI" sz="1800" b="1" i="1" dirty="0" smtClean="0"/>
              <a:t>10 s</a:t>
            </a:r>
          </a:p>
          <a:p>
            <a:r>
              <a:rPr lang="fi-FI" sz="2000" dirty="0" smtClean="0"/>
              <a:t>Non-Occupancy Period</a:t>
            </a:r>
          </a:p>
          <a:p>
            <a:pPr lvl="1"/>
            <a:r>
              <a:rPr lang="fi-FI" sz="1800" dirty="0" smtClean="0"/>
              <a:t>RLAN device shall not make any transmissions for </a:t>
            </a:r>
            <a:r>
              <a:rPr lang="fi-FI" sz="1800" b="1" i="1" dirty="0" smtClean="0"/>
              <a:t>30 m</a:t>
            </a:r>
            <a:r>
              <a:rPr lang="fi-FI" sz="1800" dirty="0" smtClean="0"/>
              <a:t> on a channel after a radar signal was detected on that channel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DFS requirement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57429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5" y="5105400"/>
            <a:ext cx="8462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Radar test signals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333875"/>
            <a:ext cx="65722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4919246"/>
            <a:ext cx="2140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L = Radar Burst Length</a:t>
            </a:r>
            <a:endParaRPr 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12492" cy="273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Radar test </a:t>
            </a:r>
            <a:r>
              <a:rPr lang="fi-FI" dirty="0" smtClean="0"/>
              <a:t>signals 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43050"/>
            <a:ext cx="76390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971550" y="12858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2800">
                <a:solidFill>
                  <a:srgbClr val="FF0000"/>
                </a:solidFill>
                <a:ea typeface="ＭＳ Ｐゴシック" pitchFamily="34" charset="-128"/>
              </a:rPr>
              <a:t>Dedicated Short Range Communication (DSRC) Tutorial and Implications for Spectrum Sharing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6563" name="サブタイトル 2"/>
          <p:cNvSpPr>
            <a:spLocks/>
          </p:cNvSpPr>
          <p:nvPr/>
        </p:nvSpPr>
        <p:spPr bwMode="auto">
          <a:xfrm>
            <a:off x="1371600" y="3544888"/>
            <a:ext cx="64008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12" tIns="42554" rIns="85112" bIns="42554"/>
          <a:lstStyle/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800" b="1">
                <a:ea typeface="ＭＳ Ｐゴシック" pitchFamily="34" charset="-128"/>
              </a:rPr>
              <a:t>John Kenney</a:t>
            </a: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800" b="1">
                <a:ea typeface="ＭＳ Ｐゴシック" pitchFamily="34" charset="-128"/>
              </a:rPr>
              <a:t>Toyota InfoTechnology Center, USA</a:t>
            </a:r>
          </a:p>
          <a:p>
            <a:pPr algn="ctr" defTabSz="850900" eaLnBrk="0" hangingPunct="0">
              <a:spcBef>
                <a:spcPct val="20000"/>
              </a:spcBef>
            </a:pPr>
            <a:endParaRPr lang="en-US" altLang="ja-JP" sz="1800" b="1">
              <a:ea typeface="ＭＳ Ｐゴシック" pitchFamily="34" charset="-128"/>
            </a:endParaRP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800" b="1">
                <a:ea typeface="ＭＳ Ｐゴシック" pitchFamily="34" charset="-128"/>
              </a:rPr>
              <a:t>March 18, 2013</a:t>
            </a:r>
          </a:p>
          <a:p>
            <a:pPr algn="ctr" defTabSz="850900" eaLnBrk="0" hangingPunct="0">
              <a:spcBef>
                <a:spcPct val="20000"/>
              </a:spcBef>
            </a:pPr>
            <a:endParaRPr lang="en-US" altLang="ja-JP" sz="1800" b="1">
              <a:ea typeface="ＭＳ Ｐゴシック" pitchFamily="34" charset="-128"/>
            </a:endParaRP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600" b="1">
                <a:ea typeface="ＭＳ Ｐゴシック" pitchFamily="34" charset="-128"/>
                <a:hlinkClick r:id="rId3"/>
              </a:rPr>
              <a:t>jkenney@us.toyota-itc.com</a:t>
            </a:r>
            <a:r>
              <a:rPr lang="en-US" altLang="ja-JP" sz="1600" b="1">
                <a:ea typeface="ＭＳ Ｐゴシック" pitchFamily="34" charset="-128"/>
              </a:rPr>
              <a:t>, </a:t>
            </a: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600" b="1">
                <a:ea typeface="ＭＳ Ｐゴシック" pitchFamily="34" charset="-128"/>
                <a:hlinkClick r:id="rId4"/>
              </a:rPr>
              <a:t>www.us.toyota-itc.com</a:t>
            </a:r>
            <a:r>
              <a:rPr lang="en-US" altLang="ja-JP" sz="1600" b="1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1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Mission</a:t>
            </a:r>
          </a:p>
          <a:p>
            <a:r>
              <a:rPr lang="en-US" smtClean="0"/>
              <a:t>V2V Safety Use Cases</a:t>
            </a:r>
          </a:p>
          <a:p>
            <a:r>
              <a:rPr lang="en-US" smtClean="0"/>
              <a:t>802.11p</a:t>
            </a:r>
          </a:p>
          <a:p>
            <a:r>
              <a:rPr lang="en-US" smtClean="0"/>
              <a:t>5.9 GHz band </a:t>
            </a:r>
          </a:p>
          <a:p>
            <a:r>
              <a:rPr lang="en-US" smtClean="0"/>
              <a:t>Detection challenges</a:t>
            </a:r>
          </a:p>
          <a:p>
            <a:r>
              <a:rPr lang="en-US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160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Abstract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0" dirty="0" smtClean="0"/>
              <a:t>This document contains </a:t>
            </a:r>
            <a:r>
              <a:rPr lang="en-US" b="0" dirty="0" smtClean="0"/>
              <a:t>agenda</a:t>
            </a:r>
            <a:r>
              <a:rPr lang="en-US" b="0" smtClean="0"/>
              <a:t>, US/Canada/EU </a:t>
            </a:r>
            <a:r>
              <a:rPr lang="en-US" b="0" dirty="0" smtClean="0"/>
              <a:t>and ITS/</a:t>
            </a:r>
            <a:r>
              <a:rPr lang="en-US" b="0" dirty="0" err="1" smtClean="0"/>
              <a:t>DSRC</a:t>
            </a:r>
            <a:r>
              <a:rPr lang="en-US" b="0" dirty="0" smtClean="0"/>
              <a:t> slides </a:t>
            </a:r>
            <a:r>
              <a:rPr lang="en-US" b="0" dirty="0" smtClean="0"/>
              <a:t>for the 5 GHz tutorial</a:t>
            </a:r>
          </a:p>
          <a:p>
            <a:pPr algn="ctr">
              <a:buFontTx/>
              <a:buNone/>
            </a:pPr>
            <a:endParaRPr lang="en-US" b="0" dirty="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A891F8A2-1EAC-473B-AEDB-2822547FCA8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1639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Terminology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ITS = Intelligent Transportation Systems</a:t>
            </a:r>
          </a:p>
          <a:p>
            <a:pPr lvl="1"/>
            <a:r>
              <a:rPr lang="en-US" smtClean="0"/>
              <a:t>See </a:t>
            </a:r>
            <a:r>
              <a:rPr lang="en-US" smtClean="0">
                <a:hlinkClick r:id="rId2"/>
              </a:rPr>
              <a:t>http://www.iteris.com/itsarch/</a:t>
            </a:r>
            <a:r>
              <a:rPr lang="en-US" smtClean="0"/>
              <a:t> for National ITS Architecture</a:t>
            </a:r>
          </a:p>
          <a:p>
            <a:r>
              <a:rPr lang="en-US" smtClean="0"/>
              <a:t>DSRC = Dedicated Short Range Communication</a:t>
            </a:r>
          </a:p>
          <a:p>
            <a:r>
              <a:rPr lang="en-US" smtClean="0"/>
              <a:t>WAVE = Wireless Access in Vehicular Environments</a:t>
            </a:r>
          </a:p>
        </p:txBody>
      </p:sp>
    </p:spTree>
    <p:extLst>
      <p:ext uri="{BB962C8B-B14F-4D97-AF65-F5344CB8AC3E}">
        <p14:creationId xmlns:p14="http://schemas.microsoft.com/office/powerpoint/2010/main" val="40896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Mission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smtClean="0"/>
              <a:t>Vehicle communication to/from proximate device</a:t>
            </a:r>
          </a:p>
          <a:p>
            <a:pPr lvl="1"/>
            <a:r>
              <a:rPr lang="en-US" sz="1800" smtClean="0"/>
              <a:t>Vehicle to Vehicle (V2V)</a:t>
            </a:r>
          </a:p>
          <a:p>
            <a:pPr lvl="1"/>
            <a:r>
              <a:rPr lang="en-US" sz="1800" smtClean="0"/>
              <a:t>Vehicle to/from roadside Infrastructure (V2I)</a:t>
            </a:r>
          </a:p>
          <a:p>
            <a:r>
              <a:rPr lang="en-US" sz="2000" smtClean="0"/>
              <a:t>Applications:</a:t>
            </a:r>
          </a:p>
          <a:p>
            <a:pPr lvl="1"/>
            <a:r>
              <a:rPr lang="en-US" sz="1800" smtClean="0"/>
              <a:t>Collision Avoidance</a:t>
            </a:r>
          </a:p>
          <a:p>
            <a:pPr lvl="1"/>
            <a:r>
              <a:rPr lang="en-US" sz="1800" smtClean="0"/>
              <a:t>Road Hazard Safety</a:t>
            </a:r>
          </a:p>
          <a:p>
            <a:pPr lvl="1"/>
            <a:r>
              <a:rPr lang="en-US" sz="1800" smtClean="0"/>
              <a:t>Mobility</a:t>
            </a:r>
          </a:p>
          <a:p>
            <a:pPr lvl="1"/>
            <a:r>
              <a:rPr lang="en-US" sz="1800" smtClean="0"/>
              <a:t>Environment</a:t>
            </a:r>
          </a:p>
          <a:p>
            <a:pPr lvl="1"/>
            <a:r>
              <a:rPr lang="en-US" sz="1800" smtClean="0"/>
              <a:t>Commerce</a:t>
            </a:r>
          </a:p>
          <a:p>
            <a:pPr lvl="1"/>
            <a:r>
              <a:rPr lang="en-US" sz="1800" smtClean="0"/>
              <a:t>Entertainment</a:t>
            </a:r>
          </a:p>
          <a:p>
            <a:pPr lvl="1"/>
            <a:r>
              <a:rPr lang="en-US" sz="1800" smtClean="0"/>
              <a:t>?</a:t>
            </a:r>
          </a:p>
          <a:p>
            <a:pPr lvl="1"/>
            <a:endParaRPr lang="en-US" sz="1800" smtClean="0"/>
          </a:p>
        </p:txBody>
      </p:sp>
      <p:grpSp>
        <p:nvGrpSpPr>
          <p:cNvPr id="70660" name="Group 11"/>
          <p:cNvGrpSpPr>
            <a:grpSpLocks/>
          </p:cNvGrpSpPr>
          <p:nvPr/>
        </p:nvGrpSpPr>
        <p:grpSpPr bwMode="auto">
          <a:xfrm>
            <a:off x="4267200" y="3352800"/>
            <a:ext cx="4278313" cy="701675"/>
            <a:chOff x="2688" y="2112"/>
            <a:chExt cx="2695" cy="442"/>
          </a:xfrm>
        </p:grpSpPr>
        <p:sp>
          <p:nvSpPr>
            <p:cNvPr id="70661" name="AutoShape 5"/>
            <p:cNvSpPr>
              <a:spLocks/>
            </p:cNvSpPr>
            <p:nvPr/>
          </p:nvSpPr>
          <p:spPr bwMode="auto">
            <a:xfrm>
              <a:off x="2736" y="2112"/>
              <a:ext cx="60" cy="403"/>
            </a:xfrm>
            <a:prstGeom prst="rightBrace">
              <a:avLst>
                <a:gd name="adj1" fmla="val 55972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2688" y="2112"/>
              <a:ext cx="2695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Arial" charset="0"/>
                  <a:ea typeface="ＭＳ Ｐゴシック" pitchFamily="34" charset="-128"/>
                </a:rPr>
                <a:t>     Sometimes called “hard” and “soft” safety, respectively</a:t>
              </a:r>
            </a:p>
          </p:txBody>
        </p:sp>
      </p:grp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990600" y="3200400"/>
            <a:ext cx="7735888" cy="2595563"/>
            <a:chOff x="791" y="2244"/>
            <a:chExt cx="4873" cy="1635"/>
          </a:xfrm>
        </p:grpSpPr>
        <p:sp>
          <p:nvSpPr>
            <p:cNvPr id="70664" name="Oval 8"/>
            <p:cNvSpPr>
              <a:spLocks noChangeArrowheads="1"/>
            </p:cNvSpPr>
            <p:nvPr/>
          </p:nvSpPr>
          <p:spPr bwMode="auto">
            <a:xfrm>
              <a:off x="791" y="2244"/>
              <a:ext cx="2304" cy="37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3097" y="3361"/>
              <a:ext cx="2567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V2V collision avoidance is </a:t>
              </a:r>
              <a:br>
                <a:rPr lang="en-US" sz="2400" b="1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</a:br>
              <a:r>
                <a:rPr lang="en-US" sz="2400" b="1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driving deployment</a:t>
              </a:r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H="1" flipV="1">
              <a:off x="2459" y="2545"/>
              <a:ext cx="859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V2V Safety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smtClean="0"/>
              <a:t>32,367 traffic fatalities in US – 2011</a:t>
            </a:r>
          </a:p>
          <a:p>
            <a:r>
              <a:rPr lang="en-US" sz="2000" smtClean="0"/>
              <a:t>Accidents have other huge costs:</a:t>
            </a:r>
          </a:p>
          <a:p>
            <a:pPr lvl="1"/>
            <a:r>
              <a:rPr lang="en-US" sz="1800" smtClean="0"/>
              <a:t>Injuries: 387000 in US in 2011</a:t>
            </a:r>
          </a:p>
          <a:p>
            <a:pPr lvl="1"/>
            <a:r>
              <a:rPr lang="en-US" sz="1800" smtClean="0"/>
              <a:t>Property damage</a:t>
            </a:r>
          </a:p>
          <a:p>
            <a:pPr lvl="1"/>
            <a:r>
              <a:rPr lang="en-US" sz="1800" smtClean="0"/>
              <a:t>Lost productivity</a:t>
            </a:r>
          </a:p>
          <a:p>
            <a:pPr lvl="1"/>
            <a:r>
              <a:rPr lang="en-US" sz="1800" smtClean="0"/>
              <a:t>Health care and emergency services</a:t>
            </a:r>
          </a:p>
          <a:p>
            <a:r>
              <a:rPr lang="en-US" sz="2000" smtClean="0"/>
              <a:t>V2V communication can “reduce, mitigate, or prevent 81% of light-vehicle crashes by unimpaired drivers” – US DOT</a:t>
            </a:r>
          </a:p>
        </p:txBody>
      </p:sp>
      <p:sp>
        <p:nvSpPr>
          <p:cNvPr id="71684" name="AutoShape 4"/>
          <p:cNvSpPr>
            <a:spLocks/>
          </p:cNvSpPr>
          <p:nvPr/>
        </p:nvSpPr>
        <p:spPr bwMode="auto">
          <a:xfrm>
            <a:off x="4876800" y="30480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375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AAA estimates aggregate cost of accidents $300B in 2011</a:t>
            </a:r>
          </a:p>
        </p:txBody>
      </p:sp>
    </p:spTree>
    <p:extLst>
      <p:ext uri="{BB962C8B-B14F-4D97-AF65-F5344CB8AC3E}">
        <p14:creationId xmlns:p14="http://schemas.microsoft.com/office/powerpoint/2010/main" val="2359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533400"/>
            <a:ext cx="6400800" cy="1143000"/>
          </a:xfrm>
        </p:spPr>
        <p:txBody>
          <a:bodyPr/>
          <a:lstStyle/>
          <a:p>
            <a:r>
              <a:rPr lang="en-US" smtClean="0"/>
              <a:t>Joint US DOT – OEM research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4267200"/>
            <a:ext cx="8229600" cy="2154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Vehicle Safety Communication (2003-05)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EEBL (2005-06)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VSC-Applications (2007-2009)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V2V-Interoperability (2010-2014)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V2V-Security Communication (2010-2013)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Safety Pilot Driver Clinics (2010-2012)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Safety Pilot Model Deployment (2011-2013)</a:t>
            </a:r>
          </a:p>
        </p:txBody>
      </p:sp>
      <p:pic>
        <p:nvPicPr>
          <p:cNvPr id="72708" name="Picture 40" descr="US DOT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76400"/>
            <a:ext cx="203041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2" descr="Safety Pilot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715000"/>
            <a:ext cx="16446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990600" y="1524000"/>
            <a:ext cx="4191000" cy="2501900"/>
            <a:chOff x="547" y="687"/>
            <a:chExt cx="2376" cy="1338"/>
          </a:xfrm>
        </p:grpSpPr>
        <p:grpSp>
          <p:nvGrpSpPr>
            <p:cNvPr id="72711" name="Group 48"/>
            <p:cNvGrpSpPr>
              <a:grpSpLocks/>
            </p:cNvGrpSpPr>
            <p:nvPr/>
          </p:nvGrpSpPr>
          <p:grpSpPr bwMode="auto">
            <a:xfrm>
              <a:off x="576" y="978"/>
              <a:ext cx="2269" cy="938"/>
              <a:chOff x="708" y="1406"/>
              <a:chExt cx="4625" cy="2020"/>
            </a:xfrm>
          </p:grpSpPr>
          <p:pic>
            <p:nvPicPr>
              <p:cNvPr id="72712" name="Picture 4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42" y="1544"/>
                <a:ext cx="1713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3" name="Picture 5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31" y="1406"/>
                <a:ext cx="788" cy="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4" name="Picture 5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11" y="1554"/>
                <a:ext cx="1405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5" name="Picture 5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08" y="2144"/>
                <a:ext cx="1554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6" name="Picture 5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91" y="2075"/>
                <a:ext cx="1219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7" name="Picture 5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865" y="2203"/>
                <a:ext cx="1468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8" name="Picture 5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150" y="2706"/>
                <a:ext cx="199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9" name="Picture 56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366" y="2844"/>
                <a:ext cx="1740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720" name="Rectangle 57"/>
            <p:cNvSpPr>
              <a:spLocks noChangeArrowheads="1"/>
            </p:cNvSpPr>
            <p:nvPr/>
          </p:nvSpPr>
          <p:spPr bwMode="auto">
            <a:xfrm>
              <a:off x="825" y="1038"/>
              <a:ext cx="2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1" name="Rectangle 58"/>
            <p:cNvSpPr>
              <a:spLocks noChangeArrowheads="1"/>
            </p:cNvSpPr>
            <p:nvPr/>
          </p:nvSpPr>
          <p:spPr bwMode="auto">
            <a:xfrm>
              <a:off x="1444" y="1210"/>
              <a:ext cx="4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i="1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2" name="Rectangle 59"/>
            <p:cNvSpPr>
              <a:spLocks noChangeArrowheads="1"/>
            </p:cNvSpPr>
            <p:nvPr/>
          </p:nvSpPr>
          <p:spPr bwMode="auto">
            <a:xfrm>
              <a:off x="1820" y="1017"/>
              <a:ext cx="4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3" name="Rectangle 60"/>
            <p:cNvSpPr>
              <a:spLocks noChangeArrowheads="1"/>
            </p:cNvSpPr>
            <p:nvPr/>
          </p:nvSpPr>
          <p:spPr bwMode="auto">
            <a:xfrm>
              <a:off x="2228" y="1708"/>
              <a:ext cx="3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9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4" name="Rectangle 61"/>
            <p:cNvSpPr>
              <a:spLocks noChangeArrowheads="1"/>
            </p:cNvSpPr>
            <p:nvPr/>
          </p:nvSpPr>
          <p:spPr bwMode="auto">
            <a:xfrm>
              <a:off x="1099" y="1806"/>
              <a:ext cx="16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9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5" name="Rectangle 62"/>
            <p:cNvSpPr>
              <a:spLocks noChangeArrowheads="1"/>
            </p:cNvSpPr>
            <p:nvPr/>
          </p:nvSpPr>
          <p:spPr bwMode="auto">
            <a:xfrm>
              <a:off x="832" y="1046"/>
              <a:ext cx="2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6" name="Rectangle 63"/>
            <p:cNvSpPr>
              <a:spLocks noChangeArrowheads="1"/>
            </p:cNvSpPr>
            <p:nvPr/>
          </p:nvSpPr>
          <p:spPr bwMode="auto">
            <a:xfrm>
              <a:off x="1451" y="1218"/>
              <a:ext cx="41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i="1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7" name="Rectangle 64"/>
            <p:cNvSpPr>
              <a:spLocks noChangeArrowheads="1"/>
            </p:cNvSpPr>
            <p:nvPr/>
          </p:nvSpPr>
          <p:spPr bwMode="auto">
            <a:xfrm>
              <a:off x="1826" y="1028"/>
              <a:ext cx="4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8" name="Rectangle 65"/>
            <p:cNvSpPr>
              <a:spLocks noChangeArrowheads="1"/>
            </p:cNvSpPr>
            <p:nvPr/>
          </p:nvSpPr>
          <p:spPr bwMode="auto">
            <a:xfrm>
              <a:off x="2236" y="1717"/>
              <a:ext cx="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9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9" name="Rectangle 66"/>
            <p:cNvSpPr>
              <a:spLocks noChangeArrowheads="1"/>
            </p:cNvSpPr>
            <p:nvPr/>
          </p:nvSpPr>
          <p:spPr bwMode="auto">
            <a:xfrm>
              <a:off x="1107" y="1814"/>
              <a:ext cx="16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9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0" name="Rectangle 67"/>
            <p:cNvSpPr>
              <a:spLocks noChangeArrowheads="1"/>
            </p:cNvSpPr>
            <p:nvPr/>
          </p:nvSpPr>
          <p:spPr bwMode="auto">
            <a:xfrm>
              <a:off x="547" y="741"/>
              <a:ext cx="2376" cy="1251"/>
            </a:xfrm>
            <a:prstGeom prst="rect">
              <a:avLst/>
            </a:prstGeom>
            <a:noFill/>
            <a:ln w="2476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1" lang="en-US" b="1">
                <a:ea typeface="ＭＳ Ｐゴシック" pitchFamily="34" charset="-128"/>
              </a:endParaRPr>
            </a:p>
          </p:txBody>
        </p:sp>
        <p:sp>
          <p:nvSpPr>
            <p:cNvPr id="72731" name="Rectangle 68"/>
            <p:cNvSpPr>
              <a:spLocks noChangeArrowheads="1"/>
            </p:cNvSpPr>
            <p:nvPr/>
          </p:nvSpPr>
          <p:spPr bwMode="auto">
            <a:xfrm>
              <a:off x="832" y="1051"/>
              <a:ext cx="2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2" name="Rectangle 69"/>
            <p:cNvSpPr>
              <a:spLocks noChangeArrowheads="1"/>
            </p:cNvSpPr>
            <p:nvPr/>
          </p:nvSpPr>
          <p:spPr bwMode="auto">
            <a:xfrm>
              <a:off x="847" y="1046"/>
              <a:ext cx="21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3" name="Rectangle 70"/>
            <p:cNvSpPr>
              <a:spLocks noChangeArrowheads="1"/>
            </p:cNvSpPr>
            <p:nvPr/>
          </p:nvSpPr>
          <p:spPr bwMode="auto">
            <a:xfrm>
              <a:off x="1077" y="822"/>
              <a:ext cx="1231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b="1" i="1">
                  <a:solidFill>
                    <a:srgbClr val="000000"/>
                  </a:solidFill>
                  <a:ea typeface="ＭＳ 明朝" pitchFamily="49" charset="-128"/>
                </a:rPr>
                <a:t>Vehicle Safety Communications 3 </a:t>
              </a:r>
              <a:endParaRPr kumimoji="1" lang="en-US" b="1">
                <a:ea typeface="ＭＳ Ｐゴシック" pitchFamily="34" charset="-128"/>
              </a:endParaRPr>
            </a:p>
          </p:txBody>
        </p:sp>
        <p:sp>
          <p:nvSpPr>
            <p:cNvPr id="72734" name="Rectangle 71"/>
            <p:cNvSpPr>
              <a:spLocks noChangeArrowheads="1"/>
            </p:cNvSpPr>
            <p:nvPr/>
          </p:nvSpPr>
          <p:spPr bwMode="auto">
            <a:xfrm>
              <a:off x="2312" y="1181"/>
              <a:ext cx="2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5" name="Rectangle 72"/>
            <p:cNvSpPr>
              <a:spLocks noChangeArrowheads="1"/>
            </p:cNvSpPr>
            <p:nvPr/>
          </p:nvSpPr>
          <p:spPr bwMode="auto">
            <a:xfrm>
              <a:off x="1451" y="1181"/>
              <a:ext cx="4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i="1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6" name="Rectangle 73"/>
            <p:cNvSpPr>
              <a:spLocks noChangeArrowheads="1"/>
            </p:cNvSpPr>
            <p:nvPr/>
          </p:nvSpPr>
          <p:spPr bwMode="auto">
            <a:xfrm>
              <a:off x="1474" y="1236"/>
              <a:ext cx="2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7" name="Rectangle 74"/>
            <p:cNvSpPr>
              <a:spLocks noChangeArrowheads="1"/>
            </p:cNvSpPr>
            <p:nvPr/>
          </p:nvSpPr>
          <p:spPr bwMode="auto">
            <a:xfrm>
              <a:off x="1542" y="687"/>
              <a:ext cx="391" cy="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en-US" altLang="ja-JP" sz="10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CAMP</a:t>
              </a:r>
              <a:endParaRPr kumimoji="1" lang="en-US" sz="1000" b="1">
                <a:ea typeface="ＭＳ Ｐゴシック" pitchFamily="34" charset="-128"/>
              </a:endParaRPr>
            </a:p>
          </p:txBody>
        </p:sp>
        <p:sp>
          <p:nvSpPr>
            <p:cNvPr id="72738" name="Rectangle 75"/>
            <p:cNvSpPr>
              <a:spLocks noChangeArrowheads="1"/>
            </p:cNvSpPr>
            <p:nvPr/>
          </p:nvSpPr>
          <p:spPr bwMode="auto">
            <a:xfrm>
              <a:off x="1831" y="1085"/>
              <a:ext cx="2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9" name="Rectangle 76"/>
            <p:cNvSpPr>
              <a:spLocks noChangeArrowheads="1"/>
            </p:cNvSpPr>
            <p:nvPr/>
          </p:nvSpPr>
          <p:spPr bwMode="auto">
            <a:xfrm>
              <a:off x="1852" y="1047"/>
              <a:ext cx="2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0" name="Rectangle 77"/>
            <p:cNvSpPr>
              <a:spLocks noChangeArrowheads="1"/>
            </p:cNvSpPr>
            <p:nvPr/>
          </p:nvSpPr>
          <p:spPr bwMode="auto">
            <a:xfrm>
              <a:off x="2231" y="1752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1" name="Rectangle 78"/>
            <p:cNvSpPr>
              <a:spLocks noChangeArrowheads="1"/>
            </p:cNvSpPr>
            <p:nvPr/>
          </p:nvSpPr>
          <p:spPr bwMode="auto">
            <a:xfrm>
              <a:off x="2233" y="1694"/>
              <a:ext cx="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9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2" name="Rectangle 79"/>
            <p:cNvSpPr>
              <a:spLocks noChangeArrowheads="1"/>
            </p:cNvSpPr>
            <p:nvPr/>
          </p:nvSpPr>
          <p:spPr bwMode="auto">
            <a:xfrm>
              <a:off x="2255" y="1728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3" name="Rectangle 80"/>
            <p:cNvSpPr>
              <a:spLocks noChangeArrowheads="1"/>
            </p:cNvSpPr>
            <p:nvPr/>
          </p:nvSpPr>
          <p:spPr bwMode="auto">
            <a:xfrm>
              <a:off x="1107" y="1822"/>
              <a:ext cx="16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9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4" name="Rectangle 81"/>
            <p:cNvSpPr>
              <a:spLocks noChangeArrowheads="1"/>
            </p:cNvSpPr>
            <p:nvPr/>
          </p:nvSpPr>
          <p:spPr bwMode="auto">
            <a:xfrm>
              <a:off x="1116" y="1807"/>
              <a:ext cx="2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5" name="Rectangle 82"/>
            <p:cNvSpPr>
              <a:spLocks noChangeArrowheads="1"/>
            </p:cNvSpPr>
            <p:nvPr/>
          </p:nvSpPr>
          <p:spPr bwMode="auto">
            <a:xfrm>
              <a:off x="1007" y="1943"/>
              <a:ext cx="1501" cy="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en-US" altLang="ja-JP" sz="10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Intelligent Transportation Systems</a:t>
              </a:r>
              <a:endParaRPr kumimoji="1" lang="en-US" sz="1000" b="1">
                <a:ea typeface="ＭＳ Ｐゴシック" pitchFamily="34" charset="-128"/>
              </a:endParaRPr>
            </a:p>
          </p:txBody>
        </p:sp>
      </p:grp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2286000" y="6553200"/>
            <a:ext cx="4411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400" i="1">
                <a:latin typeface="Arial" charset="0"/>
                <a:ea typeface="ＭＳ Ｐゴシック" pitchFamily="34" charset="-128"/>
              </a:rPr>
              <a:t>Note: my affiliation is Toyota. I do not represent VSC3</a:t>
            </a:r>
            <a:endParaRPr lang="en-US" sz="1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2747" name="AutoShape 43"/>
          <p:cNvSpPr>
            <a:spLocks/>
          </p:cNvSpPr>
          <p:nvPr/>
        </p:nvSpPr>
        <p:spPr bwMode="auto">
          <a:xfrm>
            <a:off x="5518150" y="5783263"/>
            <a:ext cx="192088" cy="641350"/>
          </a:xfrm>
          <a:prstGeom prst="rightBrace">
            <a:avLst>
              <a:gd name="adj1" fmla="val 278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457200"/>
            <a:ext cx="6400800" cy="1143000"/>
          </a:xfrm>
        </p:spPr>
        <p:txBody>
          <a:bodyPr/>
          <a:lstStyle/>
          <a:p>
            <a:r>
              <a:rPr lang="en-US" smtClean="0"/>
              <a:t>How does it work? (high level)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6763" y="1676400"/>
            <a:ext cx="8229600" cy="3135313"/>
          </a:xfrm>
        </p:spPr>
        <p:txBody>
          <a:bodyPr/>
          <a:lstStyle/>
          <a:p>
            <a:r>
              <a:rPr lang="en-US" sz="2000" smtClean="0"/>
              <a:t>Each vehicle broadcasts its core state information in a “Basic Safety Message” (BSM) nominally 10 times/sec.</a:t>
            </a:r>
          </a:p>
          <a:p>
            <a:r>
              <a:rPr lang="en-US" sz="2000" smtClean="0"/>
              <a:t>BSM is sent 360 degrees using IEEE 802.11p technology (more later)</a:t>
            </a:r>
          </a:p>
          <a:p>
            <a:r>
              <a:rPr lang="en-US" sz="2000" smtClean="0"/>
              <a:t>Receivers build model of each neighbor’s trajectory, assess threat to host vehicle, warn driver or take control if threat becomes acute.</a:t>
            </a:r>
          </a:p>
          <a:p>
            <a:r>
              <a:rPr lang="en-US" sz="2000" smtClean="0"/>
              <a:t>Example application: </a:t>
            </a:r>
            <a:br>
              <a:rPr lang="en-US" sz="2000" smtClean="0"/>
            </a:br>
            <a:r>
              <a:rPr lang="en-US" sz="2800" smtClean="0"/>
              <a:t>Forward Collision Warning (FCW)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5708650"/>
            <a:ext cx="8537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If driver of approaching car does not stop, warning issued within car</a:t>
            </a:r>
            <a:r>
              <a:rPr lang="en-US" altLang="ja-JP" sz="16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</a:t>
            </a:r>
          </a:p>
        </p:txBody>
      </p:sp>
      <p:grpSp>
        <p:nvGrpSpPr>
          <p:cNvPr id="73733" name="Group 5"/>
          <p:cNvGrpSpPr>
            <a:grpSpLocks/>
          </p:cNvGrpSpPr>
          <p:nvPr/>
        </p:nvGrpSpPr>
        <p:grpSpPr bwMode="auto">
          <a:xfrm rot="5400000">
            <a:off x="1121569" y="4887119"/>
            <a:ext cx="730250" cy="687388"/>
            <a:chOff x="6201" y="4433"/>
            <a:chExt cx="1050" cy="1080"/>
          </a:xfrm>
        </p:grpSpPr>
        <p:grpSp>
          <p:nvGrpSpPr>
            <p:cNvPr id="73734" name="Group 6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3735" name="Oval 7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" name="Oval 8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37" name="Oval 9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738" name="Group 10"/>
          <p:cNvGrpSpPr>
            <a:grpSpLocks noChangeAspect="1"/>
          </p:cNvGrpSpPr>
          <p:nvPr/>
        </p:nvGrpSpPr>
        <p:grpSpPr bwMode="auto">
          <a:xfrm rot="10800000" flipH="1" flipV="1">
            <a:off x="7931150" y="5156200"/>
            <a:ext cx="438150" cy="184150"/>
            <a:chOff x="7514" y="3468"/>
            <a:chExt cx="387" cy="180"/>
          </a:xfrm>
        </p:grpSpPr>
        <p:sp>
          <p:nvSpPr>
            <p:cNvPr id="73739" name="Freeform 1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40" name="Group 1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3741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45" name="Group 1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3746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50" name="Group 2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3751" name="Line 2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" name="Line 2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" name="Line 2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" name="Line 2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58" name="Group 3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3759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63" name="Group 3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3764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" name="Line 3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" name="Line 4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" name="Line 4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" name="Line 4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73" name="Group 4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3774" name="Line 4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" name="Line 4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76" name="Group 4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3777" name="Line 4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" name="Line 5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" name="Line 5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" name="Line 5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" name="Line 5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86" name="Line 5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87" name="Group 5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3788" name="Freeform 6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9" name="Freeform 6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90" name="Line 6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91" name="Group 6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3792" name="Line 6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" name="Line 6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" name="Line 6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" name="Line 6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" name="Line 6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97" name="Line 6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8" name="Line 7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9" name="Line 7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0" name="Line 7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1" name="Line 7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2" name="Line 7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3" name="Line 7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4" name="Line 7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5" name="Line 7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806" name="Group 7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3807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" name="Line 8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" name="Line 8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" name="Line 8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812" name="Line 8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3" name="Line 8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4" name="Line 8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5" name="Line 8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6" name="Line 8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7" name="Line 8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8" name="Line 9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9" name="Line 9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0" name="Line 9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821" name="Group 9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3822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" name="Line 9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" name="Line 9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" name="Line 9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9" name="Line 10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0" name="Line 10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1" name="Line 10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32" name="Group 10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3833" name="Line 10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4" name="Line 10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5" name="Line 10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6" name="Line 10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7" name="Line 10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8" name="Line 11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9" name="Line 11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0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1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2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43" name="Group 11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3844" name="Line 11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5" name="Line 11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46" name="Group 11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3847" name="Line 11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8" name="Line 12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49" name="Group 12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3850" name="Freeform 12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1" name="Freeform 12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2" name="Freeform 12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3" name="Freeform 12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4" name="Freeform 12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5" name="Freeform 12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856" name="Group 128"/>
          <p:cNvGrpSpPr>
            <a:grpSpLocks/>
          </p:cNvGrpSpPr>
          <p:nvPr/>
        </p:nvGrpSpPr>
        <p:grpSpPr bwMode="auto">
          <a:xfrm rot="5400000">
            <a:off x="7782719" y="4925219"/>
            <a:ext cx="730250" cy="687388"/>
            <a:chOff x="6201" y="4433"/>
            <a:chExt cx="1050" cy="1080"/>
          </a:xfrm>
        </p:grpSpPr>
        <p:grpSp>
          <p:nvGrpSpPr>
            <p:cNvPr id="73857" name="Group 12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3858" name="Oval 13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9" name="Oval 13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860" name="Oval 13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861" name="Group 133"/>
          <p:cNvGrpSpPr>
            <a:grpSpLocks noChangeAspect="1"/>
          </p:cNvGrpSpPr>
          <p:nvPr/>
        </p:nvGrpSpPr>
        <p:grpSpPr bwMode="auto">
          <a:xfrm rot="-9786793" flipH="1" flipV="1">
            <a:off x="1255713" y="5184775"/>
            <a:ext cx="438150" cy="184150"/>
            <a:chOff x="7514" y="3468"/>
            <a:chExt cx="387" cy="180"/>
          </a:xfrm>
        </p:grpSpPr>
        <p:sp>
          <p:nvSpPr>
            <p:cNvPr id="73862" name="Freeform 134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863" name="Group 135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3864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5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6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7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68" name="Group 140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3869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0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1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2" name="Line 144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73" name="Group 145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3874" name="Line 146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5" name="Line 147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6" name="Line 14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7" name="Line 149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8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9" name="Line 151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0" name="Line 152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81" name="Group 153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3882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3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4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5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86" name="Group 158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3887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8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9" name="Line 161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0" name="Line 162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1" name="Line 163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2" name="Line 164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3" name="Line 165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4" name="Line 166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5" name="Line 167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96" name="Group 168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3897" name="Line 169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8" name="Line 170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99" name="Group 171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3900" name="Line 172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1" name="Line 173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2" name="Line 174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3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4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5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6" name="Line 17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7" name="Line 17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8" name="Line 180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909" name="Line 181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910" name="Group 182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3911" name="Freeform 183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2" name="Freeform 184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913" name="Line 185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914" name="Group 186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3915" name="Line 18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6" name="Line 188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7" name="Line 189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8" name="Line 190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9" name="Line 191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920" name="Line 192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1" name="Line 193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2" name="Line 19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3" name="Line 19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4" name="Line 19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5" name="Line 19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6" name="Line 19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7" name="Line 199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8" name="Line 200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929" name="Group 201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3930" name="Line 202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1" name="Line 203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2" name="Line 204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3" name="Line 205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4" name="Line 206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935" name="Line 20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6" name="Line 20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7" name="Line 20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8" name="Line 21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9" name="Line 21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40" name="Line 212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41" name="Line 21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42" name="Line 21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43" name="Line 215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944" name="Group 216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3945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6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7" name="Line 21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8" name="Line 22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9" name="Line 221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0" name="Line 222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1" name="Line 223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2" name="Line 224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3" name="Line 225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4" name="Line 226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955" name="Group 227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3956" name="Line 228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" name="Line 22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8" name="Line 23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9" name="Line 231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0" name="Line 232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1" name="Line 233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2" name="Line 234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3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4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5" name="Line 23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966" name="Group 238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3967" name="Line 239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8" name="Line 240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969" name="Group 241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3970" name="Line 242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1" name="Line 243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972" name="Group 244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3973" name="Freeform 245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4" name="Freeform 246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5" name="Freeform 247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6" name="Freeform 248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7" name="Freeform 249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8" name="Freeform 250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979" name="Line 251"/>
          <p:cNvSpPr>
            <a:spLocks noChangeShapeType="1"/>
          </p:cNvSpPr>
          <p:nvPr/>
        </p:nvSpPr>
        <p:spPr bwMode="auto">
          <a:xfrm>
            <a:off x="723900" y="48768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80" name="Line 252"/>
          <p:cNvSpPr>
            <a:spLocks noChangeShapeType="1"/>
          </p:cNvSpPr>
          <p:nvPr/>
        </p:nvSpPr>
        <p:spPr bwMode="auto">
          <a:xfrm>
            <a:off x="698500" y="62484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81" name="Line 253"/>
          <p:cNvSpPr>
            <a:spLocks noChangeShapeType="1"/>
          </p:cNvSpPr>
          <p:nvPr/>
        </p:nvSpPr>
        <p:spPr bwMode="auto">
          <a:xfrm>
            <a:off x="711200" y="55753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82" name="Line 254"/>
          <p:cNvSpPr>
            <a:spLocks noChangeShapeType="1"/>
          </p:cNvSpPr>
          <p:nvPr/>
        </p:nvSpPr>
        <p:spPr bwMode="auto">
          <a:xfrm flipV="1">
            <a:off x="1828800" y="5181600"/>
            <a:ext cx="60118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983" name="Line 255"/>
          <p:cNvSpPr>
            <a:spLocks noChangeShapeType="1"/>
          </p:cNvSpPr>
          <p:nvPr/>
        </p:nvSpPr>
        <p:spPr bwMode="auto">
          <a:xfrm>
            <a:off x="1828800" y="5410200"/>
            <a:ext cx="59991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84" name="Text Box 256"/>
          <p:cNvSpPr txBox="1">
            <a:spLocks noChangeArrowheads="1"/>
          </p:cNvSpPr>
          <p:nvPr/>
        </p:nvSpPr>
        <p:spPr bwMode="auto">
          <a:xfrm>
            <a:off x="3546475" y="4916488"/>
            <a:ext cx="192246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981" tIns="37490" rIns="74981" bIns="37490"/>
          <a:lstStyle/>
          <a:p>
            <a:pPr marL="342900" indent="-342900" algn="ctr">
              <a:spcBef>
                <a:spcPct val="20000"/>
              </a:spcBef>
            </a:pPr>
            <a:r>
              <a:rPr lang="en-US" altLang="ja-JP">
                <a:solidFill>
                  <a:schemeClr val="hlink"/>
                </a:solidFill>
                <a:latin typeface="Arial" charset="0"/>
                <a:ea typeface="ＭＳ 明朝" pitchFamily="49" charset="-128"/>
              </a:rPr>
              <a:t>DSRC communication</a:t>
            </a:r>
            <a:endParaRPr lang="en-US" b="1">
              <a:solidFill>
                <a:schemeClr val="hlin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3985" name="Line 257"/>
          <p:cNvSpPr>
            <a:spLocks noChangeShapeType="1"/>
          </p:cNvSpPr>
          <p:nvPr/>
        </p:nvSpPr>
        <p:spPr bwMode="auto">
          <a:xfrm>
            <a:off x="685800" y="63246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86" name="AutoShape 258"/>
          <p:cNvSpPr>
            <a:spLocks noChangeArrowheads="1"/>
          </p:cNvSpPr>
          <p:nvPr/>
        </p:nvSpPr>
        <p:spPr bwMode="auto">
          <a:xfrm>
            <a:off x="7229475" y="5170488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987" name="Text Box 259"/>
          <p:cNvSpPr txBox="1">
            <a:spLocks noChangeArrowheads="1"/>
          </p:cNvSpPr>
          <p:nvPr/>
        </p:nvSpPr>
        <p:spPr bwMode="auto">
          <a:xfrm>
            <a:off x="0" y="5002213"/>
            <a:ext cx="9953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Stopped</a:t>
            </a:r>
          </a:p>
        </p:txBody>
      </p:sp>
    </p:spTree>
    <p:extLst>
      <p:ext uri="{BB962C8B-B14F-4D97-AF65-F5344CB8AC3E}">
        <p14:creationId xmlns:p14="http://schemas.microsoft.com/office/powerpoint/2010/main" val="38571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7013575" cy="1143000"/>
          </a:xfrm>
        </p:spPr>
        <p:txBody>
          <a:bodyPr/>
          <a:lstStyle/>
          <a:p>
            <a:r>
              <a:rPr lang="en-US" smtClean="0"/>
              <a:t>V2V Safety Use Cases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154238" y="4487863"/>
            <a:ext cx="6858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High deceleration by car approaching jam. Trailing car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Informed via DSRC within 100 msec.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 rot="5400000">
            <a:off x="1362869" y="1850231"/>
            <a:ext cx="730250" cy="687388"/>
            <a:chOff x="6201" y="4433"/>
            <a:chExt cx="1050" cy="1080"/>
          </a:xfrm>
        </p:grpSpPr>
        <p:grpSp>
          <p:nvGrpSpPr>
            <p:cNvPr id="74757" name="Group 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4758" name="Oval 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59" name="Oval 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60" name="Oval 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1" name="Group 9"/>
          <p:cNvGrpSpPr>
            <a:grpSpLocks noChangeAspect="1"/>
          </p:cNvGrpSpPr>
          <p:nvPr/>
        </p:nvGrpSpPr>
        <p:grpSpPr bwMode="auto">
          <a:xfrm rot="10800000" flipH="1" flipV="1">
            <a:off x="8158163" y="2871788"/>
            <a:ext cx="438150" cy="184150"/>
            <a:chOff x="7514" y="3468"/>
            <a:chExt cx="387" cy="180"/>
          </a:xfrm>
        </p:grpSpPr>
        <p:sp>
          <p:nvSpPr>
            <p:cNvPr id="74762" name="Freeform 10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763" name="Group 11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4764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5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6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7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68" name="Group 16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4769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0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1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2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73" name="Group 21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4774" name="Line 22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5" name="Line 23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6" name="Line 2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7" name="Line 25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8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9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81" name="Group 29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478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3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4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5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86" name="Group 34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4787" name="Line 35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8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9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0" name="Line 38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Line 39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2" name="Line 40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3" name="Line 41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4" name="Line 4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5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96" name="Group 44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4797" name="Line 45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8" name="Line 46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99" name="Group 47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4800" name="Line 4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1" name="Line 49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2" name="Line 50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3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5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6" name="Line 54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7" name="Line 5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8" name="Line 56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9" name="Line 57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10" name="Group 58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4811" name="Freeform 59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60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13" name="Line 61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14" name="Group 62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4815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6" name="Line 64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7" name="Line 65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8" name="Line 66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9" name="Line 67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20" name="Line 68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1" name="Line 69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2" name="Line 70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3" name="Line 7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4" name="Line 72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5" name="Line 7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6" name="Line 7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7" name="Line 75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8" name="Line 76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29" name="Group 77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4830" name="Line 78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1" name="Line 79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2" name="Line 80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3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Line 8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35" name="Line 83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6" name="Line 8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7" name="Line 85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8" name="Line 8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9" name="Line 8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0" name="Line 88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1" name="Line 89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2" name="Line 9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3" name="Line 91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44" name="Group 92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4845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6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7" name="Line 95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8" name="Line 9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9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0" name="Line 98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1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2" name="Line 100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3" name="Line 101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4" name="Line 102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55" name="Group 103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4856" name="Line 104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7" name="Line 105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8" name="Line 10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9" name="Line 107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0" name="Line 108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1" name="Line 109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2" name="Line 110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3" name="Line 111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4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5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66" name="Group 114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4867" name="Line 115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8" name="Line 116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69" name="Group 117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4870" name="Line 118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1" name="Line 119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72" name="Group 120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4873" name="Freeform 121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4" name="Freeform 122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5" name="Freeform 123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6" name="Freeform 124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7" name="Freeform 125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8" name="Freeform 126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879" name="Group 127"/>
          <p:cNvGrpSpPr>
            <a:grpSpLocks/>
          </p:cNvGrpSpPr>
          <p:nvPr/>
        </p:nvGrpSpPr>
        <p:grpSpPr bwMode="auto">
          <a:xfrm rot="5400000">
            <a:off x="8009732" y="2626519"/>
            <a:ext cx="730250" cy="687387"/>
            <a:chOff x="6201" y="4433"/>
            <a:chExt cx="1050" cy="1080"/>
          </a:xfrm>
        </p:grpSpPr>
        <p:grpSp>
          <p:nvGrpSpPr>
            <p:cNvPr id="74880" name="Group 128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4881" name="Oval 129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2" name="Oval 130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83" name="Oval 131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884" name="Group 132"/>
          <p:cNvGrpSpPr>
            <a:grpSpLocks noChangeAspect="1"/>
          </p:cNvGrpSpPr>
          <p:nvPr/>
        </p:nvGrpSpPr>
        <p:grpSpPr bwMode="auto">
          <a:xfrm rot="10800000" flipH="1" flipV="1">
            <a:off x="1497013" y="2147888"/>
            <a:ext cx="438150" cy="184150"/>
            <a:chOff x="7514" y="3468"/>
            <a:chExt cx="387" cy="180"/>
          </a:xfrm>
        </p:grpSpPr>
        <p:sp>
          <p:nvSpPr>
            <p:cNvPr id="74885" name="Freeform 13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86" name="Group 13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4887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8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9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0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91" name="Group 13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4892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3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4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5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96" name="Group 14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4897" name="Line 14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8" name="Line 14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9" name="Line 14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0" name="Line 14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1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2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3" name="Line 15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04" name="Group 15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4905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8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09" name="Group 15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4910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1" name="Line 15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2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3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4" name="Line 16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5" name="Line 16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6" name="Line 16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7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8" name="Line 16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19" name="Group 16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4920" name="Line 16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1" name="Line 16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22" name="Group 17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4923" name="Line 17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4" name="Line 17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5" name="Line 17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6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7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8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9" name="Line 17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0" name="Line 17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1" name="Line 17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32" name="Line 18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33" name="Group 18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4934" name="Freeform 18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5" name="Freeform 18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36" name="Line 18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37" name="Group 18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4938" name="Line 18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9" name="Line 18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40" name="Line 18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41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42" name="Line 19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43" name="Line 19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4" name="Line 19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5" name="Line 19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6" name="Line 19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7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8" name="Line 19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9" name="Line 19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50" name="Line 19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51" name="Line 19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52" name="Group 20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4953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4" name="Line 20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5" name="Line 20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6" name="Line 20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7" name="Line 20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58" name="Line 20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59" name="Line 20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0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1" name="Line 20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2" name="Line 21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3" name="Line 21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4" name="Line 21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5" name="Line 21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6" name="Line 21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67" name="Group 21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4968" name="Line 21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9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0" name="Line 21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1" name="Line 21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2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3" name="Line 22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4" name="Line 22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5" name="Line 22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6" name="Line 22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7" name="Line 22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78" name="Group 22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4979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0" name="Line 22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1" name="Line 22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2" name="Line 23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3" name="Line 23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4" name="Line 23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5" name="Line 23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6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7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8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89" name="Group 23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4990" name="Line 23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1" name="Line 23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92" name="Group 24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4993" name="Line 24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4" name="Line 24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95" name="Group 24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4996" name="Freeform 24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7" name="Freeform 24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8" name="Freeform 24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9" name="Freeform 24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0" name="Freeform 24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1" name="Freeform 24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002" name="Line 250"/>
          <p:cNvSpPr>
            <a:spLocks noChangeShapeType="1"/>
          </p:cNvSpPr>
          <p:nvPr/>
        </p:nvSpPr>
        <p:spPr bwMode="auto">
          <a:xfrm>
            <a:off x="965200" y="1839913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03" name="Line 251"/>
          <p:cNvSpPr>
            <a:spLocks noChangeShapeType="1"/>
          </p:cNvSpPr>
          <p:nvPr/>
        </p:nvSpPr>
        <p:spPr bwMode="auto">
          <a:xfrm>
            <a:off x="939800" y="40719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04" name="Line 252"/>
          <p:cNvSpPr>
            <a:spLocks noChangeShapeType="1"/>
          </p:cNvSpPr>
          <p:nvPr/>
        </p:nvSpPr>
        <p:spPr bwMode="auto">
          <a:xfrm>
            <a:off x="927100" y="2538413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05" name="Line 253"/>
          <p:cNvSpPr>
            <a:spLocks noChangeShapeType="1"/>
          </p:cNvSpPr>
          <p:nvPr/>
        </p:nvSpPr>
        <p:spPr bwMode="auto">
          <a:xfrm>
            <a:off x="927100" y="41481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06" name="Text Box 254"/>
          <p:cNvSpPr txBox="1">
            <a:spLocks noChangeArrowheads="1"/>
          </p:cNvSpPr>
          <p:nvPr/>
        </p:nvSpPr>
        <p:spPr bwMode="auto">
          <a:xfrm>
            <a:off x="555625" y="2633663"/>
            <a:ext cx="806450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Traffic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Jam</a:t>
            </a:r>
          </a:p>
        </p:txBody>
      </p:sp>
      <p:sp>
        <p:nvSpPr>
          <p:cNvPr id="75007" name="Line 255"/>
          <p:cNvSpPr>
            <a:spLocks noChangeShapeType="1"/>
          </p:cNvSpPr>
          <p:nvPr/>
        </p:nvSpPr>
        <p:spPr bwMode="auto">
          <a:xfrm>
            <a:off x="927100" y="334645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5008" name="Group 256"/>
          <p:cNvGrpSpPr>
            <a:grpSpLocks noChangeAspect="1"/>
          </p:cNvGrpSpPr>
          <p:nvPr/>
        </p:nvGrpSpPr>
        <p:grpSpPr bwMode="auto">
          <a:xfrm rot="10800000" flipH="1" flipV="1">
            <a:off x="1487488" y="2886075"/>
            <a:ext cx="438150" cy="184150"/>
            <a:chOff x="7514" y="3468"/>
            <a:chExt cx="387" cy="180"/>
          </a:xfrm>
        </p:grpSpPr>
        <p:sp>
          <p:nvSpPr>
            <p:cNvPr id="75009" name="Freeform 257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10" name="Group 258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011" name="Line 259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2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3" name="Line 26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4" name="Line 26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15" name="Group 263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016" name="Line 264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7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8" name="Line 26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9" name="Line 267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20" name="Group 268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021" name="Line 269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2" name="Line 270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3" name="Line 27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4" name="Line 272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5" name="Line 273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6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7" name="Line 275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28" name="Group 276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029" name="Rectangle 277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0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1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2" name="Rectangle 280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33" name="Group 281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034" name="Line 282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5" name="Line 283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6" name="Line 284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7" name="Line 285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8" name="Line 286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9" name="Line 287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0" name="Line 288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1" name="Line 28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2" name="Line 29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43" name="Group 291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044" name="Line 292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5" name="Line 293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46" name="Group 294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047" name="Line 29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8" name="Line 296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9" name="Line 297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0" name="Line 29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1" name="Line 29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2" name="Line 300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3" name="Line 301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4" name="Line 302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5" name="Line 303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56" name="Line 304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57" name="Group 305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058" name="Freeform 306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9" name="Freeform 307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60" name="Line 308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61" name="Group 309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062" name="Line 310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3" name="Line 311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4" name="Line 312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5" name="Line 313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6" name="Line 314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67" name="Line 315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68" name="Line 316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69" name="Line 317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0" name="Line 318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1" name="Line 31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2" name="Line 32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3" name="Line 321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4" name="Line 322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5" name="Line 323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76" name="Group 324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077" name="Line 325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8" name="Line 326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9" name="Line 327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0" name="Line 328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1" name="Line 329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82" name="Line 330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3" name="Line 331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4" name="Line 33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5" name="Line 33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6" name="Line 334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7" name="Line 335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8" name="Line 336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9" name="Line 337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90" name="Line 338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91" name="Group 339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092" name="Line 340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3" name="Line 341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4" name="Line 342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5" name="Line 343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6" name="Line 344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7" name="Line 345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8" name="Line 346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9" name="Line 347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0" name="Line 348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1" name="Line 349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02" name="Group 350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5103" name="Line 351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4" name="Line 352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5" name="Line 353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6" name="Line 354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7" name="Line 355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8" name="Line 356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9" name="Line 357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0" name="Line 358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1" name="Line 359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2" name="Line 360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13" name="Group 361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5114" name="Line 362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5" name="Line 363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16" name="Group 364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5117" name="Line 365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8" name="Line 366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19" name="Group 367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5120" name="Freeform 368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1" name="Freeform 369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2" name="Freeform 370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3" name="Freeform 371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4" name="Freeform 372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5" name="Freeform 373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5126" name="Group 374"/>
          <p:cNvGrpSpPr>
            <a:grpSpLocks noChangeAspect="1"/>
          </p:cNvGrpSpPr>
          <p:nvPr/>
        </p:nvGrpSpPr>
        <p:grpSpPr bwMode="auto">
          <a:xfrm rot="10800000" flipH="1" flipV="1">
            <a:off x="1433513" y="3663950"/>
            <a:ext cx="438150" cy="184150"/>
            <a:chOff x="7514" y="3468"/>
            <a:chExt cx="387" cy="180"/>
          </a:xfrm>
        </p:grpSpPr>
        <p:sp>
          <p:nvSpPr>
            <p:cNvPr id="75127" name="Freeform 375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28" name="Group 376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129" name="Line 377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0" name="Line 378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1" name="Line 37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2" name="Line 38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33" name="Group 381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134" name="Line 382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5" name="Line 38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6" name="Line 38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7" name="Line 385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38" name="Group 386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139" name="Line 387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0" name="Line 388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1" name="Line 38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2" name="Line 390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3" name="Line 391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4" name="Line 392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5" name="Line 393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46" name="Group 394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147" name="Rectangle 395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8" name="Rectangle 396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9" name="Rectangle 397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0" name="Rectangle 398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51" name="Group 399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152" name="Line 400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3" name="Line 401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4" name="Line 40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5" name="Line 403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6" name="Line 404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7" name="Line 405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8" name="Line 406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9" name="Line 40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0" name="Line 40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61" name="Group 409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162" name="Line 410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3" name="Line 411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64" name="Group 412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165" name="Line 413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6" name="Line 414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7" name="Line 415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8" name="Line 41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9" name="Line 41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0" name="Line 41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1" name="Line 41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2" name="Line 42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3" name="Line 421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74" name="Line 422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75" name="Group 423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176" name="Freeform 424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7" name="Freeform 425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78" name="Line 426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79" name="Group 427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180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1" name="Line 429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2" name="Line 430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3" name="Line 431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4" name="Line 432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85" name="Line 433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86" name="Line 434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87" name="Line 43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88" name="Line 43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89" name="Line 43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90" name="Line 43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91" name="Line 43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92" name="Line 440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93" name="Line 441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94" name="Group 442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195" name="Line 443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6" name="Line 444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7" name="Line 445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8" name="Line 446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9" name="Line 44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00" name="Line 44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1" name="Line 44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2" name="Line 45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3" name="Line 45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4" name="Line 45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5" name="Line 453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6" name="Line 45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7" name="Line 45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8" name="Line 456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209" name="Group 457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210" name="Line 45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1" name="Line 45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2" name="Line 46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3" name="Line 46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4" name="Line 462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5" name="Line 463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6" name="Line 464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7" name="Line 465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8" name="Line 466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9" name="Line 467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20" name="Group 468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5221" name="Line 469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2" name="Line 47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3" name="Line 47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4" name="Line 472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5" name="Line 473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6" name="Line 474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7" name="Line 475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8" name="Line 476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9" name="Line 47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0" name="Line 47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31" name="Group 479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5232" name="Line 480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3" name="Line 481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34" name="Group 482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5235" name="Line 483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6" name="Line 484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37" name="Group 485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5238" name="Freeform 486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9" name="Freeform 487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0" name="Freeform 488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1" name="Freeform 489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2" name="Freeform 490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3" name="Freeform 491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5244" name="Group 492"/>
          <p:cNvGrpSpPr>
            <a:grpSpLocks noChangeAspect="1"/>
          </p:cNvGrpSpPr>
          <p:nvPr/>
        </p:nvGrpSpPr>
        <p:grpSpPr bwMode="auto">
          <a:xfrm rot="10800000" flipH="1" flipV="1">
            <a:off x="5281613" y="2900363"/>
            <a:ext cx="438150" cy="184150"/>
            <a:chOff x="7514" y="3468"/>
            <a:chExt cx="387" cy="180"/>
          </a:xfrm>
        </p:grpSpPr>
        <p:sp>
          <p:nvSpPr>
            <p:cNvPr id="75245" name="Freeform 49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246" name="Group 49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247" name="Line 49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8" name="Line 49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9" name="Line 49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0" name="Line 49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51" name="Group 49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252" name="Line 50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3" name="Line 50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4" name="Line 50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5" name="Line 50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56" name="Group 50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257" name="Line 50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8" name="Line 50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9" name="Line 50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0" name="Line 50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1" name="Line 50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2" name="Line 51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3" name="Line 51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64" name="Group 51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265" name="Rectangle 51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6" name="Rectangle 51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7" name="Rectangle 51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8" name="Rectangle 51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69" name="Group 51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270" name="Line 51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1" name="Line 51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2" name="Line 52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3" name="Line 52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4" name="Line 52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5" name="Line 52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6" name="Line 52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7" name="Line 52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8" name="Line 52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79" name="Group 52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280" name="Line 52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1" name="Line 52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82" name="Group 53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283" name="Line 53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4" name="Line 53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5" name="Line 53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6" name="Line 53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7" name="Line 53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8" name="Line 53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9" name="Line 53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90" name="Line 53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91" name="Line 53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92" name="Line 54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293" name="Group 54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294" name="Freeform 54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95" name="Freeform 54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96" name="Line 54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297" name="Group 54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298" name="Line 54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99" name="Line 54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00" name="Line 54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01" name="Line 54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02" name="Line 55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303" name="Line 55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4" name="Line 55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5" name="Line 55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6" name="Line 55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7" name="Line 55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8" name="Line 55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9" name="Line 55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10" name="Line 55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11" name="Line 55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312" name="Group 56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313" name="Line 56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14" name="Line 56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15" name="Line 56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16" name="Line 56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17" name="Line 56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318" name="Line 56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19" name="Line 56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0" name="Line 56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1" name="Line 56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2" name="Line 57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3" name="Line 57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4" name="Line 57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5" name="Line 57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6" name="Line 57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327" name="Group 57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328" name="Line 57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29" name="Line 57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0" name="Line 57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1" name="Line 57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2" name="Line 58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3" name="Line 58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4" name="Line 58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5" name="Line 58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6" name="Line 58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7" name="Line 58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38" name="Group 58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5339" name="Line 58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0" name="Line 58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1" name="Line 58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2" name="Line 59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3" name="Line 59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4" name="Line 59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5" name="Line 59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6" name="Line 59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7" name="Line 59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8" name="Line 59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49" name="Group 59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5350" name="Line 59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1" name="Line 59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52" name="Group 60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5353" name="Line 60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4" name="Line 60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55" name="Group 60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5356" name="Freeform 60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7" name="Freeform 60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8" name="Freeform 60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9" name="Freeform 60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60" name="Freeform 60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61" name="Freeform 60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5362" name="Group 610"/>
          <p:cNvGrpSpPr>
            <a:grpSpLocks/>
          </p:cNvGrpSpPr>
          <p:nvPr/>
        </p:nvGrpSpPr>
        <p:grpSpPr bwMode="auto">
          <a:xfrm rot="5400000">
            <a:off x="5145882" y="2642394"/>
            <a:ext cx="730250" cy="687387"/>
            <a:chOff x="6201" y="4433"/>
            <a:chExt cx="1050" cy="1080"/>
          </a:xfrm>
        </p:grpSpPr>
        <p:grpSp>
          <p:nvGrpSpPr>
            <p:cNvPr id="75363" name="Group 611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5364" name="Oval 612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65" name="Oval 613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366" name="Oval 614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367" name="Group 615"/>
          <p:cNvGrpSpPr>
            <a:grpSpLocks/>
          </p:cNvGrpSpPr>
          <p:nvPr/>
        </p:nvGrpSpPr>
        <p:grpSpPr bwMode="auto">
          <a:xfrm rot="5400000">
            <a:off x="1337469" y="2642394"/>
            <a:ext cx="730250" cy="687388"/>
            <a:chOff x="6201" y="4433"/>
            <a:chExt cx="1050" cy="1080"/>
          </a:xfrm>
        </p:grpSpPr>
        <p:grpSp>
          <p:nvGrpSpPr>
            <p:cNvPr id="75368" name="Group 616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5369" name="Oval 617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70" name="Oval 618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371" name="Oval 619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372" name="Group 620"/>
          <p:cNvGrpSpPr>
            <a:grpSpLocks/>
          </p:cNvGrpSpPr>
          <p:nvPr/>
        </p:nvGrpSpPr>
        <p:grpSpPr bwMode="auto">
          <a:xfrm rot="5400000">
            <a:off x="1283494" y="3393281"/>
            <a:ext cx="730250" cy="687388"/>
            <a:chOff x="6201" y="4433"/>
            <a:chExt cx="1050" cy="1080"/>
          </a:xfrm>
        </p:grpSpPr>
        <p:grpSp>
          <p:nvGrpSpPr>
            <p:cNvPr id="75373" name="Group 621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5374" name="Oval 622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75" name="Oval 623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376" name="Oval 624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377" name="Group 625"/>
          <p:cNvGrpSpPr>
            <a:grpSpLocks noChangeAspect="1"/>
          </p:cNvGrpSpPr>
          <p:nvPr/>
        </p:nvGrpSpPr>
        <p:grpSpPr bwMode="auto">
          <a:xfrm rot="10800000" flipH="1" flipV="1">
            <a:off x="6211888" y="2901950"/>
            <a:ext cx="438150" cy="184150"/>
            <a:chOff x="7514" y="3468"/>
            <a:chExt cx="387" cy="180"/>
          </a:xfrm>
        </p:grpSpPr>
        <p:sp>
          <p:nvSpPr>
            <p:cNvPr id="75378" name="Freeform 626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379" name="Group 627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380" name="Line 628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1" name="Line 629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2" name="Line 630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3" name="Line 631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84" name="Group 632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385" name="Line 633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6" name="Line 63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7" name="Line 63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8" name="Line 636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89" name="Group 637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390" name="Line 638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1" name="Line 639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2" name="Line 640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3" name="Line 641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4" name="Line 642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5" name="Line 643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6" name="Line 644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97" name="Group 645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398" name="Rectangle 646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9" name="Rectangle 647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0" name="Rectangle 648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1" name="Rectangle 649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02" name="Group 650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403" name="Line 651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4" name="Line 652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5" name="Line 65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6" name="Line 654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7" name="Line 655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8" name="Line 656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9" name="Line 657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0" name="Line 65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1" name="Line 65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12" name="Group 660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413" name="Line 661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4" name="Line 662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15" name="Group 663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416" name="Line 66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7" name="Line 665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8" name="Line 666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9" name="Line 66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0" name="Line 66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1" name="Line 66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2" name="Line 67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3" name="Line 671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4" name="Line 672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425" name="Line 673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426" name="Group 674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427" name="Freeform 675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8" name="Freeform 676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429" name="Line 677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430" name="Group 678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431" name="Line 67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32" name="Line 680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33" name="Line 681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34" name="Line 682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35" name="Line 683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436" name="Line 684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37" name="Line 685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38" name="Line 68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39" name="Line 687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40" name="Line 68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41" name="Line 68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42" name="Line 69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43" name="Line 691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44" name="Line 692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445" name="Group 693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446" name="Line 694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47" name="Line 695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48" name="Line 696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49" name="Line 697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50" name="Line 69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451" name="Line 69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2" name="Line 700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3" name="Line 70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4" name="Line 70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5" name="Line 70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6" name="Line 704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7" name="Line 70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8" name="Line 706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9" name="Line 707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460" name="Group 708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461" name="Line 70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2" name="Line 710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3" name="Line 71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4" name="Line 712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5" name="Line 713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6" name="Line 714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7" name="Line 715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8" name="Line 716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9" name="Line 717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" name="Line 718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71" name="Group 719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5472" name="Line 720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3" name="Line 72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4" name="Line 722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5" name="Line 723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6" name="Line 724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7" name="Line 725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8" name="Line 726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9" name="Line 727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80" name="Line 72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81" name="Line 729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82" name="Group 730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5483" name="Line 731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84" name="Line 732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85" name="Group 733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5486" name="Line 734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87" name="Line 735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88" name="Group 736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5489" name="Freeform 737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0" name="Freeform 738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1" name="Freeform 739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2" name="Freeform 740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3" name="Freeform 741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4" name="Freeform 742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495" name="Rectangle 743"/>
          <p:cNvSpPr>
            <a:spLocks noChangeArrowheads="1"/>
          </p:cNvSpPr>
          <p:nvPr/>
        </p:nvSpPr>
        <p:spPr bwMode="auto">
          <a:xfrm>
            <a:off x="6464300" y="2870200"/>
            <a:ext cx="1323975" cy="2174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496" name="Group 744"/>
          <p:cNvGrpSpPr>
            <a:grpSpLocks/>
          </p:cNvGrpSpPr>
          <p:nvPr/>
        </p:nvGrpSpPr>
        <p:grpSpPr bwMode="auto">
          <a:xfrm rot="5400000">
            <a:off x="5990432" y="2616994"/>
            <a:ext cx="730250" cy="687387"/>
            <a:chOff x="6201" y="4433"/>
            <a:chExt cx="1050" cy="1080"/>
          </a:xfrm>
        </p:grpSpPr>
        <p:grpSp>
          <p:nvGrpSpPr>
            <p:cNvPr id="75497" name="Group 74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5498" name="Oval 74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9" name="Oval 74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500" name="Oval 74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01" name="Oval 749"/>
          <p:cNvSpPr>
            <a:spLocks noChangeArrowheads="1"/>
          </p:cNvSpPr>
          <p:nvPr/>
        </p:nvSpPr>
        <p:spPr bwMode="auto">
          <a:xfrm>
            <a:off x="5672138" y="3005138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502" name="Oval 750"/>
          <p:cNvSpPr>
            <a:spLocks noChangeArrowheads="1"/>
          </p:cNvSpPr>
          <p:nvPr/>
        </p:nvSpPr>
        <p:spPr bwMode="auto">
          <a:xfrm>
            <a:off x="5676900" y="2890838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503" name="Freeform 751"/>
          <p:cNvSpPr>
            <a:spLocks/>
          </p:cNvSpPr>
          <p:nvPr/>
        </p:nvSpPr>
        <p:spPr bwMode="auto">
          <a:xfrm>
            <a:off x="5715000" y="3276600"/>
            <a:ext cx="2416175" cy="158750"/>
          </a:xfrm>
          <a:custGeom>
            <a:avLst/>
            <a:gdLst>
              <a:gd name="T0" fmla="*/ 0 w 1522"/>
              <a:gd name="T1" fmla="*/ 17 h 100"/>
              <a:gd name="T2" fmla="*/ 335 w 1522"/>
              <a:gd name="T3" fmla="*/ 86 h 100"/>
              <a:gd name="T4" fmla="*/ 1298 w 1522"/>
              <a:gd name="T5" fmla="*/ 86 h 100"/>
              <a:gd name="T6" fmla="*/ 1522 w 1522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1522"/>
              <a:gd name="T13" fmla="*/ 0 h 100"/>
              <a:gd name="T14" fmla="*/ 1522 w 1522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2" h="100">
                <a:moveTo>
                  <a:pt x="0" y="17"/>
                </a:moveTo>
                <a:cubicBezTo>
                  <a:pt x="59" y="45"/>
                  <a:pt x="119" y="74"/>
                  <a:pt x="335" y="86"/>
                </a:cubicBezTo>
                <a:cubicBezTo>
                  <a:pt x="551" y="98"/>
                  <a:pt x="1100" y="100"/>
                  <a:pt x="1298" y="86"/>
                </a:cubicBezTo>
                <a:cubicBezTo>
                  <a:pt x="1496" y="72"/>
                  <a:pt x="1485" y="14"/>
                  <a:pt x="1522" y="0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504" name="Freeform 752"/>
          <p:cNvSpPr>
            <a:spLocks/>
          </p:cNvSpPr>
          <p:nvPr/>
        </p:nvSpPr>
        <p:spPr bwMode="auto">
          <a:xfrm flipV="1">
            <a:off x="5715000" y="2590800"/>
            <a:ext cx="2416175" cy="158750"/>
          </a:xfrm>
          <a:custGeom>
            <a:avLst/>
            <a:gdLst>
              <a:gd name="T0" fmla="*/ 0 w 1522"/>
              <a:gd name="T1" fmla="*/ 17 h 100"/>
              <a:gd name="T2" fmla="*/ 335 w 1522"/>
              <a:gd name="T3" fmla="*/ 86 h 100"/>
              <a:gd name="T4" fmla="*/ 1298 w 1522"/>
              <a:gd name="T5" fmla="*/ 86 h 100"/>
              <a:gd name="T6" fmla="*/ 1522 w 1522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1522"/>
              <a:gd name="T13" fmla="*/ 0 h 100"/>
              <a:gd name="T14" fmla="*/ 1522 w 1522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2" h="100">
                <a:moveTo>
                  <a:pt x="0" y="17"/>
                </a:moveTo>
                <a:cubicBezTo>
                  <a:pt x="59" y="45"/>
                  <a:pt x="119" y="74"/>
                  <a:pt x="335" y="86"/>
                </a:cubicBezTo>
                <a:cubicBezTo>
                  <a:pt x="551" y="98"/>
                  <a:pt x="1100" y="100"/>
                  <a:pt x="1298" y="86"/>
                </a:cubicBezTo>
                <a:cubicBezTo>
                  <a:pt x="1496" y="72"/>
                  <a:pt x="1485" y="14"/>
                  <a:pt x="1522" y="0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505" name="Text Box 753"/>
          <p:cNvSpPr txBox="1">
            <a:spLocks noChangeArrowheads="1"/>
          </p:cNvSpPr>
          <p:nvPr/>
        </p:nvSpPr>
        <p:spPr bwMode="auto">
          <a:xfrm>
            <a:off x="998538" y="1190625"/>
            <a:ext cx="74628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Emergency Electronic Brake Lights (EEBL)</a:t>
            </a:r>
          </a:p>
        </p:txBody>
      </p:sp>
    </p:spTree>
    <p:extLst>
      <p:ext uri="{BB962C8B-B14F-4D97-AF65-F5344CB8AC3E}">
        <p14:creationId xmlns:p14="http://schemas.microsoft.com/office/powerpoint/2010/main" val="2834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7013575" cy="1143000"/>
          </a:xfrm>
        </p:spPr>
        <p:txBody>
          <a:bodyPr/>
          <a:lstStyle/>
          <a:p>
            <a:r>
              <a:rPr lang="en-US" smtClean="0"/>
              <a:t>V2V Safety Use Cases</a:t>
            </a:r>
          </a:p>
        </p:txBody>
      </p:sp>
      <p:grpSp>
        <p:nvGrpSpPr>
          <p:cNvPr id="75779" name="Group 3"/>
          <p:cNvGrpSpPr>
            <a:grpSpLocks noChangeAspect="1"/>
          </p:cNvGrpSpPr>
          <p:nvPr/>
        </p:nvGrpSpPr>
        <p:grpSpPr bwMode="auto">
          <a:xfrm rot="10800000" flipH="1" flipV="1">
            <a:off x="1460500" y="2995613"/>
            <a:ext cx="438150" cy="184150"/>
            <a:chOff x="7514" y="3468"/>
            <a:chExt cx="387" cy="180"/>
          </a:xfrm>
        </p:grpSpPr>
        <p:sp>
          <p:nvSpPr>
            <p:cNvPr id="75780" name="Freeform 4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781" name="Group 5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782" name="Line 6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3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4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5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6" name="Group 10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787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8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9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0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91" name="Group 15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792" name="Line 16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3" name="Line 17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4" name="Line 1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5" name="Line 19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6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7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8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99" name="Group 23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800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1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2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3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04" name="Group 28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805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6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7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8" name="Line 32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9" name="Line 33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0" name="Line 34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1" name="Line 35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2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3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14" name="Group 38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815" name="Line 39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6" name="Line 40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17" name="Group 41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818" name="Line 42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9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0" name="Line 44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1" name="Line 4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2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3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4" name="Line 4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5" name="Line 4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6" name="Line 50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827" name="Line 51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28" name="Group 52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829" name="Freeform 53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0" name="Freeform 54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831" name="Line 55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32" name="Group 56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833" name="Line 5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4" name="Line 58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5" name="Line 59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6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7" name="Line 61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838" name="Line 62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9" name="Line 63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0" name="Line 6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1" name="Line 6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2" name="Line 6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3" name="Line 6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4" name="Line 6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5" name="Line 69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6" name="Line 70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47" name="Group 71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848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49" name="Line 73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50" name="Line 74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51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52" name="Line 76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853" name="Line 7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4" name="Line 7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5" name="Line 7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6" name="Line 8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7" name="Line 8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8" name="Line 82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9" name="Line 8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0" name="Line 8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1" name="Line 85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62" name="Group 86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863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4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5" name="Line 8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6" name="Line 9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7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8" name="Line 92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9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0" name="Line 94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1" name="Line 95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2" name="Line 96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73" name="Group 97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5874" name="Line 98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5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6" name="Line 10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7" name="Line 101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8" name="Line 102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9" name="Line 103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0" name="Line 104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1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2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3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84" name="Group 108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5885" name="Line 109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6" name="Line 110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87" name="Group 111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5888" name="Line 112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9" name="Line 113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90" name="Group 114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5891" name="Freeform 115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2" name="Freeform 116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3" name="Freeform 117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4" name="Freeform 118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5" name="Freeform 119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6" name="Freeform 120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897" name="Oval 121"/>
          <p:cNvSpPr>
            <a:spLocks noChangeArrowheads="1"/>
          </p:cNvSpPr>
          <p:nvPr/>
        </p:nvSpPr>
        <p:spPr bwMode="auto">
          <a:xfrm>
            <a:off x="1836738" y="3113088"/>
            <a:ext cx="88900" cy="889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98" name="Text Box 122"/>
          <p:cNvSpPr txBox="1">
            <a:spLocks noChangeArrowheads="1"/>
          </p:cNvSpPr>
          <p:nvPr/>
        </p:nvSpPr>
        <p:spPr bwMode="auto">
          <a:xfrm>
            <a:off x="2705100" y="1231900"/>
            <a:ext cx="4648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Blind Spot Warning (BSW)</a:t>
            </a:r>
          </a:p>
        </p:txBody>
      </p:sp>
      <p:sp>
        <p:nvSpPr>
          <p:cNvPr id="75899" name="Rectangle 123"/>
          <p:cNvSpPr>
            <a:spLocks noChangeArrowheads="1"/>
          </p:cNvSpPr>
          <p:nvPr/>
        </p:nvSpPr>
        <p:spPr bwMode="auto">
          <a:xfrm>
            <a:off x="5867400" y="4333875"/>
            <a:ext cx="28876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Normal driving – advisory indicator of car in blind spot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75900" name="Group 124"/>
          <p:cNvGrpSpPr>
            <a:grpSpLocks/>
          </p:cNvGrpSpPr>
          <p:nvPr/>
        </p:nvGrpSpPr>
        <p:grpSpPr bwMode="auto">
          <a:xfrm rot="5400000">
            <a:off x="1326357" y="2723356"/>
            <a:ext cx="730250" cy="687387"/>
            <a:chOff x="6201" y="4433"/>
            <a:chExt cx="1050" cy="1080"/>
          </a:xfrm>
        </p:grpSpPr>
        <p:grpSp>
          <p:nvGrpSpPr>
            <p:cNvPr id="75901" name="Group 12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5902" name="Oval 12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03" name="Oval 12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904" name="Oval 12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905" name="Group 129"/>
          <p:cNvGrpSpPr>
            <a:grpSpLocks noChangeAspect="1"/>
          </p:cNvGrpSpPr>
          <p:nvPr/>
        </p:nvGrpSpPr>
        <p:grpSpPr bwMode="auto">
          <a:xfrm rot="10800000" flipH="1" flipV="1">
            <a:off x="7153275" y="3005138"/>
            <a:ext cx="438150" cy="184150"/>
            <a:chOff x="7514" y="3468"/>
            <a:chExt cx="387" cy="180"/>
          </a:xfrm>
        </p:grpSpPr>
        <p:sp>
          <p:nvSpPr>
            <p:cNvPr id="75906" name="Freeform 130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907" name="Group 131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908" name="Line 132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09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0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1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12" name="Group 136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913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4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5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6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17" name="Group 141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918" name="Line 142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9" name="Line 143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0" name="Line 14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1" name="Line 145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2" name="Line 146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3" name="Line 147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4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25" name="Group 149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926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7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8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9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30" name="Group 154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931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2" name="Line 15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3" name="Line 15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4" name="Line 158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5" name="Line 159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6" name="Line 160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7" name="Line 161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8" name="Line 16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9" name="Line 16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40" name="Group 164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941" name="Line 165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2" name="Line 166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43" name="Group 167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944" name="Line 16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5" name="Line 169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6" name="Line 170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7" name="Line 171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8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9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50" name="Line 174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51" name="Line 17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52" name="Line 176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953" name="Line 177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954" name="Group 178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955" name="Freeform 179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56" name="Freeform 180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957" name="Line 181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958" name="Group 182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959" name="Line 183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0" name="Line 184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1" name="Line 185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2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3" name="Line 187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964" name="Line 188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5" name="Line 189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6" name="Line 190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7" name="Line 19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8" name="Line 192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9" name="Line 19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0" name="Line 19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1" name="Line 195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2" name="Line 196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973" name="Group 197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974" name="Line 198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75" name="Line 199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76" name="Line 200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77" name="Line 201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78" name="Line 20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979" name="Line 203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0" name="Line 20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1" name="Line 205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2" name="Line 20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" name="Line 20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" name="Line 208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5" name="Line 209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6" name="Line 21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7" name="Line 211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988" name="Group 212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989" name="Line 213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0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1" name="Line 215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2" name="Line 21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3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4" name="Line 218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5" name="Line 219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6" name="Line 220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7" name="Line 221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8" name="Line 222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99" name="Group 223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6000" name="Line 224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1" name="Line 225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2" name="Line 22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3" name="Line 227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4" name="Line 228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5" name="Line 229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6" name="Line 230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7" name="Line 231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8" name="Line 232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9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10" name="Group 234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6011" name="Line 235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2" name="Line 236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13" name="Group 237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6014" name="Line 238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5" name="Line 239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16" name="Group 240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6017" name="Freeform 241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8" name="Freeform 242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9" name="Freeform 243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0" name="Freeform 244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1" name="Freeform 245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2" name="Freeform 246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023" name="Group 247"/>
          <p:cNvGrpSpPr>
            <a:grpSpLocks/>
          </p:cNvGrpSpPr>
          <p:nvPr/>
        </p:nvGrpSpPr>
        <p:grpSpPr bwMode="auto">
          <a:xfrm rot="5400000">
            <a:off x="7004844" y="2774156"/>
            <a:ext cx="730250" cy="687388"/>
            <a:chOff x="6201" y="4433"/>
            <a:chExt cx="1050" cy="1080"/>
          </a:xfrm>
        </p:grpSpPr>
        <p:grpSp>
          <p:nvGrpSpPr>
            <p:cNvPr id="76024" name="Group 248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6025" name="Oval 249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6" name="Oval 250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027" name="Oval 251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028" name="Line 252"/>
          <p:cNvSpPr>
            <a:spLocks noChangeShapeType="1"/>
          </p:cNvSpPr>
          <p:nvPr/>
        </p:nvSpPr>
        <p:spPr bwMode="auto">
          <a:xfrm>
            <a:off x="928688" y="27130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29" name="Line 253"/>
          <p:cNvSpPr>
            <a:spLocks noChangeShapeType="1"/>
          </p:cNvSpPr>
          <p:nvPr/>
        </p:nvSpPr>
        <p:spPr bwMode="auto">
          <a:xfrm>
            <a:off x="903288" y="40846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30" name="Line 254"/>
          <p:cNvSpPr>
            <a:spLocks noChangeShapeType="1"/>
          </p:cNvSpPr>
          <p:nvPr/>
        </p:nvSpPr>
        <p:spPr bwMode="auto">
          <a:xfrm>
            <a:off x="915988" y="34115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31" name="Line 255"/>
          <p:cNvSpPr>
            <a:spLocks noChangeShapeType="1"/>
          </p:cNvSpPr>
          <p:nvPr/>
        </p:nvSpPr>
        <p:spPr bwMode="auto">
          <a:xfrm>
            <a:off x="890588" y="41608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32" name="AutoShape 256"/>
          <p:cNvSpPr>
            <a:spLocks noChangeArrowheads="1"/>
          </p:cNvSpPr>
          <p:nvPr/>
        </p:nvSpPr>
        <p:spPr bwMode="auto">
          <a:xfrm>
            <a:off x="6410325" y="3021013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033" name="Group 257"/>
          <p:cNvGrpSpPr>
            <a:grpSpLocks noChangeAspect="1"/>
          </p:cNvGrpSpPr>
          <p:nvPr/>
        </p:nvGrpSpPr>
        <p:grpSpPr bwMode="auto">
          <a:xfrm rot="10800000" flipH="1" flipV="1">
            <a:off x="7837488" y="3689350"/>
            <a:ext cx="438150" cy="184150"/>
            <a:chOff x="7514" y="3468"/>
            <a:chExt cx="387" cy="180"/>
          </a:xfrm>
        </p:grpSpPr>
        <p:sp>
          <p:nvSpPr>
            <p:cNvPr id="76034" name="Freeform 258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035" name="Group 259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6036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7" name="Line 261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8" name="Line 26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9" name="Line 26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40" name="Group 264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6041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2" name="Line 266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3" name="Line 267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4" name="Line 268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45" name="Group 269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6046" name="Line 270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7" name="Line 271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8" name="Line 272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9" name="Line 273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0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1" name="Line 275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2" name="Line 276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53" name="Group 277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6054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5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6" name="Rectangle 280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7" name="Rectangle 281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58" name="Group 282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6059" name="Line 283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0" name="Line 28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1" name="Line 28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2" name="Line 286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3" name="Line 287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4" name="Line 288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5" name="Line 289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6" name="Line 290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7" name="Line 291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68" name="Group 292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6069" name="Line 293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0" name="Line 294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71" name="Group 295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6072" name="Line 296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3" name="Line 297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4" name="Line 298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5" name="Line 29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6" name="Line 300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7" name="Line 301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8" name="Line 302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9" name="Line 303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0" name="Line 304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081" name="Line 305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082" name="Group 306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6083" name="Freeform 307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4" name="Freeform 308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085" name="Line 309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086" name="Group 310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6087" name="Line 311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8" name="Line 312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9" name="Line 313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0" name="Line 314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1" name="Line 315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092" name="Line 316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3" name="Line 317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4" name="Line 318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5" name="Line 319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6" name="Line 32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7" name="Line 321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8" name="Line 322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9" name="Line 323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0" name="Line 324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101" name="Group 325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6102" name="Line 326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3" name="Line 327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4" name="Line 328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5" name="Line 329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6" name="Line 33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107" name="Line 331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8" name="Line 332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9" name="Line 33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0" name="Line 334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1" name="Line 335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2" name="Line 336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3" name="Line 337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4" name="Line 338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5" name="Line 339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116" name="Group 340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6117" name="Line 341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8" name="Line 342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9" name="Line 343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0" name="Line 344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1" name="Line 345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2" name="Line 346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3" name="Line 347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4" name="Line 348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5" name="Line 349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6" name="Line 350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27" name="Group 351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6128" name="Line 352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9" name="Line 353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0" name="Line 354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1" name="Line 355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2" name="Line 356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3" name="Line 357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4" name="Line 358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5" name="Line 359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6" name="Line 360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7" name="Line 361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38" name="Group 362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6139" name="Line 363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0" name="Line 364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41" name="Group 365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6142" name="Line 366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3" name="Line 367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44" name="Group 368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6145" name="Freeform 369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6" name="Freeform 370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7" name="Freeform 371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8" name="Freeform 372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9" name="Freeform 373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0" name="Freeform 374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151" name="Group 375"/>
          <p:cNvGrpSpPr>
            <a:grpSpLocks/>
          </p:cNvGrpSpPr>
          <p:nvPr/>
        </p:nvGrpSpPr>
        <p:grpSpPr bwMode="auto">
          <a:xfrm rot="5400000">
            <a:off x="7689057" y="3458369"/>
            <a:ext cx="730250" cy="687387"/>
            <a:chOff x="6201" y="4433"/>
            <a:chExt cx="1050" cy="1080"/>
          </a:xfrm>
        </p:grpSpPr>
        <p:grpSp>
          <p:nvGrpSpPr>
            <p:cNvPr id="76152" name="Group 376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6153" name="Oval 377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4" name="Oval 378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155" name="Oval 379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156" name="Group 380"/>
          <p:cNvGrpSpPr>
            <a:grpSpLocks noChangeAspect="1"/>
          </p:cNvGrpSpPr>
          <p:nvPr/>
        </p:nvGrpSpPr>
        <p:grpSpPr bwMode="auto">
          <a:xfrm rot="10800000" flipH="1" flipV="1">
            <a:off x="1916113" y="3675063"/>
            <a:ext cx="438150" cy="184150"/>
            <a:chOff x="7514" y="3468"/>
            <a:chExt cx="387" cy="180"/>
          </a:xfrm>
        </p:grpSpPr>
        <p:sp>
          <p:nvSpPr>
            <p:cNvPr id="76157" name="Freeform 38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158" name="Group 38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6159" name="Line 38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0" name="Line 38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1" name="Line 38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2" name="Line 38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63" name="Group 38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6164" name="Line 38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5" name="Line 38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6" name="Line 39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7" name="Line 39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68" name="Group 39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6169" name="Line 39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0" name="Line 39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1" name="Line 39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2" name="Line 39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3" name="Line 39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4" name="Line 39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5" name="Line 39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76" name="Group 40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6177" name="Rectangle 40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8" name="Rectangle 40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9" name="Rectangle 40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0" name="Rectangle 40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81" name="Group 40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6182" name="Line 40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3" name="Line 40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4" name="Line 40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5" name="Line 40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6" name="Line 41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7" name="Line 41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8" name="Line 41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9" name="Line 41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0" name="Line 41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91" name="Group 41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6192" name="Line 41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3" name="Line 41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94" name="Group 41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6195" name="Line 41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6" name="Line 42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7" name="Line 42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8" name="Line 42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9" name="Line 42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0" name="Line 42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1" name="Line 42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2" name="Line 42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3" name="Line 42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204" name="Line 42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205" name="Group 42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6206" name="Freeform 43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7" name="Freeform 43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208" name="Line 43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209" name="Group 43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6210" name="Line 43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1" name="Line 43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2" name="Line 43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3" name="Line 43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4" name="Line 43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215" name="Line 43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16" name="Line 44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17" name="Line 44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18" name="Line 44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19" name="Line 44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20" name="Line 44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21" name="Line 44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22" name="Line 44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23" name="Line 44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224" name="Group 44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6225" name="Line 44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6" name="Line 45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7" name="Line 45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8" name="Line 45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9" name="Line 45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230" name="Line 45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1" name="Line 45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2" name="Line 45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3" name="Line 45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4" name="Line 45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5" name="Line 45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6" name="Line 46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7" name="Line 46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8" name="Line 46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239" name="Group 46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6240" name="Line 46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1" name="Line 46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2" name="Line 46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3" name="Line 46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4" name="Line 46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5" name="Line 46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6" name="Line 47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7" name="Line 47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8" name="Line 47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9" name="Line 47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250" name="Group 47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6251" name="Line 47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2" name="Line 47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3" name="Line 47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4" name="Line 47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5" name="Line 47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6" name="Line 48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7" name="Line 48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8" name="Line 48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9" name="Line 48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0" name="Line 48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261" name="Group 48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6262" name="Line 48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3" name="Line 48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264" name="Group 48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6265" name="Line 48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6" name="Line 49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267" name="Group 49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6268" name="Freeform 49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9" name="Freeform 49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0" name="Freeform 49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1" name="Freeform 49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2" name="Freeform 49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3" name="Freeform 49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274" name="Group 498"/>
          <p:cNvGrpSpPr>
            <a:grpSpLocks/>
          </p:cNvGrpSpPr>
          <p:nvPr/>
        </p:nvGrpSpPr>
        <p:grpSpPr bwMode="auto">
          <a:xfrm rot="5400000">
            <a:off x="1767682" y="3444081"/>
            <a:ext cx="730250" cy="687387"/>
            <a:chOff x="6201" y="4433"/>
            <a:chExt cx="1050" cy="1080"/>
          </a:xfrm>
        </p:grpSpPr>
        <p:grpSp>
          <p:nvGrpSpPr>
            <p:cNvPr id="76275" name="Group 49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6276" name="Oval 50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7" name="Oval 50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278" name="Oval 50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279" name="Rectangle 503"/>
          <p:cNvSpPr>
            <a:spLocks noChangeArrowheads="1"/>
          </p:cNvSpPr>
          <p:nvPr/>
        </p:nvSpPr>
        <p:spPr bwMode="auto">
          <a:xfrm>
            <a:off x="492125" y="4252913"/>
            <a:ext cx="32432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Driver receives warning when showing intent to change lanes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6280" name="Picture 504" descr="symbol,error,warning,alert,wrong,excla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2111375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281" name="AutoShape 505"/>
          <p:cNvSpPr>
            <a:spLocks noChangeArrowheads="1"/>
          </p:cNvSpPr>
          <p:nvPr/>
        </p:nvSpPr>
        <p:spPr bwMode="auto">
          <a:xfrm>
            <a:off x="788988" y="2981325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6282" name="Picture 506" descr="warning,blue,alert,exclamation,wrong,er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2788" y="2054225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283" name="Text Box 507"/>
          <p:cNvSpPr txBox="1">
            <a:spLocks noChangeArrowheads="1"/>
          </p:cNvSpPr>
          <p:nvPr/>
        </p:nvSpPr>
        <p:spPr bwMode="auto">
          <a:xfrm>
            <a:off x="1219200" y="5791200"/>
            <a:ext cx="6500813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Note: Specific timing, format, or decision logic for advisories and warnings will likely vary for each car manufacturer</a:t>
            </a:r>
            <a:endParaRPr lang="en-US" sz="2800" b="1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2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7013575" cy="1143000"/>
          </a:xfrm>
        </p:spPr>
        <p:txBody>
          <a:bodyPr/>
          <a:lstStyle/>
          <a:p>
            <a:r>
              <a:rPr lang="en-US" smtClean="0"/>
              <a:t>V2V Safety Use Cases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154238" y="4487863"/>
            <a:ext cx="6858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When showing intent to move to oncoming lane, driver receives warning if not safe to pass.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76804" name="Group 4"/>
          <p:cNvGrpSpPr>
            <a:grpSpLocks noChangeAspect="1"/>
          </p:cNvGrpSpPr>
          <p:nvPr/>
        </p:nvGrpSpPr>
        <p:grpSpPr bwMode="auto">
          <a:xfrm rot="10800000" flipH="1" flipV="1">
            <a:off x="8158163" y="2871788"/>
            <a:ext cx="438150" cy="184150"/>
            <a:chOff x="7514" y="3468"/>
            <a:chExt cx="387" cy="180"/>
          </a:xfrm>
        </p:grpSpPr>
        <p:sp>
          <p:nvSpPr>
            <p:cNvPr id="76805" name="Freeform 5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06" name="Group 6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6807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8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9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0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11" name="Group 11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6812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3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4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5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16" name="Group 16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6817" name="Line 17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8" name="Line 18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9" name="Line 1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0" name="Line 20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1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2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3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24" name="Group 24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6825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6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7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8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29" name="Group 29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6830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1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2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3" name="Line 33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4" name="Line 34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5" name="Line 35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6" name="Line 36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7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8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39" name="Group 39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6840" name="Line 40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1" name="Line 41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42" name="Group 42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6843" name="Line 43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4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5" name="Line 45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6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7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9" name="Line 4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0" name="Line 5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1" name="Line 51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52" name="Line 52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53" name="Group 53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6854" name="Freeform 54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5" name="Freeform 55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56" name="Line 56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57" name="Group 57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6858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9" name="Line 59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0" name="Line 60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1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2" name="Line 62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63" name="Line 63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Line 64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5" name="Line 6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6" name="Line 6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7" name="Line 6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8" name="Line 6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9" name="Line 6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0" name="Line 70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1" name="Line 71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72" name="Group 72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6873" name="Line 73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4" name="Line 74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5" name="Line 75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6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7" name="Line 7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78" name="Line 7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9" name="Line 7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0" name="Line 8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1" name="Line 8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2" name="Line 8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3" name="Line 83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4" name="Line 8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5" name="Line 8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6" name="Line 86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87" name="Group 87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6888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9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0" name="Line 9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1" name="Line 9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2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3" name="Line 93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4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5" name="Line 95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6" name="Line 96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7" name="Line 97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98" name="Group 98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6899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0" name="Line 10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1" name="Line 10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2" name="Line 102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3" name="Line 103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4" name="Line 104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5" name="Line 105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6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7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8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09" name="Group 109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6910" name="Line 110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1" name="Line 111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12" name="Group 112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6913" name="Line 113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4" name="Line 114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15" name="Group 115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6916" name="Freeform 116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7" name="Freeform 117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8" name="Freeform 118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9" name="Freeform 119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20" name="Freeform 120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21" name="Freeform 121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922" name="Group 122"/>
          <p:cNvGrpSpPr>
            <a:grpSpLocks/>
          </p:cNvGrpSpPr>
          <p:nvPr/>
        </p:nvGrpSpPr>
        <p:grpSpPr bwMode="auto">
          <a:xfrm rot="5400000">
            <a:off x="8009732" y="2626519"/>
            <a:ext cx="730250" cy="687387"/>
            <a:chOff x="6201" y="4433"/>
            <a:chExt cx="1050" cy="1080"/>
          </a:xfrm>
        </p:grpSpPr>
        <p:grpSp>
          <p:nvGrpSpPr>
            <p:cNvPr id="76923" name="Group 123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6924" name="Oval 124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25" name="Oval 125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926" name="Oval 126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927" name="Line 127"/>
          <p:cNvSpPr>
            <a:spLocks noChangeShapeType="1"/>
          </p:cNvSpPr>
          <p:nvPr/>
        </p:nvSpPr>
        <p:spPr bwMode="auto">
          <a:xfrm>
            <a:off x="965200" y="25225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928" name="Line 128"/>
          <p:cNvSpPr>
            <a:spLocks noChangeShapeType="1"/>
          </p:cNvSpPr>
          <p:nvPr/>
        </p:nvSpPr>
        <p:spPr bwMode="auto">
          <a:xfrm>
            <a:off x="939800" y="40719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929" name="Line 129"/>
          <p:cNvSpPr>
            <a:spLocks noChangeShapeType="1"/>
          </p:cNvSpPr>
          <p:nvPr/>
        </p:nvSpPr>
        <p:spPr bwMode="auto">
          <a:xfrm>
            <a:off x="927100" y="41481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930" name="Text Box 130"/>
          <p:cNvSpPr txBox="1">
            <a:spLocks noChangeArrowheads="1"/>
          </p:cNvSpPr>
          <p:nvPr/>
        </p:nvSpPr>
        <p:spPr bwMode="auto">
          <a:xfrm>
            <a:off x="160338" y="3316288"/>
            <a:ext cx="1189037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Oncoming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traffic</a:t>
            </a:r>
          </a:p>
        </p:txBody>
      </p:sp>
      <p:sp>
        <p:nvSpPr>
          <p:cNvPr id="76931" name="Line 131"/>
          <p:cNvSpPr>
            <a:spLocks noChangeShapeType="1"/>
          </p:cNvSpPr>
          <p:nvPr/>
        </p:nvSpPr>
        <p:spPr bwMode="auto">
          <a:xfrm>
            <a:off x="927100" y="334645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6932" name="Group 132"/>
          <p:cNvGrpSpPr>
            <a:grpSpLocks noChangeAspect="1"/>
          </p:cNvGrpSpPr>
          <p:nvPr/>
        </p:nvGrpSpPr>
        <p:grpSpPr bwMode="auto">
          <a:xfrm rot="10800000" flipV="1">
            <a:off x="1433513" y="3663950"/>
            <a:ext cx="438150" cy="184150"/>
            <a:chOff x="7514" y="3468"/>
            <a:chExt cx="387" cy="180"/>
          </a:xfrm>
        </p:grpSpPr>
        <p:sp>
          <p:nvSpPr>
            <p:cNvPr id="76933" name="Freeform 13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934" name="Group 13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6935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6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7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8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39" name="Group 13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6940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1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2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3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44" name="Group 14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6945" name="Line 14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6" name="Line 14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7" name="Line 14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8" name="Line 14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9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0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1" name="Line 15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52" name="Group 15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6953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4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5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6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57" name="Group 15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6958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9" name="Line 15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0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1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2" name="Line 16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3" name="Line 16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4" name="Line 16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5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6" name="Line 16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67" name="Group 16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6968" name="Line 16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9" name="Line 16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70" name="Group 17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6971" name="Line 17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2" name="Line 17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3" name="Line 17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4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5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6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7" name="Line 17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8" name="Line 17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9" name="Line 17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980" name="Line 18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981" name="Group 18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6982" name="Freeform 18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83" name="Freeform 18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984" name="Line 18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985" name="Group 18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6986" name="Line 18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87" name="Line 18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88" name="Line 18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89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90" name="Line 19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991" name="Line 19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2" name="Line 19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3" name="Line 19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4" name="Line 19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5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6" name="Line 19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7" name="Line 19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8" name="Line 19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9" name="Line 19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000" name="Group 20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7001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02" name="Line 20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03" name="Line 20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04" name="Line 20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05" name="Line 20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006" name="Line 20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7" name="Line 20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8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9" name="Line 20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0" name="Line 21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1" name="Line 21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2" name="Line 21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3" name="Line 21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4" name="Line 21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015" name="Group 21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7016" name="Line 21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17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18" name="Line 21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19" name="Line 21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0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1" name="Line 22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2" name="Line 22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3" name="Line 22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4" name="Line 22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5" name="Line 22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26" name="Group 22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7027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8" name="Line 22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9" name="Line 22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0" name="Line 23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1" name="Line 23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2" name="Line 23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3" name="Line 23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4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5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6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37" name="Group 23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7038" name="Line 23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9" name="Line 23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40" name="Group 24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7041" name="Line 24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2" name="Line 24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43" name="Group 24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7044" name="Freeform 24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5" name="Freeform 24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6" name="Freeform 24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7" name="Freeform 24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8" name="Freeform 24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9" name="Freeform 24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7050" name="Group 250"/>
          <p:cNvGrpSpPr>
            <a:grpSpLocks/>
          </p:cNvGrpSpPr>
          <p:nvPr/>
        </p:nvGrpSpPr>
        <p:grpSpPr bwMode="auto">
          <a:xfrm rot="5400000">
            <a:off x="1283494" y="3393281"/>
            <a:ext cx="730250" cy="687388"/>
            <a:chOff x="6201" y="4433"/>
            <a:chExt cx="1050" cy="1080"/>
          </a:xfrm>
        </p:grpSpPr>
        <p:grpSp>
          <p:nvGrpSpPr>
            <p:cNvPr id="77051" name="Group 251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7052" name="Oval 252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53" name="Oval 253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054" name="Oval 254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055" name="Group 255"/>
          <p:cNvGrpSpPr>
            <a:grpSpLocks noChangeAspect="1"/>
          </p:cNvGrpSpPr>
          <p:nvPr/>
        </p:nvGrpSpPr>
        <p:grpSpPr bwMode="auto">
          <a:xfrm rot="10800000" flipH="1" flipV="1">
            <a:off x="6211888" y="2901950"/>
            <a:ext cx="438150" cy="184150"/>
            <a:chOff x="7514" y="3468"/>
            <a:chExt cx="387" cy="180"/>
          </a:xfrm>
        </p:grpSpPr>
        <p:sp>
          <p:nvSpPr>
            <p:cNvPr id="77056" name="Freeform 256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057" name="Group 257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7058" name="Line 258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59" name="Line 259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0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1" name="Line 261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62" name="Group 262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7063" name="Line 263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4" name="Line 26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5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6" name="Line 266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67" name="Group 267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7068" name="Line 268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9" name="Line 269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0" name="Line 270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1" name="Line 271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2" name="Line 272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3" name="Line 273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4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75" name="Group 275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7076" name="Rectangle 276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7" name="Rectangle 277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8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9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80" name="Group 280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7081" name="Line 281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2" name="Line 282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3" name="Line 28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4" name="Line 284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5" name="Line 285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6" name="Line 286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7" name="Line 287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8" name="Line 28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9" name="Line 28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90" name="Group 290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7091" name="Line 291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2" name="Line 292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93" name="Group 293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7094" name="Line 29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5" name="Line 295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6" name="Line 296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7" name="Line 29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8" name="Line 29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9" name="Line 29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00" name="Line 30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01" name="Line 301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02" name="Line 302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103" name="Line 303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104" name="Group 304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7105" name="Freeform 305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06" name="Freeform 306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107" name="Line 307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108" name="Group 308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7109" name="Line 30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10" name="Line 310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11" name="Line 311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12" name="Line 312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13" name="Line 313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114" name="Line 314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5" name="Line 315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6" name="Line 31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7" name="Line 317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8" name="Line 31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9" name="Line 31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0" name="Line 32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1" name="Line 321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2" name="Line 322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123" name="Group 323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7124" name="Line 324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25" name="Line 325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26" name="Line 326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27" name="Line 327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28" name="Line 32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129" name="Line 32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0" name="Line 330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1" name="Line 33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2" name="Line 33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3" name="Line 33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4" name="Line 334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5" name="Line 33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6" name="Line 336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7" name="Line 337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138" name="Group 338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7139" name="Line 33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0" name="Line 340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1" name="Line 34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2" name="Line 342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3" name="Line 343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4" name="Line 344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5" name="Line 345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6" name="Line 346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7" name="Line 347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8" name="Line 348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149" name="Group 349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7150" name="Line 350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1" name="Line 35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2" name="Line 352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3" name="Line 353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4" name="Line 354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5" name="Line 355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6" name="Line 356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7" name="Line 357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8" name="Line 35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9" name="Line 359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160" name="Group 360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7161" name="Line 361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62" name="Line 362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163" name="Group 363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7164" name="Line 364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65" name="Line 365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166" name="Group 366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7167" name="Freeform 367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68" name="Freeform 368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69" name="Freeform 369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70" name="Freeform 370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71" name="Freeform 371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72" name="Freeform 372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7173" name="Rectangle 373"/>
          <p:cNvSpPr>
            <a:spLocks noChangeArrowheads="1"/>
          </p:cNvSpPr>
          <p:nvPr/>
        </p:nvSpPr>
        <p:spPr bwMode="auto">
          <a:xfrm>
            <a:off x="6464300" y="2870200"/>
            <a:ext cx="1323975" cy="2174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174" name="Group 374"/>
          <p:cNvGrpSpPr>
            <a:grpSpLocks/>
          </p:cNvGrpSpPr>
          <p:nvPr/>
        </p:nvGrpSpPr>
        <p:grpSpPr bwMode="auto">
          <a:xfrm rot="5400000">
            <a:off x="5990432" y="2616994"/>
            <a:ext cx="730250" cy="687387"/>
            <a:chOff x="6201" y="4433"/>
            <a:chExt cx="1050" cy="1080"/>
          </a:xfrm>
        </p:grpSpPr>
        <p:grpSp>
          <p:nvGrpSpPr>
            <p:cNvPr id="77175" name="Group 37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7176" name="Oval 37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77" name="Oval 37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178" name="Oval 37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179" name="Text Box 379"/>
          <p:cNvSpPr txBox="1">
            <a:spLocks noChangeArrowheads="1"/>
          </p:cNvSpPr>
          <p:nvPr/>
        </p:nvSpPr>
        <p:spPr bwMode="auto">
          <a:xfrm>
            <a:off x="2200275" y="1219200"/>
            <a:ext cx="5224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Do Not Pass Warning (DNPW)</a:t>
            </a:r>
          </a:p>
        </p:txBody>
      </p:sp>
      <p:sp>
        <p:nvSpPr>
          <p:cNvPr id="77180" name="AutoShape 380"/>
          <p:cNvSpPr>
            <a:spLocks noChangeArrowheads="1"/>
          </p:cNvSpPr>
          <p:nvPr/>
        </p:nvSpPr>
        <p:spPr bwMode="auto">
          <a:xfrm>
            <a:off x="5468938" y="2884488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181" name="AutoShape 381"/>
          <p:cNvSpPr>
            <a:spLocks noChangeArrowheads="1"/>
          </p:cNvSpPr>
          <p:nvPr/>
        </p:nvSpPr>
        <p:spPr bwMode="auto">
          <a:xfrm flipH="1">
            <a:off x="2017713" y="3663950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182" name="Oval 382"/>
          <p:cNvSpPr>
            <a:spLocks noChangeArrowheads="1"/>
          </p:cNvSpPr>
          <p:nvPr/>
        </p:nvSpPr>
        <p:spPr bwMode="auto">
          <a:xfrm>
            <a:off x="8539163" y="3003550"/>
            <a:ext cx="88900" cy="889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152400"/>
            <a:ext cx="7013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V2V Safety Use Cases</a:t>
            </a:r>
          </a:p>
        </p:txBody>
      </p:sp>
      <p:sp>
        <p:nvSpPr>
          <p:cNvPr id="77827" name="AutoShape 3"/>
          <p:cNvSpPr>
            <a:spLocks noChangeAspect="1" noChangeArrowheads="1"/>
          </p:cNvSpPr>
          <p:nvPr/>
        </p:nvSpPr>
        <p:spPr bwMode="auto">
          <a:xfrm>
            <a:off x="2174875" y="2160588"/>
            <a:ext cx="54864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174875" y="3925888"/>
            <a:ext cx="2001838" cy="1627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174875" y="2254250"/>
            <a:ext cx="2001838" cy="79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5554663" y="2270125"/>
            <a:ext cx="2001837" cy="779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5554663" y="3925888"/>
            <a:ext cx="2001837" cy="16271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4865688" y="3925888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4865688" y="2227263"/>
            <a:ext cx="0" cy="808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rot="5400000">
            <a:off x="3301207" y="2674144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rot="5400000">
            <a:off x="6368257" y="2674144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7836" name="Group 12"/>
          <p:cNvGrpSpPr>
            <a:grpSpLocks noChangeAspect="1"/>
          </p:cNvGrpSpPr>
          <p:nvPr/>
        </p:nvGrpSpPr>
        <p:grpSpPr bwMode="auto">
          <a:xfrm rot="10800000" flipH="1">
            <a:off x="7056438" y="3175000"/>
            <a:ext cx="438150" cy="184150"/>
            <a:chOff x="7514" y="3468"/>
            <a:chExt cx="387" cy="180"/>
          </a:xfrm>
        </p:grpSpPr>
        <p:sp>
          <p:nvSpPr>
            <p:cNvPr id="77837" name="Freeform 1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38" name="Group 1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7839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0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1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2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3" name="Group 1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7844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5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6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7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8" name="Group 2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7849" name="Line 2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0" name="Line 2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1" name="Line 2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2" name="Line 2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3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4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5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56" name="Group 3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78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61" name="Group 3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7862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3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4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5" name="Line 4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6" name="Line 4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7" name="Line 4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8" name="Line 4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9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0" name="Line 4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71" name="Group 4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7872" name="Line 4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3" name="Line 4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74" name="Group 5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7875" name="Line 5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6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7" name="Line 5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9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1" name="Line 5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2" name="Line 5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3" name="Line 5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84" name="Line 6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85" name="Group 6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7886" name="Freeform 6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7" name="Freeform 6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88" name="Line 6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89" name="Group 6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7890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1" name="Line 6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2" name="Line 6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3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4" name="Line 7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95" name="Line 7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6" name="Line 7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7" name="Line 7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8" name="Line 7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9" name="Line 7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0" name="Line 7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1" name="Line 7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2" name="Line 7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3" name="Line 7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04" name="Group 8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7905" name="Line 8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Line 8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7" name="Line 8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8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10" name="Line 8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1" name="Line 8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2" name="Line 8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3" name="Line 8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4" name="Line 9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5" name="Line 9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6" name="Line 9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7" name="Line 9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8" name="Line 9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19" name="Group 9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7920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1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2" name="Line 9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3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4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5" name="Line 10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6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7" name="Line 10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8" name="Line 10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9" name="Line 10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30" name="Group 10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7931" name="Line 10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2" name="Line 10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3" name="Line 10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4" name="Line 11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5" name="Line 11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6" name="Line 11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7" name="Line 11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8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9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0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41" name="Group 11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7942" name="Line 11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3" name="Line 11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44" name="Group 12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7945" name="Line 12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6" name="Line 12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47" name="Group 12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7948" name="Freeform 12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9" name="Freeform 12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0" name="Freeform 12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1" name="Freeform 12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2" name="Freeform 12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3" name="Freeform 12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7954" name="Group 130"/>
          <p:cNvGrpSpPr>
            <a:grpSpLocks noChangeAspect="1"/>
          </p:cNvGrpSpPr>
          <p:nvPr/>
        </p:nvGrpSpPr>
        <p:grpSpPr bwMode="auto">
          <a:xfrm rot="16200000" flipH="1">
            <a:off x="4929188" y="5116513"/>
            <a:ext cx="438150" cy="184150"/>
            <a:chOff x="7514" y="3468"/>
            <a:chExt cx="387" cy="180"/>
          </a:xfrm>
        </p:grpSpPr>
        <p:sp>
          <p:nvSpPr>
            <p:cNvPr id="77955" name="Freeform 13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56" name="Group 13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7957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8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9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0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61" name="Group 13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7962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3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4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5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66" name="Group 14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7967" name="Line 14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8" name="Line 14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9" name="Line 14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0" name="Line 14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1" name="Line 14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2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3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74" name="Group 15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7975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6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7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79" name="Group 15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7980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1" name="Line 15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2" name="Line 15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3" name="Line 15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4" name="Line 16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5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6" name="Line 16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7" name="Line 16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8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89" name="Group 16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7990" name="Line 16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1" name="Line 16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92" name="Group 16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7993" name="Line 16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4" name="Line 17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5" name="Line 17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6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7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8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9" name="Line 17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0" name="Line 17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1" name="Line 17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02" name="Line 17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003" name="Group 17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8004" name="Freeform 18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5" name="Freeform 18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06" name="Line 18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007" name="Group 18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8008" name="Line 18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9" name="Line 18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0" name="Line 18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1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2" name="Line 18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13" name="Line 18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4" name="Line 19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5" name="Line 19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6" name="Line 19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7" name="Line 19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8" name="Line 19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9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0" name="Line 19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1" name="Line 19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022" name="Group 19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8023" name="Line 19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4" name="Line 20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5" name="Line 20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6" name="Line 20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7" name="Line 20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28" name="Line 20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9" name="Line 20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0" name="Line 20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1" name="Line 20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2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3" name="Line 20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4" name="Line 21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5" name="Line 21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6" name="Line 21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037" name="Group 21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8038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9" name="Line 21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0" name="Line 21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1" name="Line 21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2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3" name="Line 21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4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5" name="Line 22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6" name="Line 22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7" name="Line 22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048" name="Group 22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8049" name="Line 22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0" name="Line 22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1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2" name="Line 22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3" name="Line 22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4" name="Line 23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5" name="Line 23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6" name="Line 23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7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8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059" name="Group 23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8060" name="Line 23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1" name="Line 23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062" name="Group 23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8063" name="Line 23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4" name="Line 24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065" name="Group 24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8066" name="Freeform 24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7" name="Freeform 24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8" name="Freeform 24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9" name="Freeform 24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0" name="Freeform 24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1" name="Freeform 24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8072" name="Group 248"/>
          <p:cNvGrpSpPr>
            <a:grpSpLocks/>
          </p:cNvGrpSpPr>
          <p:nvPr/>
        </p:nvGrpSpPr>
        <p:grpSpPr bwMode="auto">
          <a:xfrm>
            <a:off x="6931025" y="2924175"/>
            <a:ext cx="730250" cy="688975"/>
            <a:chOff x="6201" y="4433"/>
            <a:chExt cx="1050" cy="1080"/>
          </a:xfrm>
        </p:grpSpPr>
        <p:grpSp>
          <p:nvGrpSpPr>
            <p:cNvPr id="78073" name="Group 24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8074" name="Oval 25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5" name="Oval 25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76" name="Oval 25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77" name="Group 253"/>
          <p:cNvGrpSpPr>
            <a:grpSpLocks/>
          </p:cNvGrpSpPr>
          <p:nvPr/>
        </p:nvGrpSpPr>
        <p:grpSpPr bwMode="auto">
          <a:xfrm>
            <a:off x="4803775" y="4865688"/>
            <a:ext cx="730250" cy="687387"/>
            <a:chOff x="6201" y="4433"/>
            <a:chExt cx="1050" cy="1080"/>
          </a:xfrm>
        </p:grpSpPr>
        <p:grpSp>
          <p:nvGrpSpPr>
            <p:cNvPr id="78078" name="Group 254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8079" name="Oval 255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0" name="Oval 256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81" name="Oval 257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082" name="Text Box 258"/>
          <p:cNvSpPr txBox="1">
            <a:spLocks noChangeArrowheads="1"/>
          </p:cNvSpPr>
          <p:nvPr/>
        </p:nvSpPr>
        <p:spPr bwMode="auto">
          <a:xfrm>
            <a:off x="5557838" y="4041775"/>
            <a:ext cx="2079625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solidFill>
                  <a:schemeClr val="accent2"/>
                </a:solidFill>
                <a:latin typeface="Arial" charset="0"/>
                <a:ea typeface="ＭＳ Ｐゴシック" pitchFamily="34" charset="-128"/>
              </a:rPr>
              <a:t>Building: Leads to Non-Line Of Sight (NLOS) communication</a:t>
            </a:r>
          </a:p>
        </p:txBody>
      </p:sp>
      <p:sp>
        <p:nvSpPr>
          <p:cNvPr id="78083" name="AutoShape 259"/>
          <p:cNvSpPr>
            <a:spLocks noChangeArrowheads="1"/>
          </p:cNvSpPr>
          <p:nvPr/>
        </p:nvSpPr>
        <p:spPr bwMode="auto">
          <a:xfrm>
            <a:off x="6410325" y="3184525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084" name="AutoShape 260"/>
          <p:cNvSpPr>
            <a:spLocks noChangeArrowheads="1"/>
          </p:cNvSpPr>
          <p:nvPr/>
        </p:nvSpPr>
        <p:spPr bwMode="auto">
          <a:xfrm rot="5400000">
            <a:off x="4909344" y="4482307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085" name="Rectangle 261"/>
          <p:cNvSpPr>
            <a:spLocks noChangeArrowheads="1"/>
          </p:cNvSpPr>
          <p:nvPr/>
        </p:nvSpPr>
        <p:spPr bwMode="auto">
          <a:xfrm>
            <a:off x="1266825" y="5813425"/>
            <a:ext cx="74993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If intersecting trajectories are indicated, driver is warned.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8086" name="Text Box 262"/>
          <p:cNvSpPr txBox="1">
            <a:spLocks noChangeArrowheads="1"/>
          </p:cNvSpPr>
          <p:nvPr/>
        </p:nvSpPr>
        <p:spPr bwMode="auto">
          <a:xfrm>
            <a:off x="1530350" y="1327150"/>
            <a:ext cx="6372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Intersection Collision  Warning (ICA)</a:t>
            </a:r>
          </a:p>
        </p:txBody>
      </p:sp>
    </p:spTree>
    <p:extLst>
      <p:ext uri="{BB962C8B-B14F-4D97-AF65-F5344CB8AC3E}">
        <p14:creationId xmlns:p14="http://schemas.microsoft.com/office/powerpoint/2010/main" val="22299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-152400" y="-228600"/>
            <a:ext cx="7013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V2I</a:t>
            </a:r>
            <a:r>
              <a:rPr lang="en-US" sz="3200" b="1">
                <a:solidFill>
                  <a:schemeClr val="tx2"/>
                </a:solidFill>
              </a:rPr>
              <a:t> Safety Use Cases</a:t>
            </a:r>
          </a:p>
        </p:txBody>
      </p:sp>
      <p:sp>
        <p:nvSpPr>
          <p:cNvPr id="78851" name="AutoShape 3"/>
          <p:cNvSpPr>
            <a:spLocks noChangeAspect="1" noChangeArrowheads="1"/>
          </p:cNvSpPr>
          <p:nvPr/>
        </p:nvSpPr>
        <p:spPr bwMode="auto">
          <a:xfrm>
            <a:off x="3567113" y="1820863"/>
            <a:ext cx="54864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562475" y="3598863"/>
            <a:ext cx="1006475" cy="1627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576763" y="1927225"/>
            <a:ext cx="992187" cy="79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6946900" y="1943100"/>
            <a:ext cx="2001838" cy="779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946900" y="3598863"/>
            <a:ext cx="2001838" cy="16271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6257925" y="3598863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6257925" y="1900238"/>
            <a:ext cx="0" cy="808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rot="5400000">
            <a:off x="5061744" y="2715419"/>
            <a:ext cx="0" cy="890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rot="5400000">
            <a:off x="7760494" y="2347119"/>
            <a:ext cx="0" cy="162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8860" name="Group 12"/>
          <p:cNvGrpSpPr>
            <a:grpSpLocks noChangeAspect="1"/>
          </p:cNvGrpSpPr>
          <p:nvPr/>
        </p:nvGrpSpPr>
        <p:grpSpPr bwMode="auto">
          <a:xfrm rot="10800000" flipH="1">
            <a:off x="8448675" y="2847975"/>
            <a:ext cx="438150" cy="184150"/>
            <a:chOff x="7514" y="3468"/>
            <a:chExt cx="387" cy="180"/>
          </a:xfrm>
        </p:grpSpPr>
        <p:sp>
          <p:nvSpPr>
            <p:cNvPr id="78861" name="Freeform 1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862" name="Group 1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8863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4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5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6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67" name="Group 1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8868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0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1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72" name="Group 2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8873" name="Line 2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4" name="Line 2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5" name="Line 2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6" name="Line 2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7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8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9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80" name="Group 3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888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3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85" name="Group 3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8886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8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9" name="Line 4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0" name="Line 4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1" name="Line 4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2" name="Line 4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3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4" name="Line 4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95" name="Group 4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8896" name="Line 4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7" name="Line 4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98" name="Group 5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8899" name="Line 5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0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1" name="Line 5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2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3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4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5" name="Line 5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6" name="Line 5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7" name="Line 5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08" name="Line 6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09" name="Group 6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8910" name="Freeform 6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1" name="Freeform 6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12" name="Line 6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13" name="Group 6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8914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5" name="Line 6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6" name="Line 6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7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8" name="Line 7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19" name="Line 7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0" name="Line 7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1" name="Line 7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2" name="Line 7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3" name="Line 7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4" name="Line 7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5" name="Line 7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6" name="Line 7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7" name="Line 7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28" name="Group 8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8929" name="Line 8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0" name="Line 8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1" name="Line 8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2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3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34" name="Line 8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5" name="Line 8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6" name="Line 8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7" name="Line 8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8" name="Line 9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9" name="Line 9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0" name="Line 9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1" name="Line 9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2" name="Line 9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43" name="Group 9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8944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5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6" name="Line 9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7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8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9" name="Line 10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0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1" name="Line 10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2" name="Line 10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3" name="Line 10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54" name="Group 10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8955" name="Line 10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6" name="Line 10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7" name="Line 10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8" name="Line 11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9" name="Line 11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0" name="Line 11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1" name="Line 11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2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3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4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65" name="Group 11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8966" name="Line 11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7" name="Line 11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68" name="Group 12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8969" name="Line 12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0" name="Line 12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71" name="Group 12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8972" name="Freeform 12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3" name="Freeform 12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4" name="Freeform 12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5" name="Freeform 12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6" name="Freeform 12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7" name="Freeform 12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8978" name="Group 130"/>
          <p:cNvGrpSpPr>
            <a:grpSpLocks noChangeAspect="1"/>
          </p:cNvGrpSpPr>
          <p:nvPr/>
        </p:nvGrpSpPr>
        <p:grpSpPr bwMode="auto">
          <a:xfrm rot="16200000" flipH="1">
            <a:off x="6321425" y="4789488"/>
            <a:ext cx="438150" cy="184150"/>
            <a:chOff x="7514" y="3468"/>
            <a:chExt cx="387" cy="180"/>
          </a:xfrm>
        </p:grpSpPr>
        <p:sp>
          <p:nvSpPr>
            <p:cNvPr id="78979" name="Freeform 13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80" name="Group 13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8981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2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3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4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85" name="Group 13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8986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7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8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9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90" name="Group 14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8991" name="Line 14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2" name="Line 14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3" name="Line 14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4" name="Line 14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5" name="Line 14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6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7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98" name="Group 15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8999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0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1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2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03" name="Group 15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9004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5" name="Line 15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6" name="Line 15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7" name="Line 15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8" name="Line 16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9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0" name="Line 16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1" name="Line 16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2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13" name="Group 16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9014" name="Line 16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5" name="Line 16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16" name="Group 16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9017" name="Line 16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8" name="Line 17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9" name="Line 17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0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1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2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3" name="Line 17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4" name="Line 17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5" name="Line 17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026" name="Line 17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027" name="Group 17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9028" name="Freeform 18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9" name="Freeform 18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030" name="Line 18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031" name="Group 18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9032" name="Line 18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33" name="Line 18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34" name="Line 18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35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36" name="Line 18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037" name="Line 18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8" name="Line 19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9" name="Line 19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0" name="Line 19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1" name="Line 19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2" name="Line 19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3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4" name="Line 19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5" name="Line 19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046" name="Group 19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9047" name="Line 19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48" name="Line 20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49" name="Line 20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50" name="Line 20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51" name="Line 20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052" name="Line 20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3" name="Line 20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4" name="Line 20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5" name="Line 20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6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7" name="Line 20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8" name="Line 21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9" name="Line 21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0" name="Line 21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061" name="Group 21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9062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3" name="Line 21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4" name="Line 21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5" name="Line 21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6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7" name="Line 21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8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9" name="Line 22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0" name="Line 22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1" name="Line 22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72" name="Group 22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9073" name="Line 22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4" name="Line 22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5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6" name="Line 22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7" name="Line 22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8" name="Line 23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9" name="Line 23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80" name="Line 23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81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82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83" name="Group 23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9084" name="Line 23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85" name="Line 23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86" name="Group 23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9087" name="Line 23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88" name="Line 24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89" name="Group 24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9090" name="Freeform 24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1" name="Freeform 24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2" name="Freeform 24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3" name="Freeform 24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4" name="Freeform 24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5" name="Freeform 24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096" name="Group 248"/>
          <p:cNvGrpSpPr>
            <a:grpSpLocks/>
          </p:cNvGrpSpPr>
          <p:nvPr/>
        </p:nvGrpSpPr>
        <p:grpSpPr bwMode="auto">
          <a:xfrm>
            <a:off x="6196013" y="4538663"/>
            <a:ext cx="730250" cy="687387"/>
            <a:chOff x="6201" y="4433"/>
            <a:chExt cx="1050" cy="1080"/>
          </a:xfrm>
        </p:grpSpPr>
        <p:grpSp>
          <p:nvGrpSpPr>
            <p:cNvPr id="79097" name="Group 24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9098" name="Oval 25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9" name="Oval 25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100" name="Oval 25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101" name="AutoShape 253"/>
          <p:cNvSpPr>
            <a:spLocks noChangeArrowheads="1"/>
          </p:cNvSpPr>
          <p:nvPr/>
        </p:nvSpPr>
        <p:spPr bwMode="auto">
          <a:xfrm>
            <a:off x="7802563" y="2857500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102" name="AutoShape 254"/>
          <p:cNvSpPr>
            <a:spLocks noChangeArrowheads="1"/>
          </p:cNvSpPr>
          <p:nvPr/>
        </p:nvSpPr>
        <p:spPr bwMode="auto">
          <a:xfrm rot="5400000">
            <a:off x="6301581" y="4155282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103" name="Rectangle 255"/>
          <p:cNvSpPr>
            <a:spLocks noChangeArrowheads="1"/>
          </p:cNvSpPr>
          <p:nvPr/>
        </p:nvSpPr>
        <p:spPr bwMode="auto">
          <a:xfrm>
            <a:off x="1225550" y="5854700"/>
            <a:ext cx="74993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Car receives MAP and SPaT. Warning to driver if violation likely. Can avoid collision even if other car not equipped.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9104" name="Text Box 256"/>
          <p:cNvSpPr txBox="1">
            <a:spLocks noChangeArrowheads="1"/>
          </p:cNvSpPr>
          <p:nvPr/>
        </p:nvSpPr>
        <p:spPr bwMode="auto">
          <a:xfrm>
            <a:off x="0" y="1063625"/>
            <a:ext cx="919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>
                <a:latin typeface="Arial" charset="0"/>
                <a:ea typeface="ＭＳ Ｐゴシック" pitchFamily="34" charset="-128"/>
              </a:rPr>
              <a:t>Cooperative Intersection Collision Avoidance System (CICAS)</a:t>
            </a:r>
          </a:p>
        </p:txBody>
      </p:sp>
      <p:pic>
        <p:nvPicPr>
          <p:cNvPr id="79105" name="Picture 257" descr="ANd9GcS13HjS0ty_DdFXBUAiYFnBKz7DHAZ9mpYZsPQAofnOMSzwoHB2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675" y="2827338"/>
            <a:ext cx="7191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106" name="Group 258"/>
          <p:cNvGrpSpPr>
            <a:grpSpLocks/>
          </p:cNvGrpSpPr>
          <p:nvPr/>
        </p:nvGrpSpPr>
        <p:grpSpPr bwMode="auto">
          <a:xfrm>
            <a:off x="5910263" y="2776538"/>
            <a:ext cx="730250" cy="688975"/>
            <a:chOff x="6201" y="4433"/>
            <a:chExt cx="1050" cy="1080"/>
          </a:xfrm>
        </p:grpSpPr>
        <p:grpSp>
          <p:nvGrpSpPr>
            <p:cNvPr id="79107" name="Group 25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9108" name="Oval 26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09" name="Oval 26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110" name="Oval 26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111" name="Text Box 263"/>
          <p:cNvSpPr txBox="1">
            <a:spLocks noChangeArrowheads="1"/>
          </p:cNvSpPr>
          <p:nvPr/>
        </p:nvSpPr>
        <p:spPr bwMode="auto">
          <a:xfrm>
            <a:off x="615950" y="2846388"/>
            <a:ext cx="3929063" cy="157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i="1">
                <a:latin typeface="Arial" charset="0"/>
                <a:ea typeface="ＭＳ Ｐゴシック" pitchFamily="34" charset="-128"/>
              </a:rPr>
              <a:t>Two messages sent by signal: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b="1" i="1">
                <a:latin typeface="Arial" charset="0"/>
                <a:ea typeface="ＭＳ Ｐゴシック" pitchFamily="34" charset="-128"/>
              </a:rPr>
              <a:t>MAP (intersection topology) – changes slowly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b="1" i="1">
                <a:latin typeface="Arial" charset="0"/>
                <a:ea typeface="ＭＳ Ｐゴシック" pitchFamily="34" charset="-128"/>
              </a:rPr>
              <a:t>Signal Phase and Timing (SPaT) – highly dynamic</a:t>
            </a:r>
          </a:p>
        </p:txBody>
      </p:sp>
    </p:spTree>
    <p:extLst>
      <p:ext uri="{BB962C8B-B14F-4D97-AF65-F5344CB8AC3E}">
        <p14:creationId xmlns:p14="http://schemas.microsoft.com/office/powerpoint/2010/main" val="25731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9C0966F-FF4E-453D-A652-D2F3414DF6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Agenda for 2013-03-18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/>
              <a:t>March 2013 US/CAN regulatory situation, and EU-27 </a:t>
            </a:r>
            <a:r>
              <a:rPr lang="en-US" dirty="0" smtClean="0"/>
              <a:t>activity</a:t>
            </a:r>
          </a:p>
          <a:p>
            <a:r>
              <a:rPr lang="en-US" dirty="0"/>
              <a:t>Mika and Stephen/Chris with big picture views, including primary service detection/coordination </a:t>
            </a:r>
          </a:p>
          <a:p>
            <a:r>
              <a:rPr lang="en-US" dirty="0" err="1" smtClean="0"/>
              <a:t>Subir</a:t>
            </a:r>
            <a:r>
              <a:rPr lang="en-US" dirty="0" smtClean="0"/>
              <a:t>, John </a:t>
            </a:r>
            <a:r>
              <a:rPr lang="en-US" dirty="0"/>
              <a:t>and Peter with views on registration, frequency coordination, geo-location as applied to the bands we discuss.</a:t>
            </a:r>
          </a:p>
          <a:p>
            <a:r>
              <a:rPr lang="en-US" dirty="0" smtClean="0"/>
              <a:t>John Kenney update on ITS</a:t>
            </a:r>
          </a:p>
          <a:p>
            <a:r>
              <a:rPr lang="en-US" dirty="0" smtClean="0"/>
              <a:t>Q&amp;A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1741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Future of DSRC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mtClean="0"/>
              <a:t>National Highway Transportation Safety Administration (NHTSA) regulates vehicles in US</a:t>
            </a:r>
          </a:p>
          <a:p>
            <a:r>
              <a:rPr lang="en-US" smtClean="0"/>
              <a:t>NHTSA is evaluating efficacy of DSRC-based collision avoidance systems</a:t>
            </a:r>
          </a:p>
          <a:p>
            <a:r>
              <a:rPr lang="en-US" smtClean="0"/>
              <a:t>NHTSA will announce later in 2013 whether they plan to begin a process to require DSRC devices in new cars</a:t>
            </a:r>
          </a:p>
          <a:p>
            <a:pPr lvl="1"/>
            <a:r>
              <a:rPr lang="en-US" smtClean="0"/>
              <a:t>Will make similar evaluation in 2014 with regard to heavy trucks</a:t>
            </a:r>
          </a:p>
          <a:p>
            <a:r>
              <a:rPr lang="en-US" smtClean="0"/>
              <a:t>Several suppliers of aftermarket devices are also exploring this market</a:t>
            </a:r>
          </a:p>
        </p:txBody>
      </p:sp>
    </p:spTree>
    <p:extLst>
      <p:ext uri="{BB962C8B-B14F-4D97-AF65-F5344CB8AC3E}">
        <p14:creationId xmlns:p14="http://schemas.microsoft.com/office/powerpoint/2010/main" val="36968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does it work? (details)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251075" y="5627688"/>
            <a:ext cx="5700713" cy="455612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251075" y="4967288"/>
            <a:ext cx="5700713" cy="452437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197100" y="3168650"/>
            <a:ext cx="2687638" cy="1389063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183188" y="3970338"/>
            <a:ext cx="2605087" cy="546100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195888" y="3240088"/>
            <a:ext cx="2606675" cy="45402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2185988" y="1774825"/>
            <a:ext cx="2687637" cy="1057275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195888" y="1825625"/>
            <a:ext cx="2606675" cy="960438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298825" y="5589588"/>
            <a:ext cx="3338513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PHY+MAC (IEEE 802.11p)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403600" y="5056188"/>
            <a:ext cx="3325813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Upper-MAC (IEEE 1609.4)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5940425" y="4046538"/>
            <a:ext cx="868363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IPv6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5757863" y="3300413"/>
            <a:ext cx="1385887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TCP/UDP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170113" y="2032000"/>
            <a:ext cx="2874962" cy="749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Safety Message (SAE J2735) </a:t>
            </a:r>
            <a:r>
              <a:rPr lang="en-US" sz="1600" b="1">
                <a:latin typeface="Garamond" pitchFamily="18" charset="0"/>
                <a:ea typeface="ＭＳ Ｐゴシック" pitchFamily="34" charset="-128"/>
              </a:rPr>
              <a:t>Min. Perf. Req. (SAE J2945)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5246688" y="1936750"/>
            <a:ext cx="2767012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Non-safety applications</a:t>
            </a:r>
            <a:endParaRPr lang="en-US" sz="2400" b="1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43000" y="1752600"/>
            <a:ext cx="731838" cy="2914650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1254125" y="1668463"/>
            <a:ext cx="374650" cy="2889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eaVert"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Security (IEEE 1609.2)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2390775" y="3579813"/>
            <a:ext cx="2471738" cy="993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WSMP</a:t>
            </a:r>
            <a:br>
              <a:rPr lang="en-US" sz="2400" b="1" baseline="30000">
                <a:latin typeface="Garamond" pitchFamily="18" charset="0"/>
                <a:ea typeface="ＭＳ Ｐゴシック" pitchFamily="34" charset="-128"/>
              </a:rPr>
            </a:b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 with safety sublayer (IEEE 1609.3)</a:t>
            </a:r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>
            <a:off x="5087938" y="1550988"/>
            <a:ext cx="3040062" cy="31162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381000" y="6172200"/>
            <a:ext cx="825341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>
                <a:latin typeface="Arial" charset="0"/>
                <a:ea typeface="ＭＳ Ｐゴシック" pitchFamily="34" charset="-128"/>
              </a:rPr>
              <a:t>See: J. Kenney, “DSRC Standards in the United States”, Proc. IEEE, July 2011, Vol. 99, No. 7, pp. 1162-1182</a:t>
            </a:r>
          </a:p>
        </p:txBody>
      </p:sp>
    </p:spTree>
    <p:extLst>
      <p:ext uri="{BB962C8B-B14F-4D97-AF65-F5344CB8AC3E}">
        <p14:creationId xmlns:p14="http://schemas.microsoft.com/office/powerpoint/2010/main" val="22564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IEEE 802.11p-2010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000" smtClean="0"/>
              <a:t>Incorporated in IEEE 802.11-2012</a:t>
            </a:r>
          </a:p>
          <a:p>
            <a:r>
              <a:rPr lang="en-US" sz="2000" smtClean="0"/>
              <a:t>PHY</a:t>
            </a:r>
          </a:p>
          <a:p>
            <a:pPr lvl="1"/>
            <a:r>
              <a:rPr lang="en-US" smtClean="0"/>
              <a:t>OFDM (Clause 18)</a:t>
            </a:r>
          </a:p>
          <a:p>
            <a:pPr lvl="1"/>
            <a:r>
              <a:rPr lang="en-US" smtClean="0"/>
              <a:t>Class C transmit mask for V2V safety (Table D-5)</a:t>
            </a:r>
          </a:p>
          <a:p>
            <a:pPr lvl="1"/>
            <a:r>
              <a:rPr lang="en-US" smtClean="0"/>
              <a:t>Optional enhanced channel rejection (Table 18-15)</a:t>
            </a:r>
          </a:p>
          <a:p>
            <a:r>
              <a:rPr lang="en-US" sz="2000" smtClean="0"/>
              <a:t>MAC</a:t>
            </a:r>
          </a:p>
          <a:p>
            <a:pPr lvl="1"/>
            <a:r>
              <a:rPr lang="en-US" smtClean="0"/>
              <a:t>Communicating outside the context of a BSS </a:t>
            </a:r>
            <a:br>
              <a:rPr lang="en-US" smtClean="0"/>
            </a:br>
            <a:r>
              <a:rPr lang="en-US" smtClean="0"/>
              <a:t>(dot11OCBActivated = true) – see e.g. Clause 10-20</a:t>
            </a:r>
          </a:p>
          <a:p>
            <a:pPr lvl="1"/>
            <a:r>
              <a:rPr lang="en-US" smtClean="0"/>
              <a:t>No authentication or association at MAC sublayer</a:t>
            </a:r>
          </a:p>
          <a:p>
            <a:pPr lvl="1"/>
            <a:r>
              <a:rPr lang="en-US" smtClean="0"/>
              <a:t>BSSID field holds wildcard value 0xFFFFFF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95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7786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609600" y="3810000"/>
            <a:ext cx="8250238" cy="2890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FCC designated “</a:t>
            </a:r>
            <a:r>
              <a:rPr lang="en-US" altLang="ja-JP" sz="1600" b="1">
                <a:latin typeface="Arial" charset="0"/>
                <a:ea typeface="ＭＳ Ｐゴシック" pitchFamily="34" charset="-128"/>
              </a:rPr>
              <a:t>exclusively for vehicle-to-vehicle safety communications for accident avoidance and mitigation, and safety of life and property applications”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Extensive industry research, testing, and field trials of safety applications using Ch. 172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Will host 3 message types: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Basic Safety Message (V2V)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MAP Message (I2V)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Signal Phase and Timing Message (I2V)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Nominal transmit power 20 dBm with 0 dBi antenna</a:t>
            </a:r>
            <a:endParaRPr lang="en-US" sz="16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2948" name="AutoShape 5"/>
          <p:cNvSpPr>
            <a:spLocks noChangeArrowheads="1"/>
          </p:cNvSpPr>
          <p:nvPr/>
        </p:nvSpPr>
        <p:spPr bwMode="auto">
          <a:xfrm>
            <a:off x="2443163" y="3206750"/>
            <a:ext cx="258762" cy="5175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smtClean="0"/>
              <a:t>DSRC Spectrum</a:t>
            </a:r>
          </a:p>
        </p:txBody>
      </p:sp>
    </p:spTree>
    <p:extLst>
      <p:ext uri="{BB962C8B-B14F-4D97-AF65-F5344CB8AC3E}">
        <p14:creationId xmlns:p14="http://schemas.microsoft.com/office/powerpoint/2010/main" val="21269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7786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1046163" y="4402138"/>
            <a:ext cx="8097837" cy="17160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184: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FCC designated “</a:t>
            </a:r>
            <a:r>
              <a:rPr lang="en-US" altLang="ja-JP" sz="1600" b="1">
                <a:latin typeface="Arial" charset="0"/>
                <a:ea typeface="ＭＳ Ｐゴシック" pitchFamily="34" charset="-128"/>
              </a:rPr>
              <a:t>exclusively for high-power, longer-distance communications to be used for public safety applications involving safety of life and property, including road intersection collision mitigation”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Road authorities and public agencies primarily responsible for usage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Max. power 40 dBm</a:t>
            </a:r>
          </a:p>
        </p:txBody>
      </p:sp>
      <p:sp>
        <p:nvSpPr>
          <p:cNvPr id="83972" name="AutoShape 5"/>
          <p:cNvSpPr>
            <a:spLocks noChangeArrowheads="1"/>
          </p:cNvSpPr>
          <p:nvPr/>
        </p:nvSpPr>
        <p:spPr bwMode="auto">
          <a:xfrm>
            <a:off x="2428875" y="3206750"/>
            <a:ext cx="273050" cy="558800"/>
          </a:xfrm>
          <a:prstGeom prst="upArrow">
            <a:avLst>
              <a:gd name="adj1" fmla="val 50000"/>
              <a:gd name="adj2" fmla="val 51163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AutoShape 6"/>
          <p:cNvSpPr>
            <a:spLocks noChangeArrowheads="1"/>
          </p:cNvSpPr>
          <p:nvPr/>
        </p:nvSpPr>
        <p:spPr bwMode="auto">
          <a:xfrm>
            <a:off x="7478713" y="3208338"/>
            <a:ext cx="287337" cy="1131887"/>
          </a:xfrm>
          <a:prstGeom prst="upArrow">
            <a:avLst>
              <a:gd name="adj1" fmla="val 50000"/>
              <a:gd name="adj2" fmla="val 98481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676275" y="3760788"/>
            <a:ext cx="3935413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 Collision Avoidance Safety</a:t>
            </a:r>
          </a:p>
        </p:txBody>
      </p:sp>
      <p:sp>
        <p:nvSpPr>
          <p:cNvPr id="839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mtClean="0"/>
              <a:t>DSRC Spectrum</a:t>
            </a:r>
          </a:p>
        </p:txBody>
      </p:sp>
    </p:spTree>
    <p:extLst>
      <p:ext uri="{BB962C8B-B14F-4D97-AF65-F5344CB8AC3E}">
        <p14:creationId xmlns:p14="http://schemas.microsoft.com/office/powerpoint/2010/main" val="6487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7786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760413" y="4279900"/>
            <a:ext cx="8097837" cy="117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178: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Control Channel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WAVE Service Advertisements are broadcast here, indicating how to access services on other “Service Channels”</a:t>
            </a:r>
          </a:p>
        </p:txBody>
      </p:sp>
      <p:sp>
        <p:nvSpPr>
          <p:cNvPr id="84996" name="AutoShape 5"/>
          <p:cNvSpPr>
            <a:spLocks noChangeArrowheads="1"/>
          </p:cNvSpPr>
          <p:nvPr/>
        </p:nvSpPr>
        <p:spPr bwMode="auto">
          <a:xfrm>
            <a:off x="2428875" y="3206750"/>
            <a:ext cx="273050" cy="558800"/>
          </a:xfrm>
          <a:prstGeom prst="upArrow">
            <a:avLst>
              <a:gd name="adj1" fmla="val 50000"/>
              <a:gd name="adj2" fmla="val 51163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AutoShape 6"/>
          <p:cNvSpPr>
            <a:spLocks noChangeArrowheads="1"/>
          </p:cNvSpPr>
          <p:nvPr/>
        </p:nvSpPr>
        <p:spPr bwMode="auto">
          <a:xfrm>
            <a:off x="7478713" y="3208338"/>
            <a:ext cx="287337" cy="560387"/>
          </a:xfrm>
          <a:prstGeom prst="upArrow">
            <a:avLst>
              <a:gd name="adj1" fmla="val 50000"/>
              <a:gd name="adj2" fmla="val 4875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0" y="3775075"/>
            <a:ext cx="3935413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 Collision Avoidance Safety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6723063" y="3763963"/>
            <a:ext cx="2420937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184: Public Safety</a:t>
            </a:r>
            <a:endParaRPr lang="en-US" altLang="ja-JP" sz="16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5000" name="AutoShape 9"/>
          <p:cNvSpPr>
            <a:spLocks noChangeArrowheads="1"/>
          </p:cNvSpPr>
          <p:nvPr/>
        </p:nvSpPr>
        <p:spPr bwMode="auto">
          <a:xfrm>
            <a:off x="4940300" y="3206750"/>
            <a:ext cx="273050" cy="1038225"/>
          </a:xfrm>
          <a:prstGeom prst="upArrow">
            <a:avLst>
              <a:gd name="adj1" fmla="val 50000"/>
              <a:gd name="adj2" fmla="val 95058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Line 10"/>
          <p:cNvSpPr>
            <a:spLocks noChangeShapeType="1"/>
          </p:cNvSpPr>
          <p:nvPr/>
        </p:nvSpPr>
        <p:spPr bwMode="auto">
          <a:xfrm flipH="1" flipV="1">
            <a:off x="3767138" y="3316288"/>
            <a:ext cx="695325" cy="11191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2" name="Line 11"/>
          <p:cNvSpPr>
            <a:spLocks noChangeShapeType="1"/>
          </p:cNvSpPr>
          <p:nvPr/>
        </p:nvSpPr>
        <p:spPr bwMode="auto">
          <a:xfrm flipH="1" flipV="1">
            <a:off x="4232275" y="3278188"/>
            <a:ext cx="409575" cy="11588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3" name="Line 12"/>
          <p:cNvSpPr>
            <a:spLocks noChangeShapeType="1"/>
          </p:cNvSpPr>
          <p:nvPr/>
        </p:nvSpPr>
        <p:spPr bwMode="auto">
          <a:xfrm flipH="1" flipV="1">
            <a:off x="3767138" y="3316288"/>
            <a:ext cx="695325" cy="11191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4" name="Line 13"/>
          <p:cNvSpPr>
            <a:spLocks noChangeShapeType="1"/>
          </p:cNvSpPr>
          <p:nvPr/>
        </p:nvSpPr>
        <p:spPr bwMode="auto">
          <a:xfrm flipH="1" flipV="1">
            <a:off x="4232275" y="3278188"/>
            <a:ext cx="409575" cy="11588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5" name="Line 14"/>
          <p:cNvSpPr>
            <a:spLocks noChangeShapeType="1"/>
          </p:cNvSpPr>
          <p:nvPr/>
        </p:nvSpPr>
        <p:spPr bwMode="auto">
          <a:xfrm flipV="1">
            <a:off x="5721350" y="3316288"/>
            <a:ext cx="695325" cy="11191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6" name="Line 15"/>
          <p:cNvSpPr>
            <a:spLocks noChangeShapeType="1"/>
          </p:cNvSpPr>
          <p:nvPr/>
        </p:nvSpPr>
        <p:spPr bwMode="auto">
          <a:xfrm flipV="1">
            <a:off x="5516563" y="3294063"/>
            <a:ext cx="409575" cy="11588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mtClean="0"/>
              <a:t>DSRC Spectrum</a:t>
            </a:r>
          </a:p>
        </p:txBody>
      </p:sp>
    </p:spTree>
    <p:extLst>
      <p:ext uri="{BB962C8B-B14F-4D97-AF65-F5344CB8AC3E}">
        <p14:creationId xmlns:p14="http://schemas.microsoft.com/office/powerpoint/2010/main" val="9555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1135063"/>
            <a:ext cx="677862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3502025" y="4252913"/>
            <a:ext cx="3090863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178: Control Channel</a:t>
            </a:r>
          </a:p>
        </p:txBody>
      </p:sp>
      <p:sp>
        <p:nvSpPr>
          <p:cNvPr id="86020" name="AutoShape 5"/>
          <p:cNvSpPr>
            <a:spLocks noChangeArrowheads="1"/>
          </p:cNvSpPr>
          <p:nvPr/>
        </p:nvSpPr>
        <p:spPr bwMode="auto">
          <a:xfrm>
            <a:off x="2428875" y="3206750"/>
            <a:ext cx="273050" cy="558800"/>
          </a:xfrm>
          <a:prstGeom prst="upArrow">
            <a:avLst>
              <a:gd name="adj1" fmla="val 50000"/>
              <a:gd name="adj2" fmla="val 51163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AutoShape 6"/>
          <p:cNvSpPr>
            <a:spLocks noChangeArrowheads="1"/>
          </p:cNvSpPr>
          <p:nvPr/>
        </p:nvSpPr>
        <p:spPr bwMode="auto">
          <a:xfrm>
            <a:off x="7478713" y="3208338"/>
            <a:ext cx="287337" cy="560387"/>
          </a:xfrm>
          <a:prstGeom prst="upArrow">
            <a:avLst>
              <a:gd name="adj1" fmla="val 50000"/>
              <a:gd name="adj2" fmla="val 4875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723063" y="3763963"/>
            <a:ext cx="2420937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184: Public Safety</a:t>
            </a:r>
            <a:endParaRPr lang="en-US" altLang="ja-JP" sz="16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6023" name="AutoShape 8"/>
          <p:cNvSpPr>
            <a:spLocks noChangeArrowheads="1"/>
          </p:cNvSpPr>
          <p:nvPr/>
        </p:nvSpPr>
        <p:spPr bwMode="auto">
          <a:xfrm>
            <a:off x="4940300" y="3206750"/>
            <a:ext cx="273050" cy="1038225"/>
          </a:xfrm>
          <a:prstGeom prst="upArrow">
            <a:avLst>
              <a:gd name="adj1" fmla="val 50000"/>
              <a:gd name="adj2" fmla="val 95058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AutoShape 9"/>
          <p:cNvSpPr>
            <a:spLocks noChangeArrowheads="1"/>
          </p:cNvSpPr>
          <p:nvPr/>
        </p:nvSpPr>
        <p:spPr bwMode="auto">
          <a:xfrm flipV="1">
            <a:off x="5459413" y="4872038"/>
            <a:ext cx="1704975" cy="247650"/>
          </a:xfrm>
          <a:custGeom>
            <a:avLst/>
            <a:gdLst>
              <a:gd name="T0" fmla="*/ 1491853 w 21600"/>
              <a:gd name="T1" fmla="*/ 123825 h 21600"/>
              <a:gd name="T2" fmla="*/ 852487 w 21600"/>
              <a:gd name="T3" fmla="*/ 247650 h 21600"/>
              <a:gd name="T4" fmla="*/ 213122 w 21600"/>
              <a:gd name="T5" fmla="*/ 123825 h 21600"/>
              <a:gd name="T6" fmla="*/ 85248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AutoShape 10"/>
          <p:cNvSpPr>
            <a:spLocks noChangeArrowheads="1"/>
          </p:cNvSpPr>
          <p:nvPr/>
        </p:nvSpPr>
        <p:spPr bwMode="auto">
          <a:xfrm flipV="1">
            <a:off x="3797300" y="4873625"/>
            <a:ext cx="1704975" cy="247650"/>
          </a:xfrm>
          <a:custGeom>
            <a:avLst/>
            <a:gdLst>
              <a:gd name="T0" fmla="*/ 1491853 w 21600"/>
              <a:gd name="T1" fmla="*/ 123825 h 21600"/>
              <a:gd name="T2" fmla="*/ 852487 w 21600"/>
              <a:gd name="T3" fmla="*/ 247650 h 21600"/>
              <a:gd name="T4" fmla="*/ 213122 w 21600"/>
              <a:gd name="T5" fmla="*/ 123825 h 21600"/>
              <a:gd name="T6" fmla="*/ 85248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AutoShape 11"/>
          <p:cNvSpPr>
            <a:spLocks noChangeArrowheads="1"/>
          </p:cNvSpPr>
          <p:nvPr/>
        </p:nvSpPr>
        <p:spPr bwMode="auto">
          <a:xfrm flipV="1">
            <a:off x="2090738" y="4875213"/>
            <a:ext cx="1704975" cy="247650"/>
          </a:xfrm>
          <a:custGeom>
            <a:avLst/>
            <a:gdLst>
              <a:gd name="T0" fmla="*/ 1491853 w 21600"/>
              <a:gd name="T1" fmla="*/ 123825 h 21600"/>
              <a:gd name="T2" fmla="*/ 852487 w 21600"/>
              <a:gd name="T3" fmla="*/ 247650 h 21600"/>
              <a:gd name="T4" fmla="*/ 213122 w 21600"/>
              <a:gd name="T5" fmla="*/ 123825 h 21600"/>
              <a:gd name="T6" fmla="*/ 85248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AutoShape 12"/>
          <p:cNvSpPr>
            <a:spLocks noChangeArrowheads="1"/>
          </p:cNvSpPr>
          <p:nvPr/>
        </p:nvSpPr>
        <p:spPr bwMode="auto">
          <a:xfrm flipV="1">
            <a:off x="396875" y="4875213"/>
            <a:ext cx="1704975" cy="247650"/>
          </a:xfrm>
          <a:custGeom>
            <a:avLst/>
            <a:gdLst>
              <a:gd name="T0" fmla="*/ 1491853 w 21600"/>
              <a:gd name="T1" fmla="*/ 123825 h 21600"/>
              <a:gd name="T2" fmla="*/ 852487 w 21600"/>
              <a:gd name="T3" fmla="*/ 247650 h 21600"/>
              <a:gd name="T4" fmla="*/ 213122 w 21600"/>
              <a:gd name="T5" fmla="*/ 123825 h 21600"/>
              <a:gd name="T6" fmla="*/ 85248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AutoShape 13"/>
          <p:cNvSpPr>
            <a:spLocks noChangeArrowheads="1"/>
          </p:cNvSpPr>
          <p:nvPr/>
        </p:nvSpPr>
        <p:spPr bwMode="auto">
          <a:xfrm flipV="1">
            <a:off x="2089150" y="5241925"/>
            <a:ext cx="3425825" cy="260350"/>
          </a:xfrm>
          <a:custGeom>
            <a:avLst/>
            <a:gdLst>
              <a:gd name="T0" fmla="*/ 2997597 w 21600"/>
              <a:gd name="T1" fmla="*/ 130175 h 21600"/>
              <a:gd name="T2" fmla="*/ 1712913 w 21600"/>
              <a:gd name="T3" fmla="*/ 260350 h 21600"/>
              <a:gd name="T4" fmla="*/ 428228 w 21600"/>
              <a:gd name="T5" fmla="*/ 130175 h 21600"/>
              <a:gd name="T6" fmla="*/ 171291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AutoShape 14"/>
          <p:cNvSpPr>
            <a:spLocks noChangeArrowheads="1"/>
          </p:cNvSpPr>
          <p:nvPr/>
        </p:nvSpPr>
        <p:spPr bwMode="auto">
          <a:xfrm flipV="1">
            <a:off x="0" y="5257800"/>
            <a:ext cx="2105025" cy="246063"/>
          </a:xfrm>
          <a:custGeom>
            <a:avLst/>
            <a:gdLst>
              <a:gd name="T0" fmla="*/ 1841897 w 21600"/>
              <a:gd name="T1" fmla="*/ 123032 h 21600"/>
              <a:gd name="T2" fmla="*/ 1052513 w 21600"/>
              <a:gd name="T3" fmla="*/ 246063 h 21600"/>
              <a:gd name="T4" fmla="*/ 263128 w 21600"/>
              <a:gd name="T5" fmla="*/ 123032 h 21600"/>
              <a:gd name="T6" fmla="*/ 105251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AutoShape 15"/>
          <p:cNvSpPr>
            <a:spLocks noChangeArrowheads="1"/>
          </p:cNvSpPr>
          <p:nvPr/>
        </p:nvSpPr>
        <p:spPr bwMode="auto">
          <a:xfrm flipV="1">
            <a:off x="0" y="5762625"/>
            <a:ext cx="5516563" cy="260350"/>
          </a:xfrm>
          <a:custGeom>
            <a:avLst/>
            <a:gdLst>
              <a:gd name="T0" fmla="*/ 4826993 w 21600"/>
              <a:gd name="T1" fmla="*/ 130175 h 21600"/>
              <a:gd name="T2" fmla="*/ 2758282 w 21600"/>
              <a:gd name="T3" fmla="*/ 260350 h 21600"/>
              <a:gd name="T4" fmla="*/ 689570 w 21600"/>
              <a:gd name="T5" fmla="*/ 130175 h 21600"/>
              <a:gd name="T6" fmla="*/ 27582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AutoShape 16"/>
          <p:cNvSpPr>
            <a:spLocks noChangeArrowheads="1"/>
          </p:cNvSpPr>
          <p:nvPr/>
        </p:nvSpPr>
        <p:spPr bwMode="auto">
          <a:xfrm flipV="1">
            <a:off x="0" y="6270625"/>
            <a:ext cx="5516563" cy="260350"/>
          </a:xfrm>
          <a:custGeom>
            <a:avLst/>
            <a:gdLst>
              <a:gd name="T0" fmla="*/ 4826993 w 21600"/>
              <a:gd name="T1" fmla="*/ 130175 h 21600"/>
              <a:gd name="T2" fmla="*/ 2758282 w 21600"/>
              <a:gd name="T3" fmla="*/ 260350 h 21600"/>
              <a:gd name="T4" fmla="*/ 689570 w 21600"/>
              <a:gd name="T5" fmla="*/ 130175 h 21600"/>
              <a:gd name="T6" fmla="*/ 27582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7"/>
          <p:cNvSpPr>
            <a:spLocks noChangeArrowheads="1"/>
          </p:cNvSpPr>
          <p:nvPr/>
        </p:nvSpPr>
        <p:spPr bwMode="auto">
          <a:xfrm>
            <a:off x="0" y="3221038"/>
            <a:ext cx="1473200" cy="36369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    </a:t>
            </a:r>
          </a:p>
        </p:txBody>
      </p:sp>
      <p:sp>
        <p:nvSpPr>
          <p:cNvPr id="86033" name="Text Box 18"/>
          <p:cNvSpPr txBox="1">
            <a:spLocks noChangeArrowheads="1"/>
          </p:cNvSpPr>
          <p:nvPr/>
        </p:nvSpPr>
        <p:spPr bwMode="auto">
          <a:xfrm>
            <a:off x="5884863" y="4805363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86034" name="Text Box 19"/>
          <p:cNvSpPr txBox="1">
            <a:spLocks noChangeArrowheads="1"/>
          </p:cNvSpPr>
          <p:nvPr/>
        </p:nvSpPr>
        <p:spPr bwMode="auto">
          <a:xfrm>
            <a:off x="4249738" y="4833938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86035" name="Text Box 20"/>
          <p:cNvSpPr txBox="1">
            <a:spLocks noChangeArrowheads="1"/>
          </p:cNvSpPr>
          <p:nvPr/>
        </p:nvSpPr>
        <p:spPr bwMode="auto">
          <a:xfrm>
            <a:off x="2501900" y="4835525"/>
            <a:ext cx="8842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86036" name="Text Box 21"/>
          <p:cNvSpPr txBox="1">
            <a:spLocks noChangeArrowheads="1"/>
          </p:cNvSpPr>
          <p:nvPr/>
        </p:nvSpPr>
        <p:spPr bwMode="auto">
          <a:xfrm>
            <a:off x="1084263" y="4808538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86037" name="Text Box 22"/>
          <p:cNvSpPr txBox="1">
            <a:spLocks noChangeArrowheads="1"/>
          </p:cNvSpPr>
          <p:nvPr/>
        </p:nvSpPr>
        <p:spPr bwMode="auto">
          <a:xfrm>
            <a:off x="3335338" y="5243513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40 MHz</a:t>
            </a:r>
          </a:p>
        </p:txBody>
      </p:sp>
      <p:sp>
        <p:nvSpPr>
          <p:cNvPr id="86038" name="Text Box 23"/>
          <p:cNvSpPr txBox="1">
            <a:spLocks noChangeArrowheads="1"/>
          </p:cNvSpPr>
          <p:nvPr/>
        </p:nvSpPr>
        <p:spPr bwMode="auto">
          <a:xfrm>
            <a:off x="1017588" y="5232400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40 MHz</a:t>
            </a:r>
          </a:p>
        </p:txBody>
      </p:sp>
      <p:sp>
        <p:nvSpPr>
          <p:cNvPr id="86039" name="Text Box 24"/>
          <p:cNvSpPr txBox="1">
            <a:spLocks noChangeArrowheads="1"/>
          </p:cNvSpPr>
          <p:nvPr/>
        </p:nvSpPr>
        <p:spPr bwMode="auto">
          <a:xfrm>
            <a:off x="2559050" y="5737225"/>
            <a:ext cx="8842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80 MHz</a:t>
            </a:r>
          </a:p>
        </p:txBody>
      </p:sp>
      <p:sp>
        <p:nvSpPr>
          <p:cNvPr id="86040" name="Text Box 25"/>
          <p:cNvSpPr txBox="1">
            <a:spLocks noChangeArrowheads="1"/>
          </p:cNvSpPr>
          <p:nvPr/>
        </p:nvSpPr>
        <p:spPr bwMode="auto">
          <a:xfrm>
            <a:off x="2492375" y="6242050"/>
            <a:ext cx="996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160 MHz</a:t>
            </a:r>
          </a:p>
        </p:txBody>
      </p:sp>
      <p:sp>
        <p:nvSpPr>
          <p:cNvPr id="86041" name="AutoShape 26"/>
          <p:cNvSpPr>
            <a:spLocks/>
          </p:cNvSpPr>
          <p:nvPr/>
        </p:nvSpPr>
        <p:spPr bwMode="auto">
          <a:xfrm>
            <a:off x="941388" y="4845050"/>
            <a:ext cx="246062" cy="1636713"/>
          </a:xfrm>
          <a:prstGeom prst="leftBrace">
            <a:avLst>
              <a:gd name="adj1" fmla="val 554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Text Box 27"/>
          <p:cNvSpPr txBox="1">
            <a:spLocks noChangeArrowheads="1"/>
          </p:cNvSpPr>
          <p:nvPr/>
        </p:nvSpPr>
        <p:spPr bwMode="auto">
          <a:xfrm>
            <a:off x="-336550" y="5153025"/>
            <a:ext cx="12604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Arial" charset="0"/>
                <a:ea typeface="ＭＳ Ｐゴシック" pitchFamily="34" charset="-128"/>
              </a:rPr>
              <a:t>     From </a:t>
            </a:r>
            <a:br>
              <a:rPr lang="en-US" sz="2000" b="1">
                <a:latin typeface="Arial" charset="0"/>
                <a:ea typeface="ＭＳ Ｐゴシック" pitchFamily="34" charset="-128"/>
              </a:rPr>
            </a:br>
            <a:r>
              <a:rPr lang="en-US" sz="2000" b="1">
                <a:latin typeface="Arial" charset="0"/>
                <a:ea typeface="ＭＳ Ｐゴシック" pitchFamily="34" charset="-128"/>
              </a:rPr>
              <a:t>NTIA </a:t>
            </a:r>
            <a:br>
              <a:rPr lang="en-US" sz="2000" b="1">
                <a:latin typeface="Arial" charset="0"/>
                <a:ea typeface="ＭＳ Ｐゴシック" pitchFamily="34" charset="-128"/>
              </a:rPr>
            </a:br>
            <a:r>
              <a:rPr lang="en-US" sz="2000" b="1">
                <a:latin typeface="Arial" charset="0"/>
                <a:ea typeface="ＭＳ Ｐゴシック" pitchFamily="34" charset="-128"/>
              </a:rPr>
              <a:t>report</a:t>
            </a:r>
          </a:p>
        </p:txBody>
      </p:sp>
      <p:sp>
        <p:nvSpPr>
          <p:cNvPr id="86043" name="Text Box 28"/>
          <p:cNvSpPr txBox="1">
            <a:spLocks noChangeArrowheads="1"/>
          </p:cNvSpPr>
          <p:nvPr/>
        </p:nvSpPr>
        <p:spPr bwMode="auto">
          <a:xfrm>
            <a:off x="608013" y="3760788"/>
            <a:ext cx="3935412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 Collision Avoidance Safety</a:t>
            </a:r>
          </a:p>
        </p:txBody>
      </p:sp>
      <p:sp>
        <p:nvSpPr>
          <p:cNvPr id="86044" name="Line 29"/>
          <p:cNvSpPr>
            <a:spLocks noChangeShapeType="1"/>
          </p:cNvSpPr>
          <p:nvPr/>
        </p:nvSpPr>
        <p:spPr bwMode="auto">
          <a:xfrm flipH="1" flipV="1">
            <a:off x="3767138" y="3316288"/>
            <a:ext cx="544512" cy="914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Line 30"/>
          <p:cNvSpPr>
            <a:spLocks noChangeShapeType="1"/>
          </p:cNvSpPr>
          <p:nvPr/>
        </p:nvSpPr>
        <p:spPr bwMode="auto">
          <a:xfrm flipH="1" flipV="1">
            <a:off x="4232275" y="3278188"/>
            <a:ext cx="341313" cy="9667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6" name="Line 31"/>
          <p:cNvSpPr>
            <a:spLocks noChangeShapeType="1"/>
          </p:cNvSpPr>
          <p:nvPr/>
        </p:nvSpPr>
        <p:spPr bwMode="auto">
          <a:xfrm flipV="1">
            <a:off x="5789613" y="3316288"/>
            <a:ext cx="612775" cy="9413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7" name="Line 32"/>
          <p:cNvSpPr>
            <a:spLocks noChangeShapeType="1"/>
          </p:cNvSpPr>
          <p:nvPr/>
        </p:nvSpPr>
        <p:spPr bwMode="auto">
          <a:xfrm flipV="1">
            <a:off x="5572125" y="3267075"/>
            <a:ext cx="354013" cy="995363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DSRC and 802.11ac</a:t>
            </a:r>
          </a:p>
        </p:txBody>
      </p:sp>
    </p:spTree>
    <p:extLst>
      <p:ext uri="{BB962C8B-B14F-4D97-AF65-F5344CB8AC3E}">
        <p14:creationId xmlns:p14="http://schemas.microsoft.com/office/powerpoint/2010/main" val="37656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Some detection challenges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Master – Client</a:t>
            </a:r>
          </a:p>
          <a:p>
            <a:r>
              <a:rPr lang="en-US" smtClean="0"/>
              <a:t>Asymmetric power, asymmetric channel</a:t>
            </a:r>
          </a:p>
          <a:p>
            <a:r>
              <a:rPr lang="en-US" smtClean="0"/>
              <a:t>Detection levels</a:t>
            </a:r>
          </a:p>
          <a:p>
            <a:r>
              <a:rPr lang="en-US" smtClean="0"/>
              <a:t>Detection latency when RLAN operating</a:t>
            </a:r>
          </a:p>
          <a:p>
            <a:r>
              <a:rPr lang="en-US" smtClean="0"/>
              <a:t>10 MHz channels</a:t>
            </a:r>
          </a:p>
        </p:txBody>
      </p:sp>
    </p:spTree>
    <p:extLst>
      <p:ext uri="{BB962C8B-B14F-4D97-AF65-F5344CB8AC3E}">
        <p14:creationId xmlns:p14="http://schemas.microsoft.com/office/powerpoint/2010/main" val="33913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Conclusions – DSRC Tutorial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DSRC holds the promise of:</a:t>
            </a:r>
          </a:p>
          <a:p>
            <a:pPr lvl="1"/>
            <a:r>
              <a:rPr lang="en-US" smtClean="0"/>
              <a:t>Saving lives and reducing property loss</a:t>
            </a:r>
          </a:p>
          <a:p>
            <a:pPr lvl="1"/>
            <a:r>
              <a:rPr lang="en-US" smtClean="0"/>
              <a:t>Improving transportation efficiency</a:t>
            </a:r>
          </a:p>
          <a:p>
            <a:pPr lvl="1"/>
            <a:r>
              <a:rPr lang="en-US" smtClean="0"/>
              <a:t>Improving the environment</a:t>
            </a:r>
          </a:p>
          <a:p>
            <a:pPr lvl="1"/>
            <a:r>
              <a:rPr lang="en-US" smtClean="0"/>
              <a:t>Opening a new frontier for innovation</a:t>
            </a:r>
          </a:p>
          <a:p>
            <a:r>
              <a:rPr lang="en-US" smtClean="0"/>
              <a:t>Will be used wherever vehicles go</a:t>
            </a:r>
          </a:p>
          <a:p>
            <a:pPr lvl="1"/>
            <a:r>
              <a:rPr lang="en-US" smtClean="0"/>
              <a:t>EU and Japan also planning implementations</a:t>
            </a:r>
          </a:p>
          <a:p>
            <a:r>
              <a:rPr lang="en-US" smtClean="0"/>
              <a:t>Designed to operate solo</a:t>
            </a:r>
          </a:p>
          <a:p>
            <a:pPr lvl="1"/>
            <a:r>
              <a:rPr lang="en-US" smtClean="0"/>
              <a:t>E.g. adaptive congestion control based on channel load </a:t>
            </a:r>
          </a:p>
          <a:p>
            <a:r>
              <a:rPr lang="en-US" smtClean="0"/>
              <a:t>Sharing presents significant challenges</a:t>
            </a:r>
          </a:p>
        </p:txBody>
      </p:sp>
    </p:spTree>
    <p:extLst>
      <p:ext uri="{BB962C8B-B14F-4D97-AF65-F5344CB8AC3E}">
        <p14:creationId xmlns:p14="http://schemas.microsoft.com/office/powerpoint/2010/main" val="6969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2800" b="0" dirty="0" smtClean="0"/>
              <a:t>Backup Slides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D81720F-314E-4345-8C0B-256707FBDFE0}" type="slidenum">
              <a:rPr lang="en-US" smtClean="0"/>
              <a:pPr>
                <a:defRPr/>
              </a:pPr>
              <a:t>39</a:t>
            </a:fld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Ecclesine, Cisco Systems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3290501"/>
            <a:ext cx="8871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en.wikipedia.org/wiki/List_of_WLAN_channels</a:t>
            </a:r>
            <a:endParaRPr lang="en-US" sz="1800" dirty="0" smtClean="0"/>
          </a:p>
          <a:p>
            <a:r>
              <a:rPr lang="en-US" sz="1800" dirty="0" err="1" smtClean="0"/>
              <a:t>CEPT</a:t>
            </a:r>
            <a:r>
              <a:rPr lang="en-US" sz="1800" dirty="0" smtClean="0"/>
              <a:t> </a:t>
            </a:r>
            <a:r>
              <a:rPr lang="en-US" sz="1800" dirty="0" err="1" smtClean="0"/>
              <a:t>SE24</a:t>
            </a:r>
            <a:r>
              <a:rPr lang="en-US" sz="1800" dirty="0" smtClean="0"/>
              <a:t> on 5725-5875 MHz:</a:t>
            </a:r>
          </a:p>
          <a:p>
            <a:r>
              <a:rPr lang="en-US" sz="1800" dirty="0" smtClean="0">
                <a:hlinkClick r:id="rId3"/>
              </a:rPr>
              <a:t>http://www.cept.org/Documents/se-24/5943/M65_26R0_SE24_WI39_way_forward_f-inaldoc</a:t>
            </a:r>
            <a:r>
              <a:rPr lang="en-US" sz="1800" dirty="0" smtClean="0"/>
              <a:t>  </a:t>
            </a:r>
          </a:p>
          <a:p>
            <a:r>
              <a:rPr lang="en-US" sz="1800" dirty="0" err="1" smtClean="0"/>
              <a:t>R&amp;TTE</a:t>
            </a:r>
            <a:r>
              <a:rPr lang="en-US" sz="1800" dirty="0" smtClean="0"/>
              <a:t> Directive 17 October 2012</a:t>
            </a:r>
          </a:p>
          <a:p>
            <a:r>
              <a:rPr lang="en-US" sz="1800" u="sng" dirty="0">
                <a:hlinkClick r:id="rId4"/>
              </a:rPr>
              <a:t>http://</a:t>
            </a:r>
            <a:r>
              <a:rPr lang="en-US" sz="1800" u="sng" dirty="0" smtClean="0">
                <a:hlinkClick r:id="rId4"/>
              </a:rPr>
              <a:t>ec.europa.eu/enterprise/sectors/rtte/documents/legislation/review/index_en.htm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84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FCC Policy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TV Band Auctions  (Docket 12-268)</a:t>
            </a:r>
          </a:p>
          <a:p>
            <a:r>
              <a:rPr lang="en-US" dirty="0" smtClean="0"/>
              <a:t>3.5 GHz Commercial Operations  (Docket 12-354)</a:t>
            </a:r>
          </a:p>
          <a:p>
            <a:pPr lvl="1"/>
            <a:r>
              <a:rPr lang="en-US" dirty="0" smtClean="0"/>
              <a:t>FCC 3.5 </a:t>
            </a:r>
            <a:r>
              <a:rPr lang="en-US" dirty="0"/>
              <a:t>GHz Workshop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www.fcc.gov/events/35-ghz-workshop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Next Generation Unlicensed, Revision of Part 15 to Permit Unlicensed National Information Infrastructure Devices in the 5 GHz Band (Docket 13-49)</a:t>
            </a:r>
          </a:p>
          <a:p>
            <a:pPr lvl="1"/>
            <a:r>
              <a:rPr lang="en-US" dirty="0" smtClean="0"/>
              <a:t>Apple 1995 National Information Infrastructure proposal</a:t>
            </a:r>
          </a:p>
          <a:p>
            <a:pPr lvl="1"/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://www.warpspeed.com/lovette1.html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47E796F5-5253-41EA-82B0-28826C32853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US 5 GHz TAXONOMY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305800" cy="3810000"/>
          </a:xfrm>
        </p:spPr>
        <p:txBody>
          <a:bodyPr/>
          <a:lstStyle/>
          <a:p>
            <a:pPr marL="0" lvl="1" indent="0">
              <a:buNone/>
            </a:pPr>
            <a:endParaRPr lang="en-US" dirty="0" smtClean="0">
              <a:hlinkClick r:id="rId4"/>
            </a:endParaRPr>
          </a:p>
          <a:p>
            <a:pPr marL="342900" lvl="1" indent="-342900">
              <a:buFontTx/>
              <a:buChar char="•"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hraunfoss.fcc.gov/edocs_public/attachmatch/FCC-13-22A1.pdf</a:t>
            </a:r>
            <a:r>
              <a:rPr lang="en-US" sz="1400" dirty="0" smtClean="0"/>
              <a:t>  (plain)</a:t>
            </a:r>
          </a:p>
          <a:p>
            <a:pPr marL="342900" lvl="1" indent="-342900">
              <a:buFontTx/>
              <a:buChar char="•"/>
            </a:pPr>
            <a:r>
              <a:rPr lang="en-US" sz="1400" b="1" dirty="0">
                <a:hlinkClick r:id="rId5"/>
              </a:rPr>
              <a:t>https://</a:t>
            </a:r>
            <a:r>
              <a:rPr lang="en-US" sz="1400" b="1" dirty="0" smtClean="0">
                <a:hlinkClick r:id="rId5"/>
              </a:rPr>
              <a:t>mentor.ieee.org/802.18/dcn/13/18-13-0017-01-0000-fcc-5-ghz-unii-rules-revision-nprm.docm</a:t>
            </a:r>
            <a:r>
              <a:rPr lang="en-US" sz="1400" b="1" dirty="0" smtClean="0"/>
              <a:t> </a:t>
            </a:r>
            <a:r>
              <a:rPr lang="en-US" sz="1400" dirty="0" smtClean="0"/>
              <a:t>(highlights)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 smtClean="0"/>
              <a:t>U-</a:t>
            </a:r>
            <a:r>
              <a:rPr lang="en-US" sz="1400" dirty="0" err="1" smtClean="0"/>
              <a:t>NII</a:t>
            </a:r>
            <a:r>
              <a:rPr lang="en-US" sz="1400" dirty="0" smtClean="0"/>
              <a:t>-1  </a:t>
            </a:r>
            <a:r>
              <a:rPr lang="en-US" sz="1400" dirty="0"/>
              <a:t>=  5150-5250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</a:t>
            </a:r>
            <a:r>
              <a:rPr lang="en-US" sz="1400" dirty="0" err="1"/>
              <a:t>2A</a:t>
            </a:r>
            <a:r>
              <a:rPr lang="en-US" sz="1400" dirty="0"/>
              <a:t>   =  5250-5350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</a:t>
            </a:r>
            <a:r>
              <a:rPr lang="en-US" sz="1400" dirty="0" err="1"/>
              <a:t>2B</a:t>
            </a:r>
            <a:r>
              <a:rPr lang="en-US" sz="1400" dirty="0"/>
              <a:t>  = 5350-5470 NEW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</a:t>
            </a:r>
            <a:r>
              <a:rPr lang="en-US" sz="1400" dirty="0" err="1"/>
              <a:t>2C</a:t>
            </a:r>
            <a:r>
              <a:rPr lang="en-US" sz="1400" dirty="0"/>
              <a:t>  = 5470-5725 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-3 = 5725-5825 (NEW Proposal to extend to 5850)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-4  = 5850-5925  (NEW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endParaRPr lang="en-US" sz="1000" dirty="0" smtClean="0"/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80000"/>
              </a:lnSpc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000" dirty="0" smtClean="0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696913" y="336550"/>
            <a:ext cx="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endParaRPr lang="en-GB" sz="1800" b="1"/>
          </a:p>
        </p:txBody>
      </p:sp>
      <p:sp>
        <p:nvSpPr>
          <p:cNvPr id="1843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1843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085193"/>
              </p:ext>
            </p:extLst>
          </p:nvPr>
        </p:nvGraphicFramePr>
        <p:xfrm>
          <a:off x="1752600" y="1447800"/>
          <a:ext cx="576103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Visio" r:id="rId6" imgW="5761747" imgH="961147" progId="Visio.Drawing.11">
                  <p:embed/>
                </p:oleObj>
              </mc:Choice>
              <mc:Fallback>
                <p:oleObj name="Visio" r:id="rId6" imgW="5761747" imgH="96114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2600" y="1447800"/>
                        <a:ext cx="5761037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 smtClean="0"/>
              <a:t>Band plan with new spectrum </a:t>
            </a:r>
            <a:br>
              <a:rPr lang="en-US" sz="2700" dirty="0" smtClean="0"/>
            </a:br>
            <a:r>
              <a:rPr lang="en-US" dirty="0" smtClean="0"/>
              <a:t>Importance of Additional Spectrum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819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Wide bandwidth channels desired to support high throughput requirements</a:t>
            </a:r>
          </a:p>
          <a:p>
            <a:pPr>
              <a:defRPr/>
            </a:pPr>
            <a:r>
              <a:rPr lang="en-US" dirty="0" smtClean="0"/>
              <a:t>At the same time, large number non-overlapping channels desired to support high </a:t>
            </a:r>
            <a:r>
              <a:rPr lang="en-US" dirty="0" err="1" smtClean="0"/>
              <a:t>QoS</a:t>
            </a:r>
            <a:r>
              <a:rPr lang="en-US" dirty="0" smtClean="0"/>
              <a:t> requirements</a:t>
            </a:r>
          </a:p>
          <a:p>
            <a:pPr lvl="1">
              <a:defRPr/>
            </a:pPr>
            <a:r>
              <a:rPr lang="en-US" dirty="0" smtClean="0"/>
              <a:t>To avoid co-channel interference</a:t>
            </a:r>
          </a:p>
          <a:p>
            <a:pPr>
              <a:defRPr/>
            </a:pPr>
            <a:r>
              <a:rPr lang="en-US" dirty="0" smtClean="0"/>
              <a:t>Current UNII spectrum allows only</a:t>
            </a:r>
          </a:p>
          <a:p>
            <a:pPr lvl="1">
              <a:defRPr/>
            </a:pPr>
            <a:r>
              <a:rPr lang="en-US" b="1" dirty="0" smtClean="0"/>
              <a:t>Six</a:t>
            </a:r>
            <a:r>
              <a:rPr lang="en-US" dirty="0" smtClean="0"/>
              <a:t> 80 MHz channels</a:t>
            </a:r>
          </a:p>
          <a:p>
            <a:pPr lvl="1">
              <a:defRPr/>
            </a:pPr>
            <a:r>
              <a:rPr lang="en-US" b="1" dirty="0" smtClean="0"/>
              <a:t>Two</a:t>
            </a:r>
            <a:r>
              <a:rPr lang="en-US" dirty="0" smtClean="0"/>
              <a:t> 160 MHz channels</a:t>
            </a:r>
          </a:p>
          <a:p>
            <a:pPr>
              <a:defRPr/>
            </a:pPr>
            <a:r>
              <a:rPr lang="en-US" dirty="0" smtClean="0"/>
              <a:t>Additional unlicensed use of 5.35-5.47 GHz and 5.85-5.925 GHz would allow</a:t>
            </a:r>
          </a:p>
          <a:p>
            <a:pPr lvl="1">
              <a:defRPr/>
            </a:pPr>
            <a:r>
              <a:rPr lang="en-US" b="1" dirty="0" smtClean="0"/>
              <a:t>Nine </a:t>
            </a:r>
            <a:r>
              <a:rPr lang="en-US" dirty="0" smtClean="0"/>
              <a:t>80 MHz channels</a:t>
            </a:r>
          </a:p>
          <a:p>
            <a:pPr lvl="1">
              <a:defRPr/>
            </a:pPr>
            <a:r>
              <a:rPr lang="en-US" b="1" dirty="0" smtClean="0"/>
              <a:t>Four</a:t>
            </a:r>
            <a:r>
              <a:rPr lang="en-US" dirty="0" smtClean="0"/>
              <a:t> 160 MHz channels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661354B5-23E1-43E2-8351-5493153266E1}" type="slidenum">
              <a:rPr lang="en-US" smtClean="0"/>
              <a:pPr/>
              <a:t>6</a:t>
            </a:fld>
            <a:endParaRPr lang="en-US" smtClean="0"/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0" y="4191000"/>
            <a:ext cx="9144000" cy="2205038"/>
            <a:chOff x="-987830" y="3385726"/>
            <a:chExt cx="10893830" cy="2683287"/>
          </a:xfrm>
        </p:grpSpPr>
        <p:sp>
          <p:nvSpPr>
            <p:cNvPr id="6" name="Trapezoid 5"/>
            <p:cNvSpPr/>
            <p:nvPr/>
          </p:nvSpPr>
          <p:spPr bwMode="auto">
            <a:xfrm>
              <a:off x="837265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7" name="Trapezoid 6"/>
            <p:cNvSpPr/>
            <p:nvPr/>
          </p:nvSpPr>
          <p:spPr bwMode="auto">
            <a:xfrm>
              <a:off x="1066111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8" name="Trapezoid 7"/>
            <p:cNvSpPr/>
            <p:nvPr/>
          </p:nvSpPr>
          <p:spPr bwMode="auto">
            <a:xfrm>
              <a:off x="1294958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9" name="Trapezoid 8"/>
            <p:cNvSpPr/>
            <p:nvPr/>
          </p:nvSpPr>
          <p:spPr bwMode="auto">
            <a:xfrm>
              <a:off x="1523803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0" name="Trapezoid 9"/>
            <p:cNvSpPr/>
            <p:nvPr/>
          </p:nvSpPr>
          <p:spPr bwMode="auto">
            <a:xfrm>
              <a:off x="1752650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" name="Trapezoid 10"/>
            <p:cNvSpPr/>
            <p:nvPr/>
          </p:nvSpPr>
          <p:spPr bwMode="auto">
            <a:xfrm>
              <a:off x="1981495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" name="Trapezoid 11"/>
            <p:cNvSpPr/>
            <p:nvPr/>
          </p:nvSpPr>
          <p:spPr bwMode="auto">
            <a:xfrm>
              <a:off x="2210342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" name="Trapezoid 12"/>
            <p:cNvSpPr/>
            <p:nvPr/>
          </p:nvSpPr>
          <p:spPr bwMode="auto">
            <a:xfrm>
              <a:off x="2439187" y="4121747"/>
              <a:ext cx="22695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" name="Trapezoid 13"/>
            <p:cNvSpPr/>
            <p:nvPr/>
          </p:nvSpPr>
          <p:spPr bwMode="auto">
            <a:xfrm>
              <a:off x="4495020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5" name="Trapezoid 14"/>
            <p:cNvSpPr/>
            <p:nvPr/>
          </p:nvSpPr>
          <p:spPr bwMode="auto">
            <a:xfrm>
              <a:off x="4723866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6" name="Trapezoid 15"/>
            <p:cNvSpPr/>
            <p:nvPr/>
          </p:nvSpPr>
          <p:spPr bwMode="auto">
            <a:xfrm>
              <a:off x="4952712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7" name="Trapezoid 16"/>
            <p:cNvSpPr/>
            <p:nvPr/>
          </p:nvSpPr>
          <p:spPr bwMode="auto">
            <a:xfrm>
              <a:off x="5181558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8" name="Trapezoid 17"/>
            <p:cNvSpPr/>
            <p:nvPr/>
          </p:nvSpPr>
          <p:spPr bwMode="auto">
            <a:xfrm>
              <a:off x="5410404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9" name="Trapezoid 18"/>
            <p:cNvSpPr/>
            <p:nvPr/>
          </p:nvSpPr>
          <p:spPr bwMode="auto">
            <a:xfrm>
              <a:off x="5639250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0" name="Trapezoid 19"/>
            <p:cNvSpPr/>
            <p:nvPr/>
          </p:nvSpPr>
          <p:spPr bwMode="auto">
            <a:xfrm>
              <a:off x="5868097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1" name="Trapezoid 20"/>
            <p:cNvSpPr/>
            <p:nvPr/>
          </p:nvSpPr>
          <p:spPr bwMode="auto">
            <a:xfrm>
              <a:off x="6096942" y="4121747"/>
              <a:ext cx="22695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2" name="Trapezoid 21"/>
            <p:cNvSpPr/>
            <p:nvPr/>
          </p:nvSpPr>
          <p:spPr bwMode="auto">
            <a:xfrm>
              <a:off x="6323897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3" name="Trapezoid 22"/>
            <p:cNvSpPr/>
            <p:nvPr/>
          </p:nvSpPr>
          <p:spPr bwMode="auto">
            <a:xfrm>
              <a:off x="6552744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4" name="Trapezoid 23"/>
            <p:cNvSpPr/>
            <p:nvPr/>
          </p:nvSpPr>
          <p:spPr bwMode="auto">
            <a:xfrm>
              <a:off x="6781589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5" name="Trapezoid 24"/>
            <p:cNvSpPr/>
            <p:nvPr/>
          </p:nvSpPr>
          <p:spPr bwMode="auto">
            <a:xfrm>
              <a:off x="7314933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6" name="Trapezoid 25"/>
            <p:cNvSpPr/>
            <p:nvPr/>
          </p:nvSpPr>
          <p:spPr bwMode="auto">
            <a:xfrm>
              <a:off x="7543779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7" name="Trapezoid 26"/>
            <p:cNvSpPr/>
            <p:nvPr/>
          </p:nvSpPr>
          <p:spPr bwMode="auto">
            <a:xfrm>
              <a:off x="7772625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8" name="Trapezoid 27"/>
            <p:cNvSpPr/>
            <p:nvPr/>
          </p:nvSpPr>
          <p:spPr bwMode="auto">
            <a:xfrm>
              <a:off x="8001472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0" name="Trapezoid 29"/>
            <p:cNvSpPr/>
            <p:nvPr/>
          </p:nvSpPr>
          <p:spPr bwMode="auto">
            <a:xfrm>
              <a:off x="837265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1" name="Trapezoid 30"/>
            <p:cNvSpPr/>
            <p:nvPr/>
          </p:nvSpPr>
          <p:spPr bwMode="auto">
            <a:xfrm>
              <a:off x="1294958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2" name="Trapezoid 31"/>
            <p:cNvSpPr/>
            <p:nvPr/>
          </p:nvSpPr>
          <p:spPr bwMode="auto">
            <a:xfrm>
              <a:off x="1752650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3" name="Trapezoid 32"/>
            <p:cNvSpPr/>
            <p:nvPr/>
          </p:nvSpPr>
          <p:spPr bwMode="auto">
            <a:xfrm>
              <a:off x="2210342" y="4384473"/>
              <a:ext cx="455800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4" name="Trapezoid 33"/>
            <p:cNvSpPr/>
            <p:nvPr/>
          </p:nvSpPr>
          <p:spPr bwMode="auto">
            <a:xfrm>
              <a:off x="4495020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5" name="Trapezoid 34"/>
            <p:cNvSpPr/>
            <p:nvPr/>
          </p:nvSpPr>
          <p:spPr bwMode="auto">
            <a:xfrm>
              <a:off x="4952712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6" name="Trapezoid 35"/>
            <p:cNvSpPr/>
            <p:nvPr/>
          </p:nvSpPr>
          <p:spPr bwMode="auto">
            <a:xfrm>
              <a:off x="5410404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7" name="Trapezoid 36"/>
            <p:cNvSpPr/>
            <p:nvPr/>
          </p:nvSpPr>
          <p:spPr bwMode="auto">
            <a:xfrm>
              <a:off x="5868097" y="4384473"/>
              <a:ext cx="455800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8" name="Trapezoid 37"/>
            <p:cNvSpPr/>
            <p:nvPr/>
          </p:nvSpPr>
          <p:spPr bwMode="auto">
            <a:xfrm>
              <a:off x="6323897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9" name="Trapezoid 38"/>
            <p:cNvSpPr/>
            <p:nvPr/>
          </p:nvSpPr>
          <p:spPr bwMode="auto">
            <a:xfrm>
              <a:off x="7314933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0" name="Trapezoid 39"/>
            <p:cNvSpPr/>
            <p:nvPr/>
          </p:nvSpPr>
          <p:spPr bwMode="auto">
            <a:xfrm>
              <a:off x="7772625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1" name="Trapezoid 40"/>
            <p:cNvSpPr/>
            <p:nvPr/>
          </p:nvSpPr>
          <p:spPr bwMode="auto">
            <a:xfrm>
              <a:off x="837265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2" name="Trapezoid 41"/>
            <p:cNvSpPr/>
            <p:nvPr/>
          </p:nvSpPr>
          <p:spPr bwMode="auto">
            <a:xfrm>
              <a:off x="1752650" y="4649131"/>
              <a:ext cx="913492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3" name="Trapezoid 42"/>
            <p:cNvSpPr/>
            <p:nvPr/>
          </p:nvSpPr>
          <p:spPr bwMode="auto">
            <a:xfrm>
              <a:off x="4495020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4" name="Trapezoid 43"/>
            <p:cNvSpPr/>
            <p:nvPr/>
          </p:nvSpPr>
          <p:spPr bwMode="auto">
            <a:xfrm>
              <a:off x="5410404" y="4649131"/>
              <a:ext cx="913492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5" name="Trapezoid 44"/>
            <p:cNvSpPr/>
            <p:nvPr/>
          </p:nvSpPr>
          <p:spPr bwMode="auto">
            <a:xfrm>
              <a:off x="7314933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142" name="TextBox 220"/>
            <p:cNvSpPr txBox="1">
              <a:spLocks noChangeArrowheads="1"/>
            </p:cNvSpPr>
            <p:nvPr/>
          </p:nvSpPr>
          <p:spPr bwMode="auto">
            <a:xfrm rot="10800000">
              <a:off x="7010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144</a:t>
              </a:r>
            </a:p>
          </p:txBody>
        </p:sp>
        <p:sp>
          <p:nvSpPr>
            <p:cNvPr id="4143" name="TextBox 221"/>
            <p:cNvSpPr txBox="1">
              <a:spLocks noChangeArrowheads="1"/>
            </p:cNvSpPr>
            <p:nvPr/>
          </p:nvSpPr>
          <p:spPr bwMode="auto">
            <a:xfrm rot="10800000">
              <a:off x="6781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140</a:t>
              </a:r>
            </a:p>
          </p:txBody>
        </p:sp>
        <p:sp>
          <p:nvSpPr>
            <p:cNvPr id="4144" name="TextBox 222"/>
            <p:cNvSpPr txBox="1">
              <a:spLocks noChangeArrowheads="1"/>
            </p:cNvSpPr>
            <p:nvPr/>
          </p:nvSpPr>
          <p:spPr bwMode="auto">
            <a:xfrm rot="10800000">
              <a:off x="6553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136</a:t>
              </a:r>
            </a:p>
          </p:txBody>
        </p:sp>
        <p:sp>
          <p:nvSpPr>
            <p:cNvPr id="4145" name="TextBox 223"/>
            <p:cNvSpPr txBox="1">
              <a:spLocks noChangeArrowheads="1"/>
            </p:cNvSpPr>
            <p:nvPr/>
          </p:nvSpPr>
          <p:spPr bwMode="auto">
            <a:xfrm rot="10800000">
              <a:off x="6324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132</a:t>
              </a:r>
            </a:p>
          </p:txBody>
        </p:sp>
        <p:sp>
          <p:nvSpPr>
            <p:cNvPr id="4146" name="TextBox 224"/>
            <p:cNvSpPr txBox="1">
              <a:spLocks noChangeArrowheads="1"/>
            </p:cNvSpPr>
            <p:nvPr/>
          </p:nvSpPr>
          <p:spPr bwMode="auto">
            <a:xfrm rot="10800000">
              <a:off x="6096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128</a:t>
              </a:r>
            </a:p>
          </p:txBody>
        </p:sp>
        <p:sp>
          <p:nvSpPr>
            <p:cNvPr id="4147" name="TextBox 225"/>
            <p:cNvSpPr txBox="1">
              <a:spLocks noChangeArrowheads="1"/>
            </p:cNvSpPr>
            <p:nvPr/>
          </p:nvSpPr>
          <p:spPr bwMode="auto">
            <a:xfrm rot="10800000">
              <a:off x="5867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124</a:t>
              </a:r>
            </a:p>
          </p:txBody>
        </p:sp>
        <p:sp>
          <p:nvSpPr>
            <p:cNvPr id="4148" name="TextBox 226"/>
            <p:cNvSpPr txBox="1">
              <a:spLocks noChangeArrowheads="1"/>
            </p:cNvSpPr>
            <p:nvPr/>
          </p:nvSpPr>
          <p:spPr bwMode="auto">
            <a:xfrm rot="10800000">
              <a:off x="5638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120</a:t>
              </a:r>
            </a:p>
          </p:txBody>
        </p:sp>
        <p:sp>
          <p:nvSpPr>
            <p:cNvPr id="4149" name="TextBox 227"/>
            <p:cNvSpPr txBox="1">
              <a:spLocks noChangeArrowheads="1"/>
            </p:cNvSpPr>
            <p:nvPr/>
          </p:nvSpPr>
          <p:spPr bwMode="auto">
            <a:xfrm rot="10800000">
              <a:off x="5410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116</a:t>
              </a:r>
            </a:p>
          </p:txBody>
        </p:sp>
        <p:sp>
          <p:nvSpPr>
            <p:cNvPr id="4150" name="TextBox 228"/>
            <p:cNvSpPr txBox="1">
              <a:spLocks noChangeArrowheads="1"/>
            </p:cNvSpPr>
            <p:nvPr/>
          </p:nvSpPr>
          <p:spPr bwMode="auto">
            <a:xfrm rot="10800000">
              <a:off x="5181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112</a:t>
              </a:r>
            </a:p>
          </p:txBody>
        </p:sp>
        <p:sp>
          <p:nvSpPr>
            <p:cNvPr id="4151" name="TextBox 229"/>
            <p:cNvSpPr txBox="1">
              <a:spLocks noChangeArrowheads="1"/>
            </p:cNvSpPr>
            <p:nvPr/>
          </p:nvSpPr>
          <p:spPr bwMode="auto">
            <a:xfrm rot="10800000">
              <a:off x="4953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108</a:t>
              </a:r>
            </a:p>
          </p:txBody>
        </p:sp>
        <p:sp>
          <p:nvSpPr>
            <p:cNvPr id="4152" name="TextBox 230"/>
            <p:cNvSpPr txBox="1">
              <a:spLocks noChangeArrowheads="1"/>
            </p:cNvSpPr>
            <p:nvPr/>
          </p:nvSpPr>
          <p:spPr bwMode="auto">
            <a:xfrm rot="10800000">
              <a:off x="4724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104</a:t>
              </a:r>
            </a:p>
          </p:txBody>
        </p:sp>
        <p:sp>
          <p:nvSpPr>
            <p:cNvPr id="4153" name="TextBox 231"/>
            <p:cNvSpPr txBox="1">
              <a:spLocks noChangeArrowheads="1"/>
            </p:cNvSpPr>
            <p:nvPr/>
          </p:nvSpPr>
          <p:spPr bwMode="auto">
            <a:xfrm rot="10800000">
              <a:off x="4495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100</a:t>
              </a:r>
            </a:p>
          </p:txBody>
        </p:sp>
        <p:sp>
          <p:nvSpPr>
            <p:cNvPr id="4154" name="TextBox 232"/>
            <p:cNvSpPr txBox="1">
              <a:spLocks noChangeArrowheads="1"/>
            </p:cNvSpPr>
            <p:nvPr/>
          </p:nvSpPr>
          <p:spPr bwMode="auto">
            <a:xfrm rot="10800000">
              <a:off x="8229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165</a:t>
              </a:r>
              <a:endParaRPr lang="en-US" sz="1400" baseline="30000"/>
            </a:p>
          </p:txBody>
        </p:sp>
        <p:sp>
          <p:nvSpPr>
            <p:cNvPr id="4155" name="TextBox 233"/>
            <p:cNvSpPr txBox="1">
              <a:spLocks noChangeArrowheads="1"/>
            </p:cNvSpPr>
            <p:nvPr/>
          </p:nvSpPr>
          <p:spPr bwMode="auto">
            <a:xfrm rot="10800000">
              <a:off x="8001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161</a:t>
              </a:r>
            </a:p>
          </p:txBody>
        </p:sp>
        <p:sp>
          <p:nvSpPr>
            <p:cNvPr id="4156" name="TextBox 234"/>
            <p:cNvSpPr txBox="1">
              <a:spLocks noChangeArrowheads="1"/>
            </p:cNvSpPr>
            <p:nvPr/>
          </p:nvSpPr>
          <p:spPr bwMode="auto">
            <a:xfrm rot="10800000">
              <a:off x="7772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157</a:t>
              </a:r>
            </a:p>
          </p:txBody>
        </p:sp>
        <p:sp>
          <p:nvSpPr>
            <p:cNvPr id="4157" name="TextBox 235"/>
            <p:cNvSpPr txBox="1">
              <a:spLocks noChangeArrowheads="1"/>
            </p:cNvSpPr>
            <p:nvPr/>
          </p:nvSpPr>
          <p:spPr bwMode="auto">
            <a:xfrm rot="10800000">
              <a:off x="7543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153</a:t>
              </a:r>
            </a:p>
          </p:txBody>
        </p:sp>
        <p:sp>
          <p:nvSpPr>
            <p:cNvPr id="4158" name="TextBox 236"/>
            <p:cNvSpPr txBox="1">
              <a:spLocks noChangeArrowheads="1"/>
            </p:cNvSpPr>
            <p:nvPr/>
          </p:nvSpPr>
          <p:spPr bwMode="auto">
            <a:xfrm rot="10800000">
              <a:off x="7315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149</a:t>
              </a:r>
            </a:p>
          </p:txBody>
        </p:sp>
        <p:sp>
          <p:nvSpPr>
            <p:cNvPr id="4159" name="TextBox 237"/>
            <p:cNvSpPr txBox="1">
              <a:spLocks noChangeArrowheads="1"/>
            </p:cNvSpPr>
            <p:nvPr/>
          </p:nvSpPr>
          <p:spPr bwMode="auto">
            <a:xfrm rot="10800000">
              <a:off x="2438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64</a:t>
              </a:r>
            </a:p>
          </p:txBody>
        </p:sp>
        <p:sp>
          <p:nvSpPr>
            <p:cNvPr id="4160" name="TextBox 238"/>
            <p:cNvSpPr txBox="1">
              <a:spLocks noChangeArrowheads="1"/>
            </p:cNvSpPr>
            <p:nvPr/>
          </p:nvSpPr>
          <p:spPr bwMode="auto">
            <a:xfrm rot="10800000">
              <a:off x="2209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60</a:t>
              </a:r>
            </a:p>
          </p:txBody>
        </p:sp>
        <p:sp>
          <p:nvSpPr>
            <p:cNvPr id="4161" name="TextBox 239"/>
            <p:cNvSpPr txBox="1">
              <a:spLocks noChangeArrowheads="1"/>
            </p:cNvSpPr>
            <p:nvPr/>
          </p:nvSpPr>
          <p:spPr bwMode="auto">
            <a:xfrm rot="10800000">
              <a:off x="1981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56</a:t>
              </a:r>
            </a:p>
          </p:txBody>
        </p:sp>
        <p:sp>
          <p:nvSpPr>
            <p:cNvPr id="4162" name="TextBox 240"/>
            <p:cNvSpPr txBox="1">
              <a:spLocks noChangeArrowheads="1"/>
            </p:cNvSpPr>
            <p:nvPr/>
          </p:nvSpPr>
          <p:spPr bwMode="auto">
            <a:xfrm rot="10800000">
              <a:off x="1752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52</a:t>
              </a:r>
            </a:p>
          </p:txBody>
        </p:sp>
        <p:sp>
          <p:nvSpPr>
            <p:cNvPr id="4163" name="TextBox 241"/>
            <p:cNvSpPr txBox="1">
              <a:spLocks noChangeArrowheads="1"/>
            </p:cNvSpPr>
            <p:nvPr/>
          </p:nvSpPr>
          <p:spPr bwMode="auto">
            <a:xfrm rot="10800000">
              <a:off x="1524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48</a:t>
              </a:r>
            </a:p>
          </p:txBody>
        </p:sp>
        <p:sp>
          <p:nvSpPr>
            <p:cNvPr id="4164" name="TextBox 242"/>
            <p:cNvSpPr txBox="1">
              <a:spLocks noChangeArrowheads="1"/>
            </p:cNvSpPr>
            <p:nvPr/>
          </p:nvSpPr>
          <p:spPr bwMode="auto">
            <a:xfrm rot="10800000">
              <a:off x="1295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44</a:t>
              </a:r>
            </a:p>
          </p:txBody>
        </p:sp>
        <p:sp>
          <p:nvSpPr>
            <p:cNvPr id="4165" name="TextBox 243"/>
            <p:cNvSpPr txBox="1">
              <a:spLocks noChangeArrowheads="1"/>
            </p:cNvSpPr>
            <p:nvPr/>
          </p:nvSpPr>
          <p:spPr bwMode="auto">
            <a:xfrm rot="10800000">
              <a:off x="1066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40</a:t>
              </a:r>
            </a:p>
          </p:txBody>
        </p:sp>
        <p:sp>
          <p:nvSpPr>
            <p:cNvPr id="4166" name="TextBox 244"/>
            <p:cNvSpPr txBox="1">
              <a:spLocks noChangeArrowheads="1"/>
            </p:cNvSpPr>
            <p:nvPr/>
          </p:nvSpPr>
          <p:spPr bwMode="auto">
            <a:xfrm rot="10800000">
              <a:off x="838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36</a:t>
              </a:r>
            </a:p>
          </p:txBody>
        </p:sp>
        <p:sp>
          <p:nvSpPr>
            <p:cNvPr id="71" name="Trapezoid 70"/>
            <p:cNvSpPr/>
            <p:nvPr/>
          </p:nvSpPr>
          <p:spPr bwMode="auto">
            <a:xfrm>
              <a:off x="7010436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72" name="Trapezoid 71"/>
            <p:cNvSpPr/>
            <p:nvPr/>
          </p:nvSpPr>
          <p:spPr bwMode="auto">
            <a:xfrm>
              <a:off x="6781589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73" name="Trapezoid 72"/>
            <p:cNvSpPr/>
            <p:nvPr/>
          </p:nvSpPr>
          <p:spPr bwMode="auto">
            <a:xfrm>
              <a:off x="6323897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170" name="TextBox 265"/>
            <p:cNvSpPr txBox="1">
              <a:spLocks noChangeArrowheads="1"/>
            </p:cNvSpPr>
            <p:nvPr/>
          </p:nvSpPr>
          <p:spPr bwMode="auto">
            <a:xfrm>
              <a:off x="-987830" y="3746851"/>
              <a:ext cx="1707931" cy="32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r"/>
              <a:r>
                <a:rPr lang="en-US" sz="1400"/>
                <a:t>IEEE channel #</a:t>
              </a:r>
            </a:p>
          </p:txBody>
        </p:sp>
        <p:sp>
          <p:nvSpPr>
            <p:cNvPr id="4171" name="TextBox 265"/>
            <p:cNvSpPr txBox="1">
              <a:spLocks noChangeArrowheads="1"/>
            </p:cNvSpPr>
            <p:nvPr/>
          </p:nvSpPr>
          <p:spPr bwMode="auto">
            <a:xfrm>
              <a:off x="0" y="4114800"/>
              <a:ext cx="7620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20 MHz</a:t>
              </a:r>
            </a:p>
          </p:txBody>
        </p:sp>
        <p:sp>
          <p:nvSpPr>
            <p:cNvPr id="4172" name="TextBox 266"/>
            <p:cNvSpPr txBox="1">
              <a:spLocks noChangeArrowheads="1"/>
            </p:cNvSpPr>
            <p:nvPr/>
          </p:nvSpPr>
          <p:spPr bwMode="auto">
            <a:xfrm>
              <a:off x="0" y="4394200"/>
              <a:ext cx="7620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40 MHz</a:t>
              </a:r>
            </a:p>
          </p:txBody>
        </p:sp>
        <p:sp>
          <p:nvSpPr>
            <p:cNvPr id="4173" name="TextBox 266"/>
            <p:cNvSpPr txBox="1">
              <a:spLocks noChangeArrowheads="1"/>
            </p:cNvSpPr>
            <p:nvPr/>
          </p:nvSpPr>
          <p:spPr bwMode="auto">
            <a:xfrm>
              <a:off x="0" y="4648200"/>
              <a:ext cx="7620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80 MHz</a:t>
              </a:r>
            </a:p>
          </p:txBody>
        </p:sp>
        <p:sp>
          <p:nvSpPr>
            <p:cNvPr id="4174" name="TextBox 266"/>
            <p:cNvSpPr txBox="1">
              <a:spLocks noChangeArrowheads="1"/>
            </p:cNvSpPr>
            <p:nvPr/>
          </p:nvSpPr>
          <p:spPr bwMode="auto">
            <a:xfrm>
              <a:off x="-443137" y="4952491"/>
              <a:ext cx="1205138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160 MHz</a:t>
              </a:r>
            </a:p>
          </p:txBody>
        </p:sp>
        <p:sp>
          <p:nvSpPr>
            <p:cNvPr id="91" name="Trapezoid 90"/>
            <p:cNvSpPr/>
            <p:nvPr/>
          </p:nvSpPr>
          <p:spPr bwMode="auto">
            <a:xfrm>
              <a:off x="837265" y="4952426"/>
              <a:ext cx="1828877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92" name="Trapezoid 91"/>
            <p:cNvSpPr/>
            <p:nvPr/>
          </p:nvSpPr>
          <p:spPr bwMode="auto">
            <a:xfrm>
              <a:off x="4495020" y="4952426"/>
              <a:ext cx="1828877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09" name="Trapezoid 108"/>
            <p:cNvSpPr/>
            <p:nvPr/>
          </p:nvSpPr>
          <p:spPr bwMode="auto">
            <a:xfrm>
              <a:off x="2666142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0" name="Trapezoid 109"/>
            <p:cNvSpPr/>
            <p:nvPr/>
          </p:nvSpPr>
          <p:spPr bwMode="auto">
            <a:xfrm>
              <a:off x="2894989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1" name="Trapezoid 110"/>
            <p:cNvSpPr/>
            <p:nvPr/>
          </p:nvSpPr>
          <p:spPr bwMode="auto">
            <a:xfrm>
              <a:off x="3123834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2" name="Trapezoid 111"/>
            <p:cNvSpPr/>
            <p:nvPr/>
          </p:nvSpPr>
          <p:spPr bwMode="auto">
            <a:xfrm>
              <a:off x="3352681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3" name="Trapezoid 112"/>
            <p:cNvSpPr/>
            <p:nvPr/>
          </p:nvSpPr>
          <p:spPr bwMode="auto">
            <a:xfrm>
              <a:off x="3581526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4" name="Trapezoid 113"/>
            <p:cNvSpPr/>
            <p:nvPr/>
          </p:nvSpPr>
          <p:spPr bwMode="auto">
            <a:xfrm>
              <a:off x="3810373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5" name="Trapezoid 114"/>
            <p:cNvSpPr/>
            <p:nvPr/>
          </p:nvSpPr>
          <p:spPr bwMode="auto">
            <a:xfrm>
              <a:off x="4039219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6" name="Trapezoid 115"/>
            <p:cNvSpPr/>
            <p:nvPr/>
          </p:nvSpPr>
          <p:spPr bwMode="auto">
            <a:xfrm>
              <a:off x="4268065" y="4121747"/>
              <a:ext cx="22695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7" name="Trapezoid 116"/>
            <p:cNvSpPr/>
            <p:nvPr/>
          </p:nvSpPr>
          <p:spPr bwMode="auto">
            <a:xfrm>
              <a:off x="2666142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8" name="Trapezoid 117"/>
            <p:cNvSpPr/>
            <p:nvPr/>
          </p:nvSpPr>
          <p:spPr bwMode="auto">
            <a:xfrm>
              <a:off x="3123834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9" name="Trapezoid 118"/>
            <p:cNvSpPr/>
            <p:nvPr/>
          </p:nvSpPr>
          <p:spPr bwMode="auto">
            <a:xfrm>
              <a:off x="3581526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0" name="Trapezoid 119"/>
            <p:cNvSpPr/>
            <p:nvPr/>
          </p:nvSpPr>
          <p:spPr bwMode="auto">
            <a:xfrm>
              <a:off x="4039219" y="4384473"/>
              <a:ext cx="455801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1" name="Trapezoid 120"/>
            <p:cNvSpPr/>
            <p:nvPr/>
          </p:nvSpPr>
          <p:spPr bwMode="auto">
            <a:xfrm>
              <a:off x="2666142" y="4649131"/>
              <a:ext cx="915384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2" name="Trapezoid 121"/>
            <p:cNvSpPr/>
            <p:nvPr/>
          </p:nvSpPr>
          <p:spPr bwMode="auto">
            <a:xfrm>
              <a:off x="3581526" y="4649131"/>
              <a:ext cx="913494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3" name="Trapezoid 122"/>
            <p:cNvSpPr/>
            <p:nvPr/>
          </p:nvSpPr>
          <p:spPr bwMode="auto">
            <a:xfrm>
              <a:off x="2666142" y="4952426"/>
              <a:ext cx="1828878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4192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21336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4193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35052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4194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64008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195" name="TextBox 266"/>
            <p:cNvSpPr txBox="1">
              <a:spLocks noChangeArrowheads="1"/>
            </p:cNvSpPr>
            <p:nvPr/>
          </p:nvSpPr>
          <p:spPr bwMode="auto">
            <a:xfrm>
              <a:off x="685800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UNII-1</a:t>
              </a:r>
            </a:p>
          </p:txBody>
        </p:sp>
        <p:cxnSp>
          <p:nvCxnSpPr>
            <p:cNvPr id="4196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9906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197" name="TextBox 266"/>
            <p:cNvSpPr txBox="1">
              <a:spLocks noChangeArrowheads="1"/>
            </p:cNvSpPr>
            <p:nvPr/>
          </p:nvSpPr>
          <p:spPr bwMode="auto">
            <a:xfrm>
              <a:off x="1752600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UNII-2</a:t>
              </a:r>
            </a:p>
          </p:txBody>
        </p:sp>
        <p:sp>
          <p:nvSpPr>
            <p:cNvPr id="4198" name="TextBox 266"/>
            <p:cNvSpPr txBox="1">
              <a:spLocks noChangeArrowheads="1"/>
            </p:cNvSpPr>
            <p:nvPr/>
          </p:nvSpPr>
          <p:spPr bwMode="auto">
            <a:xfrm>
              <a:off x="5181599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UNII-2</a:t>
              </a:r>
            </a:p>
          </p:txBody>
        </p:sp>
        <p:sp>
          <p:nvSpPr>
            <p:cNvPr id="4199" name="TextBox 266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UNII-3</a:t>
              </a:r>
            </a:p>
          </p:txBody>
        </p:sp>
        <p:sp>
          <p:nvSpPr>
            <p:cNvPr id="4200" name="TextBox 266"/>
            <p:cNvSpPr txBox="1">
              <a:spLocks noChangeArrowheads="1"/>
            </p:cNvSpPr>
            <p:nvPr/>
          </p:nvSpPr>
          <p:spPr bwMode="auto">
            <a:xfrm>
              <a:off x="12954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5250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1" name="TextBox 266"/>
            <p:cNvSpPr txBox="1">
              <a:spLocks noChangeArrowheads="1"/>
            </p:cNvSpPr>
            <p:nvPr/>
          </p:nvSpPr>
          <p:spPr bwMode="auto">
            <a:xfrm>
              <a:off x="24384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5350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2" name="TextBox 266"/>
            <p:cNvSpPr txBox="1">
              <a:spLocks noChangeArrowheads="1"/>
            </p:cNvSpPr>
            <p:nvPr/>
          </p:nvSpPr>
          <p:spPr bwMode="auto">
            <a:xfrm>
              <a:off x="38100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5470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3" name="TextBox 266"/>
            <p:cNvSpPr txBox="1">
              <a:spLocks noChangeArrowheads="1"/>
            </p:cNvSpPr>
            <p:nvPr/>
          </p:nvSpPr>
          <p:spPr bwMode="auto">
            <a:xfrm>
              <a:off x="67056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5725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4" name="TextBox 266"/>
            <p:cNvSpPr txBox="1">
              <a:spLocks noChangeArrowheads="1"/>
            </p:cNvSpPr>
            <p:nvPr/>
          </p:nvSpPr>
          <p:spPr bwMode="auto">
            <a:xfrm>
              <a:off x="3048000" y="5334000"/>
              <a:ext cx="1066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FF0000"/>
                  </a:solidFill>
                </a:rPr>
                <a:t>NEW</a:t>
              </a:r>
            </a:p>
          </p:txBody>
        </p:sp>
        <p:sp>
          <p:nvSpPr>
            <p:cNvPr id="4205" name="TextBox 224"/>
            <p:cNvSpPr txBox="1">
              <a:spLocks noChangeArrowheads="1"/>
            </p:cNvSpPr>
            <p:nvPr/>
          </p:nvSpPr>
          <p:spPr bwMode="auto">
            <a:xfrm rot="10800000">
              <a:off x="4267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96</a:t>
              </a:r>
            </a:p>
          </p:txBody>
        </p:sp>
        <p:sp>
          <p:nvSpPr>
            <p:cNvPr id="4206" name="TextBox 225"/>
            <p:cNvSpPr txBox="1">
              <a:spLocks noChangeArrowheads="1"/>
            </p:cNvSpPr>
            <p:nvPr/>
          </p:nvSpPr>
          <p:spPr bwMode="auto">
            <a:xfrm rot="10800000">
              <a:off x="4038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92</a:t>
              </a:r>
            </a:p>
          </p:txBody>
        </p:sp>
        <p:sp>
          <p:nvSpPr>
            <p:cNvPr id="4207" name="TextBox 226"/>
            <p:cNvSpPr txBox="1">
              <a:spLocks noChangeArrowheads="1"/>
            </p:cNvSpPr>
            <p:nvPr/>
          </p:nvSpPr>
          <p:spPr bwMode="auto">
            <a:xfrm rot="10800000">
              <a:off x="3810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88</a:t>
              </a:r>
            </a:p>
          </p:txBody>
        </p:sp>
        <p:sp>
          <p:nvSpPr>
            <p:cNvPr id="4208" name="TextBox 227"/>
            <p:cNvSpPr txBox="1">
              <a:spLocks noChangeArrowheads="1"/>
            </p:cNvSpPr>
            <p:nvPr/>
          </p:nvSpPr>
          <p:spPr bwMode="auto">
            <a:xfrm rot="10800000">
              <a:off x="3581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84</a:t>
              </a:r>
            </a:p>
          </p:txBody>
        </p:sp>
        <p:sp>
          <p:nvSpPr>
            <p:cNvPr id="4209" name="TextBox 228"/>
            <p:cNvSpPr txBox="1">
              <a:spLocks noChangeArrowheads="1"/>
            </p:cNvSpPr>
            <p:nvPr/>
          </p:nvSpPr>
          <p:spPr bwMode="auto">
            <a:xfrm rot="10800000">
              <a:off x="3352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80</a:t>
              </a:r>
            </a:p>
          </p:txBody>
        </p:sp>
        <p:sp>
          <p:nvSpPr>
            <p:cNvPr id="4210" name="TextBox 229"/>
            <p:cNvSpPr txBox="1">
              <a:spLocks noChangeArrowheads="1"/>
            </p:cNvSpPr>
            <p:nvPr/>
          </p:nvSpPr>
          <p:spPr bwMode="auto">
            <a:xfrm rot="10800000">
              <a:off x="3124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76</a:t>
              </a:r>
            </a:p>
          </p:txBody>
        </p:sp>
        <p:sp>
          <p:nvSpPr>
            <p:cNvPr id="4211" name="TextBox 230"/>
            <p:cNvSpPr txBox="1">
              <a:spLocks noChangeArrowheads="1"/>
            </p:cNvSpPr>
            <p:nvPr/>
          </p:nvSpPr>
          <p:spPr bwMode="auto">
            <a:xfrm rot="10800000">
              <a:off x="2895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72</a:t>
              </a:r>
            </a:p>
          </p:txBody>
        </p:sp>
        <p:sp>
          <p:nvSpPr>
            <p:cNvPr id="4212" name="TextBox 231"/>
            <p:cNvSpPr txBox="1">
              <a:spLocks noChangeArrowheads="1"/>
            </p:cNvSpPr>
            <p:nvPr/>
          </p:nvSpPr>
          <p:spPr bwMode="auto">
            <a:xfrm rot="10800000">
              <a:off x="2667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68</a:t>
              </a:r>
            </a:p>
          </p:txBody>
        </p:sp>
        <p:sp>
          <p:nvSpPr>
            <p:cNvPr id="135" name="Trapezoid 134"/>
            <p:cNvSpPr/>
            <p:nvPr/>
          </p:nvSpPr>
          <p:spPr bwMode="auto">
            <a:xfrm>
              <a:off x="8230317" y="4649131"/>
              <a:ext cx="913494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6" name="Trapezoid 135"/>
            <p:cNvSpPr/>
            <p:nvPr/>
          </p:nvSpPr>
          <p:spPr bwMode="auto">
            <a:xfrm>
              <a:off x="7314933" y="4952426"/>
              <a:ext cx="1828878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7" name="Trapezoid 136"/>
            <p:cNvSpPr/>
            <p:nvPr/>
          </p:nvSpPr>
          <p:spPr bwMode="auto">
            <a:xfrm>
              <a:off x="8230317" y="4384473"/>
              <a:ext cx="455801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8" name="Trapezoid 137"/>
            <p:cNvSpPr/>
            <p:nvPr/>
          </p:nvSpPr>
          <p:spPr bwMode="auto">
            <a:xfrm>
              <a:off x="8686119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9" name="Trapezoid 138"/>
            <p:cNvSpPr/>
            <p:nvPr/>
          </p:nvSpPr>
          <p:spPr bwMode="auto">
            <a:xfrm>
              <a:off x="8457272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0" name="Trapezoid 139"/>
            <p:cNvSpPr/>
            <p:nvPr/>
          </p:nvSpPr>
          <p:spPr bwMode="auto">
            <a:xfrm>
              <a:off x="8686119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1" name="Trapezoid 140"/>
            <p:cNvSpPr/>
            <p:nvPr/>
          </p:nvSpPr>
          <p:spPr bwMode="auto">
            <a:xfrm>
              <a:off x="8914964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2" name="Trapezoid 141"/>
            <p:cNvSpPr/>
            <p:nvPr/>
          </p:nvSpPr>
          <p:spPr bwMode="auto">
            <a:xfrm>
              <a:off x="9143811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221" name="TextBox 232"/>
            <p:cNvSpPr txBox="1">
              <a:spLocks noChangeArrowheads="1"/>
            </p:cNvSpPr>
            <p:nvPr/>
          </p:nvSpPr>
          <p:spPr bwMode="auto">
            <a:xfrm rot="10800000">
              <a:off x="84584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169</a:t>
              </a:r>
              <a:endParaRPr lang="en-US" sz="1400" baseline="30000"/>
            </a:p>
          </p:txBody>
        </p:sp>
        <p:sp>
          <p:nvSpPr>
            <p:cNvPr id="4222" name="TextBox 232"/>
            <p:cNvSpPr txBox="1">
              <a:spLocks noChangeArrowheads="1"/>
            </p:cNvSpPr>
            <p:nvPr/>
          </p:nvSpPr>
          <p:spPr bwMode="auto">
            <a:xfrm rot="10800000">
              <a:off x="86870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173</a:t>
              </a:r>
              <a:endParaRPr lang="en-US" sz="1400" baseline="30000"/>
            </a:p>
          </p:txBody>
        </p:sp>
        <p:sp>
          <p:nvSpPr>
            <p:cNvPr id="4223" name="TextBox 232"/>
            <p:cNvSpPr txBox="1">
              <a:spLocks noChangeArrowheads="1"/>
            </p:cNvSpPr>
            <p:nvPr/>
          </p:nvSpPr>
          <p:spPr bwMode="auto">
            <a:xfrm rot="10800000">
              <a:off x="89283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177</a:t>
              </a:r>
              <a:endParaRPr lang="en-US" sz="1400" baseline="30000"/>
            </a:p>
          </p:txBody>
        </p:sp>
        <p:sp>
          <p:nvSpPr>
            <p:cNvPr id="4224" name="TextBox 232"/>
            <p:cNvSpPr txBox="1">
              <a:spLocks noChangeArrowheads="1"/>
            </p:cNvSpPr>
            <p:nvPr/>
          </p:nvSpPr>
          <p:spPr bwMode="auto">
            <a:xfrm rot="10800000">
              <a:off x="91442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181</a:t>
              </a:r>
              <a:endParaRPr lang="en-US" sz="1400" baseline="30000"/>
            </a:p>
          </p:txBody>
        </p:sp>
        <p:sp>
          <p:nvSpPr>
            <p:cNvPr id="147" name="Trapezoid 146"/>
            <p:cNvSpPr/>
            <p:nvPr/>
          </p:nvSpPr>
          <p:spPr bwMode="auto">
            <a:xfrm>
              <a:off x="8230317" y="4121747"/>
              <a:ext cx="22695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4226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75438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227" name="TextBox 266"/>
            <p:cNvSpPr txBox="1">
              <a:spLocks noChangeArrowheads="1"/>
            </p:cNvSpPr>
            <p:nvPr/>
          </p:nvSpPr>
          <p:spPr bwMode="auto">
            <a:xfrm>
              <a:off x="78486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5825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cxnSp>
          <p:nvCxnSpPr>
            <p:cNvPr id="4228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86868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229" name="TextBox 266"/>
            <p:cNvSpPr txBox="1">
              <a:spLocks noChangeArrowheads="1"/>
            </p:cNvSpPr>
            <p:nvPr/>
          </p:nvSpPr>
          <p:spPr bwMode="auto">
            <a:xfrm>
              <a:off x="89916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5925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30" name="TextBox 266"/>
            <p:cNvSpPr txBox="1">
              <a:spLocks noChangeArrowheads="1"/>
            </p:cNvSpPr>
            <p:nvPr/>
          </p:nvSpPr>
          <p:spPr bwMode="auto">
            <a:xfrm>
              <a:off x="8382000" y="5334000"/>
              <a:ext cx="1066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FF0000"/>
                  </a:solidFill>
                </a:rPr>
                <a:t>NEW</a:t>
              </a:r>
            </a:p>
          </p:txBody>
        </p:sp>
        <p:sp>
          <p:nvSpPr>
            <p:cNvPr id="154" name="Trapezoid 153"/>
            <p:cNvSpPr/>
            <p:nvPr/>
          </p:nvSpPr>
          <p:spPr bwMode="auto">
            <a:xfrm>
              <a:off x="-170793" y="3478453"/>
              <a:ext cx="457692" cy="214432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55" name="Trapezoid 154"/>
            <p:cNvSpPr/>
            <p:nvPr/>
          </p:nvSpPr>
          <p:spPr bwMode="auto">
            <a:xfrm>
              <a:off x="3097356" y="3478453"/>
              <a:ext cx="457692" cy="214432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233" name="TextBox 265"/>
            <p:cNvSpPr txBox="1">
              <a:spLocks noChangeArrowheads="1"/>
            </p:cNvSpPr>
            <p:nvPr/>
          </p:nvSpPr>
          <p:spPr bwMode="auto">
            <a:xfrm>
              <a:off x="283117" y="3385726"/>
              <a:ext cx="2632676" cy="37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r>
                <a:rPr lang="en-US" sz="1400"/>
                <a:t>Currently available channels</a:t>
              </a:r>
            </a:p>
          </p:txBody>
        </p:sp>
        <p:sp>
          <p:nvSpPr>
            <p:cNvPr id="4234" name="TextBox 265"/>
            <p:cNvSpPr txBox="1">
              <a:spLocks noChangeArrowheads="1"/>
            </p:cNvSpPr>
            <p:nvPr/>
          </p:nvSpPr>
          <p:spPr bwMode="auto">
            <a:xfrm>
              <a:off x="3642048" y="3385726"/>
              <a:ext cx="2632676" cy="37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r>
                <a:rPr lang="en-US" sz="1400"/>
                <a:t>New channels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7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5 GHz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SMSE</a:t>
            </a:r>
            <a:r>
              <a:rPr lang="en-US" dirty="0" smtClean="0"/>
              <a:t>-012-12 </a:t>
            </a:r>
            <a:r>
              <a:rPr lang="en-US" dirty="0"/>
              <a:t>Framework for the Use of Certain Non-broadcasting Applications in the Television Broadcasting Bands Below 698 MHz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www.ic.gc.ca/eic/site/smt-gst.nsf/eng/sf10497.html</a:t>
            </a:r>
            <a:r>
              <a:rPr lang="en-US" dirty="0" smtClean="0"/>
              <a:t> </a:t>
            </a:r>
          </a:p>
          <a:p>
            <a:r>
              <a:rPr lang="en-US" b="0" dirty="0" smtClean="0"/>
              <a:t>To a great degree will align with US Part 15 rules, in addition to preserving existing Remote Rural Broadband Systems RSS-196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www.ic.gc.ca/eic/site/smt-gst.nsf/eng/sf09831.html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5 GHz bands and rules evolved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dirty="0" smtClean="0"/>
              <a:t>EN </a:t>
            </a:r>
            <a:r>
              <a:rPr lang="en-US" dirty="0"/>
              <a:t>301 893 </a:t>
            </a:r>
            <a:r>
              <a:rPr lang="en-US" dirty="0" err="1" smtClean="0"/>
              <a:t>v1.5.1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2008-12</a:t>
            </a:r>
            <a:r>
              <a:rPr lang="en-US" dirty="0"/>
              <a:t>) added </a:t>
            </a:r>
            <a:r>
              <a:rPr lang="en-US" dirty="0" smtClean="0"/>
              <a:t>40 MHz </a:t>
            </a:r>
            <a:r>
              <a:rPr lang="en-US" dirty="0"/>
              <a:t>occupied bandwidths while protecting other services</a:t>
            </a:r>
          </a:p>
          <a:p>
            <a:pPr lvl="1"/>
            <a:r>
              <a:rPr lang="en-US" dirty="0"/>
              <a:t>Changes to permit </a:t>
            </a:r>
            <a:r>
              <a:rPr lang="en-US" dirty="0" err="1" smtClean="0"/>
              <a:t>802.11n</a:t>
            </a:r>
            <a:r>
              <a:rPr lang="en-US" dirty="0" smtClean="0"/>
              <a:t> </a:t>
            </a:r>
            <a:r>
              <a:rPr lang="en-US" dirty="0"/>
              <a:t>operation</a:t>
            </a:r>
          </a:p>
          <a:p>
            <a:r>
              <a:rPr lang="en-US" dirty="0"/>
              <a:t>EN 301 893 </a:t>
            </a:r>
            <a:r>
              <a:rPr lang="en-US" dirty="0" err="1"/>
              <a:t>v1.6.1</a:t>
            </a:r>
            <a:r>
              <a:rPr lang="en-US" dirty="0"/>
              <a:t> (2011-12) added wider occupied bandwidths while protecting other services</a:t>
            </a:r>
          </a:p>
          <a:p>
            <a:pPr lvl="1"/>
            <a:r>
              <a:rPr lang="en-US" dirty="0"/>
              <a:t>Changes to permit </a:t>
            </a:r>
            <a:r>
              <a:rPr lang="en-US" dirty="0" err="1"/>
              <a:t>802.11ac</a:t>
            </a:r>
            <a:r>
              <a:rPr lang="en-US" dirty="0"/>
              <a:t> </a:t>
            </a:r>
            <a:r>
              <a:rPr lang="en-US" dirty="0" smtClean="0"/>
              <a:t>operation</a:t>
            </a:r>
          </a:p>
          <a:p>
            <a:r>
              <a:rPr lang="en-US" dirty="0" smtClean="0"/>
              <a:t>EN </a:t>
            </a:r>
            <a:r>
              <a:rPr lang="en-US" dirty="0"/>
              <a:t>301 893 </a:t>
            </a:r>
            <a:r>
              <a:rPr lang="en-US" dirty="0" err="1"/>
              <a:t>v1.7.1</a:t>
            </a:r>
            <a:r>
              <a:rPr lang="en-US" dirty="0"/>
              <a:t> (2012-06) added politeness requirements in technology neutral form</a:t>
            </a:r>
          </a:p>
          <a:p>
            <a:pPr lvl="1"/>
            <a:r>
              <a:rPr lang="en-US" dirty="0"/>
              <a:t>Listen Before Talk with listening proportional to transmit power, higher power requires more silence than lower power</a:t>
            </a:r>
          </a:p>
          <a:p>
            <a:pPr marL="342900" lvl="1" indent="-342900">
              <a:buFontTx/>
              <a:buChar char="•"/>
            </a:pPr>
            <a:r>
              <a:rPr lang="en-US" sz="2400" b="1" dirty="0"/>
              <a:t>EN 300 440, </a:t>
            </a:r>
            <a:r>
              <a:rPr lang="en-US" sz="2400" b="1" dirty="0" smtClean="0"/>
              <a:t>5.725-5.875 </a:t>
            </a:r>
            <a:r>
              <a:rPr lang="en-US" sz="2400" b="1" dirty="0"/>
              <a:t>GHz </a:t>
            </a:r>
            <a:r>
              <a:rPr lang="en-US" sz="2400" b="1" dirty="0" smtClean="0"/>
              <a:t>band, </a:t>
            </a:r>
            <a:r>
              <a:rPr lang="en-US" sz="2400" b="1" dirty="0" err="1" smtClean="0"/>
              <a:t>ERC</a:t>
            </a:r>
            <a:r>
              <a:rPr lang="en-US" sz="2400" b="1" dirty="0" smtClean="0"/>
              <a:t> </a:t>
            </a:r>
            <a:r>
              <a:rPr lang="en-US" sz="2400" b="1" dirty="0"/>
              <a:t>70-03 Short Range Device rules permit transmissions up to 25 </a:t>
            </a:r>
            <a:r>
              <a:rPr lang="en-US" sz="2400" b="1" dirty="0" err="1"/>
              <a:t>mW</a:t>
            </a:r>
            <a:endParaRPr lang="en-US" sz="2400" b="1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Ecclesine, Cisco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67F8EFB-B314-4B82-B418-7A72E85F2F1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EU-27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EC Radio Spectrum Policy </a:t>
            </a:r>
            <a:r>
              <a:rPr lang="en-US" dirty="0" err="1" smtClean="0"/>
              <a:t>Programme</a:t>
            </a:r>
            <a:r>
              <a:rPr lang="en-US" dirty="0" smtClean="0"/>
              <a:t> and spectrum sharing</a:t>
            </a:r>
          </a:p>
          <a:p>
            <a:pPr lvl="1"/>
            <a:r>
              <a:rPr lang="en-US" dirty="0">
                <a:hlinkClick r:id="rId2"/>
              </a:rPr>
              <a:t>http://blogs.ec.europa.eu/neelie-kroes/spectrum-sharing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3"/>
              </a:rPr>
              <a:t>http://blogs.ec.europa.eu/neelie-kroes/european-council-ict-single-market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4"/>
              </a:rPr>
              <a:t>http://www.digitaltveurope.net/39292/kroes-gets-go-ahead-to-set-out-stall-for-telecoms-single-market/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Study "Impact of traffic offloading and related technological trends on the demand for wireless broadband spectrum“ SMART 2012/0015 awarded</a:t>
            </a:r>
          </a:p>
          <a:p>
            <a:r>
              <a:rPr lang="en-US" dirty="0" smtClean="0"/>
              <a:t>Plum consulting 5 GHz report to EC</a:t>
            </a:r>
          </a:p>
          <a:p>
            <a:r>
              <a:rPr lang="en-US" sz="1800" b="0" u="sng" dirty="0">
                <a:hlinkClick r:id="rId5"/>
              </a:rPr>
              <a:t>https://communities.cisco.com/servlet/JiveServlet/downloadBody/32446-102-2-58832/Plum%20Jan2013%20Future%20proofing%20Wi-Fi.pdf.pdf</a:t>
            </a:r>
            <a:endParaRPr lang="en-US" sz="1800" b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2105</Words>
  <Application>Microsoft Office PowerPoint</Application>
  <PresentationFormat>On-screen Show (4:3)</PresentationFormat>
  <Paragraphs>426</Paragraphs>
  <Slides>40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Default Design</vt:lpstr>
      <vt:lpstr>Document</vt:lpstr>
      <vt:lpstr>Visio</vt:lpstr>
      <vt:lpstr>802 5 GHz Tutorial</vt:lpstr>
      <vt:lpstr>Abstract</vt:lpstr>
      <vt:lpstr>Agenda for 2013-03-18</vt:lpstr>
      <vt:lpstr>Current FCC Policy Initiatives</vt:lpstr>
      <vt:lpstr>US 5 GHz TAXONOMY</vt:lpstr>
      <vt:lpstr>Band plan with new spectrum  Importance of Additional Spectrum</vt:lpstr>
      <vt:lpstr>Canadian 5 GHz situation</vt:lpstr>
      <vt:lpstr>EU 5 GHz bands and rules evolved</vt:lpstr>
      <vt:lpstr>EU-27 situation</vt:lpstr>
      <vt:lpstr>PowerPoint Presentation</vt:lpstr>
      <vt:lpstr>5 GHz in Europe today</vt:lpstr>
      <vt:lpstr>Sharing with other primary services</vt:lpstr>
      <vt:lpstr>Sharing with DFS</vt:lpstr>
      <vt:lpstr>Different phases of DFS</vt:lpstr>
      <vt:lpstr>DFS requirement values</vt:lpstr>
      <vt:lpstr>Radar test signals</vt:lpstr>
      <vt:lpstr>Radar test signals (cont’d)</vt:lpstr>
      <vt:lpstr>PowerPoint Presentation</vt:lpstr>
      <vt:lpstr>Contents</vt:lpstr>
      <vt:lpstr>Terminology</vt:lpstr>
      <vt:lpstr>Mission</vt:lpstr>
      <vt:lpstr>V2V Safety</vt:lpstr>
      <vt:lpstr>Joint US DOT – OEM research</vt:lpstr>
      <vt:lpstr>How does it work? (high level)</vt:lpstr>
      <vt:lpstr>V2V Safety Use Cases</vt:lpstr>
      <vt:lpstr>V2V Safety Use Cases</vt:lpstr>
      <vt:lpstr>V2V Safety Use Cases</vt:lpstr>
      <vt:lpstr>PowerPoint Presentation</vt:lpstr>
      <vt:lpstr>PowerPoint Presentation</vt:lpstr>
      <vt:lpstr>Future of DSRC</vt:lpstr>
      <vt:lpstr>How does it work? (details)</vt:lpstr>
      <vt:lpstr>IEEE 802.11p-2010</vt:lpstr>
      <vt:lpstr>DSRC Spectrum</vt:lpstr>
      <vt:lpstr>DSRC Spectrum</vt:lpstr>
      <vt:lpstr>DSRC Spectrum</vt:lpstr>
      <vt:lpstr>DSRC and 802.11ac</vt:lpstr>
      <vt:lpstr>Some detection challenges</vt:lpstr>
      <vt:lpstr>Conclusions – DSRC Tutorial</vt:lpstr>
      <vt:lpstr>Backup Slides</vt:lpstr>
      <vt:lpstr>Pending 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2012-11-02T16:14:11Z</dcterms:created>
  <dcterms:modified xsi:type="dcterms:W3CDTF">2013-03-20T10:11:46Z</dcterms:modified>
</cp:coreProperties>
</file>