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5" r:id="rId2"/>
    <p:sldId id="321" r:id="rId3"/>
    <p:sldId id="287" r:id="rId4"/>
    <p:sldId id="364" r:id="rId5"/>
    <p:sldId id="302" r:id="rId6"/>
    <p:sldId id="360" r:id="rId7"/>
    <p:sldId id="358" r:id="rId8"/>
    <p:sldId id="361" r:id="rId9"/>
    <p:sldId id="359" r:id="rId10"/>
    <p:sldId id="362" r:id="rId11"/>
    <p:sldId id="36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B05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80" d="100"/>
          <a:sy n="80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 2013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 2013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err="1" smtClean="0"/>
              <a:t>0282r0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pt.org/Documents/se-24/5943/M65_26R0_SE24_WI39_way_forward_f-inaldoc" TargetMode="External"/><Relationship Id="rId2" Type="http://schemas.openxmlformats.org/officeDocument/2006/relationships/hyperlink" Target="http://en.wikipedia.org/wiki/List_of_WLAN_channe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c.europa.eu/enterprise/sectors/rtte/documents/legislation/review/index_en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arpspeed.com/lovette1.html" TargetMode="External"/><Relationship Id="rId2" Type="http://schemas.openxmlformats.org/officeDocument/2006/relationships/hyperlink" Target="http://www.fcc.gov/events/35-ghz-worksho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mentor.ieee.org/802.18/dcn/13/18-13-0017-01-0000-fcc-5-ghz-unii-rules-revision-nprm.docm" TargetMode="External"/><Relationship Id="rId4" Type="http://schemas.openxmlformats.org/officeDocument/2006/relationships/hyperlink" Target="http://hraunfoss.fcc.gov/edocs_public/attachmatch/FCC-13-22A1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.gc.ca/eic/site/smt-gst.nsf/eng/sf09831.html" TargetMode="External"/><Relationship Id="rId2" Type="http://schemas.openxmlformats.org/officeDocument/2006/relationships/hyperlink" Target="http://www.ic.gc.ca/eic/site/smt-gst.nsf/eng/sf10497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ies.cisco.com/servlet/JiveServlet/downloadBody/32446-102-2-58832/Plum%20Jan2013%20Future%20proofing%20Wi-Fi.pdf.pdf" TargetMode="External"/><Relationship Id="rId2" Type="http://schemas.openxmlformats.org/officeDocument/2006/relationships/hyperlink" Target="http://blogs.ec.europa.eu/neelie-kroes/spectrum-shar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 5 GHz Tutorial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2013-03-12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402068"/>
              </p:ext>
            </p:extLst>
          </p:nvPr>
        </p:nvGraphicFramePr>
        <p:xfrm>
          <a:off x="534988" y="2505075"/>
          <a:ext cx="7920037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8606510" imgH="2805156" progId="Word.Document.8">
                  <p:embed/>
                </p:oleObj>
              </mc:Choice>
              <mc:Fallback>
                <p:oleObj name="Document" r:id="rId4" imgW="8606510" imgH="280515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sz="2800" b="0" dirty="0" smtClean="0"/>
              <a:t>Backup Slides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D81720F-314E-4345-8C0B-256707FBDFE0}" type="slidenum">
              <a:rPr lang="en-US" smtClean="0"/>
              <a:pPr>
                <a:defRPr/>
              </a:pPr>
              <a:t>10</a:t>
            </a:fld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3290501"/>
            <a:ext cx="8871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en.wikipedia.org/wiki/List_of_WLAN_channels</a:t>
            </a:r>
            <a:endParaRPr lang="en-US" sz="1800" dirty="0" smtClean="0"/>
          </a:p>
          <a:p>
            <a:r>
              <a:rPr lang="en-US" sz="1800" dirty="0" err="1" smtClean="0"/>
              <a:t>CEPT</a:t>
            </a:r>
            <a:r>
              <a:rPr lang="en-US" sz="1800" dirty="0" smtClean="0"/>
              <a:t> </a:t>
            </a:r>
            <a:r>
              <a:rPr lang="en-US" sz="1800" dirty="0" err="1" smtClean="0"/>
              <a:t>SE24</a:t>
            </a:r>
            <a:r>
              <a:rPr lang="en-US" sz="1800" dirty="0" smtClean="0"/>
              <a:t> on 5725-5875 MHz:</a:t>
            </a:r>
          </a:p>
          <a:p>
            <a:r>
              <a:rPr lang="en-US" sz="1800" dirty="0" smtClean="0">
                <a:hlinkClick r:id="rId3"/>
              </a:rPr>
              <a:t>http://www.cept.org/Documents/se-24/5943/M65_26R0_SE24_WI39_way_forward_f-inaldoc</a:t>
            </a:r>
            <a:r>
              <a:rPr lang="en-US" sz="1800" dirty="0" smtClean="0"/>
              <a:t>  </a:t>
            </a:r>
          </a:p>
          <a:p>
            <a:r>
              <a:rPr lang="en-US" sz="1800" dirty="0" err="1" smtClean="0"/>
              <a:t>R&amp;TTE</a:t>
            </a:r>
            <a:r>
              <a:rPr lang="en-US" sz="1800" dirty="0" smtClean="0"/>
              <a:t> Directive 17 October 2012</a:t>
            </a:r>
          </a:p>
          <a:p>
            <a:r>
              <a:rPr lang="en-US" sz="1800" u="sng" dirty="0">
                <a:hlinkClick r:id="rId4"/>
              </a:rPr>
              <a:t>http://</a:t>
            </a:r>
            <a:r>
              <a:rPr lang="en-US" sz="1800" u="sng" dirty="0" smtClean="0">
                <a:hlinkClick r:id="rId4"/>
              </a:rPr>
              <a:t>ec.europa.eu/enterprise/sectors/rtte/documents/legislation/review/index_en.htm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842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 smtClean="0"/>
              <a:t>This document contains agenda and initial US/Canada/EU slides for the 5 GHz tutorial</a:t>
            </a:r>
          </a:p>
          <a:p>
            <a:pPr algn="ctr">
              <a:buFontTx/>
              <a:buNone/>
            </a:pPr>
            <a:endParaRPr lang="en-US" b="0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2013-03-18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March 2013 US/CAN regulatory situation, and EU-27 </a:t>
            </a:r>
            <a:r>
              <a:rPr lang="en-US" dirty="0" smtClean="0"/>
              <a:t>activity</a:t>
            </a:r>
          </a:p>
          <a:p>
            <a:r>
              <a:rPr lang="en-US" dirty="0"/>
              <a:t>Mika and Stephen/Chris with big picture views, including primary service detection/coordination </a:t>
            </a:r>
          </a:p>
          <a:p>
            <a:r>
              <a:rPr lang="en-US" dirty="0" err="1" smtClean="0"/>
              <a:t>Subir</a:t>
            </a:r>
            <a:r>
              <a:rPr lang="en-US" dirty="0" smtClean="0"/>
              <a:t>, John </a:t>
            </a:r>
            <a:r>
              <a:rPr lang="en-US" dirty="0"/>
              <a:t>and Peter with views on registration, frequency coordination, geo-location as applied to the bands we discuss.</a:t>
            </a:r>
          </a:p>
          <a:p>
            <a:r>
              <a:rPr lang="en-US" dirty="0" smtClean="0"/>
              <a:t>John Kenney update on ITS</a:t>
            </a:r>
          </a:p>
          <a:p>
            <a:r>
              <a:rPr lang="en-US" dirty="0" smtClean="0"/>
              <a:t>Q&amp;A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FCC Policy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TV Band Auctions  (Docket 12-268)</a:t>
            </a:r>
          </a:p>
          <a:p>
            <a:r>
              <a:rPr lang="en-US" dirty="0" smtClean="0"/>
              <a:t>3.5 GHz Commercial Operations  (Docket 12-354)</a:t>
            </a:r>
          </a:p>
          <a:p>
            <a:pPr lvl="1"/>
            <a:r>
              <a:rPr lang="en-US" dirty="0" smtClean="0"/>
              <a:t>FCC 3.5 </a:t>
            </a:r>
            <a:r>
              <a:rPr lang="en-US" dirty="0"/>
              <a:t>GHz Workshop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www.fcc.gov/events/35-ghz-workshop</a:t>
            </a:r>
            <a:r>
              <a:rPr lang="en-US" dirty="0" smtClean="0"/>
              <a:t> </a:t>
            </a:r>
          </a:p>
          <a:p>
            <a:r>
              <a:rPr lang="en-US" dirty="0" smtClean="0"/>
              <a:t>Next Generation Unlicensed, Revision of Part 15 to Permit Unlicensed National Information Infrastructure Devices in the 5 GHz Band (Docket 13-49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Apple 1995 National Information Infrastructure proposal</a:t>
            </a:r>
          </a:p>
          <a:p>
            <a:pPr lvl="1"/>
            <a:r>
              <a:rPr lang="en-US" dirty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://www.warpspeed.com/lovette1.html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7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US 5 GHz TAXONOMY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305800" cy="3810000"/>
          </a:xfrm>
        </p:spPr>
        <p:txBody>
          <a:bodyPr/>
          <a:lstStyle/>
          <a:p>
            <a:pPr marL="0" lvl="1" indent="0">
              <a:buNone/>
            </a:pPr>
            <a:endParaRPr lang="en-US" dirty="0" smtClean="0">
              <a:hlinkClick r:id="rId4"/>
            </a:endParaRPr>
          </a:p>
          <a:p>
            <a:pPr marL="342900" lvl="1" indent="-342900">
              <a:buFontTx/>
              <a:buChar char="•"/>
            </a:pP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hraunfoss.fcc.gov/edocs_public/attachmatch/FCC-13-22A1.pdf</a:t>
            </a:r>
            <a:r>
              <a:rPr lang="en-US" sz="1400" dirty="0" smtClean="0"/>
              <a:t>  (plain)</a:t>
            </a:r>
          </a:p>
          <a:p>
            <a:pPr marL="342900" lvl="1" indent="-342900">
              <a:buFontTx/>
              <a:buChar char="•"/>
            </a:pPr>
            <a:r>
              <a:rPr lang="en-US" sz="1400" b="1" dirty="0">
                <a:hlinkClick r:id="rId5"/>
              </a:rPr>
              <a:t>https://</a:t>
            </a:r>
            <a:r>
              <a:rPr lang="en-US" sz="1400" b="1" dirty="0" smtClean="0">
                <a:hlinkClick r:id="rId5"/>
              </a:rPr>
              <a:t>mentor.ieee.org/802.18/dcn/13/18-13-0017-01-0000-fcc-5-ghz-unii-rules-revision-nprm.docm</a:t>
            </a:r>
            <a:r>
              <a:rPr lang="en-US" sz="1400" b="1" dirty="0" smtClean="0"/>
              <a:t> </a:t>
            </a:r>
            <a:r>
              <a:rPr lang="en-US" sz="1400" dirty="0" smtClean="0"/>
              <a:t>(highlights)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r>
              <a:rPr lang="en-US" sz="1400" dirty="0" smtClean="0"/>
              <a:t>U-</a:t>
            </a:r>
            <a:r>
              <a:rPr lang="en-US" sz="1400" dirty="0" err="1" smtClean="0"/>
              <a:t>NII</a:t>
            </a:r>
            <a:r>
              <a:rPr lang="en-US" sz="1400" dirty="0" smtClean="0"/>
              <a:t>-1  </a:t>
            </a:r>
            <a:r>
              <a:rPr lang="en-US" sz="1400" dirty="0"/>
              <a:t>=  5150-5250</a:t>
            </a:r>
          </a:p>
          <a:p>
            <a:r>
              <a:rPr lang="en-US" sz="1400" dirty="0"/>
              <a:t>U-</a:t>
            </a:r>
            <a:r>
              <a:rPr lang="en-US" sz="1400" dirty="0" err="1"/>
              <a:t>NII</a:t>
            </a:r>
            <a:r>
              <a:rPr lang="en-US" sz="1400" dirty="0"/>
              <a:t>-</a:t>
            </a:r>
            <a:r>
              <a:rPr lang="en-US" sz="1400" dirty="0" err="1"/>
              <a:t>2A</a:t>
            </a:r>
            <a:r>
              <a:rPr lang="en-US" sz="1400" dirty="0"/>
              <a:t>   =  5250-5350</a:t>
            </a:r>
          </a:p>
          <a:p>
            <a:r>
              <a:rPr lang="en-US" sz="1400" dirty="0"/>
              <a:t>U-</a:t>
            </a:r>
            <a:r>
              <a:rPr lang="en-US" sz="1400" dirty="0" err="1"/>
              <a:t>NII</a:t>
            </a:r>
            <a:r>
              <a:rPr lang="en-US" sz="1400" dirty="0"/>
              <a:t>-</a:t>
            </a:r>
            <a:r>
              <a:rPr lang="en-US" sz="1400" dirty="0" err="1"/>
              <a:t>2B</a:t>
            </a:r>
            <a:r>
              <a:rPr lang="en-US" sz="1400" dirty="0"/>
              <a:t>  = 5350-5470 NEW</a:t>
            </a:r>
          </a:p>
          <a:p>
            <a:r>
              <a:rPr lang="en-US" sz="1400" dirty="0"/>
              <a:t>U-</a:t>
            </a:r>
            <a:r>
              <a:rPr lang="en-US" sz="1400" dirty="0" err="1"/>
              <a:t>NII</a:t>
            </a:r>
            <a:r>
              <a:rPr lang="en-US" sz="1400" dirty="0"/>
              <a:t>-</a:t>
            </a:r>
            <a:r>
              <a:rPr lang="en-US" sz="1400" dirty="0" err="1"/>
              <a:t>2C</a:t>
            </a:r>
            <a:r>
              <a:rPr lang="en-US" sz="1400" dirty="0"/>
              <a:t>  = 5470-5725 </a:t>
            </a:r>
          </a:p>
          <a:p>
            <a:r>
              <a:rPr lang="en-US" sz="1400" dirty="0"/>
              <a:t>U-</a:t>
            </a:r>
            <a:r>
              <a:rPr lang="en-US" sz="1400" dirty="0" err="1"/>
              <a:t>NII</a:t>
            </a:r>
            <a:r>
              <a:rPr lang="en-US" sz="1400" dirty="0"/>
              <a:t>-3 = 5725-5825 (NEW Proposal to extend to 5850)</a:t>
            </a:r>
          </a:p>
          <a:p>
            <a:r>
              <a:rPr lang="en-US" sz="1400" dirty="0"/>
              <a:t>U-</a:t>
            </a:r>
            <a:r>
              <a:rPr lang="en-US" sz="1400" dirty="0" err="1"/>
              <a:t>NII</a:t>
            </a:r>
            <a:r>
              <a:rPr lang="en-US" sz="1400" dirty="0"/>
              <a:t>-4  = 5850-5925  (NEW</a:t>
            </a:r>
            <a:r>
              <a:rPr lang="en-US" sz="1400" dirty="0" smtClean="0"/>
              <a:t>)</a:t>
            </a:r>
          </a:p>
          <a:p>
            <a:pPr marL="0" indent="0">
              <a:buNone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5085193"/>
              </p:ext>
            </p:extLst>
          </p:nvPr>
        </p:nvGraphicFramePr>
        <p:xfrm>
          <a:off x="1752600" y="1447800"/>
          <a:ext cx="5761037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Visio" r:id="rId6" imgW="5761747" imgH="961147" progId="Visio.Drawing.11">
                  <p:embed/>
                </p:oleObj>
              </mc:Choice>
              <mc:Fallback>
                <p:oleObj name="Visio" r:id="rId6" imgW="5761747" imgH="96114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2600" y="1447800"/>
                        <a:ext cx="5761037" cy="96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dirty="0" smtClean="0"/>
              <a:t>Band plan with new spectrum </a:t>
            </a:r>
            <a:br>
              <a:rPr lang="en-US" sz="2700" dirty="0" smtClean="0"/>
            </a:br>
            <a:r>
              <a:rPr lang="en-US" dirty="0" smtClean="0"/>
              <a:t>Importance of Additional Spectrum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819400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Wide bandwidth channels desired to support high throughput requirements</a:t>
            </a:r>
          </a:p>
          <a:p>
            <a:pPr>
              <a:defRPr/>
            </a:pPr>
            <a:r>
              <a:rPr lang="en-US" dirty="0" smtClean="0"/>
              <a:t>At the same time, large number non-overlapping channels desired to support high </a:t>
            </a:r>
            <a:r>
              <a:rPr lang="en-US" dirty="0" err="1" smtClean="0"/>
              <a:t>QoS</a:t>
            </a:r>
            <a:r>
              <a:rPr lang="en-US" dirty="0" smtClean="0"/>
              <a:t> requirements</a:t>
            </a:r>
          </a:p>
          <a:p>
            <a:pPr lvl="1">
              <a:defRPr/>
            </a:pPr>
            <a:r>
              <a:rPr lang="en-US" dirty="0" smtClean="0"/>
              <a:t>To avoid co-channel interference</a:t>
            </a:r>
          </a:p>
          <a:p>
            <a:pPr>
              <a:defRPr/>
            </a:pPr>
            <a:r>
              <a:rPr lang="en-US" dirty="0" smtClean="0"/>
              <a:t>Current UNII spectrum allows only</a:t>
            </a:r>
          </a:p>
          <a:p>
            <a:pPr lvl="1">
              <a:defRPr/>
            </a:pPr>
            <a:r>
              <a:rPr lang="en-US" b="1" dirty="0" smtClean="0"/>
              <a:t>Six</a:t>
            </a:r>
            <a:r>
              <a:rPr lang="en-US" dirty="0" smtClean="0"/>
              <a:t> 80 MHz channels</a:t>
            </a:r>
          </a:p>
          <a:p>
            <a:pPr lvl="1">
              <a:defRPr/>
            </a:pPr>
            <a:r>
              <a:rPr lang="en-US" b="1" dirty="0" smtClean="0"/>
              <a:t>Two</a:t>
            </a:r>
            <a:r>
              <a:rPr lang="en-US" dirty="0" smtClean="0"/>
              <a:t> 160 MHz channels</a:t>
            </a:r>
          </a:p>
          <a:p>
            <a:pPr>
              <a:defRPr/>
            </a:pPr>
            <a:r>
              <a:rPr lang="en-US" dirty="0" smtClean="0"/>
              <a:t>Additional unlicensed use of 5.35-5.47 GHz and 5.85-5.925 GHz would allow</a:t>
            </a:r>
          </a:p>
          <a:p>
            <a:pPr lvl="1">
              <a:defRPr/>
            </a:pPr>
            <a:r>
              <a:rPr lang="en-US" b="1" dirty="0" smtClean="0"/>
              <a:t>Nine </a:t>
            </a:r>
            <a:r>
              <a:rPr lang="en-US" dirty="0" smtClean="0"/>
              <a:t>80 MHz channels</a:t>
            </a:r>
          </a:p>
          <a:p>
            <a:pPr lvl="1">
              <a:defRPr/>
            </a:pPr>
            <a:r>
              <a:rPr lang="en-US" b="1" dirty="0" smtClean="0"/>
              <a:t>Four</a:t>
            </a:r>
            <a:r>
              <a:rPr lang="en-US" dirty="0" smtClean="0"/>
              <a:t> 160 MHz channels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61354B5-23E1-43E2-8351-5493153266E1}" type="slidenum">
              <a:rPr lang="en-US" smtClean="0"/>
              <a:pPr/>
              <a:t>6</a:t>
            </a:fld>
            <a:endParaRPr lang="en-US" smtClean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0" y="4191000"/>
            <a:ext cx="9144000" cy="2205038"/>
            <a:chOff x="-987830" y="3385726"/>
            <a:chExt cx="10893830" cy="2683287"/>
          </a:xfrm>
        </p:grpSpPr>
        <p:sp>
          <p:nvSpPr>
            <p:cNvPr id="6" name="Trapezoid 5"/>
            <p:cNvSpPr/>
            <p:nvPr/>
          </p:nvSpPr>
          <p:spPr bwMode="auto">
            <a:xfrm>
              <a:off x="837265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" name="Trapezoid 6"/>
            <p:cNvSpPr/>
            <p:nvPr/>
          </p:nvSpPr>
          <p:spPr bwMode="auto">
            <a:xfrm>
              <a:off x="1066111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8" name="Trapezoid 7"/>
            <p:cNvSpPr/>
            <p:nvPr/>
          </p:nvSpPr>
          <p:spPr bwMode="auto">
            <a:xfrm>
              <a:off x="1294958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" name="Trapezoid 8"/>
            <p:cNvSpPr/>
            <p:nvPr/>
          </p:nvSpPr>
          <p:spPr bwMode="auto">
            <a:xfrm>
              <a:off x="1523803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" name="Trapezoid 9"/>
            <p:cNvSpPr/>
            <p:nvPr/>
          </p:nvSpPr>
          <p:spPr bwMode="auto">
            <a:xfrm>
              <a:off x="1752650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" name="Trapezoid 10"/>
            <p:cNvSpPr/>
            <p:nvPr/>
          </p:nvSpPr>
          <p:spPr bwMode="auto">
            <a:xfrm>
              <a:off x="1981495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" name="Trapezoid 11"/>
            <p:cNvSpPr/>
            <p:nvPr/>
          </p:nvSpPr>
          <p:spPr bwMode="auto">
            <a:xfrm>
              <a:off x="221034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" name="Trapezoid 12"/>
            <p:cNvSpPr/>
            <p:nvPr/>
          </p:nvSpPr>
          <p:spPr bwMode="auto">
            <a:xfrm>
              <a:off x="2439187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" name="Trapezoid 13"/>
            <p:cNvSpPr/>
            <p:nvPr/>
          </p:nvSpPr>
          <p:spPr bwMode="auto">
            <a:xfrm>
              <a:off x="4495020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" name="Trapezoid 14"/>
            <p:cNvSpPr/>
            <p:nvPr/>
          </p:nvSpPr>
          <p:spPr bwMode="auto">
            <a:xfrm>
              <a:off x="4723866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6" name="Trapezoid 15"/>
            <p:cNvSpPr/>
            <p:nvPr/>
          </p:nvSpPr>
          <p:spPr bwMode="auto">
            <a:xfrm>
              <a:off x="495271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7" name="Trapezoid 16"/>
            <p:cNvSpPr/>
            <p:nvPr/>
          </p:nvSpPr>
          <p:spPr bwMode="auto">
            <a:xfrm>
              <a:off x="5181558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8" name="Trapezoid 17"/>
            <p:cNvSpPr/>
            <p:nvPr/>
          </p:nvSpPr>
          <p:spPr bwMode="auto">
            <a:xfrm>
              <a:off x="5410404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9" name="Trapezoid 18"/>
            <p:cNvSpPr/>
            <p:nvPr/>
          </p:nvSpPr>
          <p:spPr bwMode="auto">
            <a:xfrm>
              <a:off x="5639250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0" name="Trapezoid 19"/>
            <p:cNvSpPr/>
            <p:nvPr/>
          </p:nvSpPr>
          <p:spPr bwMode="auto">
            <a:xfrm>
              <a:off x="5868097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1" name="Trapezoid 20"/>
            <p:cNvSpPr/>
            <p:nvPr/>
          </p:nvSpPr>
          <p:spPr bwMode="auto">
            <a:xfrm>
              <a:off x="6096942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2" name="Trapezoid 21"/>
            <p:cNvSpPr/>
            <p:nvPr/>
          </p:nvSpPr>
          <p:spPr bwMode="auto">
            <a:xfrm>
              <a:off x="6323897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3" name="Trapezoid 22"/>
            <p:cNvSpPr/>
            <p:nvPr/>
          </p:nvSpPr>
          <p:spPr bwMode="auto">
            <a:xfrm>
              <a:off x="6552744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4" name="Trapezoid 23"/>
            <p:cNvSpPr/>
            <p:nvPr/>
          </p:nvSpPr>
          <p:spPr bwMode="auto">
            <a:xfrm>
              <a:off x="6781589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5" name="Trapezoid 24"/>
            <p:cNvSpPr/>
            <p:nvPr/>
          </p:nvSpPr>
          <p:spPr bwMode="auto">
            <a:xfrm>
              <a:off x="7314933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6" name="Trapezoid 25"/>
            <p:cNvSpPr/>
            <p:nvPr/>
          </p:nvSpPr>
          <p:spPr bwMode="auto">
            <a:xfrm>
              <a:off x="7543779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7" name="Trapezoid 26"/>
            <p:cNvSpPr/>
            <p:nvPr/>
          </p:nvSpPr>
          <p:spPr bwMode="auto">
            <a:xfrm>
              <a:off x="7772625" y="4121747"/>
              <a:ext cx="228847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28" name="Trapezoid 27"/>
            <p:cNvSpPr/>
            <p:nvPr/>
          </p:nvSpPr>
          <p:spPr bwMode="auto">
            <a:xfrm>
              <a:off x="8001472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0" name="Trapezoid 29"/>
            <p:cNvSpPr/>
            <p:nvPr/>
          </p:nvSpPr>
          <p:spPr bwMode="auto">
            <a:xfrm>
              <a:off x="837265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1" name="Trapezoid 30"/>
            <p:cNvSpPr/>
            <p:nvPr/>
          </p:nvSpPr>
          <p:spPr bwMode="auto">
            <a:xfrm>
              <a:off x="1294958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2" name="Trapezoid 31"/>
            <p:cNvSpPr/>
            <p:nvPr/>
          </p:nvSpPr>
          <p:spPr bwMode="auto">
            <a:xfrm>
              <a:off x="1752650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3" name="Trapezoid 32"/>
            <p:cNvSpPr/>
            <p:nvPr/>
          </p:nvSpPr>
          <p:spPr bwMode="auto">
            <a:xfrm>
              <a:off x="2210342" y="4384473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4" name="Trapezoid 33"/>
            <p:cNvSpPr/>
            <p:nvPr/>
          </p:nvSpPr>
          <p:spPr bwMode="auto">
            <a:xfrm>
              <a:off x="4495020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5" name="Trapezoid 34"/>
            <p:cNvSpPr/>
            <p:nvPr/>
          </p:nvSpPr>
          <p:spPr bwMode="auto">
            <a:xfrm>
              <a:off x="4952712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6" name="Trapezoid 35"/>
            <p:cNvSpPr/>
            <p:nvPr/>
          </p:nvSpPr>
          <p:spPr bwMode="auto">
            <a:xfrm>
              <a:off x="5410404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7" name="Trapezoid 36"/>
            <p:cNvSpPr/>
            <p:nvPr/>
          </p:nvSpPr>
          <p:spPr bwMode="auto">
            <a:xfrm>
              <a:off x="5868097" y="4384473"/>
              <a:ext cx="455800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8" name="Trapezoid 37"/>
            <p:cNvSpPr/>
            <p:nvPr/>
          </p:nvSpPr>
          <p:spPr bwMode="auto">
            <a:xfrm>
              <a:off x="6323897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39" name="Trapezoid 38"/>
            <p:cNvSpPr/>
            <p:nvPr/>
          </p:nvSpPr>
          <p:spPr bwMode="auto">
            <a:xfrm>
              <a:off x="7314933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0" name="Trapezoid 39"/>
            <p:cNvSpPr/>
            <p:nvPr/>
          </p:nvSpPr>
          <p:spPr bwMode="auto">
            <a:xfrm>
              <a:off x="7772625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837265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1752650" y="4649131"/>
              <a:ext cx="913492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3" name="Trapezoid 42"/>
            <p:cNvSpPr/>
            <p:nvPr/>
          </p:nvSpPr>
          <p:spPr bwMode="auto">
            <a:xfrm>
              <a:off x="4495020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5410404" y="4649131"/>
              <a:ext cx="913492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7314933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42" name="TextBox 220"/>
            <p:cNvSpPr txBox="1">
              <a:spLocks noChangeArrowheads="1"/>
            </p:cNvSpPr>
            <p:nvPr/>
          </p:nvSpPr>
          <p:spPr bwMode="auto">
            <a:xfrm rot="10800000">
              <a:off x="7010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144</a:t>
              </a:r>
            </a:p>
          </p:txBody>
        </p:sp>
        <p:sp>
          <p:nvSpPr>
            <p:cNvPr id="4143" name="TextBox 221"/>
            <p:cNvSpPr txBox="1">
              <a:spLocks noChangeArrowheads="1"/>
            </p:cNvSpPr>
            <p:nvPr/>
          </p:nvSpPr>
          <p:spPr bwMode="auto">
            <a:xfrm rot="10800000">
              <a:off x="6781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140</a:t>
              </a:r>
            </a:p>
          </p:txBody>
        </p:sp>
        <p:sp>
          <p:nvSpPr>
            <p:cNvPr id="4144" name="TextBox 222"/>
            <p:cNvSpPr txBox="1">
              <a:spLocks noChangeArrowheads="1"/>
            </p:cNvSpPr>
            <p:nvPr/>
          </p:nvSpPr>
          <p:spPr bwMode="auto">
            <a:xfrm rot="10800000">
              <a:off x="6553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136</a:t>
              </a:r>
            </a:p>
          </p:txBody>
        </p:sp>
        <p:sp>
          <p:nvSpPr>
            <p:cNvPr id="4145" name="TextBox 223"/>
            <p:cNvSpPr txBox="1">
              <a:spLocks noChangeArrowheads="1"/>
            </p:cNvSpPr>
            <p:nvPr/>
          </p:nvSpPr>
          <p:spPr bwMode="auto">
            <a:xfrm rot="10800000">
              <a:off x="6324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132</a:t>
              </a:r>
            </a:p>
          </p:txBody>
        </p:sp>
        <p:sp>
          <p:nvSpPr>
            <p:cNvPr id="4146" name="TextBox 224"/>
            <p:cNvSpPr txBox="1">
              <a:spLocks noChangeArrowheads="1"/>
            </p:cNvSpPr>
            <p:nvPr/>
          </p:nvSpPr>
          <p:spPr bwMode="auto">
            <a:xfrm rot="10800000">
              <a:off x="6096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128</a:t>
              </a:r>
            </a:p>
          </p:txBody>
        </p:sp>
        <p:sp>
          <p:nvSpPr>
            <p:cNvPr id="4147" name="TextBox 225"/>
            <p:cNvSpPr txBox="1">
              <a:spLocks noChangeArrowheads="1"/>
            </p:cNvSpPr>
            <p:nvPr/>
          </p:nvSpPr>
          <p:spPr bwMode="auto">
            <a:xfrm rot="10800000">
              <a:off x="5867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124</a:t>
              </a:r>
            </a:p>
          </p:txBody>
        </p:sp>
        <p:sp>
          <p:nvSpPr>
            <p:cNvPr id="4148" name="TextBox 226"/>
            <p:cNvSpPr txBox="1">
              <a:spLocks noChangeArrowheads="1"/>
            </p:cNvSpPr>
            <p:nvPr/>
          </p:nvSpPr>
          <p:spPr bwMode="auto">
            <a:xfrm rot="10800000">
              <a:off x="5638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120</a:t>
              </a:r>
            </a:p>
          </p:txBody>
        </p:sp>
        <p:sp>
          <p:nvSpPr>
            <p:cNvPr id="4149" name="TextBox 227"/>
            <p:cNvSpPr txBox="1">
              <a:spLocks noChangeArrowheads="1"/>
            </p:cNvSpPr>
            <p:nvPr/>
          </p:nvSpPr>
          <p:spPr bwMode="auto">
            <a:xfrm rot="10800000">
              <a:off x="5410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116</a:t>
              </a:r>
            </a:p>
          </p:txBody>
        </p:sp>
        <p:sp>
          <p:nvSpPr>
            <p:cNvPr id="4150" name="TextBox 228"/>
            <p:cNvSpPr txBox="1">
              <a:spLocks noChangeArrowheads="1"/>
            </p:cNvSpPr>
            <p:nvPr/>
          </p:nvSpPr>
          <p:spPr bwMode="auto">
            <a:xfrm rot="10800000">
              <a:off x="5181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112</a:t>
              </a:r>
            </a:p>
          </p:txBody>
        </p:sp>
        <p:sp>
          <p:nvSpPr>
            <p:cNvPr id="4151" name="TextBox 229"/>
            <p:cNvSpPr txBox="1">
              <a:spLocks noChangeArrowheads="1"/>
            </p:cNvSpPr>
            <p:nvPr/>
          </p:nvSpPr>
          <p:spPr bwMode="auto">
            <a:xfrm rot="10800000">
              <a:off x="4953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108</a:t>
              </a:r>
            </a:p>
          </p:txBody>
        </p:sp>
        <p:sp>
          <p:nvSpPr>
            <p:cNvPr id="4152" name="TextBox 230"/>
            <p:cNvSpPr txBox="1">
              <a:spLocks noChangeArrowheads="1"/>
            </p:cNvSpPr>
            <p:nvPr/>
          </p:nvSpPr>
          <p:spPr bwMode="auto">
            <a:xfrm rot="10800000">
              <a:off x="4724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104</a:t>
              </a:r>
            </a:p>
          </p:txBody>
        </p:sp>
        <p:sp>
          <p:nvSpPr>
            <p:cNvPr id="4153" name="TextBox 231"/>
            <p:cNvSpPr txBox="1">
              <a:spLocks noChangeArrowheads="1"/>
            </p:cNvSpPr>
            <p:nvPr/>
          </p:nvSpPr>
          <p:spPr bwMode="auto">
            <a:xfrm rot="10800000">
              <a:off x="4495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100</a:t>
              </a:r>
            </a:p>
          </p:txBody>
        </p:sp>
        <p:sp>
          <p:nvSpPr>
            <p:cNvPr id="4154" name="TextBox 232"/>
            <p:cNvSpPr txBox="1">
              <a:spLocks noChangeArrowheads="1"/>
            </p:cNvSpPr>
            <p:nvPr/>
          </p:nvSpPr>
          <p:spPr bwMode="auto">
            <a:xfrm rot="10800000">
              <a:off x="8229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165</a:t>
              </a:r>
              <a:endParaRPr lang="en-US" sz="1400" baseline="30000"/>
            </a:p>
          </p:txBody>
        </p:sp>
        <p:sp>
          <p:nvSpPr>
            <p:cNvPr id="4155" name="TextBox 233"/>
            <p:cNvSpPr txBox="1">
              <a:spLocks noChangeArrowheads="1"/>
            </p:cNvSpPr>
            <p:nvPr/>
          </p:nvSpPr>
          <p:spPr bwMode="auto">
            <a:xfrm rot="10800000">
              <a:off x="8001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161</a:t>
              </a:r>
            </a:p>
          </p:txBody>
        </p:sp>
        <p:sp>
          <p:nvSpPr>
            <p:cNvPr id="4156" name="TextBox 234"/>
            <p:cNvSpPr txBox="1">
              <a:spLocks noChangeArrowheads="1"/>
            </p:cNvSpPr>
            <p:nvPr/>
          </p:nvSpPr>
          <p:spPr bwMode="auto">
            <a:xfrm rot="10800000">
              <a:off x="7772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157</a:t>
              </a:r>
            </a:p>
          </p:txBody>
        </p:sp>
        <p:sp>
          <p:nvSpPr>
            <p:cNvPr id="4157" name="TextBox 235"/>
            <p:cNvSpPr txBox="1">
              <a:spLocks noChangeArrowheads="1"/>
            </p:cNvSpPr>
            <p:nvPr/>
          </p:nvSpPr>
          <p:spPr bwMode="auto">
            <a:xfrm rot="10800000">
              <a:off x="7543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153</a:t>
              </a:r>
            </a:p>
          </p:txBody>
        </p:sp>
        <p:sp>
          <p:nvSpPr>
            <p:cNvPr id="4158" name="TextBox 236"/>
            <p:cNvSpPr txBox="1">
              <a:spLocks noChangeArrowheads="1"/>
            </p:cNvSpPr>
            <p:nvPr/>
          </p:nvSpPr>
          <p:spPr bwMode="auto">
            <a:xfrm rot="10800000">
              <a:off x="7315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149</a:t>
              </a:r>
            </a:p>
          </p:txBody>
        </p:sp>
        <p:sp>
          <p:nvSpPr>
            <p:cNvPr id="4159" name="TextBox 237"/>
            <p:cNvSpPr txBox="1">
              <a:spLocks noChangeArrowheads="1"/>
            </p:cNvSpPr>
            <p:nvPr/>
          </p:nvSpPr>
          <p:spPr bwMode="auto">
            <a:xfrm rot="10800000">
              <a:off x="2438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64</a:t>
              </a:r>
            </a:p>
          </p:txBody>
        </p:sp>
        <p:sp>
          <p:nvSpPr>
            <p:cNvPr id="4160" name="TextBox 238"/>
            <p:cNvSpPr txBox="1">
              <a:spLocks noChangeArrowheads="1"/>
            </p:cNvSpPr>
            <p:nvPr/>
          </p:nvSpPr>
          <p:spPr bwMode="auto">
            <a:xfrm rot="10800000">
              <a:off x="2209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60</a:t>
              </a:r>
            </a:p>
          </p:txBody>
        </p:sp>
        <p:sp>
          <p:nvSpPr>
            <p:cNvPr id="4161" name="TextBox 239"/>
            <p:cNvSpPr txBox="1">
              <a:spLocks noChangeArrowheads="1"/>
            </p:cNvSpPr>
            <p:nvPr/>
          </p:nvSpPr>
          <p:spPr bwMode="auto">
            <a:xfrm rot="10800000">
              <a:off x="1981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56</a:t>
              </a:r>
            </a:p>
          </p:txBody>
        </p:sp>
        <p:sp>
          <p:nvSpPr>
            <p:cNvPr id="4162" name="TextBox 240"/>
            <p:cNvSpPr txBox="1">
              <a:spLocks noChangeArrowheads="1"/>
            </p:cNvSpPr>
            <p:nvPr/>
          </p:nvSpPr>
          <p:spPr bwMode="auto">
            <a:xfrm rot="10800000">
              <a:off x="1752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52</a:t>
              </a:r>
            </a:p>
          </p:txBody>
        </p:sp>
        <p:sp>
          <p:nvSpPr>
            <p:cNvPr id="4163" name="TextBox 241"/>
            <p:cNvSpPr txBox="1">
              <a:spLocks noChangeArrowheads="1"/>
            </p:cNvSpPr>
            <p:nvPr/>
          </p:nvSpPr>
          <p:spPr bwMode="auto">
            <a:xfrm rot="10800000">
              <a:off x="1524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48</a:t>
              </a:r>
            </a:p>
          </p:txBody>
        </p:sp>
        <p:sp>
          <p:nvSpPr>
            <p:cNvPr id="4164" name="TextBox 242"/>
            <p:cNvSpPr txBox="1">
              <a:spLocks noChangeArrowheads="1"/>
            </p:cNvSpPr>
            <p:nvPr/>
          </p:nvSpPr>
          <p:spPr bwMode="auto">
            <a:xfrm rot="10800000">
              <a:off x="1295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44</a:t>
              </a:r>
            </a:p>
          </p:txBody>
        </p:sp>
        <p:sp>
          <p:nvSpPr>
            <p:cNvPr id="4165" name="TextBox 243"/>
            <p:cNvSpPr txBox="1">
              <a:spLocks noChangeArrowheads="1"/>
            </p:cNvSpPr>
            <p:nvPr/>
          </p:nvSpPr>
          <p:spPr bwMode="auto">
            <a:xfrm rot="10800000">
              <a:off x="1066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40</a:t>
              </a:r>
            </a:p>
          </p:txBody>
        </p:sp>
        <p:sp>
          <p:nvSpPr>
            <p:cNvPr id="4166" name="TextBox 244"/>
            <p:cNvSpPr txBox="1">
              <a:spLocks noChangeArrowheads="1"/>
            </p:cNvSpPr>
            <p:nvPr/>
          </p:nvSpPr>
          <p:spPr bwMode="auto">
            <a:xfrm rot="10800000">
              <a:off x="838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36</a:t>
              </a:r>
            </a:p>
          </p:txBody>
        </p:sp>
        <p:sp>
          <p:nvSpPr>
            <p:cNvPr id="71" name="Trapezoid 70"/>
            <p:cNvSpPr/>
            <p:nvPr/>
          </p:nvSpPr>
          <p:spPr bwMode="auto">
            <a:xfrm>
              <a:off x="7010436" y="4121747"/>
              <a:ext cx="22884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2" name="Trapezoid 71"/>
            <p:cNvSpPr/>
            <p:nvPr/>
          </p:nvSpPr>
          <p:spPr bwMode="auto">
            <a:xfrm>
              <a:off x="6781589" y="4384473"/>
              <a:ext cx="457692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73" name="Trapezoid 72"/>
            <p:cNvSpPr/>
            <p:nvPr/>
          </p:nvSpPr>
          <p:spPr bwMode="auto">
            <a:xfrm>
              <a:off x="6323897" y="4649131"/>
              <a:ext cx="915384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170" name="TextBox 265"/>
            <p:cNvSpPr txBox="1">
              <a:spLocks noChangeArrowheads="1"/>
            </p:cNvSpPr>
            <p:nvPr/>
          </p:nvSpPr>
          <p:spPr bwMode="auto">
            <a:xfrm>
              <a:off x="-987830" y="3746851"/>
              <a:ext cx="1707931" cy="324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algn="r"/>
              <a:r>
                <a:rPr lang="en-US" sz="1400"/>
                <a:t>IEEE channel #</a:t>
              </a:r>
            </a:p>
          </p:txBody>
        </p:sp>
        <p:sp>
          <p:nvSpPr>
            <p:cNvPr id="4171" name="TextBox 265"/>
            <p:cNvSpPr txBox="1">
              <a:spLocks noChangeArrowheads="1"/>
            </p:cNvSpPr>
            <p:nvPr/>
          </p:nvSpPr>
          <p:spPr bwMode="auto">
            <a:xfrm>
              <a:off x="0" y="41148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20 MHz</a:t>
              </a:r>
            </a:p>
          </p:txBody>
        </p:sp>
        <p:sp>
          <p:nvSpPr>
            <p:cNvPr id="4172" name="TextBox 266"/>
            <p:cNvSpPr txBox="1">
              <a:spLocks noChangeArrowheads="1"/>
            </p:cNvSpPr>
            <p:nvPr/>
          </p:nvSpPr>
          <p:spPr bwMode="auto">
            <a:xfrm>
              <a:off x="0" y="43942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40 MHz</a:t>
              </a:r>
            </a:p>
          </p:txBody>
        </p:sp>
        <p:sp>
          <p:nvSpPr>
            <p:cNvPr id="4173" name="TextBox 266"/>
            <p:cNvSpPr txBox="1">
              <a:spLocks noChangeArrowheads="1"/>
            </p:cNvSpPr>
            <p:nvPr/>
          </p:nvSpPr>
          <p:spPr bwMode="auto">
            <a:xfrm>
              <a:off x="0" y="4648200"/>
              <a:ext cx="762000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80 MHz</a:t>
              </a:r>
            </a:p>
          </p:txBody>
        </p:sp>
        <p:sp>
          <p:nvSpPr>
            <p:cNvPr id="4174" name="TextBox 266"/>
            <p:cNvSpPr txBox="1">
              <a:spLocks noChangeArrowheads="1"/>
            </p:cNvSpPr>
            <p:nvPr/>
          </p:nvSpPr>
          <p:spPr bwMode="auto">
            <a:xfrm>
              <a:off x="-443137" y="4952491"/>
              <a:ext cx="1205138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/>
              <a:r>
                <a:rPr lang="en-US" sz="1400"/>
                <a:t>160 MHz</a:t>
              </a:r>
            </a:p>
          </p:txBody>
        </p:sp>
        <p:sp>
          <p:nvSpPr>
            <p:cNvPr id="91" name="Trapezoid 90"/>
            <p:cNvSpPr/>
            <p:nvPr/>
          </p:nvSpPr>
          <p:spPr bwMode="auto">
            <a:xfrm>
              <a:off x="837265" y="4952426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92" name="Trapezoid 91"/>
            <p:cNvSpPr/>
            <p:nvPr/>
          </p:nvSpPr>
          <p:spPr bwMode="auto">
            <a:xfrm>
              <a:off x="4495020" y="4952426"/>
              <a:ext cx="1828877" cy="212499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09" name="Trapezoid 108"/>
            <p:cNvSpPr/>
            <p:nvPr/>
          </p:nvSpPr>
          <p:spPr bwMode="auto">
            <a:xfrm>
              <a:off x="2666142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0" name="Trapezoid 109"/>
            <p:cNvSpPr/>
            <p:nvPr/>
          </p:nvSpPr>
          <p:spPr bwMode="auto">
            <a:xfrm>
              <a:off x="2894989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1" name="Trapezoid 110"/>
            <p:cNvSpPr/>
            <p:nvPr/>
          </p:nvSpPr>
          <p:spPr bwMode="auto">
            <a:xfrm>
              <a:off x="3123834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2" name="Trapezoid 111"/>
            <p:cNvSpPr/>
            <p:nvPr/>
          </p:nvSpPr>
          <p:spPr bwMode="auto">
            <a:xfrm>
              <a:off x="3352681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3" name="Trapezoid 112"/>
            <p:cNvSpPr/>
            <p:nvPr/>
          </p:nvSpPr>
          <p:spPr bwMode="auto">
            <a:xfrm>
              <a:off x="3581526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4" name="Trapezoid 113"/>
            <p:cNvSpPr/>
            <p:nvPr/>
          </p:nvSpPr>
          <p:spPr bwMode="auto">
            <a:xfrm>
              <a:off x="3810373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5" name="Trapezoid 114"/>
            <p:cNvSpPr/>
            <p:nvPr/>
          </p:nvSpPr>
          <p:spPr bwMode="auto">
            <a:xfrm>
              <a:off x="4039219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6" name="Trapezoid 115"/>
            <p:cNvSpPr/>
            <p:nvPr/>
          </p:nvSpPr>
          <p:spPr bwMode="auto">
            <a:xfrm>
              <a:off x="4268065" y="4121747"/>
              <a:ext cx="22695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7" name="Trapezoid 116"/>
            <p:cNvSpPr/>
            <p:nvPr/>
          </p:nvSpPr>
          <p:spPr bwMode="auto">
            <a:xfrm>
              <a:off x="2666142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8" name="Trapezoid 117"/>
            <p:cNvSpPr/>
            <p:nvPr/>
          </p:nvSpPr>
          <p:spPr bwMode="auto">
            <a:xfrm>
              <a:off x="3123834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19" name="Trapezoid 118"/>
            <p:cNvSpPr/>
            <p:nvPr/>
          </p:nvSpPr>
          <p:spPr bwMode="auto">
            <a:xfrm>
              <a:off x="3581526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0" name="Trapezoid 119"/>
            <p:cNvSpPr/>
            <p:nvPr/>
          </p:nvSpPr>
          <p:spPr bwMode="auto">
            <a:xfrm>
              <a:off x="4039219" y="4384473"/>
              <a:ext cx="455801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1" name="Trapezoid 120"/>
            <p:cNvSpPr/>
            <p:nvPr/>
          </p:nvSpPr>
          <p:spPr bwMode="auto">
            <a:xfrm>
              <a:off x="2666142" y="4649131"/>
              <a:ext cx="91538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2" name="Trapezoid 121"/>
            <p:cNvSpPr/>
            <p:nvPr/>
          </p:nvSpPr>
          <p:spPr bwMode="auto">
            <a:xfrm>
              <a:off x="3581526" y="4649131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23" name="Trapezoid 122"/>
            <p:cNvSpPr/>
            <p:nvPr/>
          </p:nvSpPr>
          <p:spPr bwMode="auto">
            <a:xfrm>
              <a:off x="2666142" y="4952426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192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21336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3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35052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cxnSp>
          <p:nvCxnSpPr>
            <p:cNvPr id="4194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6400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5" name="TextBox 266"/>
            <p:cNvSpPr txBox="1">
              <a:spLocks noChangeArrowheads="1"/>
            </p:cNvSpPr>
            <p:nvPr/>
          </p:nvSpPr>
          <p:spPr bwMode="auto">
            <a:xfrm>
              <a:off x="6858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UNII-1</a:t>
              </a:r>
            </a:p>
          </p:txBody>
        </p:sp>
        <p:cxnSp>
          <p:nvCxnSpPr>
            <p:cNvPr id="419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9906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197" name="TextBox 266"/>
            <p:cNvSpPr txBox="1">
              <a:spLocks noChangeArrowheads="1"/>
            </p:cNvSpPr>
            <p:nvPr/>
          </p:nvSpPr>
          <p:spPr bwMode="auto">
            <a:xfrm>
              <a:off x="17526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8" name="TextBox 266"/>
            <p:cNvSpPr txBox="1">
              <a:spLocks noChangeArrowheads="1"/>
            </p:cNvSpPr>
            <p:nvPr/>
          </p:nvSpPr>
          <p:spPr bwMode="auto">
            <a:xfrm>
              <a:off x="5181599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UNII-2</a:t>
              </a:r>
            </a:p>
          </p:txBody>
        </p:sp>
        <p:sp>
          <p:nvSpPr>
            <p:cNvPr id="4199" name="TextBox 266"/>
            <p:cNvSpPr txBox="1">
              <a:spLocks noChangeArrowheads="1"/>
            </p:cNvSpPr>
            <p:nvPr/>
          </p:nvSpPr>
          <p:spPr bwMode="auto">
            <a:xfrm>
              <a:off x="7315200" y="5334000"/>
              <a:ext cx="1066800" cy="262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/>
                <a:t>UNII-3</a:t>
              </a:r>
            </a:p>
          </p:txBody>
        </p:sp>
        <p:sp>
          <p:nvSpPr>
            <p:cNvPr id="4200" name="TextBox 266"/>
            <p:cNvSpPr txBox="1">
              <a:spLocks noChangeArrowheads="1"/>
            </p:cNvSpPr>
            <p:nvPr/>
          </p:nvSpPr>
          <p:spPr bwMode="auto">
            <a:xfrm>
              <a:off x="12954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5250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1" name="TextBox 266"/>
            <p:cNvSpPr txBox="1">
              <a:spLocks noChangeArrowheads="1"/>
            </p:cNvSpPr>
            <p:nvPr/>
          </p:nvSpPr>
          <p:spPr bwMode="auto">
            <a:xfrm>
              <a:off x="24384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5350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2" name="TextBox 266"/>
            <p:cNvSpPr txBox="1">
              <a:spLocks noChangeArrowheads="1"/>
            </p:cNvSpPr>
            <p:nvPr/>
          </p:nvSpPr>
          <p:spPr bwMode="auto">
            <a:xfrm>
              <a:off x="38100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5470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3" name="TextBox 266"/>
            <p:cNvSpPr txBox="1">
              <a:spLocks noChangeArrowheads="1"/>
            </p:cNvSpPr>
            <p:nvPr/>
          </p:nvSpPr>
          <p:spPr bwMode="auto">
            <a:xfrm>
              <a:off x="6705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5725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04" name="TextBox 266"/>
            <p:cNvSpPr txBox="1">
              <a:spLocks noChangeArrowheads="1"/>
            </p:cNvSpPr>
            <p:nvPr/>
          </p:nvSpPr>
          <p:spPr bwMode="auto">
            <a:xfrm>
              <a:off x="3048000" y="5334000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4205" name="TextBox 224"/>
            <p:cNvSpPr txBox="1">
              <a:spLocks noChangeArrowheads="1"/>
            </p:cNvSpPr>
            <p:nvPr/>
          </p:nvSpPr>
          <p:spPr bwMode="auto">
            <a:xfrm rot="10800000">
              <a:off x="4267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96</a:t>
              </a:r>
            </a:p>
          </p:txBody>
        </p:sp>
        <p:sp>
          <p:nvSpPr>
            <p:cNvPr id="4206" name="TextBox 225"/>
            <p:cNvSpPr txBox="1">
              <a:spLocks noChangeArrowheads="1"/>
            </p:cNvSpPr>
            <p:nvPr/>
          </p:nvSpPr>
          <p:spPr bwMode="auto">
            <a:xfrm rot="10800000">
              <a:off x="4038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92</a:t>
              </a:r>
            </a:p>
          </p:txBody>
        </p:sp>
        <p:sp>
          <p:nvSpPr>
            <p:cNvPr id="4207" name="TextBox 226"/>
            <p:cNvSpPr txBox="1">
              <a:spLocks noChangeArrowheads="1"/>
            </p:cNvSpPr>
            <p:nvPr/>
          </p:nvSpPr>
          <p:spPr bwMode="auto">
            <a:xfrm rot="10800000">
              <a:off x="3810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88</a:t>
              </a:r>
            </a:p>
          </p:txBody>
        </p:sp>
        <p:sp>
          <p:nvSpPr>
            <p:cNvPr id="4208" name="TextBox 227"/>
            <p:cNvSpPr txBox="1">
              <a:spLocks noChangeArrowheads="1"/>
            </p:cNvSpPr>
            <p:nvPr/>
          </p:nvSpPr>
          <p:spPr bwMode="auto">
            <a:xfrm rot="10800000">
              <a:off x="35814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84</a:t>
              </a:r>
            </a:p>
          </p:txBody>
        </p:sp>
        <p:sp>
          <p:nvSpPr>
            <p:cNvPr id="4209" name="TextBox 228"/>
            <p:cNvSpPr txBox="1">
              <a:spLocks noChangeArrowheads="1"/>
            </p:cNvSpPr>
            <p:nvPr/>
          </p:nvSpPr>
          <p:spPr bwMode="auto">
            <a:xfrm rot="10800000">
              <a:off x="33528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80</a:t>
              </a:r>
            </a:p>
          </p:txBody>
        </p:sp>
        <p:sp>
          <p:nvSpPr>
            <p:cNvPr id="4210" name="TextBox 229"/>
            <p:cNvSpPr txBox="1">
              <a:spLocks noChangeArrowheads="1"/>
            </p:cNvSpPr>
            <p:nvPr/>
          </p:nvSpPr>
          <p:spPr bwMode="auto">
            <a:xfrm rot="10800000">
              <a:off x="31242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76</a:t>
              </a:r>
            </a:p>
          </p:txBody>
        </p:sp>
        <p:sp>
          <p:nvSpPr>
            <p:cNvPr id="4211" name="TextBox 230"/>
            <p:cNvSpPr txBox="1">
              <a:spLocks noChangeArrowheads="1"/>
            </p:cNvSpPr>
            <p:nvPr/>
          </p:nvSpPr>
          <p:spPr bwMode="auto">
            <a:xfrm rot="10800000">
              <a:off x="28956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72</a:t>
              </a:r>
            </a:p>
          </p:txBody>
        </p:sp>
        <p:sp>
          <p:nvSpPr>
            <p:cNvPr id="4212" name="TextBox 231"/>
            <p:cNvSpPr txBox="1">
              <a:spLocks noChangeArrowheads="1"/>
            </p:cNvSpPr>
            <p:nvPr/>
          </p:nvSpPr>
          <p:spPr bwMode="auto">
            <a:xfrm rot="10800000">
              <a:off x="2667000" y="3663950"/>
              <a:ext cx="2159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68</a:t>
              </a:r>
            </a:p>
          </p:txBody>
        </p:sp>
        <p:sp>
          <p:nvSpPr>
            <p:cNvPr id="135" name="Trapezoid 134"/>
            <p:cNvSpPr/>
            <p:nvPr/>
          </p:nvSpPr>
          <p:spPr bwMode="auto">
            <a:xfrm>
              <a:off x="8230317" y="4649131"/>
              <a:ext cx="913494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6" name="Trapezoid 135"/>
            <p:cNvSpPr/>
            <p:nvPr/>
          </p:nvSpPr>
          <p:spPr bwMode="auto">
            <a:xfrm>
              <a:off x="7314933" y="4952426"/>
              <a:ext cx="1828878" cy="212499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7" name="Trapezoid 136"/>
            <p:cNvSpPr/>
            <p:nvPr/>
          </p:nvSpPr>
          <p:spPr bwMode="auto">
            <a:xfrm>
              <a:off x="8230317" y="4384473"/>
              <a:ext cx="455801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8" name="Trapezoid 137"/>
            <p:cNvSpPr/>
            <p:nvPr/>
          </p:nvSpPr>
          <p:spPr bwMode="auto">
            <a:xfrm>
              <a:off x="8686119" y="4384473"/>
              <a:ext cx="457692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39" name="Trapezoid 138"/>
            <p:cNvSpPr/>
            <p:nvPr/>
          </p:nvSpPr>
          <p:spPr bwMode="auto">
            <a:xfrm>
              <a:off x="8457272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0" name="Trapezoid 139"/>
            <p:cNvSpPr/>
            <p:nvPr/>
          </p:nvSpPr>
          <p:spPr bwMode="auto">
            <a:xfrm>
              <a:off x="8686119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1" name="Trapezoid 140"/>
            <p:cNvSpPr/>
            <p:nvPr/>
          </p:nvSpPr>
          <p:spPr bwMode="auto">
            <a:xfrm>
              <a:off x="8914964" y="4121747"/>
              <a:ext cx="228847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42" name="Trapezoid 141"/>
            <p:cNvSpPr/>
            <p:nvPr/>
          </p:nvSpPr>
          <p:spPr bwMode="auto">
            <a:xfrm>
              <a:off x="9143811" y="4121747"/>
              <a:ext cx="228845" cy="214430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21" name="TextBox 232"/>
            <p:cNvSpPr txBox="1">
              <a:spLocks noChangeArrowheads="1"/>
            </p:cNvSpPr>
            <p:nvPr/>
          </p:nvSpPr>
          <p:spPr bwMode="auto">
            <a:xfrm rot="10800000">
              <a:off x="84584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169</a:t>
              </a:r>
              <a:endParaRPr lang="en-US" sz="1400" baseline="30000"/>
            </a:p>
          </p:txBody>
        </p:sp>
        <p:sp>
          <p:nvSpPr>
            <p:cNvPr id="4222" name="TextBox 232"/>
            <p:cNvSpPr txBox="1">
              <a:spLocks noChangeArrowheads="1"/>
            </p:cNvSpPr>
            <p:nvPr/>
          </p:nvSpPr>
          <p:spPr bwMode="auto">
            <a:xfrm rot="10800000">
              <a:off x="86870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173</a:t>
              </a:r>
              <a:endParaRPr lang="en-US" sz="1400" baseline="30000"/>
            </a:p>
          </p:txBody>
        </p:sp>
        <p:sp>
          <p:nvSpPr>
            <p:cNvPr id="4223" name="TextBox 232"/>
            <p:cNvSpPr txBox="1">
              <a:spLocks noChangeArrowheads="1"/>
            </p:cNvSpPr>
            <p:nvPr/>
          </p:nvSpPr>
          <p:spPr bwMode="auto">
            <a:xfrm rot="10800000">
              <a:off x="89283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177</a:t>
              </a:r>
              <a:endParaRPr lang="en-US" sz="1400" baseline="30000"/>
            </a:p>
          </p:txBody>
        </p:sp>
        <p:sp>
          <p:nvSpPr>
            <p:cNvPr id="4224" name="TextBox 232"/>
            <p:cNvSpPr txBox="1">
              <a:spLocks noChangeArrowheads="1"/>
            </p:cNvSpPr>
            <p:nvPr/>
          </p:nvSpPr>
          <p:spPr bwMode="auto">
            <a:xfrm rot="10800000">
              <a:off x="9144228" y="3663950"/>
              <a:ext cx="215444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lIns="0" tIns="36576" rIns="0" bIns="0">
              <a:spAutoFit/>
            </a:bodyPr>
            <a:lstStyle/>
            <a:p>
              <a:r>
                <a:rPr lang="en-US" sz="1400"/>
                <a:t>181</a:t>
              </a:r>
              <a:endParaRPr lang="en-US" sz="1400" baseline="30000"/>
            </a:p>
          </p:txBody>
        </p:sp>
        <p:sp>
          <p:nvSpPr>
            <p:cNvPr id="147" name="Trapezoid 146"/>
            <p:cNvSpPr/>
            <p:nvPr/>
          </p:nvSpPr>
          <p:spPr bwMode="auto">
            <a:xfrm>
              <a:off x="8230317" y="4121747"/>
              <a:ext cx="226955" cy="214430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cxnSp>
          <p:nvCxnSpPr>
            <p:cNvPr id="4226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7543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7" name="TextBox 266"/>
            <p:cNvSpPr txBox="1">
              <a:spLocks noChangeArrowheads="1"/>
            </p:cNvSpPr>
            <p:nvPr/>
          </p:nvSpPr>
          <p:spPr bwMode="auto">
            <a:xfrm>
              <a:off x="7848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5825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cxnSp>
          <p:nvCxnSpPr>
            <p:cNvPr id="4228" name="Straight Connector 138"/>
            <p:cNvCxnSpPr>
              <a:cxnSpLocks noChangeShapeType="1"/>
            </p:cNvCxnSpPr>
            <p:nvPr/>
          </p:nvCxnSpPr>
          <p:spPr bwMode="auto">
            <a:xfrm rot="5400000" flipH="1" flipV="1">
              <a:off x="8686800" y="4876800"/>
              <a:ext cx="1524000" cy="0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4229" name="TextBox 266"/>
            <p:cNvSpPr txBox="1">
              <a:spLocks noChangeArrowheads="1"/>
            </p:cNvSpPr>
            <p:nvPr/>
          </p:nvSpPr>
          <p:spPr bwMode="auto">
            <a:xfrm>
              <a:off x="8991600" y="5638800"/>
              <a:ext cx="914400" cy="430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/>
                <a:t>5925</a:t>
              </a:r>
            </a:p>
            <a:p>
              <a:pPr algn="ctr"/>
              <a:r>
                <a:rPr lang="en-US" sz="1400"/>
                <a:t>MHz</a:t>
              </a:r>
            </a:p>
          </p:txBody>
        </p:sp>
        <p:sp>
          <p:nvSpPr>
            <p:cNvPr id="4230" name="TextBox 266"/>
            <p:cNvSpPr txBox="1">
              <a:spLocks noChangeArrowheads="1"/>
            </p:cNvSpPr>
            <p:nvPr/>
          </p:nvSpPr>
          <p:spPr bwMode="auto">
            <a:xfrm>
              <a:off x="8382000" y="5334000"/>
              <a:ext cx="10668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>
                  <a:solidFill>
                    <a:srgbClr val="FF0000"/>
                  </a:solidFill>
                </a:rPr>
                <a:t>NEW</a:t>
              </a:r>
            </a:p>
          </p:txBody>
        </p:sp>
        <p:sp>
          <p:nvSpPr>
            <p:cNvPr id="154" name="Trapezoid 153"/>
            <p:cNvSpPr/>
            <p:nvPr/>
          </p:nvSpPr>
          <p:spPr bwMode="auto">
            <a:xfrm>
              <a:off x="-170793" y="3478453"/>
              <a:ext cx="457692" cy="214432"/>
            </a:xfrm>
            <a:prstGeom prst="trapezoi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155" name="Trapezoid 154"/>
            <p:cNvSpPr/>
            <p:nvPr/>
          </p:nvSpPr>
          <p:spPr bwMode="auto">
            <a:xfrm>
              <a:off x="3097356" y="3478453"/>
              <a:ext cx="457692" cy="214432"/>
            </a:xfrm>
            <a:prstGeom prst="trapezoid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1600" dirty="0"/>
            </a:p>
          </p:txBody>
        </p:sp>
        <p:sp>
          <p:nvSpPr>
            <p:cNvPr id="4233" name="TextBox 265"/>
            <p:cNvSpPr txBox="1">
              <a:spLocks noChangeArrowheads="1"/>
            </p:cNvSpPr>
            <p:nvPr/>
          </p:nvSpPr>
          <p:spPr bwMode="auto">
            <a:xfrm>
              <a:off x="283117" y="3385726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Currently available channels</a:t>
              </a:r>
            </a:p>
          </p:txBody>
        </p:sp>
        <p:sp>
          <p:nvSpPr>
            <p:cNvPr id="4234" name="TextBox 265"/>
            <p:cNvSpPr txBox="1">
              <a:spLocks noChangeArrowheads="1"/>
            </p:cNvSpPr>
            <p:nvPr/>
          </p:nvSpPr>
          <p:spPr bwMode="auto">
            <a:xfrm>
              <a:off x="3642048" y="3385726"/>
              <a:ext cx="2632676" cy="374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r>
                <a:rPr lang="en-US" sz="1400"/>
                <a:t>New channels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57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Canadian 5 GHz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SMSE</a:t>
            </a:r>
            <a:r>
              <a:rPr lang="en-US" dirty="0" smtClean="0"/>
              <a:t>-012-12 </a:t>
            </a:r>
            <a:r>
              <a:rPr lang="en-US" dirty="0"/>
              <a:t>Framework for the Use of Certain Non-broadcasting Applications in the Television Broadcasting Bands Below 698 MHz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www.ic.gc.ca/eic/site/smt-gst.nsf/eng/sf10497.html</a:t>
            </a:r>
            <a:r>
              <a:rPr lang="en-US" dirty="0" smtClean="0"/>
              <a:t> </a:t>
            </a:r>
          </a:p>
          <a:p>
            <a:r>
              <a:rPr lang="en-US" b="0" dirty="0" smtClean="0"/>
              <a:t>To a great degree will align with US Part 15 rules, in addition to preserving existing Remote Rural Broadband Systems RSS-196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www.ic.gc.ca/eic/site/smt-gst.nsf/eng/sf09831.html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3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5 GHz bands and rules evolved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 smtClean="0"/>
              <a:t>v1.5.1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2008-12</a:t>
            </a:r>
            <a:r>
              <a:rPr lang="en-US" dirty="0"/>
              <a:t>) added </a:t>
            </a:r>
            <a:r>
              <a:rPr lang="en-US" dirty="0" smtClean="0"/>
              <a:t>40 MHz </a:t>
            </a:r>
            <a:r>
              <a:rPr lang="en-US" dirty="0"/>
              <a:t>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 smtClean="0"/>
              <a:t>802.11n</a:t>
            </a:r>
            <a:r>
              <a:rPr lang="en-US" dirty="0" smtClean="0"/>
              <a:t> </a:t>
            </a:r>
            <a:r>
              <a:rPr lang="en-US" dirty="0"/>
              <a:t>operation</a:t>
            </a:r>
          </a:p>
          <a:p>
            <a:r>
              <a:rPr lang="en-US" dirty="0"/>
              <a:t>EN 301 893 </a:t>
            </a:r>
            <a:r>
              <a:rPr lang="en-US" dirty="0" err="1"/>
              <a:t>v1.6.1</a:t>
            </a:r>
            <a:r>
              <a:rPr lang="en-US" dirty="0"/>
              <a:t> (2011-12) added wider occupied bandwidths while protecting other services</a:t>
            </a:r>
          </a:p>
          <a:p>
            <a:pPr lvl="1"/>
            <a:r>
              <a:rPr lang="en-US" dirty="0"/>
              <a:t>Changes to permit </a:t>
            </a:r>
            <a:r>
              <a:rPr lang="en-US" dirty="0" err="1"/>
              <a:t>802.11ac</a:t>
            </a:r>
            <a:r>
              <a:rPr lang="en-US" dirty="0"/>
              <a:t>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EN </a:t>
            </a:r>
            <a:r>
              <a:rPr lang="en-US" dirty="0"/>
              <a:t>301 893 </a:t>
            </a:r>
            <a:r>
              <a:rPr lang="en-US" dirty="0" err="1"/>
              <a:t>v1.7.1</a:t>
            </a:r>
            <a:r>
              <a:rPr lang="en-US" dirty="0"/>
              <a:t> (2012-06) added politeness requirements in technology neutral form</a:t>
            </a:r>
          </a:p>
          <a:p>
            <a:pPr lvl="1"/>
            <a:r>
              <a:rPr lang="en-US" dirty="0"/>
              <a:t>Listen Before Talk with listening proportional to transmit power, higher power requires more silence than lower power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/>
              <a:t>EN 300 440, </a:t>
            </a:r>
            <a:r>
              <a:rPr lang="en-US" sz="2400" b="1" dirty="0" smtClean="0"/>
              <a:t>5.725-5.875 </a:t>
            </a:r>
            <a:r>
              <a:rPr lang="en-US" sz="2400" b="1" dirty="0"/>
              <a:t>GHz </a:t>
            </a:r>
            <a:r>
              <a:rPr lang="en-US" sz="2400" b="1" dirty="0" smtClean="0"/>
              <a:t>band, </a:t>
            </a:r>
            <a:r>
              <a:rPr lang="en-US" sz="2400" b="1" dirty="0" err="1" smtClean="0"/>
              <a:t>ERC</a:t>
            </a:r>
            <a:r>
              <a:rPr lang="en-US" sz="2400" b="1" dirty="0" smtClean="0"/>
              <a:t> </a:t>
            </a:r>
            <a:r>
              <a:rPr lang="en-US" sz="2400" b="1" dirty="0"/>
              <a:t>70-03 Short Range Device rules permit transmissions up to 25 </a:t>
            </a:r>
            <a:r>
              <a:rPr lang="en-US" sz="2400" b="1" dirty="0" err="1"/>
              <a:t>mW</a:t>
            </a:r>
            <a:endParaRPr lang="en-US" sz="2400" b="1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7F8EFB-B314-4B82-B418-7A72E85F2F1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20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EU-27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 Radio Spectrum Policy </a:t>
            </a:r>
            <a:r>
              <a:rPr lang="en-US" dirty="0" err="1" smtClean="0"/>
              <a:t>Programme</a:t>
            </a:r>
            <a:r>
              <a:rPr lang="en-US" dirty="0" smtClean="0"/>
              <a:t> and spectrum sharing</a:t>
            </a:r>
          </a:p>
          <a:p>
            <a:pPr lvl="1"/>
            <a:r>
              <a:rPr lang="en-US" dirty="0">
                <a:hlinkClick r:id="rId2"/>
              </a:rPr>
              <a:t>http://blogs.ec.europa.eu/neelie-kroes/spectrum-sharing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Study "Impact of traffic offloading and related technological trends on the demand for wireless broadband spectrum“ SMART 2012/0015 awarded</a:t>
            </a:r>
          </a:p>
          <a:p>
            <a:r>
              <a:rPr lang="en-US" dirty="0" smtClean="0"/>
              <a:t>Plum consulting 5 </a:t>
            </a:r>
            <a:r>
              <a:rPr lang="en-US" dirty="0" smtClean="0"/>
              <a:t>GHz </a:t>
            </a:r>
            <a:r>
              <a:rPr lang="en-US" dirty="0" smtClean="0"/>
              <a:t>report </a:t>
            </a:r>
            <a:r>
              <a:rPr lang="en-US" dirty="0" smtClean="0"/>
              <a:t>to EC</a:t>
            </a:r>
          </a:p>
          <a:p>
            <a:r>
              <a:rPr lang="en-US" sz="2000" u="sng" dirty="0">
                <a:hlinkClick r:id="rId3"/>
              </a:rPr>
              <a:t>https://communities.cisco.com/servlet/JiveServlet/downloadBody/32446-102-2-58832/Plum%20Jan2013%20Future%20proofing%20Wi-Fi.pdf.pdf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360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</Words>
  <Application>Microsoft Office PowerPoint</Application>
  <PresentationFormat>On-screen Show (4:3)</PresentationFormat>
  <Paragraphs>174</Paragraphs>
  <Slides>11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Default Design</vt:lpstr>
      <vt:lpstr>Document</vt:lpstr>
      <vt:lpstr>Visio</vt:lpstr>
      <vt:lpstr>802 5 GHz Tutorial</vt:lpstr>
      <vt:lpstr>Abstract</vt:lpstr>
      <vt:lpstr>Agenda for 2013-03-18</vt:lpstr>
      <vt:lpstr>Current FCC Policy Initiatives</vt:lpstr>
      <vt:lpstr>US 5 GHz TAXONOMY</vt:lpstr>
      <vt:lpstr>Band plan with new spectrum  Importance of Additional Spectrum</vt:lpstr>
      <vt:lpstr>Canadian 5 GHz situation</vt:lpstr>
      <vt:lpstr>EU 5 GHz bands and rules evolved</vt:lpstr>
      <vt:lpstr>EU-27 situation</vt:lpstr>
      <vt:lpstr>Backup Slides</vt:lpstr>
      <vt:lpstr>Pending Actions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2013-03-16T12:35:58Z</dcterms:modified>
</cp:coreProperties>
</file>