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95" r:id="rId2"/>
    <p:sldId id="321" r:id="rId3"/>
    <p:sldId id="287" r:id="rId4"/>
    <p:sldId id="302" r:id="rId5"/>
    <p:sldId id="303" r:id="rId6"/>
    <p:sldId id="322" r:id="rId7"/>
    <p:sldId id="304" r:id="rId8"/>
    <p:sldId id="306" r:id="rId9"/>
    <p:sldId id="314" r:id="rId10"/>
    <p:sldId id="311" r:id="rId11"/>
    <p:sldId id="317" r:id="rId12"/>
    <p:sldId id="351" r:id="rId13"/>
    <p:sldId id="359" r:id="rId14"/>
    <p:sldId id="358" r:id="rId15"/>
    <p:sldId id="352" r:id="rId16"/>
    <p:sldId id="310" r:id="rId17"/>
    <p:sldId id="355" r:id="rId18"/>
    <p:sldId id="332" r:id="rId19"/>
    <p:sldId id="335" r:id="rId20"/>
    <p:sldId id="356" r:id="rId21"/>
    <p:sldId id="357" r:id="rId22"/>
    <p:sldId id="336" r:id="rId2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0000"/>
    <a:srgbClr val="00B050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85" autoAdjust="0"/>
    <p:restoredTop sz="94676" autoAdjust="0"/>
  </p:normalViewPr>
  <p:slideViewPr>
    <p:cSldViewPr>
      <p:cViewPr>
        <p:scale>
          <a:sx n="80" d="100"/>
          <a:sy n="80" d="100"/>
        </p:scale>
        <p:origin x="-546" y="-360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61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>
        <p:scale>
          <a:sx n="100" d="100"/>
          <a:sy n="100" d="100"/>
        </p:scale>
        <p:origin x="-2568" y="-7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Mar 2013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691063" y="8982075"/>
            <a:ext cx="162718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Peter Ecclesine (Cisco Systems)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A2AEFAE9-F16A-44B0-9614-A9CC926917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9436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Mar 2013</a:t>
            </a:r>
            <a:endParaRPr lang="en-US" dirty="0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197350" y="8985250"/>
            <a:ext cx="208438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Peter Ecclesine (Cisco Systems)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CEF1741-1A40-4514-953E-00C57A8BD1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304903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Mar 2013</a:t>
            </a:r>
          </a:p>
        </p:txBody>
      </p:sp>
      <p:sp>
        <p:nvSpPr>
          <p:cNvPr id="4710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4710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471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554447F-A678-4ED9-8E54-D24F45F2B035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71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71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Mar 2013</a:t>
            </a: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Mar 2013</a:t>
            </a: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Mar 2013</a:t>
            </a:r>
          </a:p>
        </p:txBody>
      </p:sp>
      <p:sp>
        <p:nvSpPr>
          <p:cNvPr id="5939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939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59397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9398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9399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617E4734-E93D-4119-AD53-64F2B1E3BFF1}" type="slidenum">
              <a:rPr lang="en-US" smtClean="0"/>
              <a:pPr/>
              <a:t>15</a:t>
            </a:fld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Mar 2013</a:t>
            </a:r>
          </a:p>
        </p:txBody>
      </p:sp>
      <p:sp>
        <p:nvSpPr>
          <p:cNvPr id="60419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September 2007</a:t>
            </a:r>
          </a:p>
        </p:txBody>
      </p:sp>
      <p:sp>
        <p:nvSpPr>
          <p:cNvPr id="6042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604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F9C44FAB-61B8-4A66-BBA1-94E6BB943BF4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604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04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2009</a:t>
            </a:r>
          </a:p>
        </p:txBody>
      </p:sp>
      <p:sp>
        <p:nvSpPr>
          <p:cNvPr id="6144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0088"/>
            <a:ext cx="4627562" cy="3470275"/>
          </a:xfrm>
          <a:ln/>
        </p:spPr>
      </p:sp>
      <p:sp>
        <p:nvSpPr>
          <p:cNvPr id="6144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3646" tIns="46030" rIns="93646" bIns="46030"/>
          <a:lstStyle/>
          <a:p>
            <a:endParaRPr lang="en-GB" smtClean="0"/>
          </a:p>
        </p:txBody>
      </p:sp>
      <p:sp>
        <p:nvSpPr>
          <p:cNvPr id="61445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61446" name="Footer Placeholder 4"/>
          <p:cNvSpPr txBox="1">
            <a:spLocks noGrp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/>
              <a:t>Peter Ecclesine (Cisco Systems)</a:t>
            </a:r>
          </a:p>
        </p:txBody>
      </p:sp>
      <p:sp>
        <p:nvSpPr>
          <p:cNvPr id="61447" name="Slide Number Placeholder 5"/>
          <p:cNvSpPr txBox="1">
            <a:spLocks noGrp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/>
              <a:t>Page </a:t>
            </a:r>
            <a:fld id="{21B25F91-49BD-4174-ABE5-DAB1B1B7A3E6}" type="slidenum">
              <a:rPr lang="en-US"/>
              <a:pPr algn="r" defTabSz="933450"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Mar 2013</a:t>
            </a: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Mar 2013</a:t>
            </a:r>
          </a:p>
        </p:txBody>
      </p:sp>
      <p:sp>
        <p:nvSpPr>
          <p:cNvPr id="49155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6B24DE20-1BFC-4A96-BB8D-D873FAF42809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Mar 2013</a:t>
            </a:r>
          </a:p>
        </p:txBody>
      </p:sp>
      <p:sp>
        <p:nvSpPr>
          <p:cNvPr id="50179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01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01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2D12055-9FED-41AC-BC41-66DDF4A95F6E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501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01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Mar 2013</a:t>
            </a:r>
          </a:p>
        </p:txBody>
      </p:sp>
      <p:sp>
        <p:nvSpPr>
          <p:cNvPr id="51203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2A966BB1-2648-428D-89B2-DEE69CF444F7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512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12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Mar 2013</a:t>
            </a:r>
          </a:p>
        </p:txBody>
      </p:sp>
      <p:sp>
        <p:nvSpPr>
          <p:cNvPr id="5325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325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53253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3254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3255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17C76FB5-D21E-4856-9A2E-583C467B7A54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Mar 2013</a:t>
            </a:r>
          </a:p>
        </p:txBody>
      </p:sp>
      <p:sp>
        <p:nvSpPr>
          <p:cNvPr id="54275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42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42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8E69B3AA-26FE-4019-9278-A38067FC49B3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542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42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Mar 2013</a:t>
            </a: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8DA8A4D-514D-4F10-8470-E7DBD1F4BE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7AC36D-AB09-4F67-BEBE-3C34A62A31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D41E83-5642-4D1B-BE59-0E57F43E6E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C4EEAD-D47F-49AB-A4FD-EAD18A4F25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BD51C0-984A-42EB-B1D1-D00F04D390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284E455-25C1-4B8F-B461-78E9C8FDBA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AD8484D-9D52-4005-BFCF-78AC5E78CF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C3F39C-AE37-421C-B73C-6601D762A6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2EEB20-A790-4875-9B11-1760A2C9DD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221A0AF-1F4B-40A9-9FD3-C0B5836ED4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C852EAA-55A2-42ED-A7D0-B44537ACD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C5AFE51-6B43-4F27-864D-DB62B645A2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D375DA1-01C6-437F-9DBD-60D51F5D1C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5776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02475" y="6475413"/>
            <a:ext cx="14414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AD8484D-9D52-4005-BFCF-78AC5E78CF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5181600" y="335776"/>
            <a:ext cx="32639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802.11-13/</a:t>
            </a:r>
            <a:r>
              <a:rPr lang="en-US" sz="1800" b="1" dirty="0" err="1" smtClean="0"/>
              <a:t>0276r0</a:t>
            </a:r>
            <a:endParaRPr 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28" r:id="rId1"/>
    <p:sldLayoutId id="2147485329" r:id="rId2"/>
    <p:sldLayoutId id="2147485341" r:id="rId3"/>
    <p:sldLayoutId id="2147485330" r:id="rId4"/>
    <p:sldLayoutId id="2147485331" r:id="rId5"/>
    <p:sldLayoutId id="2147485332" r:id="rId6"/>
    <p:sldLayoutId id="2147485334" r:id="rId7"/>
    <p:sldLayoutId id="2147485335" r:id="rId8"/>
    <p:sldLayoutId id="2147485336" r:id="rId9"/>
    <p:sldLayoutId id="2147485337" r:id="rId10"/>
    <p:sldLayoutId id="2147485338" r:id="rId11"/>
    <p:sldLayoutId id="2147485339" r:id="rId12"/>
    <p:sldLayoutId id="2147485340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ment.standards.ieee.org/myproject/Public/mytools/draft/styleman.pdf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editor_resources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m.turner@ieee.org" TargetMode="External"/><Relationship Id="rId7" Type="http://schemas.openxmlformats.org/officeDocument/2006/relationships/hyperlink" Target="mailto:berger.cathrine@ieee.org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drago.f@ieee.org" TargetMode="External"/><Relationship Id="rId5" Type="http://schemas.openxmlformats.org/officeDocument/2006/relationships/hyperlink" Target="mailto:l.perry@ieee.org" TargetMode="External"/><Relationship Id="rId4" Type="http://schemas.openxmlformats.org/officeDocument/2006/relationships/hyperlink" Target="mailto:k.bennett@ieee.org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mailto:Ping.FANG@huawei.com" TargetMode="External"/><Relationship Id="rId3" Type="http://schemas.openxmlformats.org/officeDocument/2006/relationships/hyperlink" Target="mailto:adrian.p.stephens@intel.com" TargetMode="External"/><Relationship Id="rId7" Type="http://schemas.openxmlformats.org/officeDocument/2006/relationships/hyperlink" Target="mailto:LRA@tiac.net" TargetMode="External"/><Relationship Id="rId12" Type="http://schemas.openxmlformats.org/officeDocument/2006/relationships/hyperlink" Target="mailto:henry@LOGOUT.COM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minyoung.park@intel.com" TargetMode="External"/><Relationship Id="rId11" Type="http://schemas.openxmlformats.org/officeDocument/2006/relationships/hyperlink" Target="mailto:carlos.cordeiro@intel.com" TargetMode="External"/><Relationship Id="rId5" Type="http://schemas.openxmlformats.org/officeDocument/2006/relationships/hyperlink" Target="mailto:pecclesi@cisco.com" TargetMode="External"/><Relationship Id="rId10" Type="http://schemas.openxmlformats.org/officeDocument/2006/relationships/hyperlink" Target="mailto:alex.ashley@hotmail.co.uk" TargetMode="External"/><Relationship Id="rId4" Type="http://schemas.openxmlformats.org/officeDocument/2006/relationships/hyperlink" Target="mailto:rstacey@apple.com" TargetMode="External"/><Relationship Id="rId9" Type="http://schemas.openxmlformats.org/officeDocument/2006/relationships/hyperlink" Target="mailto:ddrgal@gmail.com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E645108C-F4BD-42F7-A73B-AA473E24AA0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  <a:noFill/>
        </p:spPr>
        <p:txBody>
          <a:bodyPr/>
          <a:lstStyle/>
          <a:p>
            <a:r>
              <a:rPr lang="en-US" dirty="0" smtClean="0"/>
              <a:t>802.11 </a:t>
            </a:r>
            <a:r>
              <a:rPr lang="en-US" dirty="0" err="1" smtClean="0"/>
              <a:t>WG</a:t>
            </a:r>
            <a:r>
              <a:rPr lang="en-US" dirty="0" smtClean="0"/>
              <a:t> Editor’s Meeting (Mar ‘13)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03388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2013-03-10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3402068"/>
              </p:ext>
            </p:extLst>
          </p:nvPr>
        </p:nvGraphicFramePr>
        <p:xfrm>
          <a:off x="534988" y="2505075"/>
          <a:ext cx="7920037" cy="257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0" name="Document" r:id="rId5" imgW="8606510" imgH="2805156" progId="Word.Document.8">
                  <p:embed/>
                </p:oleObj>
              </mc:Choice>
              <mc:Fallback>
                <p:oleObj name="Document" r:id="rId5" imgW="8606510" imgH="2805156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505075"/>
                        <a:ext cx="7920037" cy="2578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0" name="Rectangle 5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031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Amendment &amp; other ordering notes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dirty="0" smtClean="0"/>
              <a:t>Editors define publication order independent of working group public timelines:</a:t>
            </a:r>
          </a:p>
          <a:p>
            <a:pPr lvl="1"/>
            <a:r>
              <a:rPr lang="en-US" dirty="0" smtClean="0"/>
              <a:t>Since official timeline is volatile and moves around</a:t>
            </a:r>
          </a:p>
          <a:p>
            <a:pPr lvl="1"/>
            <a:r>
              <a:rPr lang="en-US" dirty="0" smtClean="0"/>
              <a:t>Publication order helps provide stability in amendment numbering, figures, clauses and other numbering assignments</a:t>
            </a:r>
          </a:p>
          <a:p>
            <a:pPr lvl="1"/>
            <a:r>
              <a:rPr lang="en-US" dirty="0" smtClean="0"/>
              <a:t>Editors are committed to maintain a rational publication order</a:t>
            </a:r>
          </a:p>
          <a:p>
            <a:r>
              <a:rPr lang="en-US" dirty="0" smtClean="0"/>
              <a:t>Numbering spreadsheet 802.11-11/1149:</a:t>
            </a:r>
          </a:p>
          <a:p>
            <a:pPr lvl="1"/>
            <a:r>
              <a:rPr lang="en-US" dirty="0" smtClean="0"/>
              <a:t>Succeeding amendments to do their respective updates</a:t>
            </a:r>
          </a:p>
          <a:p>
            <a:pPr lvl="1"/>
            <a:r>
              <a:rPr lang="en-US" dirty="0" smtClean="0"/>
              <a:t>Must match the official timeline after plenaries</a:t>
            </a:r>
          </a:p>
          <a:p>
            <a:endParaRPr lang="en-US" dirty="0" smtClean="0"/>
          </a:p>
        </p:txBody>
      </p:sp>
      <p:sp>
        <p:nvSpPr>
          <p:cNvPr id="24580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2458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CE635F6-8864-4BBD-8832-5B292A43C38D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4582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4583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MDR Status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876800"/>
          </a:xfrm>
        </p:spPr>
        <p:txBody>
          <a:bodyPr/>
          <a:lstStyle/>
          <a:p>
            <a:r>
              <a:rPr lang="en-US" dirty="0" smtClean="0"/>
              <a:t>802.11 Working Group Mandatory Draft Review</a:t>
            </a:r>
          </a:p>
          <a:p>
            <a:pPr lvl="1">
              <a:buFontTx/>
              <a:buNone/>
            </a:pPr>
            <a:r>
              <a:rPr lang="en-US" sz="1600" dirty="0" smtClean="0"/>
              <a:t>802.11-11/</a:t>
            </a:r>
            <a:r>
              <a:rPr lang="en-US" sz="1600" dirty="0" err="1" smtClean="0"/>
              <a:t>615r4</a:t>
            </a:r>
            <a:r>
              <a:rPr lang="en-US" sz="1600" dirty="0" smtClean="0"/>
              <a:t> documents the process. There is an </a:t>
            </a:r>
            <a:r>
              <a:rPr lang="en-US" sz="1600" dirty="0" err="1" smtClean="0"/>
              <a:t>r5</a:t>
            </a:r>
            <a:r>
              <a:rPr lang="en-US" sz="1600" dirty="0" smtClean="0"/>
              <a:t>.</a:t>
            </a:r>
          </a:p>
          <a:p>
            <a:pPr lvl="1">
              <a:buFontTx/>
              <a:buNone/>
            </a:pPr>
            <a:r>
              <a:rPr lang="en-US" sz="1600" dirty="0" err="1" smtClean="0"/>
              <a:t>MDR</a:t>
            </a:r>
            <a:r>
              <a:rPr lang="en-US" sz="1600" dirty="0" smtClean="0"/>
              <a:t> now in the 802.11 Operating Manual 802.11-09/</a:t>
            </a:r>
            <a:r>
              <a:rPr lang="en-US" sz="1600" dirty="0" err="1" smtClean="0"/>
              <a:t>0002r12</a:t>
            </a:r>
            <a:endParaRPr lang="en-US" sz="1600" dirty="0" smtClean="0"/>
          </a:p>
          <a:p>
            <a:pPr lvl="1">
              <a:buFontTx/>
              <a:buNone/>
            </a:pPr>
            <a:endParaRPr lang="en-US" sz="1600" dirty="0" smtClean="0"/>
          </a:p>
          <a:p>
            <a:r>
              <a:rPr lang="en-US" dirty="0" err="1" smtClean="0"/>
              <a:t>P802.11aa</a:t>
            </a:r>
            <a:r>
              <a:rPr lang="en-US" dirty="0" smtClean="0"/>
              <a:t> </a:t>
            </a:r>
            <a:r>
              <a:rPr lang="en-US" dirty="0" err="1" smtClean="0"/>
              <a:t>D5.0</a:t>
            </a:r>
            <a:r>
              <a:rPr lang="en-US" dirty="0" smtClean="0"/>
              <a:t> went through Working Group Mandatory Editorial Coordination before July 2011</a:t>
            </a:r>
          </a:p>
          <a:p>
            <a:r>
              <a:rPr lang="en-US" dirty="0" err="1" smtClean="0"/>
              <a:t>P802.11ad</a:t>
            </a:r>
            <a:r>
              <a:rPr lang="en-US" dirty="0" smtClean="0"/>
              <a:t> </a:t>
            </a:r>
            <a:r>
              <a:rPr lang="en-US" dirty="0" err="1" smtClean="0"/>
              <a:t>D4.0</a:t>
            </a:r>
            <a:r>
              <a:rPr lang="en-US" dirty="0" smtClean="0"/>
              <a:t> went through Working Group Mandatory Editorial Coordination before July 2011</a:t>
            </a:r>
          </a:p>
          <a:p>
            <a:r>
              <a:rPr lang="en-US" dirty="0" err="1" smtClean="0"/>
              <a:t>P802.11ae</a:t>
            </a:r>
            <a:r>
              <a:rPr lang="en-US" dirty="0" smtClean="0"/>
              <a:t> </a:t>
            </a:r>
            <a:r>
              <a:rPr lang="en-US" dirty="0" err="1" smtClean="0"/>
              <a:t>D4.0</a:t>
            </a:r>
            <a:r>
              <a:rPr lang="en-US" dirty="0" smtClean="0"/>
              <a:t> went through Working Group Mandatory Editorial Coordination before July 2011</a:t>
            </a:r>
          </a:p>
          <a:p>
            <a:r>
              <a:rPr lang="en-US" dirty="0" err="1" smtClean="0"/>
              <a:t>P802.11ac</a:t>
            </a:r>
            <a:r>
              <a:rPr lang="en-US" dirty="0" smtClean="0"/>
              <a:t> </a:t>
            </a:r>
            <a:r>
              <a:rPr lang="en-US" dirty="0" err="1" smtClean="0"/>
              <a:t>D4.0</a:t>
            </a:r>
            <a:r>
              <a:rPr lang="en-US" dirty="0" smtClean="0"/>
              <a:t> went through Working Group Mandatory Draft Review</a:t>
            </a:r>
            <a:r>
              <a:rPr lang="en-US" dirty="0"/>
              <a:t> </a:t>
            </a:r>
            <a:r>
              <a:rPr lang="en-US" dirty="0" smtClean="0"/>
              <a:t>before January 2013</a:t>
            </a:r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C2F44440-AD43-43F2-939F-6A909DC803D7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26629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6630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802.11 Style Guide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GB" dirty="0" smtClean="0"/>
              <a:t>See 11-09-1034-06-0000-wg11-style-guide.doc</a:t>
            </a:r>
          </a:p>
          <a:p>
            <a:pPr lvl="1"/>
            <a:r>
              <a:rPr lang="en-US" dirty="0" smtClean="0"/>
              <a:t>We updated 802.11 </a:t>
            </a:r>
            <a:r>
              <a:rPr lang="en-US" dirty="0" err="1" smtClean="0"/>
              <a:t>WG</a:t>
            </a:r>
            <a:r>
              <a:rPr lang="en-US" dirty="0" smtClean="0"/>
              <a:t> Style Guide based on 2012 IEEE Standards Style Manual and consistency changes in final publication of the 802.11 standard</a:t>
            </a:r>
            <a:endParaRPr lang="en-GB" dirty="0" smtClean="0"/>
          </a:p>
          <a:p>
            <a:r>
              <a:rPr lang="en-US" b="0" dirty="0" smtClean="0"/>
              <a:t>Editor’s responsibility includes checking the </a:t>
            </a:r>
            <a:r>
              <a:rPr lang="en-US" dirty="0" smtClean="0"/>
              <a:t>2012 IEEE Standards Style Manual </a:t>
            </a:r>
            <a:r>
              <a:rPr lang="en-US" b="0" dirty="0" smtClean="0"/>
              <a:t>when creating or updating drafts. </a:t>
            </a:r>
            <a:r>
              <a:rPr lang="en-GB" u="sng" dirty="0" smtClean="0">
                <a:hlinkClick r:id="rId3"/>
              </a:rPr>
              <a:t>https://development.standards.ieee.org/myproject/Public/mytools/draft/styleman.pdf</a:t>
            </a:r>
            <a:endParaRPr lang="en-US" b="0" dirty="0" smtClean="0"/>
          </a:p>
          <a:p>
            <a:r>
              <a:rPr lang="en-US" b="0" dirty="0" smtClean="0"/>
              <a:t>Submissions with draft text should conform to both the </a:t>
            </a:r>
            <a:r>
              <a:rPr lang="en-US" b="0" dirty="0" err="1" smtClean="0"/>
              <a:t>WG11</a:t>
            </a:r>
            <a:r>
              <a:rPr lang="en-US" b="0" dirty="0" smtClean="0"/>
              <a:t> Style Guide and IEEE Standards Style Manual</a:t>
            </a:r>
          </a:p>
          <a:p>
            <a:r>
              <a:rPr lang="en-US" b="0" dirty="0" smtClean="0"/>
              <a:t>Note that the Style Guide evolves with our practice</a:t>
            </a:r>
          </a:p>
          <a:p>
            <a:pPr>
              <a:buFontTx/>
              <a:buNone/>
            </a:pPr>
            <a:endParaRPr lang="en-GB" dirty="0" smtClean="0"/>
          </a:p>
        </p:txBody>
      </p:sp>
      <p:sp>
        <p:nvSpPr>
          <p:cNvPr id="286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7D261DD-C19A-4D33-B792-98F42174A4BE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28677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8678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802.11 Styles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Need to be aware that we actually have two 802.11 styles,  each </a:t>
            </a:r>
            <a:r>
              <a:rPr lang="en-GB" dirty="0" smtClean="0"/>
              <a:t>relating to </a:t>
            </a:r>
            <a:r>
              <a:rPr lang="en-GB" dirty="0"/>
              <a:t>a baseline doc.   Amendments must follow style in their baseline,  and not try and fix </a:t>
            </a:r>
            <a:r>
              <a:rPr lang="en-GB" dirty="0" smtClean="0"/>
              <a:t>quoted text </a:t>
            </a:r>
            <a:r>
              <a:rPr lang="en-GB" dirty="0"/>
              <a:t>in their baseline to change its editorial style.</a:t>
            </a:r>
            <a:endParaRPr lang="en-US" dirty="0"/>
          </a:p>
          <a:p>
            <a:r>
              <a:rPr lang="en-GB" dirty="0"/>
              <a:t>Example is the numbering of NOTES,  which is likely to change from </a:t>
            </a:r>
            <a:r>
              <a:rPr lang="en-GB" dirty="0" smtClean="0"/>
              <a:t>per-contiguous-sequence to </a:t>
            </a:r>
            <a:r>
              <a:rPr lang="en-GB" dirty="0"/>
              <a:t>per-</a:t>
            </a:r>
            <a:r>
              <a:rPr lang="en-GB" dirty="0" err="1"/>
              <a:t>subclause</a:t>
            </a:r>
            <a:r>
              <a:rPr lang="en-GB" dirty="0"/>
              <a:t> in </a:t>
            </a:r>
            <a:r>
              <a:rPr lang="en-GB" dirty="0" err="1"/>
              <a:t>REVmc</a:t>
            </a:r>
            <a:r>
              <a:rPr lang="en-GB" dirty="0"/>
              <a:t>.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979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Learnings</a:t>
            </a:r>
            <a:r>
              <a:rPr lang="en-US" dirty="0" smtClean="0"/>
              <a:t> from </a:t>
            </a:r>
            <a:r>
              <a:rPr lang="en-US" dirty="0" err="1" smtClean="0"/>
              <a:t>11ad</a:t>
            </a:r>
            <a:r>
              <a:rPr lang="en-US" dirty="0" smtClean="0"/>
              <a:t> publication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/>
              <a:t>The publication editor decided to convert to Frame for publication,  which meant a lot </a:t>
            </a:r>
            <a:r>
              <a:rPr lang="en-GB" sz="2000" dirty="0" smtClean="0"/>
              <a:t>of work </a:t>
            </a:r>
            <a:r>
              <a:rPr lang="en-GB" sz="2000" dirty="0"/>
              <a:t>from the TG editor to check that stuff hadn’t been changed.</a:t>
            </a:r>
            <a:endParaRPr lang="en-US" sz="2000" dirty="0"/>
          </a:p>
          <a:p>
            <a:r>
              <a:rPr lang="en-GB" sz="2000" dirty="0"/>
              <a:t>Also there’s a lot of equations in some Microsoft-based equation object.   These will </a:t>
            </a:r>
            <a:r>
              <a:rPr lang="en-GB" sz="2000" dirty="0" smtClean="0"/>
              <a:t>need to </a:t>
            </a:r>
            <a:r>
              <a:rPr lang="en-GB" sz="2000" dirty="0"/>
              <a:t>be reworked into Frame on roll-in,  which creates possibility of introducing errors.</a:t>
            </a:r>
            <a:endParaRPr lang="en-US" sz="2000" dirty="0"/>
          </a:p>
          <a:p>
            <a:r>
              <a:rPr lang="en-GB" dirty="0"/>
              <a:t>My personal conclusion is that we should allow non-Frame only if:</a:t>
            </a:r>
            <a:endParaRPr lang="en-US" dirty="0"/>
          </a:p>
          <a:p>
            <a:pPr lvl="1"/>
            <a:r>
              <a:rPr lang="en-GB" dirty="0"/>
              <a:t>Short document</a:t>
            </a:r>
            <a:endParaRPr lang="en-US" dirty="0"/>
          </a:p>
          <a:p>
            <a:pPr lvl="1"/>
            <a:r>
              <a:rPr lang="en-GB" dirty="0"/>
              <a:t>No equations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68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267CEDAE-0893-43B3-92C5-6D110BF9235A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29699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smtClean="0"/>
              <a:t>Editor Amendment Ordering</a:t>
            </a:r>
          </a:p>
        </p:txBody>
      </p:sp>
      <p:graphicFrame>
        <p:nvGraphicFramePr>
          <p:cNvPr id="14461" name="Group 12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7084066"/>
              </p:ext>
            </p:extLst>
          </p:nvPr>
        </p:nvGraphicFramePr>
        <p:xfrm>
          <a:off x="685800" y="1828800"/>
          <a:ext cx="7772400" cy="2566035"/>
        </p:xfrm>
        <a:graphic>
          <a:graphicData uri="http://schemas.openxmlformats.org/drawingml/2006/table">
            <a:tbl>
              <a:tblPr/>
              <a:tblGrid>
                <a:gridCol w="2894013"/>
                <a:gridCol w="2284412"/>
                <a:gridCol w="2593975"/>
              </a:tblGrid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REVCOM Date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TGae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TGaa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Jun 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TGad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Oct 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Feb 2014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TGaf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Jun 2014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TGah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Jan 2016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TGai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Feb 2015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754" name="Rectangle 65"/>
          <p:cNvSpPr>
            <a:spLocks noChangeArrowheads="1"/>
          </p:cNvSpPr>
          <p:nvPr/>
        </p:nvSpPr>
        <p:spPr bwMode="auto">
          <a:xfrm>
            <a:off x="533400" y="1219200"/>
            <a:ext cx="7924800" cy="83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b="1" dirty="0"/>
              <a:t>Data as of </a:t>
            </a:r>
            <a:r>
              <a:rPr lang="en-US" sz="1400" b="1" dirty="0" smtClean="0"/>
              <a:t>Mar 2013</a:t>
            </a:r>
            <a:endParaRPr lang="en-US" sz="14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dirty="0"/>
              <a:t>See </a:t>
            </a:r>
            <a:r>
              <a:rPr lang="en-US" sz="1400" dirty="0">
                <a:hlinkClick r:id="rId3"/>
              </a:rPr>
              <a:t>http://grouper.ieee.org/groups/802/11/Reports/802.11_Timelines.htm</a:t>
            </a:r>
            <a:r>
              <a:rPr lang="en-US" sz="1400" dirty="0"/>
              <a:t> </a:t>
            </a:r>
          </a:p>
        </p:txBody>
      </p:sp>
      <p:sp>
        <p:nvSpPr>
          <p:cNvPr id="29755" name="Text Box 66"/>
          <p:cNvSpPr txBox="1">
            <a:spLocks noChangeArrowheads="1"/>
          </p:cNvSpPr>
          <p:nvPr/>
        </p:nvSpPr>
        <p:spPr bwMode="auto">
          <a:xfrm>
            <a:off x="6705600" y="609600"/>
            <a:ext cx="1981200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Amendment numbering is editorial! No need to make ballot comments on these dynamic numbers!</a:t>
            </a:r>
          </a:p>
        </p:txBody>
      </p:sp>
      <p:sp>
        <p:nvSpPr>
          <p:cNvPr id="29756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9757" name="Date Placeholder 7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530BA4BB-2CC5-42D0-8747-56B48B57AB9A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Email Your Draft Status Updates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Each editor, please send update for next page via the editor’s reflector </a:t>
            </a:r>
            <a:r>
              <a:rPr lang="en-US" smtClean="0">
                <a:solidFill>
                  <a:srgbClr val="FF0000"/>
                </a:solidFill>
              </a:rPr>
              <a:t>no later than Thursday am2 to update table on next page</a:t>
            </a:r>
            <a:r>
              <a:rPr lang="en-US" smtClean="0"/>
              <a:t>!</a:t>
            </a:r>
          </a:p>
        </p:txBody>
      </p:sp>
      <p:sp>
        <p:nvSpPr>
          <p:cNvPr id="30725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30726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0727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16"/>
          <p:cNvSpPr txBox="1">
            <a:spLocks noChangeArrowheads="1"/>
          </p:cNvSpPr>
          <p:nvPr/>
        </p:nvSpPr>
        <p:spPr bwMode="auto">
          <a:xfrm>
            <a:off x="7543800" y="762000"/>
            <a:ext cx="1295400" cy="457200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/>
              <a:t>Most current doc shaded green.</a:t>
            </a:r>
            <a:endParaRPr lang="en-US" b="1"/>
          </a:p>
        </p:txBody>
      </p:sp>
      <p:graphicFrame>
        <p:nvGraphicFramePr>
          <p:cNvPr id="79875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4513977"/>
              </p:ext>
            </p:extLst>
          </p:nvPr>
        </p:nvGraphicFramePr>
        <p:xfrm>
          <a:off x="457200" y="1371600"/>
          <a:ext cx="7086600" cy="3736658"/>
        </p:xfrm>
        <a:graphic>
          <a:graphicData uri="http://schemas.openxmlformats.org/drawingml/2006/table">
            <a:tbl>
              <a:tblPr/>
              <a:tblGrid>
                <a:gridCol w="325603"/>
                <a:gridCol w="402976"/>
                <a:gridCol w="338221"/>
                <a:gridCol w="347579"/>
                <a:gridCol w="414421"/>
                <a:gridCol w="347579"/>
                <a:gridCol w="414421"/>
                <a:gridCol w="381000"/>
                <a:gridCol w="263357"/>
                <a:gridCol w="643021"/>
                <a:gridCol w="537408"/>
                <a:gridCol w="582863"/>
                <a:gridCol w="1173751"/>
                <a:gridCol w="914400"/>
              </a:tblGrid>
              <a:tr h="261938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or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Draft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Baseline Documents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Source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Style Guide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Editor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Snapshot Date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814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17-Jan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3.0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Frame 10.0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30-Jan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3.0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2.0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10.0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Minyoung Park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13-Nov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4.0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2.2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0.2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9.0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Ping FANG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15-Jan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0.7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15-Jan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970" name="Text Box 116"/>
          <p:cNvSpPr txBox="1">
            <a:spLocks noChangeArrowheads="1"/>
          </p:cNvSpPr>
          <p:nvPr/>
        </p:nvSpPr>
        <p:spPr bwMode="auto">
          <a:xfrm>
            <a:off x="152400" y="838200"/>
            <a:ext cx="16764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Changes from  last report shown in </a:t>
            </a:r>
            <a:r>
              <a:rPr lang="en-US" b="1">
                <a:solidFill>
                  <a:srgbClr val="FF0000"/>
                </a:solidFill>
              </a:rPr>
              <a:t>red.</a:t>
            </a:r>
          </a:p>
        </p:txBody>
      </p:sp>
      <p:sp>
        <p:nvSpPr>
          <p:cNvPr id="31971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31972" name="Slide Number Placeholder 8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/>
              <a:t>Slide </a:t>
            </a:r>
            <a:fld id="{3CC2130E-942E-44E1-91AF-4824D5157D33}" type="slidenum">
              <a:rPr lang="en-US"/>
              <a:pPr algn="ctr"/>
              <a:t>17</a:t>
            </a:fld>
            <a:endParaRPr lang="en-US"/>
          </a:p>
        </p:txBody>
      </p:sp>
      <p:sp>
        <p:nvSpPr>
          <p:cNvPr id="31973" name="Text Box 231"/>
          <p:cNvSpPr txBox="1">
            <a:spLocks noChangeArrowheads="1"/>
          </p:cNvSpPr>
          <p:nvPr/>
        </p:nvSpPr>
        <p:spPr bwMode="auto">
          <a:xfrm>
            <a:off x="152400" y="609600"/>
            <a:ext cx="121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800" dirty="0" smtClean="0">
                <a:latin typeface="Arial" charset="0"/>
              </a:rPr>
              <a:t>Mar 2013</a:t>
            </a:r>
            <a:endParaRPr lang="en-US" sz="1800" dirty="0">
              <a:latin typeface="Arial" charset="0"/>
            </a:endParaRPr>
          </a:p>
        </p:txBody>
      </p:sp>
      <p:sp>
        <p:nvSpPr>
          <p:cNvPr id="31974" name="Rectangle 232"/>
          <p:cNvSpPr>
            <a:spLocks noGrp="1" noChangeArrowheads="1"/>
          </p:cNvSpPr>
          <p:nvPr>
            <p:ph type="title" idx="4294967295"/>
          </p:nvPr>
        </p:nvSpPr>
        <p:spPr>
          <a:xfrm>
            <a:off x="696913" y="691116"/>
            <a:ext cx="7772400" cy="457200"/>
          </a:xfrm>
        </p:spPr>
        <p:txBody>
          <a:bodyPr/>
          <a:lstStyle/>
          <a:p>
            <a:r>
              <a:rPr lang="en-US" sz="2800" dirty="0" smtClean="0"/>
              <a:t>Draft Development Snapshot</a:t>
            </a:r>
            <a:endParaRPr lang="en-GB" sz="2800" dirty="0" smtClean="0"/>
          </a:p>
        </p:txBody>
      </p:sp>
      <p:sp>
        <p:nvSpPr>
          <p:cNvPr id="31975" name="Slide Number Placeholder 9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5EAAF8-1103-4F9A-8384-029AC986883C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31976" name="Footer Placeholder 10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1977" name="Date Placeholder 10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MIB style, Visio and Frame practices</a:t>
            </a:r>
            <a:br>
              <a:rPr lang="en-US" smtClean="0"/>
            </a:br>
            <a:endParaRPr lang="en-US" smtClean="0"/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GB" dirty="0" smtClean="0"/>
              <a:t>I’m going to suggest going forward we use a single style with appropriately set tabs,  and use leading</a:t>
            </a:r>
            <a:r>
              <a:rPr lang="en-US" dirty="0" smtClean="0"/>
              <a:t> </a:t>
            </a:r>
            <a:r>
              <a:rPr lang="en-GB" dirty="0" smtClean="0"/>
              <a:t>Tabs to distinguish the syntax and description parts. (Adrian Stephens Feb 9, 2010)</a:t>
            </a:r>
          </a:p>
          <a:p>
            <a:r>
              <a:rPr lang="en-GB" dirty="0" smtClean="0"/>
              <a:t> Keep embedded figures using </a:t>
            </a:r>
            <a:r>
              <a:rPr lang="en-GB" dirty="0" err="1" smtClean="0"/>
              <a:t>visio</a:t>
            </a:r>
            <a:r>
              <a:rPr lang="en-GB" dirty="0" smtClean="0"/>
              <a:t> as long as possible</a:t>
            </a:r>
            <a:endParaRPr lang="en-US" dirty="0" smtClean="0"/>
          </a:p>
          <a:p>
            <a:pPr lvl="1"/>
            <a:r>
              <a:rPr lang="en-GB" dirty="0" smtClean="0"/>
              <a:t>Near the end of sponsor ballot,  turn these all into .</a:t>
            </a:r>
            <a:r>
              <a:rPr lang="en-GB" dirty="0" err="1" smtClean="0"/>
              <a:t>wmf</a:t>
            </a:r>
            <a:r>
              <a:rPr lang="en-GB" dirty="0" smtClean="0"/>
              <a:t> (windows meta file) format files (you can do this from </a:t>
            </a:r>
            <a:r>
              <a:rPr lang="en-GB" dirty="0" err="1" smtClean="0"/>
              <a:t>visio</a:t>
            </a:r>
            <a:r>
              <a:rPr lang="en-GB" dirty="0" smtClean="0"/>
              <a:t> using “save as”).   Keep separate files for the .</a:t>
            </a:r>
            <a:r>
              <a:rPr lang="en-GB" dirty="0" err="1" smtClean="0"/>
              <a:t>vsd</a:t>
            </a:r>
            <a:r>
              <a:rPr lang="en-GB" dirty="0" smtClean="0"/>
              <a:t> source and the .</a:t>
            </a:r>
            <a:r>
              <a:rPr lang="en-GB" dirty="0" err="1" smtClean="0"/>
              <a:t>wmf</a:t>
            </a:r>
            <a:r>
              <a:rPr lang="en-GB" dirty="0" smtClean="0"/>
              <a:t> file that is linked to from frame.</a:t>
            </a:r>
          </a:p>
          <a:p>
            <a:r>
              <a:rPr lang="en-GB" dirty="0" smtClean="0"/>
              <a:t>Frame templates for </a:t>
            </a:r>
            <a:r>
              <a:rPr lang="en-GB" dirty="0" err="1" smtClean="0"/>
              <a:t>11aa</a:t>
            </a:r>
            <a:r>
              <a:rPr lang="en-GB" dirty="0" smtClean="0"/>
              <a:t>, </a:t>
            </a:r>
            <a:r>
              <a:rPr lang="en-GB" dirty="0" err="1" smtClean="0"/>
              <a:t>11ac</a:t>
            </a:r>
            <a:r>
              <a:rPr lang="en-GB" dirty="0" smtClean="0"/>
              <a:t>, </a:t>
            </a:r>
            <a:r>
              <a:rPr lang="en-GB" dirty="0" err="1" smtClean="0"/>
              <a:t>11af</a:t>
            </a:r>
            <a:r>
              <a:rPr lang="en-GB" dirty="0" smtClean="0"/>
              <a:t> </a:t>
            </a:r>
          </a:p>
          <a:p>
            <a:r>
              <a:rPr lang="en-GB" dirty="0" smtClean="0"/>
              <a:t>Text version of </a:t>
            </a:r>
            <a:r>
              <a:rPr lang="en-GB" dirty="0" err="1" smtClean="0"/>
              <a:t>MIB</a:t>
            </a:r>
            <a:r>
              <a:rPr lang="en-GB" dirty="0" smtClean="0"/>
              <a:t> is available (2012, </a:t>
            </a:r>
            <a:r>
              <a:rPr lang="en-GB" dirty="0" err="1" smtClean="0"/>
              <a:t>ae2012</a:t>
            </a:r>
            <a:r>
              <a:rPr lang="en-GB" dirty="0" smtClean="0"/>
              <a:t>, </a:t>
            </a:r>
            <a:r>
              <a:rPr lang="en-GB" dirty="0" err="1" smtClean="0"/>
              <a:t>aa2012</a:t>
            </a:r>
            <a:r>
              <a:rPr lang="en-GB" dirty="0" smtClean="0"/>
              <a:t>, </a:t>
            </a:r>
            <a:r>
              <a:rPr lang="en-GB" dirty="0" err="1" smtClean="0"/>
              <a:t>ad2012</a:t>
            </a:r>
            <a:r>
              <a:rPr lang="en-GB" dirty="0" smtClean="0"/>
              <a:t>)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3277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2013</a:t>
            </a:r>
          </a:p>
        </p:txBody>
      </p:sp>
      <p:sp>
        <p:nvSpPr>
          <p:cNvPr id="3277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27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B6A5EF2C-B352-4DCD-8AF4-06278E96712B}" type="slidenum">
              <a:rPr lang="en-US" smtClean="0"/>
              <a:pPr/>
              <a:t>18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Two Technical Editors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Peter Ecclesine will run the face to face meetings</a:t>
            </a:r>
          </a:p>
          <a:p>
            <a:r>
              <a:rPr lang="en-US" smtClean="0"/>
              <a:t>Adrian Stephens will run the publication process</a:t>
            </a:r>
          </a:p>
          <a:p>
            <a:r>
              <a:rPr lang="en-US" smtClean="0"/>
              <a:t>Adrian Stephens is the ANA administrator</a:t>
            </a:r>
          </a:p>
          <a:p>
            <a:r>
              <a:rPr lang="en-US" smtClean="0"/>
              <a:t>All are on the Editor’s email list.</a:t>
            </a:r>
          </a:p>
        </p:txBody>
      </p:sp>
      <p:sp>
        <p:nvSpPr>
          <p:cNvPr id="3482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2013</a:t>
            </a:r>
          </a:p>
        </p:txBody>
      </p:sp>
      <p:sp>
        <p:nvSpPr>
          <p:cNvPr id="3482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48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A58554DE-B085-48F8-9ABE-F6BC00DD07E3}" type="slidenum">
              <a:rPr lang="en-US" smtClean="0"/>
              <a:pPr/>
              <a:t>19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0" smtClean="0"/>
              <a:t>Abstract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b="0" smtClean="0"/>
              <a:t>This document contains agenda/minutes/actions/status as prepared/recorded at the IEEE 802.11 Editors’ Meeting</a:t>
            </a:r>
          </a:p>
          <a:p>
            <a:pPr algn="ctr">
              <a:buFontTx/>
              <a:buNone/>
            </a:pPr>
            <a:endParaRPr lang="en-US" b="0" smtClean="0"/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A891F8A2-1EAC-473B-AEDB-2822547FCA8E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6389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16390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Pending 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00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Backup/Background Slides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388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Editors page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>
                <a:hlinkClick r:id="rId2"/>
              </a:rPr>
              <a:t>http://www.ieee802.org/11/editor_resources.html</a:t>
            </a:r>
            <a:endParaRPr lang="en-US" u="sng" dirty="0" smtClean="0"/>
          </a:p>
          <a:p>
            <a:r>
              <a:rPr lang="en-US" b="0" dirty="0" smtClean="0"/>
              <a:t>Comments or changes? Perhaps an online wiki?</a:t>
            </a:r>
          </a:p>
          <a:p>
            <a:r>
              <a:rPr lang="en-US" b="0" dirty="0" smtClean="0"/>
              <a:t>Volunteers sought to improve this state.</a:t>
            </a:r>
          </a:p>
        </p:txBody>
      </p:sp>
      <p:sp>
        <p:nvSpPr>
          <p:cNvPr id="2765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2013</a:t>
            </a:r>
          </a:p>
        </p:txBody>
      </p:sp>
      <p:sp>
        <p:nvSpPr>
          <p:cNvPr id="2765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76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A7343D4-A490-4C6E-ADC9-8805142B12B2}" type="slidenum">
              <a:rPr lang="en-US" smtClean="0"/>
              <a:pPr/>
              <a:t>22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9C0966F-FF4E-453D-A652-D2F3414DF627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Agenda for 2013-03-19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dirty="0" smtClean="0"/>
              <a:t>Roll Call / Contacts / Reflector</a:t>
            </a:r>
          </a:p>
          <a:p>
            <a:r>
              <a:rPr lang="en-US" dirty="0" smtClean="0"/>
              <a:t>Go round table and get brief status report</a:t>
            </a:r>
          </a:p>
          <a:p>
            <a:r>
              <a:rPr lang="en-US" dirty="0" smtClean="0"/>
              <a:t>ANA Status / Process / What is administered</a:t>
            </a:r>
          </a:p>
          <a:p>
            <a:r>
              <a:rPr lang="en-US" dirty="0" smtClean="0"/>
              <a:t>Numbering </a:t>
            </a:r>
            <a:r>
              <a:rPr lang="en-US" dirty="0"/>
              <a:t>Alignment process / </a:t>
            </a:r>
            <a:r>
              <a:rPr lang="en-US" dirty="0" smtClean="0"/>
              <a:t>Spreadsheet</a:t>
            </a:r>
          </a:p>
          <a:p>
            <a:r>
              <a:rPr lang="en-US" dirty="0" smtClean="0"/>
              <a:t>802.11 Mandatory Draft Coordination before SB</a:t>
            </a:r>
          </a:p>
          <a:p>
            <a:r>
              <a:rPr lang="en-US" dirty="0"/>
              <a:t>Style Guide for </a:t>
            </a:r>
            <a:r>
              <a:rPr lang="en-US" dirty="0" smtClean="0"/>
              <a:t>802.11 09/</a:t>
            </a:r>
            <a:r>
              <a:rPr lang="en-US" dirty="0" err="1" smtClean="0"/>
              <a:t>1034r6</a:t>
            </a:r>
            <a:endParaRPr lang="en-US" dirty="0"/>
          </a:p>
          <a:p>
            <a:r>
              <a:rPr lang="en-US" dirty="0" smtClean="0"/>
              <a:t>Amendment Ordering / Draft Snapshots</a:t>
            </a:r>
          </a:p>
          <a:p>
            <a:r>
              <a:rPr lang="en-US" dirty="0" smtClean="0"/>
              <a:t>Editor backup practices</a:t>
            </a:r>
          </a:p>
          <a:p>
            <a:pPr>
              <a:buFontTx/>
              <a:buNone/>
            </a:pPr>
            <a:endParaRPr lang="en-US" dirty="0" smtClean="0"/>
          </a:p>
        </p:txBody>
      </p:sp>
      <p:sp>
        <p:nvSpPr>
          <p:cNvPr id="1741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1741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47E796F5-5253-41EA-82B0-28826C328533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dirty="0" smtClean="0"/>
              <a:t>Roll Call – 2013-03-19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52578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1400" dirty="0" smtClean="0"/>
              <a:t>802.11 Editor’s Present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err="1" smtClean="0"/>
              <a:t>P802.11REVmc</a:t>
            </a:r>
            <a:r>
              <a:rPr lang="en-US" sz="1400" dirty="0" smtClean="0"/>
              <a:t> – Adrian Stephens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err="1"/>
              <a:t>P802.11ac</a:t>
            </a:r>
            <a:r>
              <a:rPr lang="en-US" sz="1400" dirty="0"/>
              <a:t> Amendment (</a:t>
            </a:r>
            <a:r>
              <a:rPr lang="en-US" sz="1400" dirty="0" err="1"/>
              <a:t>VHT</a:t>
            </a:r>
            <a:r>
              <a:rPr lang="en-US" sz="1400" dirty="0"/>
              <a:t> </a:t>
            </a:r>
            <a:r>
              <a:rPr lang="en-US" sz="1400" dirty="0" err="1"/>
              <a:t>L6</a:t>
            </a:r>
            <a:r>
              <a:rPr lang="en-US" sz="1400" dirty="0"/>
              <a:t>) – Robert </a:t>
            </a:r>
            <a:r>
              <a:rPr lang="en-US" sz="1400" dirty="0" smtClean="0"/>
              <a:t>Stacey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err="1" smtClean="0"/>
              <a:t>P802.11af</a:t>
            </a:r>
            <a:r>
              <a:rPr lang="en-US" sz="1400" dirty="0" smtClean="0"/>
              <a:t> Amendment (TVWS) – Peter Ecclesine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err="1" smtClean="0"/>
              <a:t>P802.11ah</a:t>
            </a:r>
            <a:r>
              <a:rPr lang="en-US" sz="1400" dirty="0" smtClean="0"/>
              <a:t> Amendment (</a:t>
            </a:r>
            <a:r>
              <a:rPr lang="en-US" sz="1400" dirty="0" err="1" smtClean="0"/>
              <a:t>S1G</a:t>
            </a:r>
            <a:r>
              <a:rPr lang="en-US" sz="1400" dirty="0" smtClean="0"/>
              <a:t>) – Minyoung Park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err="1"/>
              <a:t>P802.11ai</a:t>
            </a:r>
            <a:r>
              <a:rPr lang="en-US" sz="1400" dirty="0"/>
              <a:t> Amendment (</a:t>
            </a:r>
            <a:r>
              <a:rPr lang="en-US" sz="1400" dirty="0" err="1"/>
              <a:t>FILS</a:t>
            </a:r>
            <a:r>
              <a:rPr lang="en-US" sz="1400" dirty="0"/>
              <a:t>) – </a:t>
            </a:r>
            <a:r>
              <a:rPr lang="en-US" sz="1400" dirty="0" smtClean="0"/>
              <a:t>Lee </a:t>
            </a:r>
            <a:r>
              <a:rPr lang="en-US" sz="1400" dirty="0"/>
              <a:t>Armstrong, Ping </a:t>
            </a:r>
            <a:r>
              <a:rPr lang="en-US" sz="1400" dirty="0" smtClean="0"/>
              <a:t>FANG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err="1" smtClean="0"/>
              <a:t>P809.11aq</a:t>
            </a:r>
            <a:r>
              <a:rPr lang="en-US" sz="1400" dirty="0" smtClean="0"/>
              <a:t> Amendment (PAD) – Dan Gal</a:t>
            </a:r>
            <a:endParaRPr lang="en-US" sz="1400" dirty="0"/>
          </a:p>
          <a:p>
            <a:pPr lvl="1">
              <a:lnSpc>
                <a:spcPct val="80000"/>
              </a:lnSpc>
              <a:buFontTx/>
              <a:buChar char="•"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buFontTx/>
              <a:buNone/>
              <a:defRPr/>
            </a:pPr>
            <a:endParaRPr lang="en-US" sz="1000" dirty="0" smtClean="0"/>
          </a:p>
          <a:p>
            <a:pPr>
              <a:lnSpc>
                <a:spcPct val="80000"/>
              </a:lnSpc>
              <a:defRPr/>
            </a:pPr>
            <a:r>
              <a:rPr lang="en-US" sz="1000" dirty="0" smtClean="0"/>
              <a:t>802.11 Editors not  present</a:t>
            </a:r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r>
              <a:rPr lang="en-US" sz="1000" dirty="0" smtClean="0"/>
              <a:t>Also present: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Al </a:t>
            </a:r>
            <a:r>
              <a:rPr lang="en-US" sz="1400" dirty="0" err="1" smtClean="0"/>
              <a:t>Petrick</a:t>
            </a:r>
            <a:endParaRPr lang="en-US" sz="14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r>
              <a:rPr lang="en-US" sz="1200" dirty="0" smtClean="0"/>
              <a:t>IEEE Staff present and always welcome! </a:t>
            </a:r>
          </a:p>
          <a:p>
            <a:pPr marL="685800" lvl="2" indent="-342900">
              <a:lnSpc>
                <a:spcPct val="80000"/>
              </a:lnSpc>
              <a:defRPr/>
            </a:pPr>
            <a:r>
              <a:rPr lang="en-US" sz="1100" dirty="0"/>
              <a:t>Michelle Turner – staff editor for 802, </a:t>
            </a:r>
            <a:r>
              <a:rPr lang="en-US" sz="1100" dirty="0">
                <a:hlinkClick r:id="rId3"/>
              </a:rPr>
              <a:t>m.turner@ieee.org</a:t>
            </a:r>
            <a:endParaRPr lang="en-US" sz="1100" dirty="0"/>
          </a:p>
          <a:p>
            <a:pPr marL="685800" lvl="2" indent="-342900">
              <a:lnSpc>
                <a:spcPct val="80000"/>
              </a:lnSpc>
              <a:defRPr/>
            </a:pPr>
            <a:r>
              <a:rPr lang="en-US" sz="1100" dirty="0"/>
              <a:t>Kathryn Bennett– our staff liaison, </a:t>
            </a:r>
            <a:r>
              <a:rPr lang="en-US" sz="1100" dirty="0" smtClean="0">
                <a:hlinkClick r:id="rId4"/>
              </a:rPr>
              <a:t>k.bennett@ieee.org</a:t>
            </a:r>
            <a:endParaRPr lang="en-US" sz="1100" dirty="0" smtClean="0"/>
          </a:p>
          <a:p>
            <a:pPr marL="685800" lvl="2" indent="-342900">
              <a:lnSpc>
                <a:spcPct val="80000"/>
              </a:lnSpc>
              <a:defRPr/>
            </a:pPr>
            <a:r>
              <a:rPr lang="en-US" sz="1100" dirty="0" smtClean="0"/>
              <a:t>Lisa Perry – staff liaison, </a:t>
            </a:r>
            <a:r>
              <a:rPr lang="en-US" sz="1100" dirty="0" smtClean="0">
                <a:hlinkClick r:id="rId5"/>
              </a:rPr>
              <a:t>l.perry@ieee.org</a:t>
            </a:r>
            <a:r>
              <a:rPr lang="en-US" sz="1100" dirty="0" smtClean="0"/>
              <a:t>   </a:t>
            </a:r>
            <a:endParaRPr lang="en-US" sz="1100" dirty="0"/>
          </a:p>
          <a:p>
            <a:pPr>
              <a:lnSpc>
                <a:spcPct val="80000"/>
              </a:lnSpc>
              <a:defRPr/>
            </a:pPr>
            <a:endParaRPr lang="en-US" sz="1200" dirty="0" smtClean="0"/>
          </a:p>
          <a:p>
            <a:pPr marL="685800" lvl="2" indent="-342900">
              <a:lnSpc>
                <a:spcPct val="80000"/>
              </a:lnSpc>
              <a:defRPr/>
            </a:pPr>
            <a:endParaRPr lang="en-US" sz="1100" dirty="0"/>
          </a:p>
          <a:p>
            <a:pPr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None/>
              <a:defRPr/>
            </a:pPr>
            <a:endParaRPr lang="en-US" sz="1000" dirty="0" smtClean="0"/>
          </a:p>
          <a:p>
            <a:pPr>
              <a:lnSpc>
                <a:spcPct val="80000"/>
              </a:lnSpc>
              <a:defRPr/>
            </a:pPr>
            <a:r>
              <a:rPr lang="en-US" sz="1200" dirty="0" smtClean="0"/>
              <a:t>IEEE Staff not present and always welcome!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100" dirty="0" smtClean="0"/>
              <a:t>Francisco </a:t>
            </a:r>
            <a:r>
              <a:rPr lang="en-US" sz="1100" dirty="0" err="1" smtClean="0"/>
              <a:t>Drago</a:t>
            </a:r>
            <a:r>
              <a:rPr lang="en-US" sz="1100" dirty="0" smtClean="0"/>
              <a:t> – staff editor, </a:t>
            </a:r>
            <a:r>
              <a:rPr lang="en-US" sz="1100" dirty="0" smtClean="0">
                <a:hlinkClick r:id="rId6"/>
              </a:rPr>
              <a:t>drago.f@ieee.org</a:t>
            </a:r>
            <a:r>
              <a:rPr lang="en-US" sz="11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100" dirty="0" err="1"/>
              <a:t>Cathrine</a:t>
            </a:r>
            <a:r>
              <a:rPr lang="en-US" sz="1100" dirty="0"/>
              <a:t> Berger- staff editor, </a:t>
            </a:r>
            <a:r>
              <a:rPr lang="en-US" sz="1100" dirty="0">
                <a:hlinkClick r:id="rId7"/>
              </a:rPr>
              <a:t>berger.cathrine@ieee.org</a:t>
            </a:r>
            <a:r>
              <a:rPr lang="en-US" sz="1100" dirty="0"/>
              <a:t> </a:t>
            </a:r>
          </a:p>
          <a:p>
            <a:pPr lvl="1">
              <a:lnSpc>
                <a:spcPct val="80000"/>
              </a:lnSpc>
              <a:buNone/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000" dirty="0" smtClean="0"/>
          </a:p>
          <a:p>
            <a:pPr marL="342900" lvl="1" indent="-342900">
              <a:lnSpc>
                <a:spcPct val="80000"/>
              </a:lnSpc>
              <a:buFontTx/>
              <a:buChar char="•"/>
              <a:defRPr/>
            </a:pPr>
            <a:endParaRPr lang="en-US" sz="1000" dirty="0" smtClean="0"/>
          </a:p>
          <a:p>
            <a:pPr>
              <a:lnSpc>
                <a:spcPct val="80000"/>
              </a:lnSpc>
              <a:defRPr/>
            </a:pPr>
            <a:endParaRPr lang="en-US" sz="1200" dirty="0" smtClean="0"/>
          </a:p>
          <a:p>
            <a:pPr>
              <a:lnSpc>
                <a:spcPct val="80000"/>
              </a:lnSpc>
              <a:defRPr/>
            </a:pPr>
            <a:endParaRPr lang="en-US" sz="1200" dirty="0" smtClean="0"/>
          </a:p>
          <a:p>
            <a:pPr>
              <a:lnSpc>
                <a:spcPct val="80000"/>
              </a:lnSpc>
              <a:defRPr/>
            </a:pPr>
            <a:r>
              <a:rPr lang="en-US" sz="1200" dirty="0" smtClean="0"/>
              <a:t>Note: editors request that an IEEE staff member should be present at least during Plenary meetings</a:t>
            </a:r>
          </a:p>
          <a:p>
            <a:pPr lvl="1">
              <a:lnSpc>
                <a:spcPct val="80000"/>
              </a:lnSpc>
              <a:defRPr/>
            </a:pPr>
            <a:endParaRPr lang="en-US" sz="900" dirty="0" smtClean="0"/>
          </a:p>
          <a:p>
            <a:pPr lvl="1">
              <a:lnSpc>
                <a:spcPct val="80000"/>
              </a:lnSpc>
              <a:defRPr/>
            </a:pPr>
            <a:endParaRPr lang="en-US" sz="1000" dirty="0" smtClean="0"/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18438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18439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F256CC3-709F-4B73-B483-640656AD6A99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smtClean="0"/>
              <a:t>Volunteer Editor Contacts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5181600"/>
          </a:xfrm>
          <a:noFill/>
        </p:spPr>
        <p:txBody>
          <a:bodyPr/>
          <a:lstStyle/>
          <a:p>
            <a:r>
              <a:rPr lang="en-US" sz="1600" dirty="0" err="1" smtClean="0"/>
              <a:t>TGmc</a:t>
            </a:r>
            <a:r>
              <a:rPr lang="en-US" sz="1600" dirty="0" smtClean="0"/>
              <a:t> – Adrian Stephens </a:t>
            </a:r>
            <a:r>
              <a:rPr lang="en-US" sz="1600" b="0" dirty="0" smtClean="0"/>
              <a:t>– </a:t>
            </a:r>
            <a:r>
              <a:rPr lang="en-US" sz="1600" b="0" dirty="0" smtClean="0">
                <a:hlinkClick r:id="rId3"/>
              </a:rPr>
              <a:t>adrian.p.stephens@intel.com</a:t>
            </a:r>
            <a:endParaRPr lang="en-US" sz="1600" b="0" dirty="0" smtClean="0"/>
          </a:p>
          <a:p>
            <a:r>
              <a:rPr lang="en-US" sz="1600" dirty="0" err="1" smtClean="0"/>
              <a:t>TGac</a:t>
            </a:r>
            <a:r>
              <a:rPr lang="en-US" sz="1600" dirty="0" smtClean="0"/>
              <a:t> – Robert Stacey – </a:t>
            </a:r>
            <a:r>
              <a:rPr lang="en-US" sz="1600" b="0" dirty="0" smtClean="0">
                <a:hlinkClick r:id="rId4"/>
              </a:rPr>
              <a:t>rstacey@apple.com</a:t>
            </a:r>
            <a:r>
              <a:rPr lang="en-US" sz="1600" b="0" dirty="0" smtClean="0"/>
              <a:t>  </a:t>
            </a:r>
          </a:p>
          <a:p>
            <a:r>
              <a:rPr lang="en-US" sz="1600" dirty="0" smtClean="0"/>
              <a:t>TGaf – Peter Ecclesine – </a:t>
            </a:r>
            <a:r>
              <a:rPr lang="en-US" sz="1600" b="0" dirty="0" smtClean="0">
                <a:hlinkClick r:id="rId5"/>
              </a:rPr>
              <a:t>pecclesi@cisco.com</a:t>
            </a:r>
            <a:r>
              <a:rPr lang="en-US" sz="1600" b="0" dirty="0" smtClean="0"/>
              <a:t> </a:t>
            </a:r>
          </a:p>
          <a:p>
            <a:r>
              <a:rPr lang="en-US" sz="1600" dirty="0" err="1" smtClean="0"/>
              <a:t>TGah</a:t>
            </a:r>
            <a:r>
              <a:rPr lang="en-US" sz="1600" dirty="0" smtClean="0"/>
              <a:t> – </a:t>
            </a:r>
            <a:r>
              <a:rPr lang="en-US" sz="1600" dirty="0" err="1" smtClean="0"/>
              <a:t>Minyoung</a:t>
            </a:r>
            <a:r>
              <a:rPr lang="en-US" sz="1600" dirty="0" smtClean="0"/>
              <a:t> Park </a:t>
            </a:r>
            <a:r>
              <a:rPr lang="en-US" sz="1600" b="0" dirty="0" smtClean="0"/>
              <a:t>– </a:t>
            </a:r>
            <a:r>
              <a:rPr lang="en-US" sz="1600" b="0" dirty="0" smtClean="0">
                <a:hlinkClick r:id="rId6"/>
              </a:rPr>
              <a:t>minyoung.park@intel.com</a:t>
            </a:r>
            <a:endParaRPr lang="en-US" sz="1600" b="0" dirty="0" smtClean="0"/>
          </a:p>
          <a:p>
            <a:r>
              <a:rPr lang="en-US" sz="1600" dirty="0" err="1" smtClean="0"/>
              <a:t>TGai</a:t>
            </a:r>
            <a:r>
              <a:rPr lang="en-US" sz="1600" dirty="0" smtClean="0"/>
              <a:t> – Lee Armstrong– </a:t>
            </a:r>
            <a:r>
              <a:rPr lang="en-US" sz="1600" b="0" dirty="0" smtClean="0">
                <a:hlinkClick r:id="rId7"/>
              </a:rPr>
              <a:t>LRA@tiac.net</a:t>
            </a:r>
            <a:r>
              <a:rPr lang="en-US" sz="1600" b="0" dirty="0" smtClean="0"/>
              <a:t>, </a:t>
            </a:r>
            <a:r>
              <a:rPr lang="en-US" sz="1600" dirty="0" smtClean="0"/>
              <a:t>Ping FANG </a:t>
            </a:r>
            <a:r>
              <a:rPr lang="en-US" sz="1600" b="0" dirty="0" smtClean="0">
                <a:hlinkClick r:id="rId8"/>
              </a:rPr>
              <a:t>Ping.FANG@huawei.com</a:t>
            </a:r>
            <a:endParaRPr lang="en-US" sz="1600" b="0" dirty="0" smtClean="0"/>
          </a:p>
          <a:p>
            <a:r>
              <a:rPr lang="en-US" sz="1600" dirty="0" err="1" smtClean="0"/>
              <a:t>TGaq</a:t>
            </a:r>
            <a:r>
              <a:rPr lang="en-US" sz="1600" dirty="0" smtClean="0"/>
              <a:t> – Dan Gal – </a:t>
            </a:r>
            <a:r>
              <a:rPr lang="en-US" sz="1600" b="0" dirty="0" smtClean="0">
                <a:hlinkClick r:id="rId9"/>
              </a:rPr>
              <a:t>ddrgal@gmail.com</a:t>
            </a:r>
            <a:r>
              <a:rPr lang="en-US" sz="1600" b="0" dirty="0" smtClean="0"/>
              <a:t>   </a:t>
            </a:r>
          </a:p>
          <a:p>
            <a:pPr marL="0" indent="0">
              <a:buNone/>
            </a:pPr>
            <a:endParaRPr lang="en-US" sz="1600" dirty="0" smtClean="0"/>
          </a:p>
          <a:p>
            <a:r>
              <a:rPr lang="en-US" sz="1600" dirty="0" smtClean="0"/>
              <a:t>Editors Emeritus:</a:t>
            </a:r>
          </a:p>
          <a:p>
            <a:pPr lvl="1"/>
            <a:r>
              <a:rPr lang="en-US" sz="1600" dirty="0" err="1"/>
              <a:t>TGaa</a:t>
            </a:r>
            <a:r>
              <a:rPr lang="en-US" sz="1600" dirty="0"/>
              <a:t> – Alex Ashley – </a:t>
            </a:r>
            <a:r>
              <a:rPr lang="en-US" sz="1600" dirty="0" smtClean="0">
                <a:hlinkClick r:id="rId10"/>
              </a:rPr>
              <a:t>alex.ashley@hotmail.co.uk</a:t>
            </a:r>
            <a:endParaRPr lang="en-US" sz="1600" dirty="0" smtClean="0"/>
          </a:p>
          <a:p>
            <a:pPr lvl="1"/>
            <a:r>
              <a:rPr lang="en-US" sz="1600" dirty="0" err="1"/>
              <a:t>TGad</a:t>
            </a:r>
            <a:r>
              <a:rPr lang="en-US" sz="1600" dirty="0"/>
              <a:t> – Carlos Cordeiro – </a:t>
            </a:r>
            <a:r>
              <a:rPr lang="en-US" sz="1600" dirty="0">
                <a:hlinkClick r:id="rId11"/>
              </a:rPr>
              <a:t>carlos.cordeiro@intel.com</a:t>
            </a:r>
            <a:r>
              <a:rPr lang="en-US" sz="1600" dirty="0"/>
              <a:t> </a:t>
            </a:r>
            <a:r>
              <a:rPr lang="en-US" sz="1600" dirty="0" smtClean="0"/>
              <a:t> </a:t>
            </a:r>
          </a:p>
          <a:p>
            <a:pPr lvl="1"/>
            <a:r>
              <a:rPr lang="en-US" sz="1600" dirty="0" err="1" smtClean="0"/>
              <a:t>TGae</a:t>
            </a:r>
            <a:r>
              <a:rPr lang="en-US" sz="1600" dirty="0" smtClean="0"/>
              <a:t> – Henry </a:t>
            </a:r>
            <a:r>
              <a:rPr lang="en-US" sz="1600" dirty="0" err="1" smtClean="0"/>
              <a:t>Ptasinski</a:t>
            </a:r>
            <a:r>
              <a:rPr lang="en-US" sz="1600" dirty="0" smtClean="0"/>
              <a:t> – </a:t>
            </a:r>
            <a:r>
              <a:rPr lang="en-US" sz="1600" dirty="0" smtClean="0">
                <a:hlinkClick r:id="rId12"/>
              </a:rPr>
              <a:t>henry@LOGOUT.COM</a:t>
            </a:r>
            <a:r>
              <a:rPr lang="en-US" sz="1600" dirty="0" smtClean="0"/>
              <a:t> </a:t>
            </a:r>
          </a:p>
          <a:p>
            <a:pPr lvl="1"/>
            <a:endParaRPr lang="en-US" sz="1600" dirty="0" smtClean="0"/>
          </a:p>
          <a:p>
            <a:endParaRPr lang="en-US" sz="1600" dirty="0" smtClean="0"/>
          </a:p>
        </p:txBody>
      </p:sp>
      <p:sp>
        <p:nvSpPr>
          <p:cNvPr id="19462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19463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March 19th Round table status report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648200"/>
          </a:xfrm>
        </p:spPr>
        <p:txBody>
          <a:bodyPr/>
          <a:lstStyle/>
          <a:p>
            <a:r>
              <a:rPr lang="en-GB" sz="2000" dirty="0" err="1" smtClean="0"/>
              <a:t>REVmc</a:t>
            </a:r>
            <a:r>
              <a:rPr lang="en-GB" sz="2000" dirty="0" smtClean="0"/>
              <a:t> –</a:t>
            </a:r>
          </a:p>
          <a:p>
            <a:r>
              <a:rPr lang="en-GB" sz="2000" dirty="0" err="1" smtClean="0"/>
              <a:t>11ac</a:t>
            </a:r>
            <a:r>
              <a:rPr lang="en-GB" sz="2000" dirty="0" smtClean="0"/>
              <a:t> –</a:t>
            </a:r>
          </a:p>
          <a:p>
            <a:r>
              <a:rPr lang="en-GB" sz="2000" dirty="0" err="1" smtClean="0"/>
              <a:t>11af</a:t>
            </a:r>
            <a:r>
              <a:rPr lang="en-GB" sz="2000" dirty="0" smtClean="0"/>
              <a:t> –</a:t>
            </a:r>
          </a:p>
          <a:p>
            <a:r>
              <a:rPr lang="en-GB" sz="2000" dirty="0" err="1" smtClean="0"/>
              <a:t>11ah</a:t>
            </a:r>
            <a:r>
              <a:rPr lang="en-GB" sz="2000" dirty="0" smtClean="0"/>
              <a:t> –</a:t>
            </a:r>
          </a:p>
          <a:p>
            <a:r>
              <a:rPr lang="en-GB" sz="2000" dirty="0" err="1" smtClean="0"/>
              <a:t>11ai</a:t>
            </a:r>
            <a:r>
              <a:rPr lang="en-GB" sz="2000" dirty="0" smtClean="0"/>
              <a:t> – 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CBFB0970-0318-4E35-AEDF-341F41E712EB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0485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0486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Reflector Updates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Each editor is expected to be on the reflector and current.</a:t>
            </a:r>
          </a:p>
          <a:p>
            <a:r>
              <a:rPr lang="en-US" smtClean="0"/>
              <a:t>If you didn’t receive the meeting notice from the reflector, please send email to adrian.p.stephens@intel.com</a:t>
            </a:r>
          </a:p>
          <a:p>
            <a:r>
              <a:rPr lang="en-US" smtClean="0"/>
              <a:t>To be updated:</a:t>
            </a:r>
          </a:p>
          <a:p>
            <a:pPr lvl="1"/>
            <a:r>
              <a:rPr lang="en-US" smtClean="0"/>
              <a:t>None</a:t>
            </a:r>
          </a:p>
          <a:p>
            <a:endParaRPr lang="en-US" smtClean="0"/>
          </a:p>
        </p:txBody>
      </p:sp>
      <p:sp>
        <p:nvSpPr>
          <p:cNvPr id="21508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2150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482AA55E-C9C8-4875-84FE-144AC5034762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1510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1511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 txBox="1">
            <a:spLocks noGrp="1"/>
          </p:cNvSpPr>
          <p:nvPr/>
        </p:nvSpPr>
        <p:spPr bwMode="auto">
          <a:xfrm>
            <a:off x="685800" y="30480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2253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CC8EBD44-B100-43B4-BD40-43258D2B7579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IEEE Publication Status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648200"/>
          </a:xfrm>
        </p:spPr>
        <p:txBody>
          <a:bodyPr/>
          <a:lstStyle/>
          <a:p>
            <a:r>
              <a:rPr lang="en-US" dirty="0" smtClean="0"/>
              <a:t>Publication completed for 802.11-2012 March  30, 2012</a:t>
            </a:r>
          </a:p>
          <a:p>
            <a:r>
              <a:rPr lang="en-US" dirty="0" smtClean="0"/>
              <a:t>Publication of </a:t>
            </a:r>
            <a:r>
              <a:rPr lang="en-US" dirty="0" err="1" smtClean="0"/>
              <a:t>11ae</a:t>
            </a:r>
            <a:r>
              <a:rPr lang="en-US" dirty="0" smtClean="0"/>
              <a:t> announced April 10, 2012</a:t>
            </a:r>
          </a:p>
          <a:p>
            <a:r>
              <a:rPr lang="en-US" dirty="0" smtClean="0"/>
              <a:t>Publication of </a:t>
            </a:r>
            <a:r>
              <a:rPr lang="en-US" dirty="0" err="1" smtClean="0"/>
              <a:t>11aa</a:t>
            </a:r>
            <a:r>
              <a:rPr lang="en-US" dirty="0" smtClean="0"/>
              <a:t> announced June 5, 2012</a:t>
            </a:r>
          </a:p>
          <a:p>
            <a:r>
              <a:rPr lang="en-US" dirty="0" smtClean="0"/>
              <a:t>Publication of </a:t>
            </a:r>
            <a:r>
              <a:rPr lang="en-US" dirty="0" err="1" smtClean="0"/>
              <a:t>11ad</a:t>
            </a:r>
            <a:r>
              <a:rPr lang="en-US" dirty="0" smtClean="0"/>
              <a:t> announced December 28, 2012</a:t>
            </a:r>
          </a:p>
          <a:p>
            <a:pPr>
              <a:buNone/>
            </a:pPr>
            <a:endParaRPr lang="en-US" baseline="30000" dirty="0" smtClean="0"/>
          </a:p>
          <a:p>
            <a:endParaRPr lang="en-US" baseline="30000" dirty="0" smtClean="0"/>
          </a:p>
          <a:p>
            <a:pPr>
              <a:buFontTx/>
              <a:buNone/>
            </a:pPr>
            <a:endParaRPr lang="en-US" dirty="0" smtClean="0"/>
          </a:p>
        </p:txBody>
      </p:sp>
      <p:sp>
        <p:nvSpPr>
          <p:cNvPr id="2253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2535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Numbering Alignment Process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Update from all published standards. Posted as 802.11-11/</a:t>
            </a:r>
            <a:r>
              <a:rPr lang="en-US" dirty="0" err="1" smtClean="0"/>
              <a:t>1149r29</a:t>
            </a:r>
            <a:r>
              <a:rPr lang="en-US" dirty="0" smtClean="0"/>
              <a:t> (2013 Feb 27)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802.11-2012 is numbering baseline. </a:t>
            </a:r>
            <a:r>
              <a:rPr lang="en-US" dirty="0" err="1" smtClean="0"/>
              <a:t>11ac</a:t>
            </a:r>
            <a:r>
              <a:rPr lang="en-US" dirty="0" smtClean="0"/>
              <a:t> </a:t>
            </a:r>
            <a:r>
              <a:rPr lang="en-US" dirty="0" err="1" smtClean="0"/>
              <a:t>D5.0</a:t>
            </a:r>
            <a:r>
              <a:rPr lang="en-US" dirty="0" smtClean="0"/>
              <a:t> went first, then  </a:t>
            </a:r>
            <a:r>
              <a:rPr lang="en-US" dirty="0" err="1" smtClean="0"/>
              <a:t>11af</a:t>
            </a:r>
            <a:r>
              <a:rPr lang="en-US" dirty="0" smtClean="0"/>
              <a:t> </a:t>
            </a:r>
            <a:r>
              <a:rPr lang="en-US" dirty="0" err="1" smtClean="0"/>
              <a:t>D3.0</a:t>
            </a:r>
            <a:r>
              <a:rPr lang="en-US" dirty="0" smtClean="0"/>
              <a:t> , </a:t>
            </a:r>
            <a:r>
              <a:rPr lang="en-US" dirty="0" err="1" smtClean="0"/>
              <a:t>11ah</a:t>
            </a:r>
            <a:r>
              <a:rPr lang="en-US" dirty="0" smtClean="0"/>
              <a:t>, </a:t>
            </a:r>
            <a:r>
              <a:rPr lang="en-US" dirty="0" err="1" smtClean="0"/>
              <a:t>11ai</a:t>
            </a:r>
            <a:r>
              <a:rPr lang="en-US" dirty="0" smtClean="0"/>
              <a:t>. 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TG editor will be responsible for ensuring their column represents their latest draft</a:t>
            </a:r>
          </a:p>
          <a:p>
            <a:pPr>
              <a:lnSpc>
                <a:spcPct val="90000"/>
              </a:lnSpc>
            </a:pPr>
            <a:r>
              <a:rPr lang="en-US" dirty="0" err="1" smtClean="0"/>
              <a:t>WG</a:t>
            </a:r>
            <a:r>
              <a:rPr lang="en-US" dirty="0" smtClean="0"/>
              <a:t> editor will update any “changes pending” columns and summarize status to editors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dirty="0" smtClean="0"/>
          </a:p>
        </p:txBody>
      </p:sp>
      <p:sp>
        <p:nvSpPr>
          <p:cNvPr id="23556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23557" name="Slide Number Placeholder 5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/>
              <a:t>Slide </a:t>
            </a:r>
            <a:fld id="{D0006E87-4113-42BD-87CE-4B7F5CBEF5D3}" type="slidenum">
              <a:rPr lang="en-US"/>
              <a:pPr algn="ctr"/>
              <a:t>9</a:t>
            </a:fld>
            <a:endParaRPr lang="en-US"/>
          </a:p>
        </p:txBody>
      </p:sp>
      <p:sp>
        <p:nvSpPr>
          <p:cNvPr id="2355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2DDA43E0-4135-4613-BA84-1D30358DDEC6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23559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3560" name="Date Placeholder 7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1296</Words>
  <Application>Microsoft Office PowerPoint</Application>
  <PresentationFormat>On-screen Show (4:3)</PresentationFormat>
  <Paragraphs>342</Paragraphs>
  <Slides>22</Slides>
  <Notes>15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Default Design</vt:lpstr>
      <vt:lpstr>Document</vt:lpstr>
      <vt:lpstr>802.11 WG Editor’s Meeting (Mar ‘13)</vt:lpstr>
      <vt:lpstr>Abstract</vt:lpstr>
      <vt:lpstr>Agenda for 2013-03-19</vt:lpstr>
      <vt:lpstr>Roll Call – 2013-03-19</vt:lpstr>
      <vt:lpstr>Volunteer Editor Contacts</vt:lpstr>
      <vt:lpstr>March 19th Round table status report</vt:lpstr>
      <vt:lpstr>Reflector Updates</vt:lpstr>
      <vt:lpstr>IEEE Publication Status</vt:lpstr>
      <vt:lpstr>Numbering Alignment Process</vt:lpstr>
      <vt:lpstr>Amendment &amp; other ordering notes</vt:lpstr>
      <vt:lpstr>MDR Status</vt:lpstr>
      <vt:lpstr>802.11 Style Guide</vt:lpstr>
      <vt:lpstr>802.11 Styles</vt:lpstr>
      <vt:lpstr>Learnings from 11ad publication</vt:lpstr>
      <vt:lpstr>Editor Amendment Ordering</vt:lpstr>
      <vt:lpstr>Email Your Draft Status Updates</vt:lpstr>
      <vt:lpstr>Draft Development Snapshot</vt:lpstr>
      <vt:lpstr>MIB style, Visio and Frame practices </vt:lpstr>
      <vt:lpstr>Two Technical Editors</vt:lpstr>
      <vt:lpstr>Pending Actions</vt:lpstr>
      <vt:lpstr>Backup/Background Slides</vt:lpstr>
      <vt:lpstr>Editors page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2012-11-02T16:14:11Z</dcterms:created>
  <dcterms:modified xsi:type="dcterms:W3CDTF">2013-03-11T16:41:32Z</dcterms:modified>
</cp:coreProperties>
</file>