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6" r:id="rId4"/>
    <p:sldId id="265" r:id="rId5"/>
    <p:sldId id="268" r:id="rId6"/>
    <p:sldId id="269" r:id="rId7"/>
    <p:sldId id="270" r:id="rId8"/>
    <p:sldId id="271" r:id="rId9"/>
    <p:sldId id="272" r:id="rId10"/>
    <p:sldId id="267"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936" y="619"/>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19.03.2013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
        <p:nvSpPr>
          <p:cNvPr id="6"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4609562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1314012714"/>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2013</a:t>
            </a:r>
            <a:endParaRPr lang="en-GB"/>
          </a:p>
        </p:txBody>
      </p:sp>
      <p:sp>
        <p:nvSpPr>
          <p:cNvPr id="5" name="Footer Placeholder 4"/>
          <p:cNvSpPr>
            <a:spLocks noGrp="1"/>
          </p:cNvSpPr>
          <p:nvPr>
            <p:ph type="ftr" idx="11"/>
          </p:nvPr>
        </p:nvSpPr>
        <p:spPr/>
        <p:txBody>
          <a:bodyPr/>
          <a:lstStyle>
            <a:lvl1pPr>
              <a:defRPr/>
            </a:lvl1pPr>
          </a:lstStyle>
          <a:p>
            <a:r>
              <a:rPr lang="en-GB" smtClean="0"/>
              <a:t>Jarkko Kneckt (Nokia)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Jarkko Kneckt (Nokia)</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2013</a:t>
            </a:r>
            <a:endParaRPr lang="en-GB"/>
          </a:p>
        </p:txBody>
      </p:sp>
      <p:sp>
        <p:nvSpPr>
          <p:cNvPr id="5" name="Footer Placeholder 4"/>
          <p:cNvSpPr>
            <a:spLocks noGrp="1"/>
          </p:cNvSpPr>
          <p:nvPr>
            <p:ph type="ftr" idx="11"/>
          </p:nvPr>
        </p:nvSpPr>
        <p:spPr/>
        <p:txBody>
          <a:bodyPr/>
          <a:lstStyle>
            <a:lvl1pPr>
              <a:defRPr/>
            </a:lvl1pPr>
          </a:lstStyle>
          <a:p>
            <a:r>
              <a:rPr lang="en-GB" smtClean="0"/>
              <a:t>Jarkko Kneckt (Nokia)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2013</a:t>
            </a:r>
            <a:endParaRPr lang="en-GB"/>
          </a:p>
        </p:txBody>
      </p:sp>
      <p:sp>
        <p:nvSpPr>
          <p:cNvPr id="6" name="Footer Placeholder 5"/>
          <p:cNvSpPr>
            <a:spLocks noGrp="1"/>
          </p:cNvSpPr>
          <p:nvPr>
            <p:ph type="ftr" idx="11"/>
          </p:nvPr>
        </p:nvSpPr>
        <p:spPr/>
        <p:txBody>
          <a:bodyPr/>
          <a:lstStyle>
            <a:lvl1pPr>
              <a:defRPr/>
            </a:lvl1pPr>
          </a:lstStyle>
          <a:p>
            <a:r>
              <a:rPr lang="en-GB" smtClean="0"/>
              <a:t>Jarkko Kneckt (Nokia)</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Jarkko Kneckt (Nokia)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2013</a:t>
            </a:r>
            <a:endParaRPr lang="en-GB"/>
          </a:p>
        </p:txBody>
      </p:sp>
      <p:sp>
        <p:nvSpPr>
          <p:cNvPr id="4" name="Footer Placeholder 3"/>
          <p:cNvSpPr>
            <a:spLocks noGrp="1"/>
          </p:cNvSpPr>
          <p:nvPr>
            <p:ph type="ftr" idx="11"/>
          </p:nvPr>
        </p:nvSpPr>
        <p:spPr/>
        <p:txBody>
          <a:bodyPr/>
          <a:lstStyle>
            <a:lvl1pPr>
              <a:defRPr/>
            </a:lvl1pPr>
          </a:lstStyle>
          <a:p>
            <a:r>
              <a:rPr lang="en-GB" smtClean="0"/>
              <a:t>Jarkko Kneckt (Nokia)</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2013</a:t>
            </a:r>
            <a:endParaRPr lang="en-GB"/>
          </a:p>
        </p:txBody>
      </p:sp>
      <p:sp>
        <p:nvSpPr>
          <p:cNvPr id="3" name="Footer Placeholder 2"/>
          <p:cNvSpPr>
            <a:spLocks noGrp="1"/>
          </p:cNvSpPr>
          <p:nvPr>
            <p:ph type="ftr" idx="11"/>
          </p:nvPr>
        </p:nvSpPr>
        <p:spPr/>
        <p:txBody>
          <a:bodyPr/>
          <a:lstStyle>
            <a:lvl1pPr>
              <a:defRPr/>
            </a:lvl1pPr>
          </a:lstStyle>
          <a:p>
            <a:r>
              <a:rPr lang="en-GB" smtClean="0"/>
              <a:t>Jarkko Kneckt (Nokia)</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2013</a:t>
            </a:r>
            <a:endParaRPr lang="en-GB"/>
          </a:p>
        </p:txBody>
      </p:sp>
      <p:sp>
        <p:nvSpPr>
          <p:cNvPr id="5" name="Footer Placeholder 4"/>
          <p:cNvSpPr>
            <a:spLocks noGrp="1"/>
          </p:cNvSpPr>
          <p:nvPr>
            <p:ph type="ftr" idx="11"/>
          </p:nvPr>
        </p:nvSpPr>
        <p:spPr/>
        <p:txBody>
          <a:bodyPr/>
          <a:lstStyle>
            <a:lvl1pPr>
              <a:defRPr/>
            </a:lvl1pPr>
          </a:lstStyle>
          <a:p>
            <a:r>
              <a:rPr lang="en-GB" smtClean="0"/>
              <a:t>Jarkko Kneckt (Nokia)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2013</a:t>
            </a:r>
            <a:endParaRPr lang="en-GB"/>
          </a:p>
        </p:txBody>
      </p:sp>
      <p:sp>
        <p:nvSpPr>
          <p:cNvPr id="5" name="Footer Placeholder 4"/>
          <p:cNvSpPr>
            <a:spLocks noGrp="1"/>
          </p:cNvSpPr>
          <p:nvPr>
            <p:ph type="ftr" idx="11"/>
          </p:nvPr>
        </p:nvSpPr>
        <p:spPr/>
        <p:txBody>
          <a:bodyPr/>
          <a:lstStyle>
            <a:lvl1pPr>
              <a:defRPr/>
            </a:lvl1pPr>
          </a:lstStyle>
          <a:p>
            <a:r>
              <a:rPr lang="en-GB" smtClean="0"/>
              <a:t>Jarkko Kneckt (Nokia)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Jarkko Kneckt (Nokia)</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11-10/0259r1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Jarkko Kneckt (Nokia)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CID 266 &amp; CID 281</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2013-03-20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812139046"/>
              </p:ext>
            </p:extLst>
          </p:nvPr>
        </p:nvGraphicFramePr>
        <p:xfrm>
          <a:off x="517525" y="2278063"/>
          <a:ext cx="8077200" cy="2690812"/>
        </p:xfrm>
        <a:graphic>
          <a:graphicData uri="http://schemas.openxmlformats.org/presentationml/2006/ole">
            <mc:AlternateContent xmlns:mc="http://schemas.openxmlformats.org/markup-compatibility/2006">
              <mc:Choice xmlns:v="urn:schemas-microsoft-com:vml" Requires="v">
                <p:oleObj spid="_x0000_s3088" name="Document" r:id="rId4" imgW="8237952" imgH="2754204" progId="Word.Document.8">
                  <p:embed/>
                </p:oleObj>
              </mc:Choice>
              <mc:Fallback>
                <p:oleObj name="Document" r:id="rId4" imgW="8237952" imgH="2754204" progId="Word.Document.8">
                  <p:embed/>
                  <p:pic>
                    <p:nvPicPr>
                      <p:cNvPr id="0" name="Picture 3"/>
                      <p:cNvPicPr>
                        <a:picLocks noChangeAspect="1" noChangeArrowheads="1"/>
                      </p:cNvPicPr>
                      <p:nvPr/>
                    </p:nvPicPr>
                    <p:blipFill>
                      <a:blip r:embed="rId5"/>
                      <a:srcRect/>
                      <a:stretch>
                        <a:fillRect/>
                      </a:stretch>
                    </p:blipFill>
                    <p:spPr bwMode="auto">
                      <a:xfrm>
                        <a:off x="517525" y="2278063"/>
                        <a:ext cx="8077200" cy="269081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Proposed text to</a:t>
            </a:r>
            <a:endParaRPr lang="en-US" dirty="0"/>
          </a:p>
        </p:txBody>
      </p:sp>
      <p:sp>
        <p:nvSpPr>
          <p:cNvPr id="3" name="Content Placeholder 2"/>
          <p:cNvSpPr>
            <a:spLocks noGrp="1"/>
          </p:cNvSpPr>
          <p:nvPr>
            <p:ph idx="1"/>
          </p:nvPr>
        </p:nvSpPr>
        <p:spPr/>
        <p:txBody>
          <a:bodyPr/>
          <a:lstStyle/>
          <a:p>
            <a:pPr>
              <a:spcAft>
                <a:spcPts val="0"/>
              </a:spcAft>
            </a:pPr>
            <a:r>
              <a:rPr lang="en-US" sz="2000" strike="sngStrike" dirty="0">
                <a:solidFill>
                  <a:srgbClr val="FF0000"/>
                </a:solidFill>
                <a:latin typeface="TimesNewRoman"/>
                <a:ea typeface="Times New Roman"/>
                <a:cs typeface="TimesNewRoman"/>
              </a:rPr>
              <a:t>—</a:t>
            </a:r>
            <a:r>
              <a:rPr lang="en-US" sz="2000" dirty="0">
                <a:latin typeface="TimesNewRoman"/>
                <a:ea typeface="Times New Roman"/>
                <a:cs typeface="TimesNewRoman"/>
              </a:rPr>
              <a:t> STAs with dot11FILSActivated equal to true should respond to one or more Probe Request frames addressed to broadcast address with a Beacon frame if </a:t>
            </a:r>
            <a:r>
              <a:rPr lang="en-US" sz="2000" strike="sngStrike" dirty="0">
                <a:solidFill>
                  <a:srgbClr val="FF0000"/>
                </a:solidFill>
                <a:latin typeface="TimesNewRoman"/>
                <a:ea typeface="Times New Roman"/>
                <a:cs typeface="TimesNewRoman"/>
              </a:rPr>
              <a:t>the criteria below is met: T</a:t>
            </a:r>
            <a:r>
              <a:rPr lang="en-US" sz="2000" strike="sngStrike" dirty="0">
                <a:latin typeface="TimesNewRoman"/>
                <a:ea typeface="Times New Roman"/>
                <a:cs typeface="TimesNewRoman"/>
              </a:rPr>
              <a:t> </a:t>
            </a:r>
            <a:r>
              <a:rPr lang="en-US" sz="2000" u="sng" dirty="0">
                <a:solidFill>
                  <a:srgbClr val="0070C0"/>
                </a:solidFill>
                <a:latin typeface="TimesNewRoman"/>
                <a:ea typeface="Times New Roman"/>
                <a:cs typeface="TimesNewRoman"/>
              </a:rPr>
              <a:t>t</a:t>
            </a:r>
            <a:r>
              <a:rPr lang="en-US" sz="2000" dirty="0">
                <a:latin typeface="TimesNewRoman"/>
                <a:ea typeface="Times New Roman"/>
                <a:cs typeface="TimesNewRoman"/>
              </a:rPr>
              <a:t>he next TBTT of the responding STA is within dot11BeaconResponseDuration and is no later than any deadline of Probe Response Reception Time, if the Probe Response Reception Time element is present in any Probe Request frame</a:t>
            </a:r>
            <a:r>
              <a:rPr lang="en-US" sz="2000" dirty="0" smtClean="0">
                <a:latin typeface="TimesNewRoman"/>
                <a:ea typeface="Times New Roman"/>
                <a:cs typeface="TimesNewRoman"/>
              </a:rPr>
              <a:t>.</a:t>
            </a:r>
            <a:endParaRPr lang="en-US" sz="2800" dirty="0">
              <a:ea typeface="Times New Roman"/>
            </a:endParaRPr>
          </a:p>
          <a:p>
            <a:pPr>
              <a:spcAft>
                <a:spcPts val="0"/>
              </a:spcAft>
            </a:pPr>
            <a:r>
              <a:rPr lang="en-US" sz="2000" u="sng" dirty="0">
                <a:solidFill>
                  <a:srgbClr val="0070C0"/>
                </a:solidFill>
                <a:latin typeface="TimesNewRoman"/>
                <a:ea typeface="Times New Roman"/>
                <a:cs typeface="TimesNewRoman"/>
              </a:rPr>
              <a:t>STAs with dot11FILSActivated equal to true may not respond to Probe Request frames addressed to broadcast address if the STA receives an acknowledged probe response addressed to the requesting STA containing the SSID</a:t>
            </a:r>
            <a:r>
              <a:rPr lang="en-GB" sz="2000" u="sng" dirty="0">
                <a:solidFill>
                  <a:srgbClr val="0070C0"/>
                </a:solidFill>
                <a:latin typeface="TimesNewRoman"/>
                <a:ea typeface="Times New Roman"/>
                <a:cs typeface="TimesNewRoman"/>
              </a:rPr>
              <a:t> </a:t>
            </a:r>
            <a:r>
              <a:rPr lang="en-US" sz="2000" u="sng" dirty="0">
                <a:solidFill>
                  <a:srgbClr val="0070C0"/>
                </a:solidFill>
                <a:latin typeface="TimesNewRoman"/>
                <a:ea typeface="Times New Roman"/>
                <a:cs typeface="TimesNewRoman"/>
              </a:rPr>
              <a:t>of the STA. </a:t>
            </a:r>
          </a:p>
          <a:p>
            <a:endParaRPr lang="en-US" sz="2000" dirty="0">
              <a:solidFill>
                <a:srgbClr val="00B0F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Jarkko Kneckt (Nokia)</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Tree>
    <p:extLst>
      <p:ext uri="{BB962C8B-B14F-4D97-AF65-F5344CB8AC3E}">
        <p14:creationId xmlns:p14="http://schemas.microsoft.com/office/powerpoint/2010/main" val="28874482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March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Jarkko Kneckt (Nokia)</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CID266 resolution is done erroneously. The resolution to the comment CID266 will cause a bloat of the Probe Response frames.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There is another comment CID281, that is not solved. CID281 proposes alternative resolution. </a:t>
            </a: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resolution text </a:t>
            </a:r>
            <a:r>
              <a:rPr lang="en-GB" dirty="0" smtClean="0"/>
              <a:t>is updated in revision </a:t>
            </a:r>
            <a:r>
              <a:rPr lang="en-GB" dirty="0" smtClean="0"/>
              <a:t>1. The update is  based on the feedback to the r0 on received on Tuesday AM2 slot. </a:t>
            </a: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Text related to CIDs</a:t>
            </a:r>
            <a:endParaRPr lang="en-US" dirty="0"/>
          </a:p>
        </p:txBody>
      </p:sp>
      <p:sp>
        <p:nvSpPr>
          <p:cNvPr id="3" name="Content Placeholder 2"/>
          <p:cNvSpPr>
            <a:spLocks noGrp="1"/>
          </p:cNvSpPr>
          <p:nvPr>
            <p:ph idx="1"/>
          </p:nvPr>
        </p:nvSpPr>
        <p:spPr/>
        <p:txBody>
          <a:bodyPr/>
          <a:lstStyle/>
          <a:p>
            <a:r>
              <a:rPr lang="en-US" sz="2000" dirty="0"/>
              <a:t>STAs with dot11FILSActivated equal to true should respond to one or more Probe Request frames addressed to broadcast address with a Beacon frame if </a:t>
            </a:r>
            <a:r>
              <a:rPr lang="en-US" sz="2000" dirty="0" smtClean="0"/>
              <a:t>the </a:t>
            </a:r>
            <a:r>
              <a:rPr lang="en-US" sz="2000" dirty="0"/>
              <a:t>criteria below are </a:t>
            </a:r>
            <a:r>
              <a:rPr lang="en-US" sz="2000" dirty="0" smtClean="0"/>
              <a:t>met:</a:t>
            </a:r>
            <a:endParaRPr lang="en-US" sz="2000" dirty="0"/>
          </a:p>
          <a:p>
            <a:r>
              <a:rPr lang="en-US" sz="2000" dirty="0"/>
              <a:t>— The responding STA that is about to transmit a probe response receives an acknowledged Probe Response addressed to the requesting STA containing </a:t>
            </a:r>
            <a:r>
              <a:rPr lang="en-US" sz="2000" dirty="0" smtClean="0"/>
              <a:t>the BSS</a:t>
            </a:r>
            <a:r>
              <a:rPr lang="en-GB" sz="2000" dirty="0"/>
              <a:t> </a:t>
            </a:r>
            <a:r>
              <a:rPr lang="en-US" sz="2000" dirty="0"/>
              <a:t>of the responding STA</a:t>
            </a:r>
            <a:r>
              <a:rPr lang="en-US" sz="2000" dirty="0" smtClean="0"/>
              <a:t>.</a:t>
            </a:r>
            <a:endParaRPr lang="en-US" sz="2000" dirty="0"/>
          </a:p>
          <a:p>
            <a:r>
              <a:rPr lang="en-US" sz="2000" dirty="0"/>
              <a:t>— The next TBTT of the responding STA is within dot11BeaconResponseDuration and is no later than any deadline of Probe Response Reception Time, if the Probe Response Reception Time element is present in any Probe Request frame</a:t>
            </a:r>
            <a:r>
              <a:rPr lang="en-US" sz="2000" dirty="0" smtClean="0"/>
              <a:t>.</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Jarkko Kneckt (Nokia)</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
        <p:nvSpPr>
          <p:cNvPr id="7" name="Rounded Rectangle 6"/>
          <p:cNvSpPr/>
          <p:nvPr/>
        </p:nvSpPr>
        <p:spPr bwMode="auto">
          <a:xfrm>
            <a:off x="539552" y="2636912"/>
            <a:ext cx="7776864" cy="1296144"/>
          </a:xfrm>
          <a:prstGeom prst="roundRect">
            <a:avLst/>
          </a:prstGeom>
          <a:solidFill>
            <a:srgbClr val="92D050">
              <a:alpha val="8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3429941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CID 266</a:t>
            </a:r>
            <a:endParaRPr lang="en-US" dirty="0"/>
          </a:p>
        </p:txBody>
      </p:sp>
      <p:sp>
        <p:nvSpPr>
          <p:cNvPr id="3" name="Content Placeholder 2"/>
          <p:cNvSpPr>
            <a:spLocks noGrp="1"/>
          </p:cNvSpPr>
          <p:nvPr>
            <p:ph idx="1"/>
          </p:nvPr>
        </p:nvSpPr>
        <p:spPr/>
        <p:txBody>
          <a:bodyPr/>
          <a:lstStyle/>
          <a:p>
            <a:r>
              <a:rPr lang="fi-FI" dirty="0" smtClean="0"/>
              <a:t>Comment: </a:t>
            </a:r>
          </a:p>
          <a:p>
            <a:r>
              <a:rPr lang="en-US" dirty="0"/>
              <a:t>Following description is the condition of the Probe Request omission.</a:t>
            </a:r>
          </a:p>
          <a:p>
            <a:r>
              <a:rPr lang="en-US" dirty="0"/>
              <a:t>"The responding STA that is about to transmit a probe response receives an acknowledged Probe </a:t>
            </a:r>
            <a:r>
              <a:rPr lang="en-US" dirty="0" smtClean="0"/>
              <a:t>Response addressed </a:t>
            </a:r>
            <a:r>
              <a:rPr lang="en-US" dirty="0"/>
              <a:t>to the requesting STA containing information of the BSS of the responding STA</a:t>
            </a:r>
            <a:r>
              <a:rPr lang="en-US" dirty="0" smtClean="0"/>
              <a:t>.“</a:t>
            </a:r>
          </a:p>
          <a:p>
            <a:endParaRPr lang="fi-FI" dirty="0" smtClean="0"/>
          </a:p>
          <a:p>
            <a:r>
              <a:rPr lang="fi-FI" dirty="0" smtClean="0">
                <a:solidFill>
                  <a:srgbClr val="00B0F0"/>
                </a:solidFill>
              </a:rPr>
              <a:t>The comment does not specify any reason, or justification for the change. It just points the place of the standard.</a:t>
            </a:r>
            <a:endParaRPr lang="en-US" dirty="0">
              <a:solidFill>
                <a:srgbClr val="00B0F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Jarkko Kneckt (Nokia)</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Tree>
    <p:extLst>
      <p:ext uri="{BB962C8B-B14F-4D97-AF65-F5344CB8AC3E}">
        <p14:creationId xmlns:p14="http://schemas.microsoft.com/office/powerpoint/2010/main" val="30844684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CID 266</a:t>
            </a:r>
            <a:endParaRPr lang="en-US" dirty="0"/>
          </a:p>
        </p:txBody>
      </p:sp>
      <p:sp>
        <p:nvSpPr>
          <p:cNvPr id="3" name="Content Placeholder 2"/>
          <p:cNvSpPr>
            <a:spLocks noGrp="1"/>
          </p:cNvSpPr>
          <p:nvPr>
            <p:ph idx="1"/>
          </p:nvPr>
        </p:nvSpPr>
        <p:spPr/>
        <p:txBody>
          <a:bodyPr/>
          <a:lstStyle/>
          <a:p>
            <a:r>
              <a:rPr lang="fi-FI" dirty="0" smtClean="0"/>
              <a:t>Proposed change: </a:t>
            </a:r>
          </a:p>
          <a:p>
            <a:r>
              <a:rPr lang="fi-FI" sz="2000" dirty="0" smtClean="0"/>
              <a:t>”...</a:t>
            </a:r>
            <a:r>
              <a:rPr lang="en-US" sz="2000" dirty="0"/>
              <a:t> with a Beacon frame if the criteria below </a:t>
            </a:r>
            <a:r>
              <a:rPr lang="en-US" sz="2000" strike="sngStrike" dirty="0"/>
              <a:t>are </a:t>
            </a:r>
            <a:r>
              <a:rPr lang="en-US" sz="2000" dirty="0"/>
              <a:t>is met:</a:t>
            </a:r>
          </a:p>
          <a:p>
            <a:r>
              <a:rPr lang="en-US" sz="2000" strike="sngStrike" dirty="0"/>
              <a:t>The responding STA that is about to transmit a probe response receives an acknowledged Probe </a:t>
            </a:r>
            <a:r>
              <a:rPr lang="en-US" sz="2000" strike="sngStrike" dirty="0" smtClean="0"/>
              <a:t>Response addressed </a:t>
            </a:r>
            <a:r>
              <a:rPr lang="en-US" sz="2000" strike="sngStrike" dirty="0"/>
              <a:t>to the requesting STA containing information of the BSS of </a:t>
            </a:r>
            <a:r>
              <a:rPr lang="en-US" sz="2000" strike="sngStrike" dirty="0" smtClean="0"/>
              <a:t>the responding </a:t>
            </a:r>
            <a:r>
              <a:rPr lang="en-US" sz="2000" strike="sngStrike" dirty="0"/>
              <a:t>STA. </a:t>
            </a:r>
            <a:r>
              <a:rPr lang="en-US" sz="2000" dirty="0"/>
              <a:t>The next TBTT </a:t>
            </a:r>
            <a:r>
              <a:rPr lang="en-US" sz="2000" dirty="0" smtClean="0"/>
              <a:t>of the </a:t>
            </a:r>
            <a:r>
              <a:rPr lang="en-US" sz="2000" dirty="0"/>
              <a:t>responding STA is </a:t>
            </a:r>
            <a:r>
              <a:rPr lang="en-US" sz="2000" dirty="0" smtClean="0"/>
              <a:t>within dot11BeaconResponseDuration </a:t>
            </a:r>
            <a:r>
              <a:rPr lang="en-US" sz="2000" dirty="0"/>
              <a:t>and is no later than </a:t>
            </a:r>
            <a:r>
              <a:rPr lang="en-US" sz="2000" dirty="0" smtClean="0"/>
              <a:t>any deadline </a:t>
            </a:r>
            <a:r>
              <a:rPr lang="en-US" sz="2000" dirty="0"/>
              <a:t>of Probe Response Reception Time, if the Probe </a:t>
            </a:r>
            <a:r>
              <a:rPr lang="en-US" sz="2000" dirty="0" smtClean="0"/>
              <a:t>Response Reception </a:t>
            </a:r>
            <a:r>
              <a:rPr lang="en-US" sz="2000" dirty="0"/>
              <a:t>Time element is present </a:t>
            </a:r>
            <a:r>
              <a:rPr lang="en-US" sz="2000" dirty="0" smtClean="0"/>
              <a:t>in any </a:t>
            </a:r>
            <a:r>
              <a:rPr lang="en-US" sz="2000" dirty="0"/>
              <a:t>Probe Request frame</a:t>
            </a:r>
            <a:r>
              <a:rPr lang="en-US" sz="200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Jarkko Kneckt (Nokia)</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Tree>
    <p:extLst>
      <p:ext uri="{BB962C8B-B14F-4D97-AF65-F5344CB8AC3E}">
        <p14:creationId xmlns:p14="http://schemas.microsoft.com/office/powerpoint/2010/main" val="2369835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CID 266</a:t>
            </a:r>
            <a:endParaRPr lang="en-US" dirty="0"/>
          </a:p>
        </p:txBody>
      </p:sp>
      <p:sp>
        <p:nvSpPr>
          <p:cNvPr id="3" name="Content Placeholder 2"/>
          <p:cNvSpPr>
            <a:spLocks noGrp="1"/>
          </p:cNvSpPr>
          <p:nvPr>
            <p:ph idx="1"/>
          </p:nvPr>
        </p:nvSpPr>
        <p:spPr/>
        <p:txBody>
          <a:bodyPr/>
          <a:lstStyle/>
          <a:p>
            <a:r>
              <a:rPr lang="en-US" sz="2000" dirty="0" smtClean="0"/>
              <a:t>Resolution code: ACCEPTED </a:t>
            </a:r>
            <a:r>
              <a:rPr lang="en-US" sz="2000" dirty="0"/>
              <a:t>(EDITOR: 2013-01-16 21:43:51Z) Need to check results. In D0.3, this was a hyphenated list (a change from D0.2), this modification results in only a single item which does not justify a list format. In pondering the options, made it a continuation of the paragraph ending in "criteria below is met:" Please comment if there is a better way of doing this</a:t>
            </a:r>
            <a:r>
              <a:rPr lang="en-US" sz="2000" dirty="0" smtClean="0"/>
              <a:t>.</a:t>
            </a:r>
          </a:p>
          <a:p>
            <a:endParaRPr lang="en-US" sz="2000" dirty="0" smtClean="0"/>
          </a:p>
          <a:p>
            <a:r>
              <a:rPr lang="fi-FI" dirty="0">
                <a:solidFill>
                  <a:srgbClr val="00B0F0"/>
                </a:solidFill>
              </a:rPr>
              <a:t>The comment is deleting a technical </a:t>
            </a:r>
            <a:r>
              <a:rPr lang="fi-FI" dirty="0" smtClean="0">
                <a:solidFill>
                  <a:srgbClr val="00B0F0"/>
                </a:solidFill>
              </a:rPr>
              <a:t>operation. The </a:t>
            </a:r>
            <a:r>
              <a:rPr lang="fi-FI" dirty="0">
                <a:solidFill>
                  <a:srgbClr val="00B0F0"/>
                </a:solidFill>
              </a:rPr>
              <a:t>motivation </a:t>
            </a:r>
            <a:r>
              <a:rPr lang="fi-FI" dirty="0" smtClean="0">
                <a:solidFill>
                  <a:srgbClr val="00B0F0"/>
                </a:solidFill>
              </a:rPr>
              <a:t>and reasoning is to </a:t>
            </a:r>
            <a:r>
              <a:rPr lang="fi-FI" dirty="0">
                <a:solidFill>
                  <a:srgbClr val="00B0F0"/>
                </a:solidFill>
              </a:rPr>
              <a:t>improve readability</a:t>
            </a:r>
            <a:r>
              <a:rPr lang="fi-FI" dirty="0" smtClean="0">
                <a:solidFill>
                  <a:srgbClr val="00B0F0"/>
                </a:solidFill>
              </a:rPr>
              <a:t>. </a:t>
            </a:r>
          </a:p>
          <a:p>
            <a:r>
              <a:rPr lang="fi-FI" u="sng" dirty="0" smtClean="0">
                <a:solidFill>
                  <a:srgbClr val="00B0F0"/>
                </a:solidFill>
              </a:rPr>
              <a:t>The readability improvement is not a justification for technical change. </a:t>
            </a:r>
            <a:endParaRPr lang="fi-FI" u="sng" dirty="0">
              <a:solidFill>
                <a:srgbClr val="00B0F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Jarkko Kneckt (Nokia)</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Tree>
    <p:extLst>
      <p:ext uri="{BB962C8B-B14F-4D97-AF65-F5344CB8AC3E}">
        <p14:creationId xmlns:p14="http://schemas.microsoft.com/office/powerpoint/2010/main" val="35149438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CID 281</a:t>
            </a:r>
            <a:endParaRPr lang="en-US" dirty="0"/>
          </a:p>
        </p:txBody>
      </p:sp>
      <p:sp>
        <p:nvSpPr>
          <p:cNvPr id="3" name="Content Placeholder 2"/>
          <p:cNvSpPr>
            <a:spLocks noGrp="1"/>
          </p:cNvSpPr>
          <p:nvPr>
            <p:ph idx="1"/>
          </p:nvPr>
        </p:nvSpPr>
        <p:spPr/>
        <p:txBody>
          <a:bodyPr/>
          <a:lstStyle/>
          <a:p>
            <a:r>
              <a:rPr lang="en-GB" dirty="0"/>
              <a:t>Comment: </a:t>
            </a:r>
            <a:r>
              <a:rPr lang="en-GB" dirty="0" smtClean="0"/>
              <a:t>“There </a:t>
            </a:r>
            <a:r>
              <a:rPr lang="en-GB" dirty="0"/>
              <a:t>are two </a:t>
            </a:r>
            <a:r>
              <a:rPr lang="en-GB" dirty="0" err="1"/>
              <a:t>critria</a:t>
            </a:r>
            <a:r>
              <a:rPr lang="en-GB" dirty="0"/>
              <a:t> below.  It is not clear whether the condition is all criteria must are met or any criteria is met.  Not sure why the first criteria</a:t>
            </a:r>
            <a:r>
              <a:rPr lang="en-GB" dirty="0" smtClean="0"/>
              <a:t>?”</a:t>
            </a:r>
            <a:endParaRPr lang="en-US" dirty="0"/>
          </a:p>
          <a:p>
            <a:r>
              <a:rPr lang="fi-FI" dirty="0" smtClean="0"/>
              <a:t>No proposed resolution.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Jarkko Kneckt (Nokia)</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Tree>
    <p:extLst>
      <p:ext uri="{BB962C8B-B14F-4D97-AF65-F5344CB8AC3E}">
        <p14:creationId xmlns:p14="http://schemas.microsoft.com/office/powerpoint/2010/main" val="19018553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Why the first condition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Jarkko Kneckt (Nokia)</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
        <p:nvSpPr>
          <p:cNvPr id="7" name="Content Placeholder 2"/>
          <p:cNvSpPr>
            <a:spLocks noGrp="1"/>
          </p:cNvSpPr>
          <p:nvPr>
            <p:ph idx="1"/>
          </p:nvPr>
        </p:nvSpPr>
        <p:spPr>
          <a:xfrm>
            <a:off x="685800" y="1981200"/>
            <a:ext cx="7770813" cy="4113213"/>
          </a:xfrm>
        </p:spPr>
        <p:txBody>
          <a:bodyPr/>
          <a:lstStyle/>
          <a:p>
            <a:r>
              <a:rPr lang="en-US" sz="2000" dirty="0" smtClean="0"/>
              <a:t>— </a:t>
            </a:r>
            <a:r>
              <a:rPr lang="en-US" sz="2000" dirty="0"/>
              <a:t>The responding STA that is about to transmit a probe response receives an acknowledged Probe Response addressed to the requesting STA containing </a:t>
            </a:r>
            <a:r>
              <a:rPr lang="en-US" sz="2000" dirty="0" smtClean="0"/>
              <a:t>the BSS</a:t>
            </a:r>
            <a:r>
              <a:rPr lang="en-GB" sz="2000" dirty="0"/>
              <a:t> </a:t>
            </a:r>
            <a:r>
              <a:rPr lang="en-US" sz="2000" dirty="0"/>
              <a:t>of the responding STA</a:t>
            </a:r>
            <a:r>
              <a:rPr lang="en-US" sz="2000" dirty="0" smtClean="0"/>
              <a:t>.</a:t>
            </a:r>
            <a:endParaRPr lang="en-GB" sz="2000" dirty="0" smtClean="0"/>
          </a:p>
          <a:p>
            <a:r>
              <a:rPr lang="en-GB" sz="2000" dirty="0" smtClean="0">
                <a:solidFill>
                  <a:srgbClr val="00B0F0"/>
                </a:solidFill>
              </a:rPr>
              <a:t>Traditionally </a:t>
            </a:r>
            <a:r>
              <a:rPr lang="en-GB" sz="2000" dirty="0">
                <a:solidFill>
                  <a:srgbClr val="00B0F0"/>
                </a:solidFill>
              </a:rPr>
              <a:t>the same frame (Beacon or Probe Response) has been provided the link quality assessment as well as the information of the BSS. This information may be collected separately:</a:t>
            </a:r>
            <a:endParaRPr lang="en-US" sz="2000" dirty="0">
              <a:solidFill>
                <a:srgbClr val="00B0F0"/>
              </a:solidFill>
            </a:endParaRPr>
          </a:p>
          <a:p>
            <a:r>
              <a:rPr lang="en-GB" sz="2000" dirty="0" smtClean="0">
                <a:solidFill>
                  <a:srgbClr val="00B0F0"/>
                </a:solidFill>
              </a:rPr>
              <a:t>The </a:t>
            </a:r>
            <a:r>
              <a:rPr lang="en-GB" sz="2000" dirty="0">
                <a:solidFill>
                  <a:srgbClr val="00B0F0"/>
                </a:solidFill>
              </a:rPr>
              <a:t>devices may obtain the link performance information from any omni-directionally transmitted frame. When the congestion in the network increases, typically there are plenty of frames available for link assessment. For instance all ACK frames transmitted by the AP are suitable for link assessment. </a:t>
            </a:r>
            <a:endParaRPr lang="en-US" sz="2000" dirty="0">
              <a:solidFill>
                <a:srgbClr val="00B0F0"/>
              </a:solidFill>
            </a:endParaRPr>
          </a:p>
          <a:p>
            <a:r>
              <a:rPr lang="en-GB" sz="2000" dirty="0" smtClean="0">
                <a:solidFill>
                  <a:srgbClr val="00B0F0"/>
                </a:solidFill>
              </a:rPr>
              <a:t>The </a:t>
            </a:r>
            <a:r>
              <a:rPr lang="en-GB" sz="2000" dirty="0">
                <a:solidFill>
                  <a:srgbClr val="00B0F0"/>
                </a:solidFill>
              </a:rPr>
              <a:t>devices may obtain information of the BSS through a frame that is transmitted by other STA</a:t>
            </a:r>
            <a:r>
              <a:rPr lang="en-GB" sz="2000" dirty="0" smtClean="0">
                <a:solidFill>
                  <a:srgbClr val="00B0F0"/>
                </a:solidFill>
              </a:rPr>
              <a:t>.</a:t>
            </a:r>
            <a:endParaRPr lang="en-US" sz="2000" dirty="0">
              <a:solidFill>
                <a:srgbClr val="00B0F0"/>
              </a:solidFill>
            </a:endParaRPr>
          </a:p>
        </p:txBody>
      </p:sp>
      <p:sp>
        <p:nvSpPr>
          <p:cNvPr id="8" name="Rounded Rectangle 7"/>
          <p:cNvSpPr/>
          <p:nvPr/>
        </p:nvSpPr>
        <p:spPr bwMode="auto">
          <a:xfrm>
            <a:off x="539552" y="1916832"/>
            <a:ext cx="7776864" cy="1080120"/>
          </a:xfrm>
          <a:prstGeom prst="roundRect">
            <a:avLst/>
          </a:prstGeom>
          <a:solidFill>
            <a:srgbClr val="92D050">
              <a:alpha val="8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6663905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Why the first condition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Jarkko Kneckt (Nokia)</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
        <p:nvSpPr>
          <p:cNvPr id="7" name="Content Placeholder 2"/>
          <p:cNvSpPr>
            <a:spLocks noGrp="1"/>
          </p:cNvSpPr>
          <p:nvPr>
            <p:ph idx="1"/>
          </p:nvPr>
        </p:nvSpPr>
        <p:spPr>
          <a:xfrm>
            <a:off x="685800" y="1981200"/>
            <a:ext cx="7770813" cy="4113213"/>
          </a:xfrm>
        </p:spPr>
        <p:txBody>
          <a:bodyPr/>
          <a:lstStyle/>
          <a:p>
            <a:r>
              <a:rPr lang="en-US" sz="2000" dirty="0" smtClean="0"/>
              <a:t>— </a:t>
            </a:r>
            <a:r>
              <a:rPr lang="en-US" sz="2000" dirty="0"/>
              <a:t>The responding STA that is about to transmit a probe response receives an acknowledged Probe Response addressed to the requesting STA containing </a:t>
            </a:r>
            <a:r>
              <a:rPr lang="en-US" sz="2000" dirty="0" smtClean="0"/>
              <a:t>the BSS</a:t>
            </a:r>
            <a:r>
              <a:rPr lang="en-GB" sz="2000" dirty="0"/>
              <a:t> </a:t>
            </a:r>
            <a:r>
              <a:rPr lang="en-US" sz="2000" dirty="0"/>
              <a:t>of the responding STA</a:t>
            </a:r>
            <a:r>
              <a:rPr lang="en-US" sz="2000" dirty="0" smtClean="0"/>
              <a:t>.</a:t>
            </a:r>
            <a:endParaRPr lang="en-US" sz="2000" dirty="0"/>
          </a:p>
          <a:p>
            <a:r>
              <a:rPr lang="en-GB" sz="2000" dirty="0">
                <a:solidFill>
                  <a:srgbClr val="00B0F0"/>
                </a:solidFill>
              </a:rPr>
              <a:t>The </a:t>
            </a:r>
            <a:r>
              <a:rPr lang="en-GB" sz="2000" dirty="0" smtClean="0">
                <a:solidFill>
                  <a:srgbClr val="00B0F0"/>
                </a:solidFill>
              </a:rPr>
              <a:t>condition </a:t>
            </a:r>
            <a:r>
              <a:rPr lang="en-GB" sz="2000" dirty="0">
                <a:solidFill>
                  <a:srgbClr val="00B0F0"/>
                </a:solidFill>
              </a:rPr>
              <a:t>enables a single response form the network to be transmitted to the scanning STA. This reduces the number of scanning frames transmission especially in the congested situations. </a:t>
            </a:r>
            <a:endParaRPr lang="en-US" sz="2000" dirty="0">
              <a:solidFill>
                <a:srgbClr val="00B0F0"/>
              </a:solidFill>
            </a:endParaRPr>
          </a:p>
          <a:p>
            <a:r>
              <a:rPr lang="en-GB" sz="2000" dirty="0" smtClean="0">
                <a:solidFill>
                  <a:srgbClr val="00B0F0"/>
                </a:solidFill>
              </a:rPr>
              <a:t>The scanning STA desires to discover the network, i.e. BSS having the same SSID. Typically these BSS use the same authentication mechanism. To initiate a link setup, it is important for a STA to discover that the network exists. </a:t>
            </a:r>
          </a:p>
          <a:p>
            <a:r>
              <a:rPr lang="en-GB" sz="2000" dirty="0" smtClean="0">
                <a:solidFill>
                  <a:srgbClr val="00B0F0"/>
                </a:solidFill>
              </a:rPr>
              <a:t>The condition defines a minimum </a:t>
            </a:r>
            <a:r>
              <a:rPr lang="en-GB" sz="2000" dirty="0">
                <a:solidFill>
                  <a:srgbClr val="00B0F0"/>
                </a:solidFill>
              </a:rPr>
              <a:t>response level is defined. </a:t>
            </a:r>
            <a:endParaRPr lang="en-GB" sz="2000" dirty="0" smtClean="0">
              <a:solidFill>
                <a:srgbClr val="00B0F0"/>
              </a:solidFill>
            </a:endParaRPr>
          </a:p>
          <a:p>
            <a:endParaRPr lang="en-GB" sz="2000" dirty="0" smtClean="0"/>
          </a:p>
        </p:txBody>
      </p:sp>
      <p:sp>
        <p:nvSpPr>
          <p:cNvPr id="8" name="Rounded Rectangle 7"/>
          <p:cNvSpPr/>
          <p:nvPr/>
        </p:nvSpPr>
        <p:spPr bwMode="auto">
          <a:xfrm>
            <a:off x="539552" y="1916832"/>
            <a:ext cx="7776864" cy="1080120"/>
          </a:xfrm>
          <a:prstGeom prst="roundRect">
            <a:avLst/>
          </a:prstGeom>
          <a:solidFill>
            <a:srgbClr val="92D050">
              <a:alpha val="8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18233336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1536</TotalTime>
  <Words>719</Words>
  <Application>Microsoft Office PowerPoint</Application>
  <PresentationFormat>On-screen Show (4:3)</PresentationFormat>
  <Paragraphs>81</Paragraphs>
  <Slides>10</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802-11-Submission</vt:lpstr>
      <vt:lpstr>Document</vt:lpstr>
      <vt:lpstr>CID 266 &amp; CID 281</vt:lpstr>
      <vt:lpstr>Abstract</vt:lpstr>
      <vt:lpstr>Text related to CIDs</vt:lpstr>
      <vt:lpstr>CID 266</vt:lpstr>
      <vt:lpstr>CID 266</vt:lpstr>
      <vt:lpstr>CID 266</vt:lpstr>
      <vt:lpstr>CID 281</vt:lpstr>
      <vt:lpstr>Why the first condition</vt:lpstr>
      <vt:lpstr>Why the first condition</vt:lpstr>
      <vt:lpstr>Proposed text to</vt:lpstr>
    </vt:vector>
  </TitlesOfParts>
  <Company>NOKIA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CID 266</dc:title>
  <dc:creator>Kneckt Jarkko (Nokia-NRC/Helsinki)</dc:creator>
  <cp:lastModifiedBy>Kneckt Jarkko (Nokia-NRC/Helsinki)</cp:lastModifiedBy>
  <cp:revision>23</cp:revision>
  <cp:lastPrinted>1601-01-01T00:00:00Z</cp:lastPrinted>
  <dcterms:created xsi:type="dcterms:W3CDTF">2013-02-20T07:55:52Z</dcterms:created>
  <dcterms:modified xsi:type="dcterms:W3CDTF">2013-03-20T11:09:40Z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571ebb34-47c7-486d-b388-f48586fd28fc</vt:lpwstr>
  </property>
  <property fmtid="{D5CDD505-2E9C-101B-9397-08002B2CF9AE}" pid="3" name="NokiaConfidentiality">
    <vt:lpwstr>Public</vt:lpwstr>
  </property>
</Properties>
</file>