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3" r:id="rId4"/>
    <p:sldId id="265" r:id="rId5"/>
    <p:sldId id="266" r:id="rId6"/>
    <p:sldId id="267" r:id="rId7"/>
    <p:sldId id="298" r:id="rId8"/>
    <p:sldId id="269" r:id="rId9"/>
    <p:sldId id="297" r:id="rId10"/>
    <p:sldId id="271" r:id="rId11"/>
    <p:sldId id="272" r:id="rId12"/>
    <p:sldId id="273" r:id="rId13"/>
    <p:sldId id="296"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5" r:id="rId30"/>
    <p:sldId id="291" r:id="rId31"/>
    <p:sldId id="294" r:id="rId32"/>
    <p:sldId id="293"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448" y="-6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802.11-13/0253r0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802.11-13/0253r0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802.11-13/0253r0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91612656"/>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13/0253-00ak-r0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Changes to 802.1Q required by 802.1Qbz</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2013-03-05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085"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Queue Sets</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dirty="0" smtClean="0"/>
              <a:t>At present, 8.6.4 Egress says to use the vector of output ports that has been accompanying the frame to select one or more ports for output, and queue the frame in those ports’ queues.</a:t>
            </a:r>
          </a:p>
          <a:p>
            <a:pPr fontAlgn="auto">
              <a:spcAft>
                <a:spcPts val="0"/>
              </a:spcAft>
              <a:buFont typeface="Arial" pitchFamily="34" charset="0"/>
              <a:buChar char="•"/>
              <a:defRPr/>
            </a:pPr>
            <a:r>
              <a:rPr lang="en-US" dirty="0" smtClean="0">
                <a:solidFill>
                  <a:srgbClr val="000000"/>
                </a:solidFill>
                <a:ea typeface="+mn-ea"/>
              </a:rPr>
              <a:t>When using Link Aggregation, one may have one set of queues per Bridge Port (as the standard suggests) or one may have one set of queues per physical port (more typical).  There are weasel words in 802.1Q, but queues-per-physical-port is not what 8.6 says.</a:t>
            </a:r>
          </a:p>
          <a:p>
            <a:pPr fontAlgn="auto">
              <a:spcAft>
                <a:spcPts val="0"/>
              </a:spcAft>
              <a:buFont typeface="Arial" pitchFamily="34" charset="0"/>
              <a:buChar char="•"/>
              <a:defRPr/>
            </a:pPr>
            <a:r>
              <a:rPr lang="en-US" dirty="0" smtClean="0">
                <a:solidFill>
                  <a:srgbClr val="000000"/>
                </a:solidFill>
                <a:ea typeface="+mn-ea"/>
              </a:rPr>
              <a:t>In an 802.11 Access Point, you have one set of queues per BSS.  Since one BSS can serve many stations, and there is one Bridge Port per station, an AP has many Bridge Ports per set of queues.</a:t>
            </a:r>
          </a:p>
          <a:p>
            <a:pPr fontAlgn="auto">
              <a:spcAft>
                <a:spcPts val="0"/>
              </a:spcAft>
              <a:buFont typeface="Arial" pitchFamily="34" charset="0"/>
              <a:buChar char="•"/>
              <a:defRPr/>
            </a:pPr>
            <a:r>
              <a:rPr lang="en-US" dirty="0" smtClean="0">
                <a:solidFill>
                  <a:srgbClr val="000000"/>
                </a:solidFill>
                <a:ea typeface="+mn-ea"/>
              </a:rPr>
              <a:t>So, we introduce the idea of Queue Sets to solve both problems.</a:t>
            </a:r>
          </a:p>
        </p:txBody>
      </p:sp>
    </p:spTree>
    <p:extLst>
      <p:ext uri="{BB962C8B-B14F-4D97-AF65-F5344CB8AC3E}">
        <p14:creationId xmlns:p14="http://schemas.microsoft.com/office/powerpoint/2010/main" val="246361865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Queue Sets</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dirty="0" smtClean="0"/>
              <a:t>A Queue Set is a group of:</a:t>
            </a:r>
            <a:endParaRPr lang="en-US" dirty="0">
              <a:solidFill>
                <a:srgbClr val="000000"/>
              </a:solidFill>
              <a:ea typeface="+mn-ea"/>
            </a:endParaRPr>
          </a:p>
          <a:p>
            <a:pPr lvl="1" fontAlgn="auto">
              <a:spcAft>
                <a:spcPts val="0"/>
              </a:spcAft>
              <a:buFont typeface="Arial" pitchFamily="34" charset="0"/>
              <a:buChar char="•"/>
              <a:defRPr/>
            </a:pPr>
            <a:r>
              <a:rPr lang="en-US" dirty="0" smtClean="0">
                <a:solidFill>
                  <a:srgbClr val="000000"/>
                </a:solidFill>
                <a:ea typeface="+mn-ea"/>
              </a:rPr>
              <a:t>One 8.6.6 Queuing frames entities</a:t>
            </a:r>
          </a:p>
          <a:p>
            <a:pPr lvl="1" fontAlgn="auto">
              <a:spcAft>
                <a:spcPts val="0"/>
              </a:spcAft>
              <a:buFont typeface="Arial" pitchFamily="34" charset="0"/>
              <a:buChar char="•"/>
              <a:defRPr/>
            </a:pPr>
            <a:r>
              <a:rPr lang="en-US" dirty="0" smtClean="0">
                <a:solidFill>
                  <a:srgbClr val="000000"/>
                </a:solidFill>
                <a:ea typeface="+mn-ea"/>
              </a:rPr>
              <a:t>One to eight 8.6.7 Queue management entities (and their queues)</a:t>
            </a:r>
          </a:p>
          <a:p>
            <a:pPr lvl="1" fontAlgn="auto">
              <a:spcAft>
                <a:spcPts val="0"/>
              </a:spcAft>
              <a:buFont typeface="Arial" pitchFamily="34" charset="0"/>
              <a:buChar char="•"/>
              <a:defRPr/>
            </a:pPr>
            <a:r>
              <a:rPr lang="en-US" dirty="0" smtClean="0">
                <a:solidFill>
                  <a:srgbClr val="000000"/>
                </a:solidFill>
                <a:ea typeface="+mn-ea"/>
              </a:rPr>
              <a:t>One 8.6.8 Transmission selection entity</a:t>
            </a:r>
          </a:p>
          <a:p>
            <a:pPr fontAlgn="auto">
              <a:spcAft>
                <a:spcPts val="0"/>
              </a:spcAft>
              <a:buFont typeface="Arial" pitchFamily="34" charset="0"/>
              <a:buChar char="•"/>
              <a:defRPr/>
            </a:pPr>
            <a:r>
              <a:rPr lang="en-US" dirty="0" smtClean="0">
                <a:solidFill>
                  <a:srgbClr val="000000"/>
                </a:solidFill>
                <a:ea typeface="+mn-ea"/>
              </a:rPr>
              <a:t>You may have multiple Queue Sets per Bridge Port, e.g. in the case of Link Aggregation.  In this case:</a:t>
            </a:r>
          </a:p>
          <a:p>
            <a:pPr lvl="1" fontAlgn="auto">
              <a:spcAft>
                <a:spcPts val="0"/>
              </a:spcAft>
              <a:buFont typeface="Arial" pitchFamily="34" charset="0"/>
              <a:buChar char="•"/>
              <a:defRPr/>
            </a:pPr>
            <a:r>
              <a:rPr lang="en-US" dirty="0" smtClean="0">
                <a:solidFill>
                  <a:srgbClr val="000000"/>
                </a:solidFill>
                <a:ea typeface="+mn-ea"/>
              </a:rPr>
              <a:t>There is something of an issue with Support of the EISS; you have to replicate this function several times, once for each Queue Set.</a:t>
            </a:r>
          </a:p>
          <a:p>
            <a:pPr fontAlgn="auto">
              <a:spcAft>
                <a:spcPts val="0"/>
              </a:spcAft>
              <a:buFont typeface="Arial" pitchFamily="34" charset="0"/>
              <a:buChar char="•"/>
              <a:defRPr/>
            </a:pPr>
            <a:r>
              <a:rPr lang="en-US" dirty="0" smtClean="0">
                <a:solidFill>
                  <a:srgbClr val="000000"/>
                </a:solidFill>
                <a:ea typeface="+mn-ea"/>
              </a:rPr>
              <a:t>You may have multiple Bridge Ports per Queue Set, e.g. in the case of an 802.11 Access Point.  In this case:</a:t>
            </a:r>
          </a:p>
          <a:p>
            <a:pPr lvl="1" fontAlgn="auto">
              <a:spcAft>
                <a:spcPts val="0"/>
              </a:spcAft>
              <a:buFont typeface="Arial" pitchFamily="34" charset="0"/>
              <a:buChar char="•"/>
              <a:defRPr/>
            </a:pPr>
            <a:r>
              <a:rPr lang="en-US" dirty="0" smtClean="0">
                <a:solidFill>
                  <a:srgbClr val="000000"/>
                </a:solidFill>
                <a:ea typeface="+mn-ea"/>
              </a:rPr>
              <a:t>The vector of output ports stays with the frame in the queue, and is used on output to select the port(s) on which the frame is transmitted.</a:t>
            </a:r>
          </a:p>
          <a:p>
            <a:pPr lvl="1" fontAlgn="auto">
              <a:spcAft>
                <a:spcPts val="0"/>
              </a:spcAft>
              <a:buFont typeface="Arial" pitchFamily="34" charset="0"/>
              <a:buChar char="•"/>
              <a:defRPr/>
            </a:pPr>
            <a:r>
              <a:rPr lang="en-US" dirty="0" smtClean="0">
                <a:solidFill>
                  <a:srgbClr val="000000"/>
                </a:solidFill>
                <a:ea typeface="+mn-ea"/>
              </a:rPr>
              <a:t>There is something of an issue with Support of the EISS; see next slide.</a:t>
            </a:r>
            <a:endParaRPr lang="en-US" dirty="0" smtClean="0"/>
          </a:p>
        </p:txBody>
      </p:sp>
    </p:spTree>
    <p:extLst>
      <p:ext uri="{BB962C8B-B14F-4D97-AF65-F5344CB8AC3E}">
        <p14:creationId xmlns:p14="http://schemas.microsoft.com/office/powerpoint/2010/main" val="1130949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Queue Sets</a:t>
            </a:r>
            <a:endParaRPr lang="en-US" dirty="0"/>
          </a:p>
        </p:txBody>
      </p:sp>
      <p:sp>
        <p:nvSpPr>
          <p:cNvPr id="3" name="Text Placeholder 2"/>
          <p:cNvSpPr>
            <a:spLocks noGrp="1"/>
          </p:cNvSpPr>
          <p:nvPr>
            <p:ph type="body" sz="quarter" idx="10"/>
          </p:nvPr>
        </p:nvSpPr>
        <p:spPr/>
        <p:txBody>
          <a:bodyPr/>
          <a:lstStyle/>
          <a:p>
            <a:r>
              <a:rPr lang="en-US" dirty="0" smtClean="0"/>
              <a:t>In the case of multiple Bridge Ports per Queue Set, there is a problem with 6.9 Support of the EISS:  This </a:t>
            </a:r>
            <a:r>
              <a:rPr lang="en-US" dirty="0" err="1" smtClean="0"/>
              <a:t>sublayer</a:t>
            </a:r>
            <a:r>
              <a:rPr lang="en-US" dirty="0" smtClean="0"/>
              <a:t> can generate a different VLAN tag on each port.  Therefore, a single frame in an output queue can have to be transmitted multiple times, once for each VLAN tag value.</a:t>
            </a:r>
          </a:p>
          <a:p>
            <a:r>
              <a:rPr lang="en-US" dirty="0" smtClean="0"/>
              <a:t>A reasonable way to handle this is to say that knowledge of the differing requirements for tagging in 6.9 can result in multiple copies of a frame being placed in a queue, each with a subset of the port vector, so that all of the ports specified in a queue vector will be given the same tag.</a:t>
            </a:r>
          </a:p>
          <a:p>
            <a:r>
              <a:rPr lang="en-US" dirty="0" smtClean="0"/>
              <a:t>This could all be put in Clause 44, but I think that this is a common trait of Coordinated Shared Networks</a:t>
            </a:r>
            <a:endParaRPr lang="en-US" dirty="0"/>
          </a:p>
        </p:txBody>
      </p:sp>
    </p:spTree>
    <p:extLst>
      <p:ext uri="{BB962C8B-B14F-4D97-AF65-F5344CB8AC3E}">
        <p14:creationId xmlns:p14="http://schemas.microsoft.com/office/powerpoint/2010/main" val="393339595"/>
      </p:ext>
    </p:extLst>
  </p:cSld>
  <p:clrMapOvr>
    <a:masterClrMapping/>
  </p:clrMapOvr>
  <p:transition xmlns:p14="http://schemas.microsoft.com/office/powerpoint/2010/mai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Clause 44</a:t>
            </a:r>
            <a:endParaRPr lang="en-US" dirty="0"/>
          </a:p>
        </p:txBody>
      </p:sp>
    </p:spTree>
    <p:extLst>
      <p:ext uri="{BB962C8B-B14F-4D97-AF65-F5344CB8AC3E}">
        <p14:creationId xmlns:p14="http://schemas.microsoft.com/office/powerpoint/2010/main" val="5982403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44. Bridging 802.11 media</a:t>
            </a:r>
            <a:endParaRPr lang="en-US" dirty="0"/>
          </a:p>
        </p:txBody>
      </p:sp>
      <p:sp>
        <p:nvSpPr>
          <p:cNvPr id="3" name="Text Placeholder 2"/>
          <p:cNvSpPr>
            <a:spLocks noGrp="1"/>
          </p:cNvSpPr>
          <p:nvPr>
            <p:ph type="body" sz="quarter" idx="10"/>
          </p:nvPr>
        </p:nvSpPr>
        <p:spPr/>
        <p:txBody>
          <a:bodyPr/>
          <a:lstStyle/>
          <a:p>
            <a:r>
              <a:rPr lang="en-US" dirty="0" smtClean="0"/>
              <a:t>The primary purpose of this clause is to reconcile the 802.11 architectural model with the 802.1 model.  That is:</a:t>
            </a:r>
          </a:p>
          <a:p>
            <a:pPr lvl="1"/>
            <a:r>
              <a:rPr lang="en-US" dirty="0" smtClean="0"/>
              <a:t>For the most part, they say the same thing in two different ways.</a:t>
            </a:r>
          </a:p>
          <a:p>
            <a:pPr lvl="1"/>
            <a:r>
              <a:rPr lang="en-US" dirty="0" smtClean="0"/>
              <a:t>The differences are mapped to 802.11ak constructs.</a:t>
            </a:r>
          </a:p>
          <a:p>
            <a:r>
              <a:rPr lang="en-US" dirty="0" smtClean="0"/>
              <a:t>It is possible that this clause will not be needed, and that all we need is a reference to 802.11ak in Clause 5.</a:t>
            </a:r>
          </a:p>
          <a:p>
            <a:r>
              <a:rPr lang="en-US" dirty="0" smtClean="0"/>
              <a:t>It is also possible that Clause 44 shows how to make 802.11 look like 802.1 and 802.11ak shows how to map 802.1 into 802.11.</a:t>
            </a:r>
          </a:p>
          <a:p>
            <a:r>
              <a:rPr lang="en-US" dirty="0" smtClean="0"/>
              <a:t>The remainder of this section shows the 802.11 </a:t>
            </a:r>
            <a:r>
              <a:rPr lang="en-US" dirty="0" smtClean="0">
                <a:sym typeface="Wingdings"/>
              </a:rPr>
              <a:t> </a:t>
            </a:r>
            <a:r>
              <a:rPr lang="en-US" dirty="0" smtClean="0"/>
              <a:t>802.1 mapping.</a:t>
            </a:r>
            <a:endParaRPr lang="en-US" dirty="0"/>
          </a:p>
        </p:txBody>
      </p:sp>
    </p:spTree>
    <p:extLst>
      <p:ext uri="{BB962C8B-B14F-4D97-AF65-F5344CB8AC3E}">
        <p14:creationId xmlns:p14="http://schemas.microsoft.com/office/powerpoint/2010/main" val="606927496"/>
      </p:ext>
    </p:extLst>
  </p:cSld>
  <p:clrMapOvr>
    <a:masterClrMapping/>
  </p:clrMapOvr>
  <p:transition xmlns:p14="http://schemas.microsoft.com/office/powerpoint/2010/mai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a:t>
            </a:r>
            <a:r>
              <a:rPr lang="en-US" dirty="0" err="1" smtClean="0"/>
              <a:t>Std</a:t>
            </a:r>
            <a:r>
              <a:rPr lang="en-US" dirty="0" smtClean="0"/>
              <a:t> 802.1Q-2011 Figure 8-2</a:t>
            </a:r>
            <a:br>
              <a:rPr lang="en-US" dirty="0" smtClean="0"/>
            </a:br>
            <a:endParaRPr lang="en-US" dirty="0"/>
          </a:p>
        </p:txBody>
      </p:sp>
      <p:pic>
        <p:nvPicPr>
          <p:cNvPr id="5" name="Picture 4"/>
          <p:cNvPicPr>
            <a:picLocks noChangeAspect="1"/>
          </p:cNvPicPr>
          <p:nvPr/>
        </p:nvPicPr>
        <p:blipFill>
          <a:blip r:embed="rId2"/>
          <a:stretch>
            <a:fillRect/>
          </a:stretch>
        </p:blipFill>
        <p:spPr>
          <a:xfrm>
            <a:off x="1143000" y="1066799"/>
            <a:ext cx="7098975" cy="5715001"/>
          </a:xfrm>
          <a:prstGeom prst="rect">
            <a:avLst/>
          </a:prstGeom>
        </p:spPr>
      </p:pic>
    </p:spTree>
    <p:extLst>
      <p:ext uri="{BB962C8B-B14F-4D97-AF65-F5344CB8AC3E}">
        <p14:creationId xmlns:p14="http://schemas.microsoft.com/office/powerpoint/2010/main" val="48830852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a:t>
            </a:r>
            <a:r>
              <a:rPr lang="en-US" dirty="0" err="1" smtClean="0"/>
              <a:t>Std</a:t>
            </a:r>
            <a:r>
              <a:rPr lang="en-US" dirty="0" smtClean="0"/>
              <a:t> 802.11-2011 Figure 5-1</a:t>
            </a:r>
            <a:br>
              <a:rPr lang="en-US" dirty="0" smtClean="0"/>
            </a:br>
            <a:endParaRPr lang="en-US" dirty="0"/>
          </a:p>
        </p:txBody>
      </p:sp>
      <p:pic>
        <p:nvPicPr>
          <p:cNvPr id="3" name="Picture 2"/>
          <p:cNvPicPr>
            <a:picLocks noChangeAspect="1"/>
          </p:cNvPicPr>
          <p:nvPr/>
        </p:nvPicPr>
        <p:blipFill>
          <a:blip r:embed="rId2"/>
          <a:stretch>
            <a:fillRect/>
          </a:stretch>
        </p:blipFill>
        <p:spPr>
          <a:xfrm>
            <a:off x="1602317" y="914400"/>
            <a:ext cx="5408083" cy="5867400"/>
          </a:xfrm>
          <a:prstGeom prst="rect">
            <a:avLst/>
          </a:prstGeom>
        </p:spPr>
      </p:pic>
    </p:spTree>
    <p:extLst>
      <p:ext uri="{BB962C8B-B14F-4D97-AF65-F5344CB8AC3E}">
        <p14:creationId xmlns:p14="http://schemas.microsoft.com/office/powerpoint/2010/main" val="393848798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 ports or 1 port?</a:t>
            </a:r>
            <a:endParaRPr lang="en-US" dirty="0"/>
          </a:p>
        </p:txBody>
      </p:sp>
      <p:sp>
        <p:nvSpPr>
          <p:cNvPr id="3" name="Text Placeholder 2"/>
          <p:cNvSpPr>
            <a:spLocks noGrp="1"/>
          </p:cNvSpPr>
          <p:nvPr>
            <p:ph type="body" sz="quarter" idx="10"/>
          </p:nvPr>
        </p:nvSpPr>
        <p:spPr/>
        <p:txBody>
          <a:bodyPr/>
          <a:lstStyle/>
          <a:p>
            <a:r>
              <a:rPr lang="en-US" dirty="0" smtClean="0"/>
              <a:t>If a station can be a bridge, 802.1 requires one Bridge Port per station attached to the Access Point.  There is one leg of the baggy pants for each attached station, and an extra ISS for the </a:t>
            </a:r>
            <a:r>
              <a:rPr lang="en-US" dirty="0" err="1" smtClean="0"/>
              <a:t>SecY</a:t>
            </a:r>
            <a:r>
              <a:rPr lang="en-US" dirty="0" smtClean="0"/>
              <a:t> uncontrolled port.</a:t>
            </a:r>
          </a:p>
          <a:p>
            <a:r>
              <a:rPr lang="en-US" dirty="0" smtClean="0"/>
              <a:t>In the 802.11 model, there is exactly one “port” per BSS, with its receive and transmit sides shown separately in the diagram.  The selection of which Security Association to use, and thus which “bridge port” (or the broadcast SA) is based on the destination/receiver address in the frame.  There is also a parameter specifying whether the frame is to be (or was) encrypted.</a:t>
            </a:r>
          </a:p>
          <a:p>
            <a:r>
              <a:rPr lang="en-US" b="1" dirty="0" smtClean="0">
                <a:solidFill>
                  <a:schemeClr val="accent6"/>
                </a:solidFill>
              </a:rPr>
              <a:t>The resolution is not difficult – we define a new kind of port, the Security Association Port.</a:t>
            </a:r>
            <a:endParaRPr lang="en-US" b="1" dirty="0">
              <a:solidFill>
                <a:schemeClr val="accent6"/>
              </a:solidFill>
            </a:endParaRPr>
          </a:p>
        </p:txBody>
      </p:sp>
    </p:spTree>
    <p:extLst>
      <p:ext uri="{BB962C8B-B14F-4D97-AF65-F5344CB8AC3E}">
        <p14:creationId xmlns:p14="http://schemas.microsoft.com/office/powerpoint/2010/main" val="2811968867"/>
      </p:ext>
    </p:extLst>
  </p:cSld>
  <p:clrMapOvr>
    <a:masterClrMapping/>
  </p:clrMapOvr>
  <p:transition xmlns:p14="http://schemas.microsoft.com/office/powerpoint/2010/mai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Up and Down </a:t>
            </a:r>
            <a:r>
              <a:rPr lang="en-US" dirty="0" err="1" smtClean="0"/>
              <a:t>vs</a:t>
            </a:r>
            <a:r>
              <a:rPr lang="en-US" dirty="0" smtClean="0"/>
              <a:t> Bi-</a:t>
            </a:r>
            <a:r>
              <a:rPr lang="en-US" dirty="0" smtClean="0"/>
              <a:t>directional</a:t>
            </a:r>
            <a:endParaRPr lang="en-US" dirty="0"/>
          </a:p>
        </p:txBody>
      </p:sp>
      <p:sp>
        <p:nvSpPr>
          <p:cNvPr id="3" name="Text Placeholder 2"/>
          <p:cNvSpPr>
            <a:spLocks noGrp="1"/>
          </p:cNvSpPr>
          <p:nvPr>
            <p:ph type="body" sz="quarter" idx="10"/>
          </p:nvPr>
        </p:nvSpPr>
        <p:spPr>
          <a:xfrm>
            <a:off x="5225143" y="1270415"/>
            <a:ext cx="3593420" cy="5038945"/>
          </a:xfrm>
        </p:spPr>
        <p:txBody>
          <a:bodyPr/>
          <a:lstStyle/>
          <a:p>
            <a:r>
              <a:rPr lang="en-US" dirty="0" smtClean="0"/>
              <a:t>Two legs simply become one “physical” port.</a:t>
            </a:r>
          </a:p>
          <a:p>
            <a:r>
              <a:rPr lang="en-US" dirty="0" smtClean="0"/>
              <a:t>“Physical port” has one M-SAP.  (MAC Service Access Point).</a:t>
            </a:r>
          </a:p>
          <a:p>
            <a:r>
              <a:rPr lang="en-US" dirty="0" smtClean="0"/>
              <a:t>Note that this M-SAP is below the “Portal” that is offered the Bridge, today.</a:t>
            </a:r>
          </a:p>
        </p:txBody>
      </p:sp>
      <p:sp>
        <p:nvSpPr>
          <p:cNvPr id="4" name="Rectangle 3"/>
          <p:cNvSpPr/>
          <p:nvPr/>
        </p:nvSpPr>
        <p:spPr>
          <a:xfrm>
            <a:off x="484712" y="1619435"/>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TX MSDU Rate Limiting</a:t>
            </a:r>
          </a:p>
        </p:txBody>
      </p:sp>
      <p:sp>
        <p:nvSpPr>
          <p:cNvPr id="5" name="Rectangle 4"/>
          <p:cNvSpPr/>
          <p:nvPr/>
        </p:nvSpPr>
        <p:spPr>
          <a:xfrm>
            <a:off x="484712" y="2007235"/>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A-MSDU Aggregation</a:t>
            </a:r>
          </a:p>
        </p:txBody>
      </p:sp>
      <p:sp>
        <p:nvSpPr>
          <p:cNvPr id="6" name="Rectangle 5"/>
          <p:cNvSpPr/>
          <p:nvPr/>
        </p:nvSpPr>
        <p:spPr>
          <a:xfrm>
            <a:off x="484712" y="23992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 Defer Queuing</a:t>
            </a:r>
          </a:p>
        </p:txBody>
      </p:sp>
      <p:sp>
        <p:nvSpPr>
          <p:cNvPr id="7" name="Rectangle 6"/>
          <p:cNvSpPr/>
          <p:nvPr/>
        </p:nvSpPr>
        <p:spPr>
          <a:xfrm>
            <a:off x="484712" y="27870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Sequence Number Assignment</a:t>
            </a:r>
          </a:p>
        </p:txBody>
      </p:sp>
      <p:sp>
        <p:nvSpPr>
          <p:cNvPr id="8" name="Rectangle 7"/>
          <p:cNvSpPr/>
          <p:nvPr/>
        </p:nvSpPr>
        <p:spPr>
          <a:xfrm>
            <a:off x="484712" y="31748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MSDU Integrity and Protection</a:t>
            </a:r>
          </a:p>
        </p:txBody>
      </p:sp>
      <p:sp>
        <p:nvSpPr>
          <p:cNvPr id="9" name="Rectangle 8"/>
          <p:cNvSpPr/>
          <p:nvPr/>
        </p:nvSpPr>
        <p:spPr>
          <a:xfrm>
            <a:off x="484712" y="35626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Fragmentation</a:t>
            </a:r>
          </a:p>
        </p:txBody>
      </p:sp>
      <p:sp>
        <p:nvSpPr>
          <p:cNvPr id="10" name="Rectangle 9"/>
          <p:cNvSpPr/>
          <p:nvPr/>
        </p:nvSpPr>
        <p:spPr>
          <a:xfrm>
            <a:off x="484712" y="43382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MPDU Encryption and Integrity</a:t>
            </a:r>
          </a:p>
        </p:txBody>
      </p:sp>
      <p:sp>
        <p:nvSpPr>
          <p:cNvPr id="11" name="Rectangle 10"/>
          <p:cNvSpPr/>
          <p:nvPr/>
        </p:nvSpPr>
        <p:spPr>
          <a:xfrm>
            <a:off x="484712" y="55016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MPTU Header + CRC</a:t>
            </a:r>
          </a:p>
        </p:txBody>
      </p:sp>
      <p:sp>
        <p:nvSpPr>
          <p:cNvPr id="12" name="Rectangle 11"/>
          <p:cNvSpPr/>
          <p:nvPr/>
        </p:nvSpPr>
        <p:spPr>
          <a:xfrm>
            <a:off x="484712" y="58894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A-MPDU Aggregation</a:t>
            </a:r>
          </a:p>
        </p:txBody>
      </p:sp>
      <p:sp>
        <p:nvSpPr>
          <p:cNvPr id="13" name="Rectangle 12"/>
          <p:cNvSpPr/>
          <p:nvPr/>
        </p:nvSpPr>
        <p:spPr>
          <a:xfrm>
            <a:off x="2665894" y="1619435"/>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RX MSDU Rate Limiting</a:t>
            </a:r>
          </a:p>
        </p:txBody>
      </p:sp>
      <p:sp>
        <p:nvSpPr>
          <p:cNvPr id="14" name="Rectangle 13"/>
          <p:cNvSpPr/>
          <p:nvPr/>
        </p:nvSpPr>
        <p:spPr>
          <a:xfrm>
            <a:off x="2665894" y="2007235"/>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A-MSDU De-aggregation</a:t>
            </a:r>
          </a:p>
        </p:txBody>
      </p:sp>
      <p:sp>
        <p:nvSpPr>
          <p:cNvPr id="15" name="Rectangle 14"/>
          <p:cNvSpPr/>
          <p:nvPr/>
        </p:nvSpPr>
        <p:spPr>
          <a:xfrm>
            <a:off x="2665894" y="27870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Replay Detection</a:t>
            </a:r>
          </a:p>
        </p:txBody>
      </p:sp>
      <p:sp>
        <p:nvSpPr>
          <p:cNvPr id="16" name="Rectangle 15"/>
          <p:cNvSpPr/>
          <p:nvPr/>
        </p:nvSpPr>
        <p:spPr>
          <a:xfrm>
            <a:off x="2665894" y="31748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MSDU Integrity and Protection</a:t>
            </a:r>
          </a:p>
        </p:txBody>
      </p:sp>
      <p:sp>
        <p:nvSpPr>
          <p:cNvPr id="17" name="Rectangle 16"/>
          <p:cNvSpPr/>
          <p:nvPr/>
        </p:nvSpPr>
        <p:spPr>
          <a:xfrm>
            <a:off x="2665894" y="35626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Defragmentation</a:t>
            </a:r>
          </a:p>
        </p:txBody>
      </p:sp>
      <p:sp>
        <p:nvSpPr>
          <p:cNvPr id="18" name="Rectangle 17"/>
          <p:cNvSpPr/>
          <p:nvPr/>
        </p:nvSpPr>
        <p:spPr>
          <a:xfrm>
            <a:off x="2665894" y="39504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Block </a:t>
            </a:r>
            <a:r>
              <a:rPr lang="en-US" sz="1400" dirty="0" err="1" smtClean="0">
                <a:solidFill>
                  <a:srgbClr val="000000"/>
                </a:solidFill>
              </a:rPr>
              <a:t>Ack</a:t>
            </a:r>
            <a:r>
              <a:rPr lang="en-US" sz="1400" dirty="0" smtClean="0">
                <a:solidFill>
                  <a:srgbClr val="000000"/>
                </a:solidFill>
              </a:rPr>
              <a:t> Recording</a:t>
            </a:r>
          </a:p>
        </p:txBody>
      </p:sp>
      <p:sp>
        <p:nvSpPr>
          <p:cNvPr id="19" name="Rectangle 18"/>
          <p:cNvSpPr/>
          <p:nvPr/>
        </p:nvSpPr>
        <p:spPr>
          <a:xfrm>
            <a:off x="2665894" y="43382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MPDU Decryption and Integrity</a:t>
            </a:r>
          </a:p>
        </p:txBody>
      </p:sp>
      <p:sp>
        <p:nvSpPr>
          <p:cNvPr id="20" name="Rectangle 19"/>
          <p:cNvSpPr/>
          <p:nvPr/>
        </p:nvSpPr>
        <p:spPr>
          <a:xfrm>
            <a:off x="2665894" y="47260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Duplicate Removal</a:t>
            </a:r>
          </a:p>
        </p:txBody>
      </p:sp>
      <p:sp>
        <p:nvSpPr>
          <p:cNvPr id="21" name="Rectangle 20"/>
          <p:cNvSpPr/>
          <p:nvPr/>
        </p:nvSpPr>
        <p:spPr>
          <a:xfrm>
            <a:off x="2665894" y="51138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Address 1 Address Filtering</a:t>
            </a:r>
          </a:p>
        </p:txBody>
      </p:sp>
      <p:sp>
        <p:nvSpPr>
          <p:cNvPr id="31" name="Rectangle 30"/>
          <p:cNvSpPr/>
          <p:nvPr/>
        </p:nvSpPr>
        <p:spPr>
          <a:xfrm>
            <a:off x="2665894" y="55016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MPDU Header + CRC Validation</a:t>
            </a:r>
          </a:p>
        </p:txBody>
      </p:sp>
      <p:sp>
        <p:nvSpPr>
          <p:cNvPr id="32" name="Rectangle 31"/>
          <p:cNvSpPr/>
          <p:nvPr/>
        </p:nvSpPr>
        <p:spPr>
          <a:xfrm>
            <a:off x="2665894" y="588949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A-MPDU De-aggregation</a:t>
            </a:r>
          </a:p>
        </p:txBody>
      </p:sp>
      <p:cxnSp>
        <p:nvCxnSpPr>
          <p:cNvPr id="35" name="Straight Arrow Connector 34"/>
          <p:cNvCxnSpPr/>
          <p:nvPr/>
        </p:nvCxnSpPr>
        <p:spPr>
          <a:xfrm>
            <a:off x="229702" y="2132900"/>
            <a:ext cx="0" cy="39361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5025596" y="2132900"/>
            <a:ext cx="0" cy="3936169"/>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484712" y="1231635"/>
            <a:ext cx="4362364" cy="387800"/>
          </a:xfrm>
          <a:prstGeom prst="rect">
            <a:avLst/>
          </a:prstGeom>
          <a:solidFill>
            <a:schemeClr val="bg1"/>
          </a:solidFill>
          <a:ln w="38100" cmpd="sng">
            <a:solidFill>
              <a:srgbClr val="F68B1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6"/>
                </a:solidFill>
              </a:rPr>
              <a:t>M-SAP to “physical port”</a:t>
            </a:r>
          </a:p>
        </p:txBody>
      </p:sp>
      <p:sp>
        <p:nvSpPr>
          <p:cNvPr id="37" name="Rectangle 36"/>
          <p:cNvSpPr/>
          <p:nvPr/>
        </p:nvSpPr>
        <p:spPr>
          <a:xfrm>
            <a:off x="484712" y="2007234"/>
            <a:ext cx="2181182" cy="3882255"/>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38" name="Rectangle 37"/>
          <p:cNvSpPr/>
          <p:nvPr/>
        </p:nvSpPr>
        <p:spPr>
          <a:xfrm>
            <a:off x="2665894" y="2007234"/>
            <a:ext cx="2181182" cy="3882255"/>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Tree>
    <p:extLst>
      <p:ext uri="{BB962C8B-B14F-4D97-AF65-F5344CB8AC3E}">
        <p14:creationId xmlns:p14="http://schemas.microsoft.com/office/powerpoint/2010/main" val="3463290603"/>
      </p:ext>
    </p:extLst>
  </p:cSld>
  <p:clrMapOvr>
    <a:masterClrMapping/>
  </p:clrMapOvr>
  <p:transition xmlns:p14="http://schemas.microsoft.com/office/powerpoint/2010/mai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 Port per Security </a:t>
            </a:r>
            <a:r>
              <a:rPr lang="en-US" dirty="0" smtClean="0"/>
              <a:t>Association</a:t>
            </a:r>
            <a:endParaRPr lang="en-US" dirty="0"/>
          </a:p>
        </p:txBody>
      </p:sp>
      <p:sp>
        <p:nvSpPr>
          <p:cNvPr id="3" name="Text Placeholder 2"/>
          <p:cNvSpPr>
            <a:spLocks noGrp="1"/>
          </p:cNvSpPr>
          <p:nvPr>
            <p:ph type="body" sz="quarter" idx="10"/>
          </p:nvPr>
        </p:nvSpPr>
        <p:spPr/>
        <p:txBody>
          <a:bodyPr/>
          <a:lstStyle/>
          <a:p>
            <a:r>
              <a:rPr lang="en-US" dirty="0" smtClean="0"/>
              <a:t>In 802.11, in the transmit direction, the BSS selection and destination address are mapped to a receiver address and security association.  In the receive direction, the transmitter address selects the security association used for decryption.</a:t>
            </a:r>
          </a:p>
          <a:p>
            <a:r>
              <a:rPr lang="en-US" dirty="0" smtClean="0"/>
              <a:t>What is required in 802.1 is that each security association with an individual station is a separate Bridge Port.</a:t>
            </a:r>
          </a:p>
          <a:p>
            <a:r>
              <a:rPr lang="en-US" dirty="0" smtClean="0"/>
              <a:t>On input, this means that the transmitter address ultimately determines on which Bridge Port the frame was received.</a:t>
            </a:r>
          </a:p>
          <a:p>
            <a:r>
              <a:rPr lang="en-US" dirty="0" smtClean="0"/>
              <a:t>This means that either the transmitter address or some other kind of security association identifier must accompany the frame up the 802.11 stack to the MAC-Dependent Convergence Function, which can then use that parameter to split into multiple SAPs, one per Bridge Port</a:t>
            </a:r>
          </a:p>
        </p:txBody>
      </p:sp>
    </p:spTree>
    <p:extLst>
      <p:ext uri="{BB962C8B-B14F-4D97-AF65-F5344CB8AC3E}">
        <p14:creationId xmlns:p14="http://schemas.microsoft.com/office/powerpoint/2010/main" val="1648317866"/>
      </p:ext>
    </p:extLst>
  </p:cSld>
  <p:clrMapOvr>
    <a:masterClrMapping/>
  </p:clrMapOvr>
  <p:transition xmlns:p14="http://schemas.microsoft.com/office/powerpoint/2010/mai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lists the changes required to be made by 802.1Qbz to 802.1Q, explains some of the contents required of a new Clause 44 in 802.1Q, and elicits answers for a few questions about that effort.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Receive direction de-</a:t>
            </a:r>
            <a:r>
              <a:rPr lang="en-US" dirty="0" err="1" smtClean="0"/>
              <a:t>muxing</a:t>
            </a:r>
            <a:endParaRPr lang="en-US" dirty="0"/>
          </a:p>
        </p:txBody>
      </p:sp>
      <p:sp>
        <p:nvSpPr>
          <p:cNvPr id="3" name="Text Placeholder 2"/>
          <p:cNvSpPr>
            <a:spLocks noGrp="1"/>
          </p:cNvSpPr>
          <p:nvPr>
            <p:ph type="body" sz="quarter" idx="10"/>
          </p:nvPr>
        </p:nvSpPr>
        <p:spPr>
          <a:xfrm>
            <a:off x="5225143" y="1270415"/>
            <a:ext cx="3593420" cy="5038945"/>
          </a:xfrm>
        </p:spPr>
        <p:txBody>
          <a:bodyPr/>
          <a:lstStyle/>
          <a:p>
            <a:r>
              <a:rPr lang="en-US" dirty="0" smtClean="0"/>
              <a:t>Bridge port </a:t>
            </a:r>
            <a:r>
              <a:rPr lang="en-US" dirty="0" err="1" smtClean="0"/>
              <a:t>demux</a:t>
            </a:r>
            <a:r>
              <a:rPr lang="en-US" dirty="0" smtClean="0"/>
              <a:t> uses transmitter address (or equivalent security association ID) to select a Bridge Port on which to present the frame.</a:t>
            </a:r>
          </a:p>
          <a:p>
            <a:r>
              <a:rPr lang="en-US" dirty="0" smtClean="0"/>
              <a:t>The transmitter address or SAID must travel up the stack; this may be a new requirement for 802.11.</a:t>
            </a:r>
          </a:p>
        </p:txBody>
      </p:sp>
      <p:sp>
        <p:nvSpPr>
          <p:cNvPr id="13" name="Rectangle 12"/>
          <p:cNvSpPr/>
          <p:nvPr/>
        </p:nvSpPr>
        <p:spPr>
          <a:xfrm>
            <a:off x="229702" y="302521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p>
        </p:txBody>
      </p:sp>
      <p:cxnSp>
        <p:nvCxnSpPr>
          <p:cNvPr id="36" name="Straight Arrow Connector 35"/>
          <p:cNvCxnSpPr/>
          <p:nvPr/>
        </p:nvCxnSpPr>
        <p:spPr>
          <a:xfrm>
            <a:off x="5025596" y="2132900"/>
            <a:ext cx="0" cy="3936169"/>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229702" y="341301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MPDU Decryption and Integrity</a:t>
            </a:r>
            <a:endParaRPr lang="en-US" sz="1400" dirty="0">
              <a:solidFill>
                <a:srgbClr val="000000"/>
              </a:solidFill>
            </a:endParaRPr>
          </a:p>
        </p:txBody>
      </p:sp>
      <p:sp>
        <p:nvSpPr>
          <p:cNvPr id="34" name="Rectangle 33"/>
          <p:cNvSpPr/>
          <p:nvPr/>
        </p:nvSpPr>
        <p:spPr>
          <a:xfrm>
            <a:off x="229702" y="224961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 </a:t>
            </a:r>
            <a:r>
              <a:rPr lang="en-US" sz="1400" dirty="0" err="1" smtClean="0">
                <a:solidFill>
                  <a:srgbClr val="000000"/>
                </a:solidFill>
              </a:rPr>
              <a:t>Demux</a:t>
            </a:r>
            <a:endParaRPr lang="en-US" sz="1400" dirty="0">
              <a:solidFill>
                <a:srgbClr val="000000"/>
              </a:solidFill>
            </a:endParaRPr>
          </a:p>
        </p:txBody>
      </p:sp>
      <p:sp>
        <p:nvSpPr>
          <p:cNvPr id="37" name="Rectangle 36"/>
          <p:cNvSpPr/>
          <p:nvPr/>
        </p:nvSpPr>
        <p:spPr>
          <a:xfrm>
            <a:off x="229703" y="1861810"/>
            <a:ext cx="1117784"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Port 1</a:t>
            </a:r>
            <a:endParaRPr lang="en-US" sz="1400" dirty="0">
              <a:solidFill>
                <a:srgbClr val="000000"/>
              </a:solidFill>
            </a:endParaRPr>
          </a:p>
        </p:txBody>
      </p:sp>
      <p:sp>
        <p:nvSpPr>
          <p:cNvPr id="38" name="Rectangle 37"/>
          <p:cNvSpPr/>
          <p:nvPr/>
        </p:nvSpPr>
        <p:spPr>
          <a:xfrm>
            <a:off x="1347487" y="1861810"/>
            <a:ext cx="1117784"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Port 2</a:t>
            </a:r>
            <a:endParaRPr lang="en-US" sz="1400" dirty="0">
              <a:solidFill>
                <a:srgbClr val="000000"/>
              </a:solidFill>
            </a:endParaRPr>
          </a:p>
        </p:txBody>
      </p:sp>
      <p:sp>
        <p:nvSpPr>
          <p:cNvPr id="39" name="Rectangle 38"/>
          <p:cNvSpPr/>
          <p:nvPr/>
        </p:nvSpPr>
        <p:spPr>
          <a:xfrm>
            <a:off x="3642040" y="1861810"/>
            <a:ext cx="1117784"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Port n </a:t>
            </a:r>
            <a:endParaRPr lang="en-US" sz="1400" dirty="0">
              <a:solidFill>
                <a:srgbClr val="000000"/>
              </a:solidFill>
            </a:endParaRPr>
          </a:p>
        </p:txBody>
      </p:sp>
      <p:sp>
        <p:nvSpPr>
          <p:cNvPr id="22" name="TextBox 21"/>
          <p:cNvSpPr txBox="1"/>
          <p:nvPr/>
        </p:nvSpPr>
        <p:spPr>
          <a:xfrm>
            <a:off x="2830691" y="1726080"/>
            <a:ext cx="492443" cy="461665"/>
          </a:xfrm>
          <a:prstGeom prst="rect">
            <a:avLst/>
          </a:prstGeom>
          <a:noFill/>
        </p:spPr>
        <p:txBody>
          <a:bodyPr wrap="none" rtlCol="0">
            <a:spAutoFit/>
          </a:bodyPr>
          <a:lstStyle/>
          <a:p>
            <a:r>
              <a:rPr lang="en-US" sz="2400" dirty="0" smtClean="0">
                <a:solidFill>
                  <a:srgbClr val="652D89"/>
                </a:solidFill>
              </a:rPr>
              <a:t>…</a:t>
            </a:r>
            <a:endParaRPr lang="en-US" sz="2400" dirty="0">
              <a:solidFill>
                <a:srgbClr val="652D89"/>
              </a:solidFill>
            </a:endParaRPr>
          </a:p>
        </p:txBody>
      </p:sp>
      <p:sp>
        <p:nvSpPr>
          <p:cNvPr id="40" name="Rectangle 39"/>
          <p:cNvSpPr/>
          <p:nvPr/>
        </p:nvSpPr>
        <p:spPr>
          <a:xfrm>
            <a:off x="229703" y="380081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endParaRPr lang="en-US" sz="1400" dirty="0">
              <a:solidFill>
                <a:srgbClr val="000000"/>
              </a:solidFill>
            </a:endParaRPr>
          </a:p>
        </p:txBody>
      </p:sp>
      <p:sp>
        <p:nvSpPr>
          <p:cNvPr id="33" name="Rectangle 32"/>
          <p:cNvSpPr/>
          <p:nvPr/>
        </p:nvSpPr>
        <p:spPr>
          <a:xfrm>
            <a:off x="229702" y="2637410"/>
            <a:ext cx="4530122" cy="387800"/>
          </a:xfrm>
          <a:prstGeom prst="rect">
            <a:avLst/>
          </a:prstGeom>
          <a:solidFill>
            <a:schemeClr val="bg1"/>
          </a:solidFill>
          <a:ln w="38100" cmpd="sng">
            <a:solidFill>
              <a:srgbClr val="F68B1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6"/>
                </a:solidFill>
              </a:rPr>
              <a:t>M-SAP to security association</a:t>
            </a:r>
          </a:p>
        </p:txBody>
      </p:sp>
    </p:spTree>
    <p:extLst>
      <p:ext uri="{BB962C8B-B14F-4D97-AF65-F5344CB8AC3E}">
        <p14:creationId xmlns:p14="http://schemas.microsoft.com/office/powerpoint/2010/main" val="2466035194"/>
      </p:ext>
    </p:extLst>
  </p:cSld>
  <p:clrMapOvr>
    <a:masterClrMapping/>
  </p:clrMapOvr>
  <p:transition xmlns:p14="http://schemas.microsoft.com/office/powerpoint/2010/mai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 </a:t>
            </a:r>
            <a:r>
              <a:rPr lang="en-US" dirty="0" smtClean="0"/>
              <a:t>Transmit direction multiplexing</a:t>
            </a:r>
            <a:endParaRPr lang="en-US" dirty="0"/>
          </a:p>
        </p:txBody>
      </p:sp>
      <p:sp>
        <p:nvSpPr>
          <p:cNvPr id="3" name="Text Placeholder 2"/>
          <p:cNvSpPr>
            <a:spLocks noGrp="1"/>
          </p:cNvSpPr>
          <p:nvPr>
            <p:ph type="body" sz="quarter" idx="10"/>
          </p:nvPr>
        </p:nvSpPr>
        <p:spPr/>
        <p:txBody>
          <a:bodyPr/>
          <a:lstStyle/>
          <a:p>
            <a:r>
              <a:rPr lang="en-US" dirty="0"/>
              <a:t>On output, </a:t>
            </a:r>
            <a:r>
              <a:rPr lang="en-US" dirty="0" smtClean="0"/>
              <a:t>there is likely a two step process.</a:t>
            </a:r>
          </a:p>
          <a:p>
            <a:r>
              <a:rPr lang="en-US" dirty="0" smtClean="0"/>
              <a:t>First, the </a:t>
            </a:r>
            <a:r>
              <a:rPr lang="en-US" dirty="0"/>
              <a:t>vector of output ports that accompany a frame through the bridge forwarding </a:t>
            </a:r>
            <a:r>
              <a:rPr lang="en-US" dirty="0" smtClean="0"/>
              <a:t>process select a BSS and receiver address.</a:t>
            </a:r>
          </a:p>
          <a:p>
            <a:pPr lvl="1"/>
            <a:r>
              <a:rPr lang="en-US" dirty="0"/>
              <a:t>If </a:t>
            </a:r>
            <a:r>
              <a:rPr lang="en-US" dirty="0" smtClean="0"/>
              <a:t>only one port is in the vector, that port’s unicast receiver address is used.</a:t>
            </a:r>
            <a:endParaRPr lang="en-US" dirty="0"/>
          </a:p>
          <a:p>
            <a:pPr lvl="1"/>
            <a:r>
              <a:rPr lang="en-US" dirty="0" smtClean="0"/>
              <a:t>If multiple ports are selected, the appropriate multicast or broadcast receiver address is used.</a:t>
            </a:r>
            <a:endParaRPr lang="en-US" dirty="0"/>
          </a:p>
          <a:p>
            <a:r>
              <a:rPr lang="en-US" dirty="0" smtClean="0"/>
              <a:t>The BSS and receiver address, in turn select the </a:t>
            </a:r>
            <a:r>
              <a:rPr lang="en-US" dirty="0"/>
              <a:t>security association </a:t>
            </a:r>
            <a:r>
              <a:rPr lang="en-US" dirty="0" smtClean="0"/>
              <a:t>when </a:t>
            </a:r>
            <a:r>
              <a:rPr lang="en-US" dirty="0"/>
              <a:t>the frame is delivered to the 802.11 MAC</a:t>
            </a:r>
            <a:r>
              <a:rPr lang="en-US" dirty="0" smtClean="0"/>
              <a:t>.</a:t>
            </a:r>
          </a:p>
          <a:p>
            <a:pPr lvl="1"/>
            <a:r>
              <a:rPr lang="en-US" dirty="0" smtClean="0"/>
              <a:t>If </a:t>
            </a:r>
            <a:r>
              <a:rPr lang="en-US" dirty="0"/>
              <a:t>the </a:t>
            </a:r>
            <a:r>
              <a:rPr lang="en-US" dirty="0" smtClean="0"/>
              <a:t>receiver address is a unicast, </a:t>
            </a:r>
            <a:r>
              <a:rPr lang="en-US" dirty="0"/>
              <a:t>a unicast SA is </a:t>
            </a:r>
            <a:r>
              <a:rPr lang="en-US" dirty="0" smtClean="0"/>
              <a:t>used.</a:t>
            </a:r>
          </a:p>
          <a:p>
            <a:pPr lvl="1"/>
            <a:r>
              <a:rPr lang="en-US" dirty="0" smtClean="0"/>
              <a:t>If the receiver address is a multicast, the broadcast SA for the BSS is used.</a:t>
            </a:r>
          </a:p>
          <a:p>
            <a:r>
              <a:rPr lang="en-US" dirty="0" smtClean="0">
                <a:solidFill>
                  <a:srgbClr val="652D89"/>
                </a:solidFill>
              </a:rPr>
              <a:t>NOTE: This deck leaves the question of how exactly the receiver address maps to the selection of receiving stations (e.g., a multicast receiver address of some sort) to P802.11ak.</a:t>
            </a:r>
            <a:endParaRPr lang="en-US" dirty="0">
              <a:solidFill>
                <a:srgbClr val="652D89"/>
              </a:solidFill>
            </a:endParaRPr>
          </a:p>
          <a:p>
            <a:endParaRPr lang="en-US" dirty="0"/>
          </a:p>
        </p:txBody>
      </p:sp>
    </p:spTree>
    <p:extLst>
      <p:ext uri="{BB962C8B-B14F-4D97-AF65-F5344CB8AC3E}">
        <p14:creationId xmlns:p14="http://schemas.microsoft.com/office/powerpoint/2010/main" val="2107512002"/>
      </p:ext>
    </p:extLst>
  </p:cSld>
  <p:clrMapOvr>
    <a:masterClrMapping/>
  </p:clrMapOvr>
  <p:transition xmlns:p14="http://schemas.microsoft.com/office/powerpoint/2010/mai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Transmit direction multiplexing</a:t>
            </a:r>
            <a:endParaRPr lang="en-US" dirty="0"/>
          </a:p>
        </p:txBody>
      </p:sp>
      <p:sp>
        <p:nvSpPr>
          <p:cNvPr id="3" name="Text Placeholder 2"/>
          <p:cNvSpPr>
            <a:spLocks noGrp="1"/>
          </p:cNvSpPr>
          <p:nvPr>
            <p:ph type="body" sz="quarter" idx="10"/>
          </p:nvPr>
        </p:nvSpPr>
        <p:spPr>
          <a:xfrm>
            <a:off x="5225143" y="1270415"/>
            <a:ext cx="3593420" cy="5038945"/>
          </a:xfrm>
        </p:spPr>
        <p:txBody>
          <a:bodyPr/>
          <a:lstStyle/>
          <a:p>
            <a:r>
              <a:rPr lang="en-US" dirty="0" smtClean="0"/>
              <a:t>A frame with a vector of ports is equivalent (to an observer outside the system) to an array of SAPs.</a:t>
            </a:r>
          </a:p>
          <a:p>
            <a:r>
              <a:rPr lang="en-US" dirty="0" smtClean="0"/>
              <a:t>The selection of ports determines the receiver address.</a:t>
            </a:r>
          </a:p>
          <a:p>
            <a:r>
              <a:rPr lang="en-US" dirty="0" smtClean="0"/>
              <a:t>MPDU Encryption uses the receiver address to determine the security association.  (Is this a change, or how it is, now?)</a:t>
            </a:r>
          </a:p>
          <a:p>
            <a:endParaRPr lang="en-US" dirty="0" smtClean="0"/>
          </a:p>
        </p:txBody>
      </p:sp>
      <p:cxnSp>
        <p:nvCxnSpPr>
          <p:cNvPr id="36" name="Straight Arrow Connector 35"/>
          <p:cNvCxnSpPr/>
          <p:nvPr/>
        </p:nvCxnSpPr>
        <p:spPr>
          <a:xfrm>
            <a:off x="5025596" y="2132900"/>
            <a:ext cx="0" cy="3936169"/>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229702" y="224961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Receiver Address Selection</a:t>
            </a:r>
            <a:endParaRPr lang="en-US" sz="1400" dirty="0">
              <a:solidFill>
                <a:srgbClr val="000000"/>
              </a:solidFill>
            </a:endParaRPr>
          </a:p>
        </p:txBody>
      </p:sp>
      <p:sp>
        <p:nvSpPr>
          <p:cNvPr id="37" name="Rectangle 36"/>
          <p:cNvSpPr/>
          <p:nvPr/>
        </p:nvSpPr>
        <p:spPr>
          <a:xfrm>
            <a:off x="229703" y="1861810"/>
            <a:ext cx="1117784"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Port 1</a:t>
            </a:r>
            <a:endParaRPr lang="en-US" sz="1400" dirty="0">
              <a:solidFill>
                <a:srgbClr val="000000"/>
              </a:solidFill>
            </a:endParaRPr>
          </a:p>
        </p:txBody>
      </p:sp>
      <p:sp>
        <p:nvSpPr>
          <p:cNvPr id="38" name="Rectangle 37"/>
          <p:cNvSpPr/>
          <p:nvPr/>
        </p:nvSpPr>
        <p:spPr>
          <a:xfrm>
            <a:off x="1347487" y="1861810"/>
            <a:ext cx="1117784"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Port 2</a:t>
            </a:r>
            <a:endParaRPr lang="en-US" sz="1400" dirty="0">
              <a:solidFill>
                <a:srgbClr val="000000"/>
              </a:solidFill>
            </a:endParaRPr>
          </a:p>
        </p:txBody>
      </p:sp>
      <p:sp>
        <p:nvSpPr>
          <p:cNvPr id="39" name="Rectangle 38"/>
          <p:cNvSpPr/>
          <p:nvPr/>
        </p:nvSpPr>
        <p:spPr>
          <a:xfrm>
            <a:off x="3642040" y="1861810"/>
            <a:ext cx="1117784"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Port n </a:t>
            </a:r>
            <a:endParaRPr lang="en-US" sz="1400" dirty="0">
              <a:solidFill>
                <a:srgbClr val="000000"/>
              </a:solidFill>
            </a:endParaRPr>
          </a:p>
        </p:txBody>
      </p:sp>
      <p:sp>
        <p:nvSpPr>
          <p:cNvPr id="22" name="TextBox 21"/>
          <p:cNvSpPr txBox="1"/>
          <p:nvPr/>
        </p:nvSpPr>
        <p:spPr>
          <a:xfrm>
            <a:off x="2830691" y="1726080"/>
            <a:ext cx="492443" cy="461665"/>
          </a:xfrm>
          <a:prstGeom prst="rect">
            <a:avLst/>
          </a:prstGeom>
          <a:noFill/>
        </p:spPr>
        <p:txBody>
          <a:bodyPr wrap="none" rtlCol="0">
            <a:spAutoFit/>
          </a:bodyPr>
          <a:lstStyle/>
          <a:p>
            <a:r>
              <a:rPr lang="en-US" sz="2400" dirty="0" smtClean="0">
                <a:solidFill>
                  <a:srgbClr val="652D89"/>
                </a:solidFill>
              </a:rPr>
              <a:t>…</a:t>
            </a:r>
            <a:endParaRPr lang="en-US" sz="2400" dirty="0">
              <a:solidFill>
                <a:srgbClr val="652D89"/>
              </a:solidFill>
            </a:endParaRPr>
          </a:p>
        </p:txBody>
      </p:sp>
      <p:sp>
        <p:nvSpPr>
          <p:cNvPr id="13" name="Rectangle 12"/>
          <p:cNvSpPr/>
          <p:nvPr/>
        </p:nvSpPr>
        <p:spPr>
          <a:xfrm>
            <a:off x="229703" y="302558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p>
        </p:txBody>
      </p:sp>
      <p:sp>
        <p:nvSpPr>
          <p:cNvPr id="27" name="Rectangle 26"/>
          <p:cNvSpPr/>
          <p:nvPr/>
        </p:nvSpPr>
        <p:spPr>
          <a:xfrm>
            <a:off x="229703" y="341338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MPDU Encryption and Integrity</a:t>
            </a:r>
          </a:p>
        </p:txBody>
      </p:sp>
      <p:sp>
        <p:nvSpPr>
          <p:cNvPr id="40" name="Rectangle 39"/>
          <p:cNvSpPr/>
          <p:nvPr/>
        </p:nvSpPr>
        <p:spPr>
          <a:xfrm>
            <a:off x="229704" y="3801180"/>
            <a:ext cx="453012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endParaRPr lang="en-US" sz="1400" dirty="0">
              <a:solidFill>
                <a:srgbClr val="000000"/>
              </a:solidFill>
            </a:endParaRPr>
          </a:p>
        </p:txBody>
      </p:sp>
      <p:sp>
        <p:nvSpPr>
          <p:cNvPr id="33" name="Rectangle 32"/>
          <p:cNvSpPr/>
          <p:nvPr/>
        </p:nvSpPr>
        <p:spPr>
          <a:xfrm>
            <a:off x="229703" y="2637780"/>
            <a:ext cx="4530122" cy="387800"/>
          </a:xfrm>
          <a:prstGeom prst="rect">
            <a:avLst/>
          </a:prstGeom>
          <a:solidFill>
            <a:schemeClr val="bg1"/>
          </a:solidFill>
          <a:ln w="38100" cmpd="sng">
            <a:solidFill>
              <a:srgbClr val="F68B1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6"/>
                </a:solidFill>
              </a:rPr>
              <a:t>M-SAP </a:t>
            </a:r>
            <a:r>
              <a:rPr lang="en-US" sz="1400" b="1" dirty="0">
                <a:solidFill>
                  <a:schemeClr val="accent6"/>
                </a:solidFill>
              </a:rPr>
              <a:t>to security association</a:t>
            </a:r>
            <a:endParaRPr lang="en-US" sz="1400" b="1" dirty="0" smtClean="0">
              <a:solidFill>
                <a:schemeClr val="accent6"/>
              </a:solidFill>
            </a:endParaRPr>
          </a:p>
        </p:txBody>
      </p:sp>
    </p:spTree>
    <p:extLst>
      <p:ext uri="{BB962C8B-B14F-4D97-AF65-F5344CB8AC3E}">
        <p14:creationId xmlns:p14="http://schemas.microsoft.com/office/powerpoint/2010/main" val="2652677140"/>
      </p:ext>
    </p:extLst>
  </p:cSld>
  <p:clrMapOvr>
    <a:masterClrMapping/>
  </p:clrMapOvr>
  <p:transition xmlns:p14="http://schemas.microsoft.com/office/powerpoint/2010/mai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One Queue Set per BSS</a:t>
            </a:r>
            <a:endParaRPr lang="en-US" dirty="0"/>
          </a:p>
        </p:txBody>
      </p:sp>
      <p:sp>
        <p:nvSpPr>
          <p:cNvPr id="3" name="Text Placeholder 2"/>
          <p:cNvSpPr>
            <a:spLocks noGrp="1"/>
          </p:cNvSpPr>
          <p:nvPr>
            <p:ph type="body" sz="quarter" idx="10"/>
          </p:nvPr>
        </p:nvSpPr>
        <p:spPr/>
        <p:txBody>
          <a:bodyPr/>
          <a:lstStyle/>
          <a:p>
            <a:r>
              <a:rPr lang="en-US" dirty="0" smtClean="0"/>
              <a:t>Each BSS has its own set of queues</a:t>
            </a:r>
          </a:p>
          <a:p>
            <a:r>
              <a:rPr lang="en-US" dirty="0" smtClean="0"/>
              <a:t>This merely means that we group together the Bridge Ports that are associated with a single BSS together with a single Queue Set.</a:t>
            </a:r>
            <a:endParaRPr lang="en-US" dirty="0"/>
          </a:p>
        </p:txBody>
      </p:sp>
    </p:spTree>
    <p:extLst>
      <p:ext uri="{BB962C8B-B14F-4D97-AF65-F5344CB8AC3E}">
        <p14:creationId xmlns:p14="http://schemas.microsoft.com/office/powerpoint/2010/main" val="4216808709"/>
      </p:ext>
    </p:extLst>
  </p:cSld>
  <p:clrMapOvr>
    <a:masterClrMapping/>
  </p:clrMapOvr>
  <p:transition xmlns:p14="http://schemas.microsoft.com/office/powerpoint/2010/mai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Where are the queues, really?</a:t>
            </a:r>
            <a:endParaRPr lang="en-US" dirty="0"/>
          </a:p>
        </p:txBody>
      </p:sp>
      <p:sp>
        <p:nvSpPr>
          <p:cNvPr id="3" name="Text Placeholder 2"/>
          <p:cNvSpPr>
            <a:spLocks noGrp="1"/>
          </p:cNvSpPr>
          <p:nvPr>
            <p:ph type="body" sz="quarter" idx="10"/>
          </p:nvPr>
        </p:nvSpPr>
        <p:spPr/>
        <p:txBody>
          <a:bodyPr/>
          <a:lstStyle/>
          <a:p>
            <a:r>
              <a:rPr lang="en-US" dirty="0" smtClean="0"/>
              <a:t>It remains ambiguous, in 802.1Q, whether the queues are really above the physical port or down in the guts of the MAC.  This question has not been resolved in 802.1Q, because different implementations are reasonable.</a:t>
            </a:r>
          </a:p>
          <a:p>
            <a:r>
              <a:rPr lang="en-US" dirty="0" smtClean="0"/>
              <a:t>The number of Queue Sets is more important, especially now that we have more complex </a:t>
            </a:r>
            <a:r>
              <a:rPr lang="en-US" dirty="0" err="1" smtClean="0"/>
              <a:t>dequeing</a:t>
            </a:r>
            <a:r>
              <a:rPr lang="en-US" dirty="0" smtClean="0"/>
              <a:t> algorithms.  This deck proposes that we can and should settle that.</a:t>
            </a:r>
          </a:p>
          <a:p>
            <a:r>
              <a:rPr lang="en-US" dirty="0" smtClean="0"/>
              <a:t>If 802.11 wishes to specify a specific place for the queues, that is allowable within the 802.1 architecture, and 802.11ak will harm nothing by making that decision.</a:t>
            </a:r>
            <a:endParaRPr lang="en-US" dirty="0"/>
          </a:p>
        </p:txBody>
      </p:sp>
    </p:spTree>
    <p:extLst>
      <p:ext uri="{BB962C8B-B14F-4D97-AF65-F5344CB8AC3E}">
        <p14:creationId xmlns:p14="http://schemas.microsoft.com/office/powerpoint/2010/main" val="3549541101"/>
      </p:ext>
    </p:extLst>
  </p:cSld>
  <p:clrMapOvr>
    <a:masterClrMapping/>
  </p:clrMapOvr>
  <p:transition xmlns:p14="http://schemas.microsoft.com/office/powerpoint/2010/mai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a:t>
            </a:r>
            <a:r>
              <a:rPr lang="en-US" dirty="0" err="1" smtClean="0"/>
              <a:t>MACsec</a:t>
            </a:r>
            <a:r>
              <a:rPr lang="en-US" dirty="0" smtClean="0"/>
              <a:t> and </a:t>
            </a:r>
            <a:r>
              <a:rPr lang="en-US" dirty="0" err="1" smtClean="0"/>
              <a:t>SecY</a:t>
            </a:r>
            <a:endParaRPr lang="en-US" dirty="0"/>
          </a:p>
        </p:txBody>
      </p:sp>
      <p:sp>
        <p:nvSpPr>
          <p:cNvPr id="39" name="Text Placeholder 2"/>
          <p:cNvSpPr txBox="1">
            <a:spLocks/>
          </p:cNvSpPr>
          <p:nvPr/>
        </p:nvSpPr>
        <p:spPr bwMode="auto">
          <a:xfrm>
            <a:off x="229702" y="1647927"/>
            <a:ext cx="8741261" cy="186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5000"/>
              </a:lnSpc>
              <a:spcBef>
                <a:spcPts val="1480"/>
              </a:spcBef>
              <a:spcAft>
                <a:spcPct val="0"/>
              </a:spcAft>
              <a:buClr>
                <a:schemeClr val="tx2"/>
              </a:buClr>
              <a:buSzPct val="90000"/>
              <a:buFont typeface="Arial" charset="0"/>
              <a:buChar char="•"/>
              <a:defRPr lang="en-US" sz="2200" kern="1200">
                <a:solidFill>
                  <a:srgbClr val="435153"/>
                </a:solidFill>
                <a:latin typeface="+mj-lt"/>
                <a:ea typeface="ＭＳ Ｐゴシック" charset="0"/>
                <a:cs typeface="ＭＳ Ｐゴシック" charset="0"/>
              </a:defRPr>
            </a:lvl1pPr>
            <a:lvl2pPr marL="692150" indent="-285750" algn="l" rtl="0" eaLnBrk="1" fontAlgn="base" hangingPunct="1">
              <a:lnSpc>
                <a:spcPct val="95000"/>
              </a:lnSpc>
              <a:spcBef>
                <a:spcPts val="600"/>
              </a:spcBef>
              <a:spcAft>
                <a:spcPct val="0"/>
              </a:spcAft>
              <a:buClr>
                <a:schemeClr val="tx2"/>
              </a:buClr>
              <a:buFont typeface="Wingdings" charset="0"/>
              <a:buChar char="Ø"/>
              <a:defRPr lang="en-US" kern="1200">
                <a:solidFill>
                  <a:srgbClr val="435153"/>
                </a:solidFill>
                <a:latin typeface="+mj-lt"/>
                <a:ea typeface="ＭＳ Ｐゴシック" charset="0"/>
                <a:cs typeface="+mn-cs"/>
              </a:defRPr>
            </a:lvl2pPr>
            <a:lvl3pPr marL="854075" indent="-285750" algn="l" rtl="0" eaLnBrk="1" fontAlgn="base" hangingPunct="1">
              <a:lnSpc>
                <a:spcPct val="95000"/>
              </a:lnSpc>
              <a:spcBef>
                <a:spcPts val="838"/>
              </a:spcBef>
              <a:spcAft>
                <a:spcPct val="0"/>
              </a:spcAft>
              <a:buFont typeface="Courier New" charset="0"/>
              <a:buChar char="o"/>
              <a:defRPr lang="en-US" sz="1600" kern="1200">
                <a:solidFill>
                  <a:srgbClr val="435153"/>
                </a:solidFill>
                <a:latin typeface="+mj-lt"/>
                <a:ea typeface="ＭＳ Ｐゴシック" charset="0"/>
                <a:cs typeface="+mn-cs"/>
              </a:defRPr>
            </a:lvl3pPr>
            <a:lvl4pPr marL="974725"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4pPr>
            <a:lvl5pPr marL="1087438"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In 802.1, encryption and decryption are above the 802.n MAC.</a:t>
            </a:r>
          </a:p>
          <a:p>
            <a:r>
              <a:rPr lang="en-US" dirty="0" smtClean="0"/>
              <a:t>In 802.11, encryption and decryption have to be below the MAC presented to the Bridge, because frames can be fragmented and reassembled, and each fragment is protected individually.</a:t>
            </a:r>
          </a:p>
        </p:txBody>
      </p:sp>
      <p:sp>
        <p:nvSpPr>
          <p:cNvPr id="49" name="Text Placeholder 2"/>
          <p:cNvSpPr txBox="1">
            <a:spLocks/>
          </p:cNvSpPr>
          <p:nvPr/>
        </p:nvSpPr>
        <p:spPr bwMode="auto">
          <a:xfrm>
            <a:off x="4057936" y="3726205"/>
            <a:ext cx="5000489" cy="3368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5000"/>
              </a:lnSpc>
              <a:spcBef>
                <a:spcPts val="1480"/>
              </a:spcBef>
              <a:spcAft>
                <a:spcPct val="0"/>
              </a:spcAft>
              <a:buClr>
                <a:schemeClr val="tx2"/>
              </a:buClr>
              <a:buSzPct val="90000"/>
              <a:buFont typeface="Arial" charset="0"/>
              <a:buChar char="•"/>
              <a:defRPr lang="en-US" sz="2200" kern="1200">
                <a:solidFill>
                  <a:srgbClr val="435153"/>
                </a:solidFill>
                <a:latin typeface="+mj-lt"/>
                <a:ea typeface="ＭＳ Ｐゴシック" charset="0"/>
                <a:cs typeface="ＭＳ Ｐゴシック" charset="0"/>
              </a:defRPr>
            </a:lvl1pPr>
            <a:lvl2pPr marL="692150" indent="-285750" algn="l" rtl="0" eaLnBrk="1" fontAlgn="base" hangingPunct="1">
              <a:lnSpc>
                <a:spcPct val="95000"/>
              </a:lnSpc>
              <a:spcBef>
                <a:spcPts val="600"/>
              </a:spcBef>
              <a:spcAft>
                <a:spcPct val="0"/>
              </a:spcAft>
              <a:buClr>
                <a:schemeClr val="tx2"/>
              </a:buClr>
              <a:buFont typeface="Wingdings" charset="0"/>
              <a:buChar char="Ø"/>
              <a:defRPr lang="en-US" kern="1200">
                <a:solidFill>
                  <a:srgbClr val="435153"/>
                </a:solidFill>
                <a:latin typeface="+mj-lt"/>
                <a:ea typeface="ＭＳ Ｐゴシック" charset="0"/>
                <a:cs typeface="+mn-cs"/>
              </a:defRPr>
            </a:lvl2pPr>
            <a:lvl3pPr marL="854075" indent="-285750" algn="l" rtl="0" eaLnBrk="1" fontAlgn="base" hangingPunct="1">
              <a:lnSpc>
                <a:spcPct val="95000"/>
              </a:lnSpc>
              <a:spcBef>
                <a:spcPts val="838"/>
              </a:spcBef>
              <a:spcAft>
                <a:spcPct val="0"/>
              </a:spcAft>
              <a:buFont typeface="Courier New" charset="0"/>
              <a:buChar char="o"/>
              <a:defRPr lang="en-US" sz="1600" kern="1200">
                <a:solidFill>
                  <a:srgbClr val="435153"/>
                </a:solidFill>
                <a:latin typeface="+mj-lt"/>
                <a:ea typeface="ＭＳ Ｐゴシック" charset="0"/>
                <a:cs typeface="+mn-cs"/>
              </a:defRPr>
            </a:lvl3pPr>
            <a:lvl4pPr marL="974725"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4pPr>
            <a:lvl5pPr marL="1087438"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Upper 802.11 Interface includes a parameter for “controlled/uncontrolled port”</a:t>
            </a:r>
            <a:endParaRPr lang="en-US" sz="1600" dirty="0"/>
          </a:p>
          <a:p>
            <a:r>
              <a:rPr lang="en-US" dirty="0"/>
              <a:t>Controlled/uncontrolled distinction is made in crypto block</a:t>
            </a:r>
          </a:p>
          <a:p>
            <a:r>
              <a:rPr lang="en-US" dirty="0"/>
              <a:t>Lower 802.11 interface has no “controlled/</a:t>
            </a:r>
            <a:r>
              <a:rPr lang="en-US" dirty="0" smtClean="0"/>
              <a:t>uncontrolled” </a:t>
            </a:r>
            <a:r>
              <a:rPr lang="en-US" dirty="0"/>
              <a:t>parameter</a:t>
            </a:r>
          </a:p>
        </p:txBody>
      </p:sp>
      <p:sp>
        <p:nvSpPr>
          <p:cNvPr id="51" name="Rectangle 50"/>
          <p:cNvSpPr/>
          <p:nvPr/>
        </p:nvSpPr>
        <p:spPr>
          <a:xfrm>
            <a:off x="278423" y="4236492"/>
            <a:ext cx="2409005"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p>
        </p:txBody>
      </p:sp>
      <p:sp>
        <p:nvSpPr>
          <p:cNvPr id="52" name="Rectangle 51"/>
          <p:cNvSpPr/>
          <p:nvPr/>
        </p:nvSpPr>
        <p:spPr>
          <a:xfrm>
            <a:off x="278423" y="4624292"/>
            <a:ext cx="2409005" cy="129913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encryption / decryption</a:t>
            </a:r>
          </a:p>
        </p:txBody>
      </p:sp>
      <p:sp>
        <p:nvSpPr>
          <p:cNvPr id="53" name="Rectangle 52"/>
          <p:cNvSpPr/>
          <p:nvPr/>
        </p:nvSpPr>
        <p:spPr>
          <a:xfrm>
            <a:off x="278423" y="5923422"/>
            <a:ext cx="2409005"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p>
        </p:txBody>
      </p:sp>
      <p:cxnSp>
        <p:nvCxnSpPr>
          <p:cNvPr id="54" name="Straight Arrow Connector 53"/>
          <p:cNvCxnSpPr/>
          <p:nvPr/>
        </p:nvCxnSpPr>
        <p:spPr>
          <a:xfrm flipH="1">
            <a:off x="2818288" y="591835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2818288" y="463589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2818288" y="423649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2818288" y="384869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3681070" y="3509366"/>
            <a:ext cx="493044" cy="1200329"/>
          </a:xfrm>
          <a:prstGeom prst="rect">
            <a:avLst/>
          </a:prstGeom>
          <a:noFill/>
        </p:spPr>
        <p:txBody>
          <a:bodyPr wrap="none" rtlCol="0">
            <a:spAutoFit/>
          </a:bodyPr>
          <a:lstStyle/>
          <a:p>
            <a:r>
              <a:rPr lang="en-US" sz="7200" dirty="0" smtClean="0"/>
              <a:t>}</a:t>
            </a:r>
            <a:endParaRPr lang="en-US" sz="7200" dirty="0"/>
          </a:p>
        </p:txBody>
      </p:sp>
      <p:sp>
        <p:nvSpPr>
          <p:cNvPr id="50" name="Rectangle 49"/>
          <p:cNvSpPr/>
          <p:nvPr/>
        </p:nvSpPr>
        <p:spPr>
          <a:xfrm>
            <a:off x="278423" y="3848692"/>
            <a:ext cx="2409005" cy="387800"/>
          </a:xfrm>
          <a:prstGeom prst="rect">
            <a:avLst/>
          </a:prstGeom>
          <a:solidFill>
            <a:schemeClr val="bg1"/>
          </a:solidFill>
          <a:ln w="38100" cmpd="sng">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M-SAP to sec. </a:t>
            </a:r>
            <a:r>
              <a:rPr lang="en-US" sz="1400" dirty="0" err="1" smtClean="0">
                <a:solidFill>
                  <a:srgbClr val="000000"/>
                </a:solidFill>
              </a:rPr>
              <a:t>asociation</a:t>
            </a:r>
            <a:endParaRPr lang="en-US" sz="1400" dirty="0" smtClean="0">
              <a:solidFill>
                <a:srgbClr val="000000"/>
              </a:solidFill>
            </a:endParaRPr>
          </a:p>
        </p:txBody>
      </p:sp>
    </p:spTree>
    <p:extLst>
      <p:ext uri="{BB962C8B-B14F-4D97-AF65-F5344CB8AC3E}">
        <p14:creationId xmlns:p14="http://schemas.microsoft.com/office/powerpoint/2010/main" val="1276311577"/>
      </p:ext>
    </p:extLst>
  </p:cSld>
  <p:clrMapOvr>
    <a:masterClrMapping/>
  </p:clrMapOvr>
  <p:transition xmlns:p14="http://schemas.microsoft.com/office/powerpoint/2010/mai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a:t>
            </a:r>
            <a:r>
              <a:rPr lang="en-US" dirty="0" err="1" smtClean="0"/>
              <a:t>MACsec</a:t>
            </a:r>
            <a:r>
              <a:rPr lang="en-US" dirty="0" smtClean="0"/>
              <a:t> and </a:t>
            </a:r>
            <a:r>
              <a:rPr lang="en-US" dirty="0" err="1" smtClean="0"/>
              <a:t>SecY</a:t>
            </a:r>
            <a:endParaRPr lang="en-US" dirty="0"/>
          </a:p>
        </p:txBody>
      </p:sp>
      <p:sp>
        <p:nvSpPr>
          <p:cNvPr id="3" name="Text Placeholder 2"/>
          <p:cNvSpPr>
            <a:spLocks noGrp="1"/>
          </p:cNvSpPr>
          <p:nvPr>
            <p:ph type="body" sz="quarter" idx="10"/>
          </p:nvPr>
        </p:nvSpPr>
        <p:spPr>
          <a:xfrm>
            <a:off x="4320881" y="2942433"/>
            <a:ext cx="4650082" cy="3368790"/>
          </a:xfrm>
        </p:spPr>
        <p:txBody>
          <a:bodyPr/>
          <a:lstStyle/>
          <a:p>
            <a:r>
              <a:rPr lang="en-US" dirty="0" smtClean="0"/>
              <a:t>Pseudo-</a:t>
            </a:r>
            <a:r>
              <a:rPr lang="en-US" dirty="0" err="1" smtClean="0"/>
              <a:t>MACsec</a:t>
            </a:r>
            <a:r>
              <a:rPr lang="en-US" dirty="0" smtClean="0"/>
              <a:t> layer splits controlled/uncontrolled ports using the parameter.  To 802.1, everything looks normal.</a:t>
            </a:r>
          </a:p>
          <a:p>
            <a:r>
              <a:rPr lang="en-US" dirty="0" smtClean="0"/>
              <a:t>Rest of 802.11 stack remains the same.</a:t>
            </a:r>
          </a:p>
        </p:txBody>
      </p:sp>
      <p:sp>
        <p:nvSpPr>
          <p:cNvPr id="28" name="Rectangle 27"/>
          <p:cNvSpPr/>
          <p:nvPr/>
        </p:nvSpPr>
        <p:spPr>
          <a:xfrm>
            <a:off x="278423" y="4236492"/>
            <a:ext cx="2409005"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p>
        </p:txBody>
      </p:sp>
      <p:sp>
        <p:nvSpPr>
          <p:cNvPr id="29" name="Rectangle 28"/>
          <p:cNvSpPr/>
          <p:nvPr/>
        </p:nvSpPr>
        <p:spPr>
          <a:xfrm>
            <a:off x="278423" y="4624292"/>
            <a:ext cx="2409005" cy="129913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encryption / decryption</a:t>
            </a:r>
          </a:p>
        </p:txBody>
      </p:sp>
      <p:sp>
        <p:nvSpPr>
          <p:cNvPr id="30" name="Rectangle 29"/>
          <p:cNvSpPr/>
          <p:nvPr/>
        </p:nvSpPr>
        <p:spPr>
          <a:xfrm>
            <a:off x="278423" y="5923422"/>
            <a:ext cx="2409005"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stuff</a:t>
            </a:r>
          </a:p>
        </p:txBody>
      </p:sp>
      <p:cxnSp>
        <p:nvCxnSpPr>
          <p:cNvPr id="23" name="Straight Arrow Connector 22"/>
          <p:cNvCxnSpPr/>
          <p:nvPr/>
        </p:nvCxnSpPr>
        <p:spPr>
          <a:xfrm flipH="1">
            <a:off x="2818288" y="591835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a:off x="2818288" y="463589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a:off x="2818288" y="423649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flipH="1">
            <a:off x="2818288" y="3848692"/>
            <a:ext cx="8240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681070" y="3509366"/>
            <a:ext cx="493044" cy="1200329"/>
          </a:xfrm>
          <a:prstGeom prst="rect">
            <a:avLst/>
          </a:prstGeom>
          <a:noFill/>
        </p:spPr>
        <p:txBody>
          <a:bodyPr wrap="none" rtlCol="0">
            <a:spAutoFit/>
          </a:bodyPr>
          <a:lstStyle/>
          <a:p>
            <a:r>
              <a:rPr lang="en-US" sz="7200" dirty="0" smtClean="0"/>
              <a:t>}</a:t>
            </a:r>
            <a:endParaRPr lang="en-US" sz="7200" dirty="0"/>
          </a:p>
        </p:txBody>
      </p:sp>
      <p:sp>
        <p:nvSpPr>
          <p:cNvPr id="14" name="Rectangle 13"/>
          <p:cNvSpPr/>
          <p:nvPr/>
        </p:nvSpPr>
        <p:spPr>
          <a:xfrm>
            <a:off x="278423" y="3460892"/>
            <a:ext cx="2409005"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MACsec</a:t>
            </a:r>
            <a:endParaRPr lang="en-US" sz="1400" dirty="0" smtClean="0">
              <a:solidFill>
                <a:srgbClr val="000000"/>
              </a:solidFill>
            </a:endParaRPr>
          </a:p>
        </p:txBody>
      </p:sp>
      <p:sp>
        <p:nvSpPr>
          <p:cNvPr id="15" name="Rectangle 14"/>
          <p:cNvSpPr/>
          <p:nvPr/>
        </p:nvSpPr>
        <p:spPr>
          <a:xfrm>
            <a:off x="278423" y="3073092"/>
            <a:ext cx="1215197"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Controlled MAC</a:t>
            </a:r>
          </a:p>
        </p:txBody>
      </p:sp>
      <p:sp>
        <p:nvSpPr>
          <p:cNvPr id="16" name="Rectangle 15"/>
          <p:cNvSpPr/>
          <p:nvPr/>
        </p:nvSpPr>
        <p:spPr>
          <a:xfrm>
            <a:off x="1472231" y="3073092"/>
            <a:ext cx="1215197"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Uncontrolled MAC</a:t>
            </a:r>
          </a:p>
        </p:txBody>
      </p:sp>
      <p:sp>
        <p:nvSpPr>
          <p:cNvPr id="27" name="Rectangle 26"/>
          <p:cNvSpPr/>
          <p:nvPr/>
        </p:nvSpPr>
        <p:spPr>
          <a:xfrm>
            <a:off x="278423" y="3848692"/>
            <a:ext cx="2409005" cy="387800"/>
          </a:xfrm>
          <a:prstGeom prst="rect">
            <a:avLst/>
          </a:prstGeom>
          <a:solidFill>
            <a:schemeClr val="bg1"/>
          </a:solidFill>
          <a:ln w="38100" cmpd="sng">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M-SAP </a:t>
            </a:r>
            <a:r>
              <a:rPr lang="en-US" sz="1400" dirty="0">
                <a:solidFill>
                  <a:srgbClr val="000000"/>
                </a:solidFill>
              </a:rPr>
              <a:t>to sec. </a:t>
            </a:r>
            <a:r>
              <a:rPr lang="en-US" sz="1400" dirty="0" err="1">
                <a:solidFill>
                  <a:srgbClr val="000000"/>
                </a:solidFill>
              </a:rPr>
              <a:t>asociation</a:t>
            </a:r>
            <a:endParaRPr lang="en-US" sz="1400" dirty="0">
              <a:solidFill>
                <a:srgbClr val="000000"/>
              </a:solidFill>
            </a:endParaRPr>
          </a:p>
        </p:txBody>
      </p:sp>
    </p:spTree>
    <p:extLst>
      <p:ext uri="{BB962C8B-B14F-4D97-AF65-F5344CB8AC3E}">
        <p14:creationId xmlns:p14="http://schemas.microsoft.com/office/powerpoint/2010/main" val="2114306506"/>
      </p:ext>
    </p:extLst>
  </p:cSld>
  <p:clrMapOvr>
    <a:masterClrMapping/>
  </p:clrMapOvr>
  <p:transition xmlns:p14="http://schemas.microsoft.com/office/powerpoint/2010/mai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br>
              <a:rPr lang="en-US" dirty="0" smtClean="0"/>
            </a:br>
            <a:endParaRPr lang="en-US" dirty="0"/>
          </a:p>
        </p:txBody>
      </p:sp>
      <p:sp>
        <p:nvSpPr>
          <p:cNvPr id="4" name="Rectangle 3"/>
          <p:cNvSpPr/>
          <p:nvPr/>
        </p:nvSpPr>
        <p:spPr>
          <a:xfrm>
            <a:off x="3436584" y="97875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8.6.4 Egress</a:t>
            </a:r>
          </a:p>
        </p:txBody>
      </p:sp>
      <p:sp>
        <p:nvSpPr>
          <p:cNvPr id="5" name="Rectangle 4"/>
          <p:cNvSpPr/>
          <p:nvPr/>
        </p:nvSpPr>
        <p:spPr>
          <a:xfrm>
            <a:off x="1335107" y="1976069"/>
            <a:ext cx="2181182" cy="387800"/>
          </a:xfrm>
          <a:prstGeom prst="rect">
            <a:avLst/>
          </a:prstGeom>
          <a:solidFill>
            <a:schemeClr val="accent4">
              <a:lumMod val="20000"/>
              <a:lumOff val="80000"/>
            </a:schemeClr>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Queue Set</a:t>
            </a:r>
          </a:p>
        </p:txBody>
      </p:sp>
      <p:sp>
        <p:nvSpPr>
          <p:cNvPr id="6" name="Rectangle 5"/>
          <p:cNvSpPr/>
          <p:nvPr/>
        </p:nvSpPr>
        <p:spPr>
          <a:xfrm>
            <a:off x="5466952" y="1976069"/>
            <a:ext cx="2181182" cy="387800"/>
          </a:xfrm>
          <a:prstGeom prst="rect">
            <a:avLst/>
          </a:prstGeom>
          <a:solidFill>
            <a:schemeClr val="accent4">
              <a:lumMod val="20000"/>
              <a:lumOff val="80000"/>
            </a:schemeClr>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Queue Set</a:t>
            </a:r>
          </a:p>
        </p:txBody>
      </p:sp>
      <p:sp>
        <p:nvSpPr>
          <p:cNvPr id="7" name="Rectangle 6"/>
          <p:cNvSpPr/>
          <p:nvPr/>
        </p:nvSpPr>
        <p:spPr>
          <a:xfrm>
            <a:off x="590788"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8" name="Rectangle 7"/>
          <p:cNvSpPr/>
          <p:nvPr/>
        </p:nvSpPr>
        <p:spPr>
          <a:xfrm>
            <a:off x="1875273"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9" name="Rectangle 8"/>
          <p:cNvSpPr/>
          <p:nvPr/>
        </p:nvSpPr>
        <p:spPr>
          <a:xfrm>
            <a:off x="3162442"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10" name="Rectangle 9"/>
          <p:cNvSpPr/>
          <p:nvPr/>
        </p:nvSpPr>
        <p:spPr>
          <a:xfrm>
            <a:off x="4729898"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11" name="Rectangle 10"/>
          <p:cNvSpPr/>
          <p:nvPr/>
        </p:nvSpPr>
        <p:spPr>
          <a:xfrm>
            <a:off x="6014383"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12" name="Rectangle 11"/>
          <p:cNvSpPr/>
          <p:nvPr/>
        </p:nvSpPr>
        <p:spPr>
          <a:xfrm>
            <a:off x="7301552"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13" name="Rectangle 12"/>
          <p:cNvSpPr/>
          <p:nvPr/>
        </p:nvSpPr>
        <p:spPr>
          <a:xfrm>
            <a:off x="590788"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14" name="Rectangle 13"/>
          <p:cNvSpPr/>
          <p:nvPr/>
        </p:nvSpPr>
        <p:spPr>
          <a:xfrm>
            <a:off x="1875273"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15" name="Rectangle 14"/>
          <p:cNvSpPr/>
          <p:nvPr/>
        </p:nvSpPr>
        <p:spPr>
          <a:xfrm>
            <a:off x="3162442"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16" name="Rectangle 15"/>
          <p:cNvSpPr/>
          <p:nvPr/>
        </p:nvSpPr>
        <p:spPr>
          <a:xfrm>
            <a:off x="4729898"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17" name="Rectangle 16"/>
          <p:cNvSpPr/>
          <p:nvPr/>
        </p:nvSpPr>
        <p:spPr>
          <a:xfrm>
            <a:off x="6017067"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18" name="Rectangle 17"/>
          <p:cNvSpPr/>
          <p:nvPr/>
        </p:nvSpPr>
        <p:spPr>
          <a:xfrm>
            <a:off x="7304236"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19" name="Rectangle 18"/>
          <p:cNvSpPr/>
          <p:nvPr/>
        </p:nvSpPr>
        <p:spPr>
          <a:xfrm>
            <a:off x="588104"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Support of EISS</a:t>
            </a:r>
          </a:p>
        </p:txBody>
      </p:sp>
      <p:sp>
        <p:nvSpPr>
          <p:cNvPr id="20" name="Rectangle 19"/>
          <p:cNvSpPr/>
          <p:nvPr/>
        </p:nvSpPr>
        <p:spPr>
          <a:xfrm>
            <a:off x="7301552"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21" name="Rectangle 20"/>
          <p:cNvSpPr/>
          <p:nvPr/>
        </p:nvSpPr>
        <p:spPr>
          <a:xfrm>
            <a:off x="1872589" y="2480289"/>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p>
        </p:txBody>
      </p:sp>
      <p:sp>
        <p:nvSpPr>
          <p:cNvPr id="22" name="Rectangle 21"/>
          <p:cNvSpPr/>
          <p:nvPr/>
        </p:nvSpPr>
        <p:spPr>
          <a:xfrm>
            <a:off x="3159758" y="2480289"/>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23" name="Rectangle 22"/>
          <p:cNvSpPr/>
          <p:nvPr/>
        </p:nvSpPr>
        <p:spPr>
          <a:xfrm>
            <a:off x="4727214"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24" name="Rectangle 23"/>
          <p:cNvSpPr/>
          <p:nvPr/>
        </p:nvSpPr>
        <p:spPr>
          <a:xfrm>
            <a:off x="6018664"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25" name="Rectangle 24"/>
          <p:cNvSpPr/>
          <p:nvPr/>
        </p:nvSpPr>
        <p:spPr>
          <a:xfrm>
            <a:off x="585420" y="3643686"/>
            <a:ext cx="7848217" cy="691065"/>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802.1AC Media Access Method Dependent Convergence Functions 6.7, including</a:t>
            </a:r>
            <a:br>
              <a:rPr lang="en-US" sz="1400" dirty="0" smtClean="0">
                <a:solidFill>
                  <a:srgbClr val="000000"/>
                </a:solidFill>
              </a:rPr>
            </a:br>
            <a:r>
              <a:rPr lang="en-US" sz="1400" dirty="0" smtClean="0">
                <a:solidFill>
                  <a:srgbClr val="000000"/>
                </a:solidFill>
              </a:rPr>
              <a:t>receiver address selection (on transmit) and transmitter address </a:t>
            </a:r>
            <a:r>
              <a:rPr lang="en-US" sz="1400" dirty="0" err="1" smtClean="0">
                <a:solidFill>
                  <a:srgbClr val="000000"/>
                </a:solidFill>
              </a:rPr>
              <a:t>demultiplexing</a:t>
            </a:r>
            <a:r>
              <a:rPr lang="en-US" sz="1400" dirty="0" smtClean="0">
                <a:solidFill>
                  <a:srgbClr val="000000"/>
                </a:solidFill>
              </a:rPr>
              <a:t> (on receive)</a:t>
            </a:r>
          </a:p>
        </p:txBody>
      </p:sp>
      <p:sp>
        <p:nvSpPr>
          <p:cNvPr id="26" name="Rectangle 25"/>
          <p:cNvSpPr/>
          <p:nvPr/>
        </p:nvSpPr>
        <p:spPr>
          <a:xfrm>
            <a:off x="582736" y="3255886"/>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27" name="Rectangle 26"/>
          <p:cNvSpPr/>
          <p:nvPr/>
        </p:nvSpPr>
        <p:spPr>
          <a:xfrm>
            <a:off x="1867221" y="3255886"/>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28" name="Rectangle 27"/>
          <p:cNvSpPr/>
          <p:nvPr/>
        </p:nvSpPr>
        <p:spPr>
          <a:xfrm>
            <a:off x="3154390" y="3255886"/>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29" name="Rectangle 28"/>
          <p:cNvSpPr/>
          <p:nvPr/>
        </p:nvSpPr>
        <p:spPr>
          <a:xfrm>
            <a:off x="4721846" y="3255886"/>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30" name="Rectangle 29"/>
          <p:cNvSpPr/>
          <p:nvPr/>
        </p:nvSpPr>
        <p:spPr>
          <a:xfrm>
            <a:off x="6006331" y="3255886"/>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31" name="Rectangle 30"/>
          <p:cNvSpPr/>
          <p:nvPr/>
        </p:nvSpPr>
        <p:spPr>
          <a:xfrm>
            <a:off x="7293500" y="3255886"/>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32" name="Rectangle 31"/>
          <p:cNvSpPr/>
          <p:nvPr/>
        </p:nvSpPr>
        <p:spPr>
          <a:xfrm>
            <a:off x="582736" y="4333566"/>
            <a:ext cx="7848217" cy="691065"/>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802.11 “physical port” including selection of security association by receiver address (on transmit)</a:t>
            </a:r>
          </a:p>
        </p:txBody>
      </p:sp>
      <p:sp>
        <p:nvSpPr>
          <p:cNvPr id="34" name="Text Placeholder 2"/>
          <p:cNvSpPr txBox="1">
            <a:spLocks/>
          </p:cNvSpPr>
          <p:nvPr/>
        </p:nvSpPr>
        <p:spPr bwMode="auto">
          <a:xfrm>
            <a:off x="229702" y="5798794"/>
            <a:ext cx="8741261" cy="51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5000"/>
              </a:lnSpc>
              <a:spcBef>
                <a:spcPts val="1480"/>
              </a:spcBef>
              <a:spcAft>
                <a:spcPct val="0"/>
              </a:spcAft>
              <a:buClr>
                <a:schemeClr val="tx2"/>
              </a:buClr>
              <a:buSzPct val="90000"/>
              <a:buFont typeface="Arial" charset="0"/>
              <a:buChar char="•"/>
              <a:defRPr lang="en-US" sz="2200" kern="1200">
                <a:solidFill>
                  <a:srgbClr val="435153"/>
                </a:solidFill>
                <a:latin typeface="+mj-lt"/>
                <a:ea typeface="ＭＳ Ｐゴシック" charset="0"/>
                <a:cs typeface="ＭＳ Ｐゴシック" charset="0"/>
              </a:defRPr>
            </a:lvl1pPr>
            <a:lvl2pPr marL="692150" indent="-285750" algn="l" rtl="0" eaLnBrk="1" fontAlgn="base" hangingPunct="1">
              <a:lnSpc>
                <a:spcPct val="95000"/>
              </a:lnSpc>
              <a:spcBef>
                <a:spcPts val="600"/>
              </a:spcBef>
              <a:spcAft>
                <a:spcPct val="0"/>
              </a:spcAft>
              <a:buClr>
                <a:schemeClr val="tx2"/>
              </a:buClr>
              <a:buFont typeface="Wingdings" charset="0"/>
              <a:buChar char="Ø"/>
              <a:defRPr lang="en-US" kern="1200">
                <a:solidFill>
                  <a:srgbClr val="435153"/>
                </a:solidFill>
                <a:latin typeface="+mj-lt"/>
                <a:ea typeface="ＭＳ Ｐゴシック" charset="0"/>
                <a:cs typeface="+mn-cs"/>
              </a:defRPr>
            </a:lvl2pPr>
            <a:lvl3pPr marL="854075" indent="-285750" algn="l" rtl="0" eaLnBrk="1" fontAlgn="base" hangingPunct="1">
              <a:lnSpc>
                <a:spcPct val="95000"/>
              </a:lnSpc>
              <a:spcBef>
                <a:spcPts val="838"/>
              </a:spcBef>
              <a:spcAft>
                <a:spcPct val="0"/>
              </a:spcAft>
              <a:buFont typeface="Courier New" charset="0"/>
              <a:buChar char="o"/>
              <a:defRPr lang="en-US" sz="1600" kern="1200">
                <a:solidFill>
                  <a:srgbClr val="435153"/>
                </a:solidFill>
                <a:latin typeface="+mj-lt"/>
                <a:ea typeface="ＭＳ Ｐゴシック" charset="0"/>
                <a:cs typeface="+mn-cs"/>
              </a:defRPr>
            </a:lvl3pPr>
            <a:lvl4pPr marL="974725"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4pPr>
            <a:lvl5pPr marL="1087438"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This assumes one “physical port” covers all BSSs.</a:t>
            </a:r>
          </a:p>
        </p:txBody>
      </p:sp>
      <p:sp>
        <p:nvSpPr>
          <p:cNvPr id="35" name="Rectangle 34"/>
          <p:cNvSpPr/>
          <p:nvPr/>
        </p:nvSpPr>
        <p:spPr>
          <a:xfrm>
            <a:off x="7293500"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37" name="Rectangle 36"/>
          <p:cNvSpPr/>
          <p:nvPr/>
        </p:nvSpPr>
        <p:spPr>
          <a:xfrm>
            <a:off x="6006331"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39" name="Rectangle 38"/>
          <p:cNvSpPr/>
          <p:nvPr/>
        </p:nvSpPr>
        <p:spPr>
          <a:xfrm>
            <a:off x="4724665"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40" name="Rectangle 39"/>
          <p:cNvSpPr/>
          <p:nvPr/>
        </p:nvSpPr>
        <p:spPr>
          <a:xfrm>
            <a:off x="3154390"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41" name="Rectangle 40"/>
          <p:cNvSpPr/>
          <p:nvPr/>
        </p:nvSpPr>
        <p:spPr>
          <a:xfrm>
            <a:off x="1869905"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42" name="Rectangle 41"/>
          <p:cNvSpPr/>
          <p:nvPr/>
        </p:nvSpPr>
        <p:spPr>
          <a:xfrm>
            <a:off x="582736"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cxnSp>
        <p:nvCxnSpPr>
          <p:cNvPr id="44" name="Straight Connector 43"/>
          <p:cNvCxnSpPr>
            <a:stCxn id="26" idx="1"/>
          </p:cNvCxnSpPr>
          <p:nvPr/>
        </p:nvCxnSpPr>
        <p:spPr>
          <a:xfrm flipH="1" flipV="1">
            <a:off x="229702" y="3016032"/>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flipH="1" flipV="1">
            <a:off x="236984" y="2611528"/>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V="1">
            <a:off x="8420987" y="3016032"/>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8428269" y="2611528"/>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6316132"/>
      </p:ext>
    </p:extLst>
  </p:cSld>
  <p:clrMapOvr>
    <a:masterClrMapping/>
  </p:clrMapOvr>
  <p:transition xmlns:p14="http://schemas.microsoft.com/office/powerpoint/2010/mai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more correct?</a:t>
            </a:r>
            <a:br>
              <a:rPr lang="en-US" dirty="0" smtClean="0"/>
            </a:br>
            <a:endParaRPr lang="en-US" dirty="0"/>
          </a:p>
        </p:txBody>
      </p:sp>
      <p:sp>
        <p:nvSpPr>
          <p:cNvPr id="4" name="Rectangle 3"/>
          <p:cNvSpPr/>
          <p:nvPr/>
        </p:nvSpPr>
        <p:spPr>
          <a:xfrm>
            <a:off x="3436584" y="978750"/>
            <a:ext cx="2181182"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8.6.4 Egress</a:t>
            </a:r>
          </a:p>
        </p:txBody>
      </p:sp>
      <p:sp>
        <p:nvSpPr>
          <p:cNvPr id="25" name="Rectangle 24"/>
          <p:cNvSpPr/>
          <p:nvPr/>
        </p:nvSpPr>
        <p:spPr>
          <a:xfrm>
            <a:off x="588104" y="3636714"/>
            <a:ext cx="3706423" cy="1085422"/>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802.1AC Media Access Method Dependent Convergence Functions 6.7, including</a:t>
            </a:r>
            <a:br>
              <a:rPr lang="en-US" sz="1400" dirty="0" smtClean="0">
                <a:solidFill>
                  <a:srgbClr val="000000"/>
                </a:solidFill>
              </a:rPr>
            </a:br>
            <a:r>
              <a:rPr lang="en-US" sz="1400" dirty="0" smtClean="0">
                <a:solidFill>
                  <a:srgbClr val="000000"/>
                </a:solidFill>
              </a:rPr>
              <a:t>receiver address selection (on transmit) and transmitter address </a:t>
            </a:r>
            <a:r>
              <a:rPr lang="en-US" sz="1400" dirty="0" err="1" smtClean="0">
                <a:solidFill>
                  <a:srgbClr val="000000"/>
                </a:solidFill>
              </a:rPr>
              <a:t>demultiplexing</a:t>
            </a:r>
            <a:r>
              <a:rPr lang="en-US" sz="1400" dirty="0" smtClean="0">
                <a:solidFill>
                  <a:srgbClr val="000000"/>
                </a:solidFill>
              </a:rPr>
              <a:t> (on receive)</a:t>
            </a:r>
          </a:p>
        </p:txBody>
      </p:sp>
      <p:sp>
        <p:nvSpPr>
          <p:cNvPr id="32" name="Rectangle 31"/>
          <p:cNvSpPr/>
          <p:nvPr/>
        </p:nvSpPr>
        <p:spPr>
          <a:xfrm>
            <a:off x="588104" y="4722136"/>
            <a:ext cx="3709107" cy="698107"/>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802.11 “physical port” including selection of security association by receiver address (on transmit)</a:t>
            </a:r>
          </a:p>
        </p:txBody>
      </p:sp>
      <p:sp>
        <p:nvSpPr>
          <p:cNvPr id="33" name="Text Placeholder 2"/>
          <p:cNvSpPr txBox="1">
            <a:spLocks/>
          </p:cNvSpPr>
          <p:nvPr/>
        </p:nvSpPr>
        <p:spPr bwMode="auto">
          <a:xfrm>
            <a:off x="229702" y="5787914"/>
            <a:ext cx="8741261" cy="765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5000"/>
              </a:lnSpc>
              <a:spcBef>
                <a:spcPts val="1480"/>
              </a:spcBef>
              <a:spcAft>
                <a:spcPct val="0"/>
              </a:spcAft>
              <a:buClr>
                <a:schemeClr val="tx2"/>
              </a:buClr>
              <a:buSzPct val="90000"/>
              <a:buFont typeface="Arial" charset="0"/>
              <a:buChar char="•"/>
              <a:defRPr lang="en-US" sz="2200" kern="1200">
                <a:solidFill>
                  <a:srgbClr val="435153"/>
                </a:solidFill>
                <a:latin typeface="+mj-lt"/>
                <a:ea typeface="ＭＳ Ｐゴシック" charset="0"/>
                <a:cs typeface="ＭＳ Ｐゴシック" charset="0"/>
              </a:defRPr>
            </a:lvl1pPr>
            <a:lvl2pPr marL="692150" indent="-285750" algn="l" rtl="0" eaLnBrk="1" fontAlgn="base" hangingPunct="1">
              <a:lnSpc>
                <a:spcPct val="95000"/>
              </a:lnSpc>
              <a:spcBef>
                <a:spcPts val="600"/>
              </a:spcBef>
              <a:spcAft>
                <a:spcPct val="0"/>
              </a:spcAft>
              <a:buClr>
                <a:schemeClr val="tx2"/>
              </a:buClr>
              <a:buFont typeface="Wingdings" charset="0"/>
              <a:buChar char="Ø"/>
              <a:defRPr lang="en-US" kern="1200">
                <a:solidFill>
                  <a:srgbClr val="435153"/>
                </a:solidFill>
                <a:latin typeface="+mj-lt"/>
                <a:ea typeface="ＭＳ Ｐゴシック" charset="0"/>
                <a:cs typeface="+mn-cs"/>
              </a:defRPr>
            </a:lvl2pPr>
            <a:lvl3pPr marL="854075" indent="-285750" algn="l" rtl="0" eaLnBrk="1" fontAlgn="base" hangingPunct="1">
              <a:lnSpc>
                <a:spcPct val="95000"/>
              </a:lnSpc>
              <a:spcBef>
                <a:spcPts val="838"/>
              </a:spcBef>
              <a:spcAft>
                <a:spcPct val="0"/>
              </a:spcAft>
              <a:buFont typeface="Courier New" charset="0"/>
              <a:buChar char="o"/>
              <a:defRPr lang="en-US" sz="1600" kern="1200">
                <a:solidFill>
                  <a:srgbClr val="435153"/>
                </a:solidFill>
                <a:latin typeface="+mj-lt"/>
                <a:ea typeface="ＭＳ Ｐゴシック" charset="0"/>
                <a:cs typeface="+mn-cs"/>
              </a:defRPr>
            </a:lvl3pPr>
            <a:lvl4pPr marL="974725"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4pPr>
            <a:lvl5pPr marL="1087438"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This separates the “physical port” by BSS</a:t>
            </a:r>
          </a:p>
        </p:txBody>
      </p:sp>
      <p:sp>
        <p:nvSpPr>
          <p:cNvPr id="34" name="Rectangle 33"/>
          <p:cNvSpPr/>
          <p:nvPr/>
        </p:nvSpPr>
        <p:spPr>
          <a:xfrm>
            <a:off x="4724530" y="3636714"/>
            <a:ext cx="3706423" cy="1098187"/>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802.1AC Media Access Method Dependent Convergence Functions 6.7, including</a:t>
            </a:r>
            <a:br>
              <a:rPr lang="en-US" sz="1400" dirty="0" smtClean="0">
                <a:solidFill>
                  <a:srgbClr val="000000"/>
                </a:solidFill>
              </a:rPr>
            </a:br>
            <a:r>
              <a:rPr lang="en-US" sz="1400" dirty="0" smtClean="0">
                <a:solidFill>
                  <a:srgbClr val="000000"/>
                </a:solidFill>
              </a:rPr>
              <a:t>receiver address selection (on transmit) and transmitter address </a:t>
            </a:r>
            <a:r>
              <a:rPr lang="en-US" sz="1400" dirty="0" err="1" smtClean="0">
                <a:solidFill>
                  <a:srgbClr val="000000"/>
                </a:solidFill>
              </a:rPr>
              <a:t>demultiplexing</a:t>
            </a:r>
            <a:r>
              <a:rPr lang="en-US" sz="1400" dirty="0" smtClean="0">
                <a:solidFill>
                  <a:srgbClr val="000000"/>
                </a:solidFill>
              </a:rPr>
              <a:t> (on receive)</a:t>
            </a:r>
          </a:p>
        </p:txBody>
      </p:sp>
      <p:sp>
        <p:nvSpPr>
          <p:cNvPr id="35" name="Rectangle 34"/>
          <p:cNvSpPr/>
          <p:nvPr/>
        </p:nvSpPr>
        <p:spPr>
          <a:xfrm>
            <a:off x="4724530" y="4722136"/>
            <a:ext cx="3709107" cy="698107"/>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802.11 “physical port” including selection of security association by receiver address (on transmit)</a:t>
            </a:r>
          </a:p>
        </p:txBody>
      </p:sp>
      <p:sp>
        <p:nvSpPr>
          <p:cNvPr id="3" name="TextBox 2"/>
          <p:cNvSpPr txBox="1"/>
          <p:nvPr/>
        </p:nvSpPr>
        <p:spPr>
          <a:xfrm>
            <a:off x="2062168" y="5420243"/>
            <a:ext cx="851515" cy="369332"/>
          </a:xfrm>
          <a:prstGeom prst="rect">
            <a:avLst/>
          </a:prstGeom>
          <a:noFill/>
        </p:spPr>
        <p:txBody>
          <a:bodyPr wrap="none" rtlCol="0">
            <a:spAutoFit/>
          </a:bodyPr>
          <a:lstStyle/>
          <a:p>
            <a:r>
              <a:rPr lang="en-US" dirty="0" smtClean="0"/>
              <a:t>BSS A</a:t>
            </a:r>
            <a:endParaRPr lang="en-US" dirty="0"/>
          </a:p>
        </p:txBody>
      </p:sp>
      <p:sp>
        <p:nvSpPr>
          <p:cNvPr id="62" name="TextBox 61"/>
          <p:cNvSpPr txBox="1"/>
          <p:nvPr/>
        </p:nvSpPr>
        <p:spPr>
          <a:xfrm>
            <a:off x="6111613" y="5423226"/>
            <a:ext cx="864652" cy="369332"/>
          </a:xfrm>
          <a:prstGeom prst="rect">
            <a:avLst/>
          </a:prstGeom>
          <a:noFill/>
        </p:spPr>
        <p:txBody>
          <a:bodyPr wrap="none" rtlCol="0">
            <a:spAutoFit/>
          </a:bodyPr>
          <a:lstStyle/>
          <a:p>
            <a:r>
              <a:rPr lang="en-US" dirty="0" smtClean="0"/>
              <a:t>BSS B</a:t>
            </a:r>
            <a:endParaRPr lang="en-US" dirty="0"/>
          </a:p>
        </p:txBody>
      </p:sp>
      <p:sp>
        <p:nvSpPr>
          <p:cNvPr id="63" name="Rectangle 62"/>
          <p:cNvSpPr/>
          <p:nvPr/>
        </p:nvSpPr>
        <p:spPr>
          <a:xfrm>
            <a:off x="1335107" y="1976069"/>
            <a:ext cx="2181182" cy="387800"/>
          </a:xfrm>
          <a:prstGeom prst="rect">
            <a:avLst/>
          </a:prstGeom>
          <a:solidFill>
            <a:schemeClr val="accent4">
              <a:lumMod val="20000"/>
              <a:lumOff val="80000"/>
            </a:schemeClr>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Queue Set</a:t>
            </a:r>
          </a:p>
        </p:txBody>
      </p:sp>
      <p:sp>
        <p:nvSpPr>
          <p:cNvPr id="64" name="Rectangle 63"/>
          <p:cNvSpPr/>
          <p:nvPr/>
        </p:nvSpPr>
        <p:spPr>
          <a:xfrm>
            <a:off x="5466952" y="1976069"/>
            <a:ext cx="2181182" cy="387800"/>
          </a:xfrm>
          <a:prstGeom prst="rect">
            <a:avLst/>
          </a:prstGeom>
          <a:solidFill>
            <a:schemeClr val="accent4">
              <a:lumMod val="20000"/>
              <a:lumOff val="80000"/>
            </a:schemeClr>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Queue Set</a:t>
            </a:r>
          </a:p>
        </p:txBody>
      </p:sp>
      <p:sp>
        <p:nvSpPr>
          <p:cNvPr id="65" name="Rectangle 64"/>
          <p:cNvSpPr/>
          <p:nvPr/>
        </p:nvSpPr>
        <p:spPr>
          <a:xfrm>
            <a:off x="590788"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66" name="Rectangle 65"/>
          <p:cNvSpPr/>
          <p:nvPr/>
        </p:nvSpPr>
        <p:spPr>
          <a:xfrm>
            <a:off x="1875273"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67" name="Rectangle 66"/>
          <p:cNvSpPr/>
          <p:nvPr/>
        </p:nvSpPr>
        <p:spPr>
          <a:xfrm>
            <a:off x="3162442"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68" name="Rectangle 67"/>
          <p:cNvSpPr/>
          <p:nvPr/>
        </p:nvSpPr>
        <p:spPr>
          <a:xfrm>
            <a:off x="4729898"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69" name="Rectangle 68"/>
          <p:cNvSpPr/>
          <p:nvPr/>
        </p:nvSpPr>
        <p:spPr>
          <a:xfrm>
            <a:off x="6014383"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70" name="Rectangle 69"/>
          <p:cNvSpPr/>
          <p:nvPr/>
        </p:nvSpPr>
        <p:spPr>
          <a:xfrm>
            <a:off x="7301552" y="1608555"/>
            <a:ext cx="1134769" cy="387800"/>
          </a:xfrm>
          <a:prstGeom prst="rect">
            <a:avLst/>
          </a:prstGeom>
          <a:noFill/>
          <a:ln w="12700" cmpd="sng">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Bridge Port</a:t>
            </a:r>
          </a:p>
        </p:txBody>
      </p:sp>
      <p:sp>
        <p:nvSpPr>
          <p:cNvPr id="71" name="Rectangle 70"/>
          <p:cNvSpPr/>
          <p:nvPr/>
        </p:nvSpPr>
        <p:spPr>
          <a:xfrm>
            <a:off x="590788"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72" name="Rectangle 71"/>
          <p:cNvSpPr/>
          <p:nvPr/>
        </p:nvSpPr>
        <p:spPr>
          <a:xfrm>
            <a:off x="1875273"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73" name="Rectangle 72"/>
          <p:cNvSpPr/>
          <p:nvPr/>
        </p:nvSpPr>
        <p:spPr>
          <a:xfrm>
            <a:off x="3162442"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74" name="Rectangle 73"/>
          <p:cNvSpPr/>
          <p:nvPr/>
        </p:nvSpPr>
        <p:spPr>
          <a:xfrm>
            <a:off x="4729898"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75" name="Rectangle 74"/>
          <p:cNvSpPr/>
          <p:nvPr/>
        </p:nvSpPr>
        <p:spPr>
          <a:xfrm>
            <a:off x="6017067"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76" name="Rectangle 75"/>
          <p:cNvSpPr/>
          <p:nvPr/>
        </p:nvSpPr>
        <p:spPr>
          <a:xfrm>
            <a:off x="7304236" y="1608555"/>
            <a:ext cx="1134769" cy="871734"/>
          </a:xfrm>
          <a:prstGeom prst="rect">
            <a:avLst/>
          </a:prstGeom>
          <a:no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solidFill>
                <a:srgbClr val="000000"/>
              </a:solidFill>
            </a:endParaRPr>
          </a:p>
        </p:txBody>
      </p:sp>
      <p:sp>
        <p:nvSpPr>
          <p:cNvPr id="77" name="Rectangle 76"/>
          <p:cNvSpPr/>
          <p:nvPr/>
        </p:nvSpPr>
        <p:spPr>
          <a:xfrm>
            <a:off x="588104"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Support of EISS</a:t>
            </a:r>
          </a:p>
        </p:txBody>
      </p:sp>
      <p:sp>
        <p:nvSpPr>
          <p:cNvPr id="78" name="Rectangle 77"/>
          <p:cNvSpPr/>
          <p:nvPr/>
        </p:nvSpPr>
        <p:spPr>
          <a:xfrm>
            <a:off x="7301552"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79" name="Rectangle 78"/>
          <p:cNvSpPr/>
          <p:nvPr/>
        </p:nvSpPr>
        <p:spPr>
          <a:xfrm>
            <a:off x="1872589" y="2480289"/>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p>
        </p:txBody>
      </p:sp>
      <p:sp>
        <p:nvSpPr>
          <p:cNvPr id="80" name="Rectangle 79"/>
          <p:cNvSpPr/>
          <p:nvPr/>
        </p:nvSpPr>
        <p:spPr>
          <a:xfrm>
            <a:off x="3159758" y="2480289"/>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81" name="Rectangle 80"/>
          <p:cNvSpPr/>
          <p:nvPr/>
        </p:nvSpPr>
        <p:spPr>
          <a:xfrm>
            <a:off x="4727214"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82" name="Rectangle 81"/>
          <p:cNvSpPr/>
          <p:nvPr/>
        </p:nvSpPr>
        <p:spPr>
          <a:xfrm>
            <a:off x="6018664" y="24733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rPr>
              <a:t>Support of EISS</a:t>
            </a:r>
            <a:endParaRPr lang="en-US" sz="1400" dirty="0" smtClean="0">
              <a:solidFill>
                <a:srgbClr val="000000"/>
              </a:solidFill>
            </a:endParaRPr>
          </a:p>
        </p:txBody>
      </p:sp>
      <p:sp>
        <p:nvSpPr>
          <p:cNvPr id="83" name="Rectangle 82"/>
          <p:cNvSpPr/>
          <p:nvPr/>
        </p:nvSpPr>
        <p:spPr>
          <a:xfrm>
            <a:off x="585420" y="32489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84" name="Rectangle 83"/>
          <p:cNvSpPr/>
          <p:nvPr/>
        </p:nvSpPr>
        <p:spPr>
          <a:xfrm>
            <a:off x="1869905" y="32489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85" name="Rectangle 84"/>
          <p:cNvSpPr/>
          <p:nvPr/>
        </p:nvSpPr>
        <p:spPr>
          <a:xfrm>
            <a:off x="3157074" y="32489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86" name="Rectangle 85"/>
          <p:cNvSpPr/>
          <p:nvPr/>
        </p:nvSpPr>
        <p:spPr>
          <a:xfrm>
            <a:off x="4724530" y="32489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87" name="Rectangle 86"/>
          <p:cNvSpPr/>
          <p:nvPr/>
        </p:nvSpPr>
        <p:spPr>
          <a:xfrm>
            <a:off x="6009015" y="32489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88" name="Rectangle 87"/>
          <p:cNvSpPr/>
          <p:nvPr/>
        </p:nvSpPr>
        <p:spPr>
          <a:xfrm>
            <a:off x="7296184" y="32489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Pseudo-</a:t>
            </a:r>
            <a:r>
              <a:rPr lang="en-US" sz="1400" dirty="0" err="1" smtClean="0">
                <a:solidFill>
                  <a:srgbClr val="000000"/>
                </a:solidFill>
              </a:rPr>
              <a:t>SecY</a:t>
            </a:r>
            <a:endParaRPr lang="en-US" sz="1400" dirty="0" smtClean="0">
              <a:solidFill>
                <a:srgbClr val="000000"/>
              </a:solidFill>
            </a:endParaRPr>
          </a:p>
        </p:txBody>
      </p:sp>
      <p:sp>
        <p:nvSpPr>
          <p:cNvPr id="89" name="Rectangle 88"/>
          <p:cNvSpPr/>
          <p:nvPr/>
        </p:nvSpPr>
        <p:spPr>
          <a:xfrm>
            <a:off x="7296184"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90" name="Rectangle 89"/>
          <p:cNvSpPr/>
          <p:nvPr/>
        </p:nvSpPr>
        <p:spPr>
          <a:xfrm>
            <a:off x="6009015"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91" name="Rectangle 90"/>
          <p:cNvSpPr/>
          <p:nvPr/>
        </p:nvSpPr>
        <p:spPr>
          <a:xfrm>
            <a:off x="4727349"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92" name="Rectangle 91"/>
          <p:cNvSpPr/>
          <p:nvPr/>
        </p:nvSpPr>
        <p:spPr>
          <a:xfrm>
            <a:off x="3157074"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93" name="Rectangle 92"/>
          <p:cNvSpPr/>
          <p:nvPr/>
        </p:nvSpPr>
        <p:spPr>
          <a:xfrm>
            <a:off x="1872589"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sp>
        <p:nvSpPr>
          <p:cNvPr id="94" name="Rectangle 93"/>
          <p:cNvSpPr/>
          <p:nvPr/>
        </p:nvSpPr>
        <p:spPr>
          <a:xfrm>
            <a:off x="585420" y="2861114"/>
            <a:ext cx="1134769" cy="387800"/>
          </a:xfrm>
          <a:prstGeom prst="rect">
            <a:avLst/>
          </a:prstGeom>
          <a:solidFill>
            <a:schemeClr val="bg1"/>
          </a:solidFill>
          <a:ln w="1270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000000"/>
                </a:solidFill>
              </a:rPr>
              <a:t>MAC </a:t>
            </a:r>
            <a:r>
              <a:rPr lang="en-US" sz="1400" dirty="0" err="1" smtClean="0">
                <a:solidFill>
                  <a:srgbClr val="000000"/>
                </a:solidFill>
              </a:rPr>
              <a:t>indep</a:t>
            </a:r>
            <a:r>
              <a:rPr lang="en-US" sz="1400" dirty="0" smtClean="0">
                <a:solidFill>
                  <a:srgbClr val="000000"/>
                </a:solidFill>
              </a:rPr>
              <a:t>. functions</a:t>
            </a:r>
          </a:p>
        </p:txBody>
      </p:sp>
      <p:cxnSp>
        <p:nvCxnSpPr>
          <p:cNvPr id="95" name="Straight Connector 94"/>
          <p:cNvCxnSpPr/>
          <p:nvPr/>
        </p:nvCxnSpPr>
        <p:spPr>
          <a:xfrm flipH="1" flipV="1">
            <a:off x="229702" y="3016032"/>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flipH="1" flipV="1">
            <a:off x="236984" y="2611528"/>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flipV="1">
            <a:off x="8420987" y="3016032"/>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flipV="1">
            <a:off x="8428269" y="2611528"/>
            <a:ext cx="353034" cy="433754"/>
          </a:xfrm>
          <a:prstGeom prst="line">
            <a:avLst/>
          </a:prstGeom>
          <a:ln w="19050"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65444502"/>
      </p:ext>
    </p:extLst>
  </p:cSld>
  <p:clrMapOvr>
    <a:masterClrMapping/>
  </p:clrMapOvr>
  <p:transition xmlns:p14="http://schemas.microsoft.com/office/powerpoint/2010/mai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Non-Access Point stations</a:t>
            </a:r>
            <a:endParaRPr lang="en-US" dirty="0"/>
          </a:p>
        </p:txBody>
      </p:sp>
    </p:spTree>
    <p:extLst>
      <p:ext uri="{BB962C8B-B14F-4D97-AF65-F5344CB8AC3E}">
        <p14:creationId xmlns:p14="http://schemas.microsoft.com/office/powerpoint/2010/main" val="5982403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Significant changes</a:t>
            </a: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Non-Access Point stations</a:t>
            </a:r>
            <a:endParaRPr lang="en-US" dirty="0"/>
          </a:p>
        </p:txBody>
      </p:sp>
      <p:sp>
        <p:nvSpPr>
          <p:cNvPr id="3" name="Text Placeholder 2"/>
          <p:cNvSpPr>
            <a:spLocks noGrp="1"/>
          </p:cNvSpPr>
          <p:nvPr>
            <p:ph type="body" sz="quarter" idx="10"/>
          </p:nvPr>
        </p:nvSpPr>
        <p:spPr/>
        <p:txBody>
          <a:bodyPr/>
          <a:lstStyle/>
          <a:p>
            <a:r>
              <a:rPr lang="en-US" dirty="0" smtClean="0"/>
              <a:t>A non-AP station must present one instance of the MAC service to the Bridge (for use as a Bridge Port) for each security association that the station has with another station, whether that station is an AP or not.</a:t>
            </a:r>
          </a:p>
          <a:p>
            <a:r>
              <a:rPr lang="en-US" dirty="0" smtClean="0"/>
              <a:t>This Service Access Point must not reflect frames back to the transmitter.</a:t>
            </a:r>
          </a:p>
          <a:p>
            <a:r>
              <a:rPr lang="en-US" dirty="0" smtClean="0"/>
              <a:t>This could be called a “Portal,” a “Security Association Port,” or some third kind of object.  If a third object, 802.1AC must include that, also.</a:t>
            </a:r>
          </a:p>
        </p:txBody>
      </p:sp>
    </p:spTree>
    <p:extLst>
      <p:ext uri="{BB962C8B-B14F-4D97-AF65-F5344CB8AC3E}">
        <p14:creationId xmlns:p14="http://schemas.microsoft.com/office/powerpoint/2010/main" val="2680851726"/>
      </p:ext>
    </p:extLst>
  </p:cSld>
  <p:clrMapOvr>
    <a:masterClrMapping/>
  </p:clrMapOvr>
  <p:transition xmlns:p14="http://schemas.microsoft.com/office/powerpoint/2010/mai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Open questions</a:t>
            </a:r>
            <a:endParaRPr lang="en-US" dirty="0"/>
          </a:p>
        </p:txBody>
      </p:sp>
    </p:spTree>
    <p:extLst>
      <p:ext uri="{BB962C8B-B14F-4D97-AF65-F5344CB8AC3E}">
        <p14:creationId xmlns:p14="http://schemas.microsoft.com/office/powerpoint/2010/main" val="5982403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sz="quarter" idx="10"/>
          </p:nvPr>
        </p:nvSpPr>
        <p:spPr/>
        <p:txBody>
          <a:bodyPr>
            <a:normAutofit lnSpcReduction="10000"/>
          </a:bodyPr>
          <a:lstStyle/>
          <a:p>
            <a:r>
              <a:rPr lang="en-US" b="1" dirty="0" smtClean="0">
                <a:solidFill>
                  <a:srgbClr val="652D89"/>
                </a:solidFill>
              </a:rPr>
              <a:t>Do we include Clause 44?</a:t>
            </a:r>
          </a:p>
          <a:p>
            <a:r>
              <a:rPr lang="en-US" dirty="0" smtClean="0"/>
              <a:t>How to handle basic LLC/Length-Type conversion when bridging between wired and wireless Bridge Ports?</a:t>
            </a:r>
          </a:p>
          <a:p>
            <a:pPr lvl="1"/>
            <a:r>
              <a:rPr lang="en-US" dirty="0" smtClean="0"/>
              <a:t>This editor’s opinion: Add LLC/Length-type parameter to EISS, and have “Support of EISS” translate to local format on output, if necessary.</a:t>
            </a:r>
          </a:p>
          <a:p>
            <a:r>
              <a:rPr lang="en-US" dirty="0" smtClean="0"/>
              <a:t>Is Congestion Notification allowed for 802.11 media?</a:t>
            </a:r>
          </a:p>
          <a:p>
            <a:pPr lvl="1"/>
            <a:r>
              <a:rPr lang="en-US" dirty="0"/>
              <a:t>This editor’s opinion: </a:t>
            </a:r>
            <a:r>
              <a:rPr lang="en-US" dirty="0" smtClean="0"/>
              <a:t>Say nothing.  It’s an option, anyway.</a:t>
            </a:r>
            <a:endParaRPr lang="en-US" dirty="0"/>
          </a:p>
          <a:p>
            <a:r>
              <a:rPr lang="en-US" dirty="0" smtClean="0"/>
              <a:t>Is Priority-based Flow Control allowed for 802.11 media?</a:t>
            </a:r>
          </a:p>
          <a:p>
            <a:pPr lvl="1"/>
            <a:r>
              <a:rPr lang="en-US" dirty="0"/>
              <a:t>This editor’s opinion: Say nothing.  It’s an option, anyway</a:t>
            </a:r>
            <a:r>
              <a:rPr lang="en-US" dirty="0" smtClean="0"/>
              <a:t>.</a:t>
            </a:r>
          </a:p>
          <a:p>
            <a:r>
              <a:rPr lang="en-US" dirty="0" smtClean="0"/>
              <a:t>How to handle re-transmission of frames in 802.11?</a:t>
            </a:r>
          </a:p>
          <a:p>
            <a:pPr lvl="1"/>
            <a:r>
              <a:rPr lang="en-US" dirty="0" smtClean="0"/>
              <a:t>Since queue position is ambiguous, we can leave this to 802.11.</a:t>
            </a:r>
          </a:p>
          <a:p>
            <a:pPr lvl="1"/>
            <a:r>
              <a:rPr lang="en-US" b="1" dirty="0" smtClean="0">
                <a:solidFill>
                  <a:schemeClr val="accent6"/>
                </a:solidFill>
              </a:rPr>
              <a:t>Is there a problem with out-of-order delivery that needs to be mentioned?</a:t>
            </a:r>
            <a:endParaRPr lang="en-US" b="1" dirty="0">
              <a:solidFill>
                <a:schemeClr val="accent6"/>
              </a:solidFill>
            </a:endParaRPr>
          </a:p>
        </p:txBody>
      </p:sp>
    </p:spTree>
    <p:extLst>
      <p:ext uri="{BB962C8B-B14F-4D97-AF65-F5344CB8AC3E}">
        <p14:creationId xmlns:p14="http://schemas.microsoft.com/office/powerpoint/2010/main" val="2441923893"/>
      </p:ext>
    </p:extLst>
  </p:cSld>
  <p:clrMapOvr>
    <a:masterClrMapping/>
  </p:clrMapOvr>
  <p:transition xmlns:p14="http://schemas.microsoft.com/office/powerpoint/2010/mai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Significant changes</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dirty="0" smtClean="0">
                <a:ea typeface="+mn-ea"/>
              </a:rPr>
              <a:t>(We will not list minor changes, such as adding “Access Point” to the definitions clause.)</a:t>
            </a:r>
          </a:p>
          <a:p>
            <a:pPr fontAlgn="auto">
              <a:spcAft>
                <a:spcPts val="0"/>
              </a:spcAft>
              <a:buFont typeface="Arial" pitchFamily="34" charset="0"/>
              <a:buChar char="•"/>
              <a:defRPr/>
            </a:pPr>
            <a:r>
              <a:rPr lang="en-US" dirty="0" smtClean="0">
                <a:ea typeface="+mn-ea"/>
              </a:rPr>
              <a:t>New conformance clause 5.4.1.8: Combined Access Point and VLAN Bridge.</a:t>
            </a:r>
          </a:p>
          <a:p>
            <a:pPr lvl="1" fontAlgn="auto">
              <a:spcAft>
                <a:spcPts val="0"/>
              </a:spcAft>
              <a:buFont typeface="Arial" pitchFamily="34" charset="0"/>
              <a:buChar char="•"/>
              <a:defRPr/>
            </a:pPr>
            <a:r>
              <a:rPr lang="en-US" dirty="0" smtClean="0">
                <a:ea typeface="+mn-ea"/>
              </a:rPr>
              <a:t>Uses 802.1AC mapping of Bridge Port to Security Association, not Portal.</a:t>
            </a:r>
          </a:p>
          <a:p>
            <a:pPr lvl="1" fontAlgn="auto">
              <a:spcAft>
                <a:spcPts val="0"/>
              </a:spcAft>
              <a:buFont typeface="Arial" pitchFamily="34" charset="0"/>
              <a:buChar char="•"/>
              <a:defRPr/>
            </a:pPr>
            <a:r>
              <a:rPr lang="en-US" dirty="0" smtClean="0">
                <a:ea typeface="+mn-ea"/>
              </a:rPr>
              <a:t>Reference Clause 44, it that is included in 802.1Q.</a:t>
            </a:r>
          </a:p>
          <a:p>
            <a:pPr fontAlgn="auto">
              <a:spcAft>
                <a:spcPts val="0"/>
              </a:spcAft>
              <a:buFont typeface="Arial" pitchFamily="34" charset="0"/>
              <a:buChar char="•"/>
              <a:defRPr/>
            </a:pPr>
            <a:r>
              <a:rPr lang="en-US" dirty="0" smtClean="0">
                <a:ea typeface="+mn-ea"/>
              </a:rPr>
              <a:t>6.5.6 Frame Lifetime</a:t>
            </a:r>
          </a:p>
          <a:p>
            <a:pPr lvl="1" fontAlgn="auto">
              <a:spcAft>
                <a:spcPts val="0"/>
              </a:spcAft>
              <a:buFont typeface="Arial" pitchFamily="34" charset="0"/>
              <a:buChar char="•"/>
              <a:defRPr/>
            </a:pPr>
            <a:r>
              <a:rPr lang="en-US" dirty="0" smtClean="0">
                <a:ea typeface="+mn-ea"/>
              </a:rPr>
              <a:t>End stations sleep, so frame lifetime can be exceeded.</a:t>
            </a:r>
          </a:p>
          <a:p>
            <a:pPr lvl="1" fontAlgn="auto">
              <a:spcAft>
                <a:spcPts val="0"/>
              </a:spcAft>
              <a:buFont typeface="Arial" pitchFamily="34" charset="0"/>
              <a:buChar char="•"/>
              <a:defRPr/>
            </a:pPr>
            <a:r>
              <a:rPr lang="en-US" dirty="0" smtClean="0">
                <a:ea typeface="+mn-ea"/>
              </a:rPr>
              <a:t>Bridges are not allowed to sleep</a:t>
            </a:r>
          </a:p>
          <a:p>
            <a:pPr fontAlgn="auto">
              <a:spcAft>
                <a:spcPts val="0"/>
              </a:spcAft>
              <a:buFont typeface="Arial" pitchFamily="34" charset="0"/>
              <a:buChar char="•"/>
              <a:defRPr/>
            </a:pPr>
            <a:r>
              <a:rPr lang="en-US" dirty="0" smtClean="0">
                <a:ea typeface="+mn-ea"/>
              </a:rPr>
              <a:t>6.7 </a:t>
            </a:r>
            <a:r>
              <a:rPr lang="en-US" dirty="0"/>
              <a:t>Support of the </a:t>
            </a:r>
            <a:r>
              <a:rPr lang="en-US" dirty="0" smtClean="0"/>
              <a:t>ISS by </a:t>
            </a:r>
            <a:r>
              <a:rPr lang="en-US" dirty="0"/>
              <a:t>specific MAC procedures </a:t>
            </a:r>
            <a:endParaRPr lang="en-US" dirty="0" smtClean="0">
              <a:ea typeface="+mn-ea"/>
            </a:endParaRPr>
          </a:p>
          <a:p>
            <a:pPr lvl="1" fontAlgn="auto">
              <a:spcAft>
                <a:spcPts val="0"/>
              </a:spcAft>
              <a:buFont typeface="Arial" pitchFamily="34" charset="0"/>
              <a:buChar char="•"/>
              <a:defRPr/>
            </a:pPr>
            <a:r>
              <a:rPr lang="en-US" dirty="0" smtClean="0">
                <a:ea typeface="+mn-ea"/>
              </a:rPr>
              <a:t>This clause has been moved to 802.1AC.  Replace with placeholder.</a:t>
            </a:r>
          </a:p>
          <a:p>
            <a:pPr fontAlgn="auto">
              <a:spcAft>
                <a:spcPts val="0"/>
              </a:spcAft>
              <a:buFont typeface="Arial" pitchFamily="34" charset="0"/>
              <a:buChar char="•"/>
              <a:defRPr/>
            </a:pPr>
            <a:r>
              <a:rPr lang="en-US" dirty="0" smtClean="0">
                <a:ea typeface="+mn-ea"/>
              </a:rPr>
              <a:t>6.9.1/6.9.2 Support of the EISS: See “Tagging format” slides</a:t>
            </a:r>
            <a:endParaRPr dirty="0" smtClean="0">
              <a:ea typeface="+mn-ea"/>
            </a:endParaRPr>
          </a:p>
        </p:txBody>
      </p:sp>
    </p:spTree>
    <p:extLst>
      <p:ext uri="{BB962C8B-B14F-4D97-AF65-F5344CB8AC3E}">
        <p14:creationId xmlns:p14="http://schemas.microsoft.com/office/powerpoint/2010/main" val="162425031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Significant changes</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lnSpcReduction="10000"/>
          </a:bodyPr>
          <a:lstStyle/>
          <a:p>
            <a:pPr fontAlgn="auto">
              <a:spcAft>
                <a:spcPts val="0"/>
              </a:spcAft>
              <a:buFont typeface="Arial" pitchFamily="34" charset="0"/>
              <a:buChar char="•"/>
              <a:defRPr/>
            </a:pPr>
            <a:r>
              <a:rPr lang="en-US" dirty="0" smtClean="0">
                <a:ea typeface="+mn-ea"/>
              </a:rPr>
              <a:t>7.5 Locating end stations</a:t>
            </a:r>
          </a:p>
          <a:p>
            <a:pPr lvl="1" fontAlgn="auto">
              <a:spcAft>
                <a:spcPts val="0"/>
              </a:spcAft>
              <a:buFont typeface="Arial" pitchFamily="34" charset="0"/>
              <a:buChar char="•"/>
              <a:defRPr/>
            </a:pPr>
            <a:r>
              <a:rPr lang="en-US" dirty="0" smtClean="0">
                <a:ea typeface="+mn-ea"/>
              </a:rPr>
              <a:t>802.11 non-AP stations are discovered when they attach to the AP.</a:t>
            </a:r>
          </a:p>
          <a:p>
            <a:pPr fontAlgn="auto">
              <a:spcAft>
                <a:spcPts val="0"/>
              </a:spcAft>
              <a:buFont typeface="Arial" pitchFamily="34" charset="0"/>
              <a:buChar char="•"/>
              <a:defRPr/>
            </a:pPr>
            <a:r>
              <a:rPr lang="en-US" dirty="0" smtClean="0">
                <a:ea typeface="+mn-ea"/>
              </a:rPr>
              <a:t>8.6.4 Egress</a:t>
            </a:r>
          </a:p>
          <a:p>
            <a:pPr lvl="1" fontAlgn="auto">
              <a:spcAft>
                <a:spcPts val="0"/>
              </a:spcAft>
              <a:buFont typeface="Arial" pitchFamily="34" charset="0"/>
              <a:buChar char="•"/>
              <a:defRPr/>
            </a:pPr>
            <a:r>
              <a:rPr lang="en-US" dirty="0" smtClean="0">
                <a:ea typeface="+mn-ea"/>
              </a:rPr>
              <a:t>Just add a note mentioning that port ≠ Queue Set</a:t>
            </a:r>
          </a:p>
          <a:p>
            <a:pPr fontAlgn="auto">
              <a:spcAft>
                <a:spcPts val="0"/>
              </a:spcAft>
              <a:buFont typeface="Arial" pitchFamily="34" charset="0"/>
              <a:buChar char="•"/>
              <a:defRPr/>
            </a:pPr>
            <a:r>
              <a:rPr lang="en-US" dirty="0" smtClean="0">
                <a:ea typeface="+mn-ea"/>
              </a:rPr>
              <a:t>8.6.5 Queuing frames: see “Queue Sets” slides</a:t>
            </a:r>
          </a:p>
          <a:p>
            <a:pPr fontAlgn="auto">
              <a:spcAft>
                <a:spcPts val="0"/>
              </a:spcAft>
              <a:buFont typeface="Arial" pitchFamily="34" charset="0"/>
              <a:buChar char="•"/>
              <a:defRPr/>
            </a:pPr>
            <a:r>
              <a:rPr lang="en-US" dirty="0" smtClean="0">
                <a:ea typeface="+mn-ea"/>
              </a:rPr>
              <a:t>8.6.7 Queue management</a:t>
            </a:r>
          </a:p>
          <a:p>
            <a:pPr lvl="1" fontAlgn="auto">
              <a:spcAft>
                <a:spcPts val="0"/>
              </a:spcAft>
              <a:buFont typeface="Arial" pitchFamily="34" charset="0"/>
              <a:buChar char="•"/>
              <a:defRPr/>
            </a:pPr>
            <a:r>
              <a:rPr lang="en-US" dirty="0" smtClean="0">
                <a:ea typeface="+mn-ea"/>
              </a:rPr>
              <a:t>An 802.11 station (AP or not) </a:t>
            </a:r>
            <a:r>
              <a:rPr lang="en-US" i="1" dirty="0" smtClean="0">
                <a:ea typeface="+mn-ea"/>
              </a:rPr>
              <a:t>can</a:t>
            </a:r>
            <a:r>
              <a:rPr lang="en-US" dirty="0" smtClean="0">
                <a:ea typeface="+mn-ea"/>
              </a:rPr>
              <a:t> retry the transmission of a frame.</a:t>
            </a:r>
          </a:p>
          <a:p>
            <a:pPr fontAlgn="auto">
              <a:spcAft>
                <a:spcPts val="0"/>
              </a:spcAft>
              <a:buFont typeface="Arial" pitchFamily="34" charset="0"/>
              <a:buChar char="•"/>
              <a:defRPr/>
            </a:pPr>
            <a:r>
              <a:rPr lang="en-US" dirty="0" smtClean="0">
                <a:ea typeface="+mn-ea"/>
              </a:rPr>
              <a:t>9.4 Tag Protocol Identifier (TPID) formats</a:t>
            </a:r>
          </a:p>
          <a:p>
            <a:pPr lvl="1" fontAlgn="auto">
              <a:spcAft>
                <a:spcPts val="0"/>
              </a:spcAft>
              <a:buFont typeface="Arial" pitchFamily="34" charset="0"/>
              <a:buChar char="•"/>
              <a:defRPr/>
            </a:pPr>
            <a:r>
              <a:rPr lang="en-US" dirty="0" smtClean="0">
                <a:ea typeface="+mn-ea"/>
              </a:rPr>
              <a:t>Mention that 6.9.1/6.9.2 can alter the MSDU when adding/removing tags.</a:t>
            </a:r>
          </a:p>
          <a:p>
            <a:pPr fontAlgn="auto">
              <a:spcAft>
                <a:spcPts val="0"/>
              </a:spcAft>
              <a:buFont typeface="Arial" pitchFamily="34" charset="0"/>
              <a:buChar char="•"/>
              <a:defRPr/>
            </a:pPr>
            <a:r>
              <a:rPr lang="en-US" dirty="0" smtClean="0">
                <a:ea typeface="+mn-ea"/>
              </a:rPr>
              <a:t>34.4 Deriving actual bandwidth …</a:t>
            </a:r>
          </a:p>
          <a:p>
            <a:pPr lvl="1" fontAlgn="auto">
              <a:spcAft>
                <a:spcPts val="0"/>
              </a:spcAft>
              <a:buFont typeface="Arial" pitchFamily="34" charset="0"/>
              <a:buChar char="•"/>
              <a:defRPr/>
            </a:pPr>
            <a:r>
              <a:rPr lang="en-US" dirty="0" smtClean="0">
                <a:ea typeface="+mn-ea"/>
              </a:rPr>
              <a:t>Mention that one frame can be replicated several times in a queue if a single Queue Set serves multiple Ports.</a:t>
            </a:r>
          </a:p>
        </p:txBody>
      </p:sp>
    </p:spTree>
    <p:extLst>
      <p:ext uri="{BB962C8B-B14F-4D97-AF65-F5344CB8AC3E}">
        <p14:creationId xmlns:p14="http://schemas.microsoft.com/office/powerpoint/2010/main" val="297463127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Significant changes</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dirty="0"/>
              <a:t>Globally, but especially in 37 Enhanced Transmission Selection</a:t>
            </a:r>
          </a:p>
          <a:p>
            <a:pPr lvl="1" fontAlgn="auto">
              <a:spcAft>
                <a:spcPts val="0"/>
              </a:spcAft>
              <a:buFont typeface="Arial" pitchFamily="34" charset="0"/>
              <a:buChar char="•"/>
              <a:defRPr/>
            </a:pPr>
            <a:r>
              <a:rPr lang="en-US" dirty="0"/>
              <a:t>Distinguish between “Queue Set” and “Port,” and use the right term</a:t>
            </a:r>
            <a:r>
              <a:rPr lang="en-US" dirty="0" smtClean="0"/>
              <a:t>.</a:t>
            </a:r>
            <a:endParaRPr lang="en-US" dirty="0"/>
          </a:p>
          <a:p>
            <a:pPr fontAlgn="auto">
              <a:spcAft>
                <a:spcPts val="0"/>
              </a:spcAft>
              <a:buFont typeface="Arial" pitchFamily="34" charset="0"/>
              <a:buChar char="•"/>
              <a:defRPr/>
            </a:pPr>
            <a:r>
              <a:rPr lang="en-US" dirty="0" smtClean="0">
                <a:ea typeface="+mn-ea"/>
              </a:rPr>
              <a:t>37.3 ETS algorithm</a:t>
            </a:r>
          </a:p>
          <a:p>
            <a:pPr fontAlgn="auto">
              <a:spcAft>
                <a:spcPts val="0"/>
              </a:spcAft>
              <a:buFont typeface="Arial" pitchFamily="34" charset="0"/>
              <a:buChar char="•"/>
              <a:defRPr/>
            </a:pPr>
            <a:r>
              <a:rPr lang="en-US" dirty="0" smtClean="0">
                <a:ea typeface="+mn-ea"/>
              </a:rPr>
              <a:t>Add new Clause 44: see “Clause 44” slides</a:t>
            </a:r>
          </a:p>
          <a:p>
            <a:pPr fontAlgn="auto">
              <a:spcAft>
                <a:spcPts val="0"/>
              </a:spcAft>
              <a:buFont typeface="Arial" pitchFamily="34" charset="0"/>
              <a:buChar char="•"/>
              <a:defRPr/>
            </a:pPr>
            <a:r>
              <a:rPr lang="en-US" dirty="0" smtClean="0">
                <a:ea typeface="+mn-ea"/>
              </a:rPr>
              <a:t>Annex A: PICS</a:t>
            </a:r>
          </a:p>
          <a:p>
            <a:pPr lvl="1" fontAlgn="auto">
              <a:spcAft>
                <a:spcPts val="0"/>
              </a:spcAft>
              <a:buFont typeface="Arial" pitchFamily="34" charset="0"/>
              <a:buChar char="•"/>
              <a:defRPr/>
            </a:pPr>
            <a:r>
              <a:rPr lang="en-US" dirty="0" smtClean="0">
                <a:ea typeface="+mn-ea"/>
              </a:rPr>
              <a:t>Update PICS with new requirements</a:t>
            </a:r>
          </a:p>
          <a:p>
            <a:pPr fontAlgn="auto">
              <a:spcAft>
                <a:spcPts val="0"/>
              </a:spcAft>
              <a:buFont typeface="Arial" pitchFamily="34" charset="0"/>
              <a:buChar char="•"/>
              <a:defRPr/>
            </a:pPr>
            <a:r>
              <a:rPr lang="en-US" dirty="0" smtClean="0">
                <a:ea typeface="+mn-ea"/>
              </a:rPr>
              <a:t>New clause G.3 Old and new LLC tag formats</a:t>
            </a:r>
          </a:p>
          <a:p>
            <a:pPr lvl="1" fontAlgn="auto">
              <a:spcAft>
                <a:spcPts val="0"/>
              </a:spcAft>
              <a:buFont typeface="Arial" pitchFamily="34" charset="0"/>
              <a:buChar char="•"/>
              <a:defRPr/>
            </a:pPr>
            <a:r>
              <a:rPr lang="en-US" dirty="0" smtClean="0">
                <a:ea typeface="+mn-ea"/>
              </a:rPr>
              <a:t>Discuss reason for changing the way tags are done in LLC media, and discuss the compatibility issues</a:t>
            </a:r>
          </a:p>
        </p:txBody>
      </p:sp>
    </p:spTree>
    <p:extLst>
      <p:ext uri="{BB962C8B-B14F-4D97-AF65-F5344CB8AC3E}">
        <p14:creationId xmlns:p14="http://schemas.microsoft.com/office/powerpoint/2010/main" val="101234970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Tagging format</a:t>
            </a:r>
            <a:endParaRPr lang="en-US" dirty="0"/>
          </a:p>
        </p:txBody>
      </p:sp>
    </p:spTree>
    <p:extLst>
      <p:ext uri="{BB962C8B-B14F-4D97-AF65-F5344CB8AC3E}">
        <p14:creationId xmlns:p14="http://schemas.microsoft.com/office/powerpoint/2010/main" val="5982403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Tagging format</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lnSpcReduction="10000"/>
          </a:bodyPr>
          <a:lstStyle/>
          <a:p>
            <a:pPr fontAlgn="auto">
              <a:spcAft>
                <a:spcPts val="0"/>
              </a:spcAft>
              <a:buFont typeface="Arial" pitchFamily="34" charset="0"/>
              <a:buChar char="•"/>
              <a:defRPr/>
            </a:pPr>
            <a:r>
              <a:rPr lang="en-US" dirty="0" smtClean="0"/>
              <a:t>At present, adding/removing a tag changes nothing about what follows the tag.  That means that, on an LLC medium, a SNAP-encoded IP packet can be preceded by a SNAP-encoded VLAN tag and a SNAP-encoded CN-tag and a SNAP-encoded </a:t>
            </a:r>
            <a:r>
              <a:rPr lang="en-US" dirty="0" err="1" smtClean="0"/>
              <a:t>MACsec</a:t>
            </a:r>
            <a:r>
              <a:rPr lang="en-US" dirty="0" smtClean="0"/>
              <a:t> tag.  </a:t>
            </a:r>
            <a:r>
              <a:rPr lang="en-US" b="1" dirty="0" smtClean="0">
                <a:solidFill>
                  <a:schemeClr val="accent6"/>
                </a:solidFill>
              </a:rPr>
              <a:t>This is silly, especially for wireless media, where bandwidth is at a premium.</a:t>
            </a:r>
          </a:p>
          <a:p>
            <a:pPr fontAlgn="auto">
              <a:spcAft>
                <a:spcPts val="0"/>
              </a:spcAft>
              <a:buFont typeface="Arial" pitchFamily="34" charset="0"/>
              <a:buChar char="•"/>
              <a:defRPr/>
            </a:pPr>
            <a:r>
              <a:rPr lang="en-US" dirty="0" smtClean="0"/>
              <a:t>Suggested remedy: Change the way tags are inserted and removed on LLC media.</a:t>
            </a:r>
          </a:p>
          <a:p>
            <a:pPr lvl="1" fontAlgn="auto">
              <a:spcAft>
                <a:spcPts val="0"/>
              </a:spcAft>
              <a:buFont typeface="Arial" pitchFamily="34" charset="0"/>
              <a:buChar char="•"/>
              <a:defRPr/>
            </a:pPr>
            <a:r>
              <a:rPr lang="en-US" dirty="0" smtClean="0">
                <a:solidFill>
                  <a:srgbClr val="000000"/>
                </a:solidFill>
                <a:ea typeface="+mn-ea"/>
              </a:rPr>
              <a:t>When inserting a tag into an LLC PDU, convert PDU to Type/Length and then add LLC tag.</a:t>
            </a:r>
          </a:p>
          <a:p>
            <a:pPr lvl="1" fontAlgn="auto">
              <a:spcAft>
                <a:spcPts val="0"/>
              </a:spcAft>
              <a:buFont typeface="Arial" pitchFamily="34" charset="0"/>
              <a:buChar char="•"/>
              <a:defRPr/>
            </a:pPr>
            <a:r>
              <a:rPr lang="en-US" dirty="0" smtClean="0">
                <a:solidFill>
                  <a:srgbClr val="000000"/>
                </a:solidFill>
                <a:ea typeface="+mn-ea"/>
              </a:rPr>
              <a:t>When removing an LLC tag, convert enclosed (Type/Length) MSDU to LLC.</a:t>
            </a:r>
          </a:p>
          <a:p>
            <a:pPr lvl="1" fontAlgn="auto">
              <a:spcAft>
                <a:spcPts val="0"/>
              </a:spcAft>
              <a:buFont typeface="Arial" pitchFamily="34" charset="0"/>
              <a:buChar char="•"/>
              <a:defRPr/>
            </a:pPr>
            <a:r>
              <a:rPr lang="en-US" dirty="0" smtClean="0">
                <a:solidFill>
                  <a:srgbClr val="000000"/>
                </a:solidFill>
                <a:ea typeface="+mn-ea"/>
              </a:rPr>
              <a:t>This requires an “LLC follows” </a:t>
            </a:r>
            <a:r>
              <a:rPr lang="en-US" dirty="0" err="1" smtClean="0">
                <a:solidFill>
                  <a:srgbClr val="000000"/>
                </a:solidFill>
                <a:ea typeface="+mn-ea"/>
              </a:rPr>
              <a:t>Ethertype</a:t>
            </a:r>
            <a:r>
              <a:rPr lang="en-US" dirty="0" smtClean="0">
                <a:solidFill>
                  <a:srgbClr val="000000"/>
                </a:solidFill>
                <a:ea typeface="+mn-ea"/>
              </a:rPr>
              <a:t> for LLC frames &gt; 1536 bytes.</a:t>
            </a:r>
          </a:p>
          <a:p>
            <a:pPr fontAlgn="auto">
              <a:spcAft>
                <a:spcPts val="0"/>
              </a:spcAft>
              <a:buFont typeface="Arial" pitchFamily="34" charset="0"/>
              <a:buChar char="•"/>
              <a:defRPr/>
            </a:pPr>
            <a:r>
              <a:rPr lang="en-US" dirty="0" smtClean="0">
                <a:solidFill>
                  <a:srgbClr val="000000"/>
                </a:solidFill>
                <a:ea typeface="+mn-ea"/>
              </a:rPr>
              <a:t>Have a special managed parameter that says, “Do the old thing on this port”, but default is “do the new thing”.</a:t>
            </a:r>
          </a:p>
        </p:txBody>
      </p:sp>
    </p:spTree>
    <p:extLst>
      <p:ext uri="{BB962C8B-B14F-4D97-AF65-F5344CB8AC3E}">
        <p14:creationId xmlns:p14="http://schemas.microsoft.com/office/powerpoint/2010/main" val="307498555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Queue Sets</a:t>
            </a:r>
            <a:endParaRPr lang="en-US" dirty="0"/>
          </a:p>
        </p:txBody>
      </p:sp>
    </p:spTree>
    <p:extLst>
      <p:ext uri="{BB962C8B-B14F-4D97-AF65-F5344CB8AC3E}">
        <p14:creationId xmlns:p14="http://schemas.microsoft.com/office/powerpoint/2010/main" val="5982403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185</TotalTime>
  <Words>2854</Words>
  <Application>Microsoft Macintosh PowerPoint</Application>
  <PresentationFormat>On-screen Show (4:3)</PresentationFormat>
  <Paragraphs>300</Paragraphs>
  <Slides>32</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802-11-template</vt:lpstr>
      <vt:lpstr>Document</vt:lpstr>
      <vt:lpstr>Changes to 802.1Q required by 802.1Qbz</vt:lpstr>
      <vt:lpstr>Abstract</vt:lpstr>
      <vt:lpstr>Significant changes</vt:lpstr>
      <vt:lpstr>Significant changes</vt:lpstr>
      <vt:lpstr>Significant changes</vt:lpstr>
      <vt:lpstr>Significant changes</vt:lpstr>
      <vt:lpstr>Tagging format</vt:lpstr>
      <vt:lpstr>Tagging format</vt:lpstr>
      <vt:lpstr>Queue Sets</vt:lpstr>
      <vt:lpstr>Queue Sets</vt:lpstr>
      <vt:lpstr>Queue Sets</vt:lpstr>
      <vt:lpstr>Queue Sets</vt:lpstr>
      <vt:lpstr>Clause 44</vt:lpstr>
      <vt:lpstr>44. Bridging 802.11 media</vt:lpstr>
      <vt:lpstr>IEEE Std 802.1Q-2011 Figure 8-2 </vt:lpstr>
      <vt:lpstr>IEEE Std 802.11-2011 Figure 5-1 </vt:lpstr>
      <vt:lpstr>N ports or 1 port?</vt:lpstr>
      <vt:lpstr>Step 1: Up and Down vs Bi-directional</vt:lpstr>
      <vt:lpstr>Step 2: Port per Security Association</vt:lpstr>
      <vt:lpstr>Step 2: Receive direction de-muxing</vt:lpstr>
      <vt:lpstr>Step 2: Transmit direction multiplexing</vt:lpstr>
      <vt:lpstr>Step 2: Transmit direction multiplexing</vt:lpstr>
      <vt:lpstr>Step 3: One Queue Set per BSS</vt:lpstr>
      <vt:lpstr>Step 3: Where are the queues, really?</vt:lpstr>
      <vt:lpstr>Step 4: MACsec and SecY</vt:lpstr>
      <vt:lpstr>Step 4: MACsec and SecY</vt:lpstr>
      <vt:lpstr>Putting it all together </vt:lpstr>
      <vt:lpstr>Is this more correct? </vt:lpstr>
      <vt:lpstr>Non-Access Point stations</vt:lpstr>
      <vt:lpstr>Non-Access Point stations</vt:lpstr>
      <vt:lpstr>Open questions</vt:lpstr>
      <vt:lpstr>Questions</vt:lpstr>
    </vt:vector>
  </TitlesOfParts>
  <Manager/>
  <Company>Cisco Systems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802.1Q required by 802.1Qbz</dc:title>
  <dc:subject/>
  <dc:creator>Norman Finn</dc:creator>
  <cp:keywords/>
  <dc:description/>
  <cp:lastModifiedBy>Norman Finn</cp:lastModifiedBy>
  <cp:revision>25</cp:revision>
  <cp:lastPrinted>1601-01-01T00:00:00Z</cp:lastPrinted>
  <dcterms:created xsi:type="dcterms:W3CDTF">2010-02-15T12:38:41Z</dcterms:created>
  <dcterms:modified xsi:type="dcterms:W3CDTF">2013-03-05T23:31:14Z</dcterms:modified>
  <cp:category/>
</cp:coreProperties>
</file>