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328" r:id="rId5"/>
    <p:sldId id="330" r:id="rId6"/>
    <p:sldId id="309" r:id="rId7"/>
    <p:sldId id="314" r:id="rId8"/>
    <p:sldId id="310" r:id="rId9"/>
    <p:sldId id="312" r:id="rId10"/>
    <p:sldId id="331" r:id="rId11"/>
    <p:sldId id="323" r:id="rId12"/>
    <p:sldId id="329" r:id="rId13"/>
    <p:sldId id="327" r:id="rId14"/>
    <p:sldId id="319" r:id="rId15"/>
    <p:sldId id="301" r:id="rId16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876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14-Feb-13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11-13/0221r0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1-2012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-fi.org/knowledge-center/published-specifications" TargetMode="External"/><Relationship Id="rId5" Type="http://schemas.openxmlformats.org/officeDocument/2006/relationships/hyperlink" Target="http://standards.ieee.org/getieee802/download/802.11aa-2012.pdf" TargetMode="External"/><Relationship Id="rId4" Type="http://schemas.openxmlformats.org/officeDocument/2006/relationships/hyperlink" Target="http://standards.ieee.org/getieee802/download/802.1D-200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 </a:t>
            </a:r>
            <a:r>
              <a:rPr lang="en-US" altLang="zh-TW" sz="2800" dirty="0" err="1" smtClean="0">
                <a:ea typeface="ＭＳ Ｐゴシック" pitchFamily="34" charset="-128"/>
              </a:rPr>
              <a:t>QoS</a:t>
            </a:r>
            <a:r>
              <a:rPr lang="en-US" altLang="zh-TW" sz="2800" dirty="0" smtClean="0">
                <a:ea typeface="ＭＳ Ｐゴシック" pitchFamily="34" charset="-128"/>
              </a:rPr>
              <a:t> Queue Architecture </a:t>
            </a:r>
            <a:r>
              <a:rPr lang="en-US" altLang="zh-TW" sz="2800" dirty="0" smtClean="0">
                <a:ea typeface="ＭＳ Ｐゴシック" pitchFamily="34" charset="-128"/>
              </a:rPr>
              <a:t/>
            </a:r>
            <a:br>
              <a:rPr lang="en-US" altLang="zh-TW" sz="2800" dirty="0" smtClean="0">
                <a:ea typeface="ＭＳ Ｐゴシック" pitchFamily="34" charset="-128"/>
              </a:rPr>
            </a:br>
            <a:r>
              <a:rPr lang="en-US" altLang="zh-TW" sz="2800" dirty="0" smtClean="0">
                <a:ea typeface="ＭＳ Ｐゴシック" pitchFamily="34" charset="-128"/>
              </a:rPr>
              <a:t>and </a:t>
            </a:r>
            <a:r>
              <a:rPr lang="en-US" altLang="zh-TW" sz="2800" dirty="0" smtClean="0">
                <a:ea typeface="ＭＳ Ｐゴシック" pitchFamily="34" charset="-128"/>
              </a:rPr>
              <a:t>Possible 802.1bz Bridge </a:t>
            </a:r>
            <a:r>
              <a:rPr lang="en-US" altLang="zh-TW" sz="2800" dirty="0" smtClean="0">
                <a:ea typeface="ＭＳ Ｐゴシック" pitchFamily="34" charset="-128"/>
              </a:rPr>
              <a:t>Model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2013-02-14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639551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8236552" imgH="2587559" progId="Word.Document.8">
                  <p:embed/>
                </p:oleObj>
              </mc:Choice>
              <mc:Fallback>
                <p:oleObj name="Document" r:id="rId4" imgW="8236552" imgH="25875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</a:t>
            </a:r>
            <a:r>
              <a:rPr lang="en-US" sz="2800" dirty="0" smtClean="0">
                <a:cs typeface="Arial" charset="0"/>
              </a:rPr>
              <a:t>– 802.1Q Priority Levels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ACs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priority level mapping </a:t>
            </a:r>
            <a:r>
              <a:rPr lang="en-US" sz="2000" u="sng" dirty="0" smtClean="0">
                <a:cs typeface="Arial" charset="0"/>
              </a:rPr>
              <a:t>differ </a:t>
            </a:r>
            <a:r>
              <a:rPr lang="en-US" sz="2000" u="sng" dirty="0" smtClean="0">
                <a:cs typeface="Arial" charset="0"/>
              </a:rPr>
              <a:t>from 802.1Q-2012 priority </a:t>
            </a:r>
            <a:r>
              <a:rPr lang="en-US" sz="2000" u="sng" dirty="0" smtClean="0">
                <a:cs typeface="Arial" charset="0"/>
              </a:rPr>
              <a:t>level mapping</a:t>
            </a:r>
            <a:endParaRPr lang="en-US" sz="2000" u="sng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053050"/>
              </p:ext>
            </p:extLst>
          </p:nvPr>
        </p:nvGraphicFramePr>
        <p:xfrm>
          <a:off x="381000" y="2527782"/>
          <a:ext cx="8382008" cy="3339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09600"/>
                <a:gridCol w="533400"/>
                <a:gridCol w="762000"/>
                <a:gridCol w="838200"/>
                <a:gridCol w="685800"/>
                <a:gridCol w="152400"/>
                <a:gridCol w="609600"/>
                <a:gridCol w="685800"/>
                <a:gridCol w="685800"/>
                <a:gridCol w="609600"/>
                <a:gridCol w="762000"/>
                <a:gridCol w="762008"/>
              </a:tblGrid>
              <a:tr h="394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802.1Q-2012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r>
                        <a:rPr lang="en-US" sz="900" b="1" baseline="0" dirty="0">
                          <a:effectLst/>
                          <a:latin typeface="+mj-lt"/>
                          <a:cs typeface="Arial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/>
                          <a:latin typeface="+mj-lt"/>
                          <a:ea typeface="Calibri"/>
                          <a:cs typeface="Arial"/>
                        </a:rPr>
                        <a:t>Desig</a:t>
                      </a:r>
                      <a:r>
                        <a:rPr lang="en-US" sz="12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.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Access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Category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Access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Traffic type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 traffic types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traffic types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&amp; B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 only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  <a:endParaRPr lang="en-US" sz="1200" b="0" dirty="0" smtClean="0">
                        <a:effectLst/>
                        <a:latin typeface="+mj-lt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2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0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SR-B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SR-B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762000" y="3962400"/>
            <a:ext cx="0" cy="16764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80834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>
                <a:cs typeface="Arial" charset="0"/>
              </a:rPr>
              <a:t>802.11 Portal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84047" y="1447800"/>
            <a:ext cx="8458200" cy="19050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/>
              <a:t>802.11-2012, </a:t>
            </a:r>
            <a:r>
              <a:rPr lang="en-US" sz="1600" dirty="0" smtClean="0"/>
              <a:t>Section 4.3.6:  </a:t>
            </a:r>
            <a:r>
              <a:rPr lang="en-US" sz="1600" b="0" i="1" dirty="0" smtClean="0"/>
              <a:t>“</a:t>
            </a:r>
            <a:r>
              <a:rPr lang="en-US" sz="1600" b="0" dirty="0" smtClean="0"/>
              <a:t>Logical </a:t>
            </a:r>
            <a:r>
              <a:rPr lang="en-US" sz="1600" b="0" dirty="0"/>
              <a:t>point at which MSDUs from an integrated non-IEEE 802.11 LAN enter the IEEE 802.11 </a:t>
            </a:r>
            <a:r>
              <a:rPr lang="en-US" sz="1600" b="0" dirty="0" smtClean="0"/>
              <a:t>DS.”</a:t>
            </a:r>
            <a:r>
              <a:rPr lang="en-US" sz="2000" b="0" i="1" dirty="0" smtClean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802.1Q-2012, </a:t>
            </a:r>
            <a:r>
              <a:rPr lang="en-US" sz="1600" dirty="0" smtClean="0"/>
              <a:t>Section 6.7.2</a:t>
            </a:r>
            <a:r>
              <a:rPr lang="en-US" sz="1600" b="0" dirty="0" smtClean="0"/>
              <a:t>: “A </a:t>
            </a:r>
            <a:r>
              <a:rPr lang="en-US" sz="1600" b="0" dirty="0"/>
              <a:t>Bridge to an IEEE 802.11 LAN shall connect to an IEEE 802.11 Portal, which in turn connects to an </a:t>
            </a:r>
            <a:r>
              <a:rPr lang="en-US" sz="1600" b="0" dirty="0" smtClean="0"/>
              <a:t>IEEE 802.11 </a:t>
            </a:r>
            <a:r>
              <a:rPr lang="en-US" sz="1600" b="0" dirty="0"/>
              <a:t>Distribution System. For the purposes of bridging, the service interface presented at the Portal </a:t>
            </a:r>
            <a:r>
              <a:rPr lang="en-US" sz="1600" b="0" dirty="0" smtClean="0"/>
              <a:t>is identical </a:t>
            </a:r>
            <a:r>
              <a:rPr lang="en-US" sz="1600" b="0" dirty="0"/>
              <a:t>to the service interface presented at the IEEE 802.11 MAC </a:t>
            </a:r>
            <a:r>
              <a:rPr lang="en-US" sz="1600" b="0" dirty="0" smtClean="0"/>
              <a:t>SAP.</a:t>
            </a:r>
            <a:endParaRPr lang="en-US" sz="1600" b="0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42469"/>
              </p:ext>
            </p:extLst>
          </p:nvPr>
        </p:nvGraphicFramePr>
        <p:xfrm>
          <a:off x="2976563" y="3433763"/>
          <a:ext cx="3363912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Visio" r:id="rId3" imgW="3215663" imgH="2291404" progId="Visio.Drawing.11">
                  <p:embed/>
                </p:oleObj>
              </mc:Choice>
              <mc:Fallback>
                <p:oleObj name="Visio" r:id="rId3" imgW="3215663" imgH="22914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3433763"/>
                        <a:ext cx="3363912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861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802.3 – 802.11 MAC Relay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397954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244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802.3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3716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802.3 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50846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008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+mj-lt"/>
              </a:rPr>
              <a:t>Tx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Queue Selection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MS Gothic" charset="-128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086600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64008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08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802.1x 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Filtering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(“M_MA Portal”)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244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+mj-lt"/>
              </a:rPr>
              <a:t>802.1x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Filtering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7244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cxnSp>
        <p:nvCxnSpPr>
          <p:cNvPr id="47" name="Straight Arrow Connector 46"/>
          <p:cNvCxnSpPr>
            <a:stCxn id="55" idx="2"/>
            <a:endCxn id="8" idx="0"/>
          </p:cNvCxnSpPr>
          <p:nvPr/>
        </p:nvCxnSpPr>
        <p:spPr bwMode="auto">
          <a:xfrm>
            <a:off x="7086600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7086600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5406887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5406887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410200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5406887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406887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083754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13744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3744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3744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0508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0508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802.11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0508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374446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[Priority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cxnSp>
        <p:nvCxnSpPr>
          <p:cNvPr id="84" name="Straight Arrow Connector 83"/>
          <p:cNvCxnSpPr>
            <a:stCxn id="70" idx="2"/>
          </p:cNvCxnSpPr>
          <p:nvPr/>
        </p:nvCxnSpPr>
        <p:spPr bwMode="auto">
          <a:xfrm>
            <a:off x="2060246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3733333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3743658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3733333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3733333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057400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4" name="Rectangle 93"/>
          <p:cNvSpPr/>
          <p:nvPr/>
        </p:nvSpPr>
        <p:spPr bwMode="auto">
          <a:xfrm>
            <a:off x="3050846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802.3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i="1" baseline="0" dirty="0" smtClean="0">
                <a:solidFill>
                  <a:schemeClr val="tx1"/>
                </a:solidFill>
                <a:latin typeface="+mj-lt"/>
              </a:rPr>
              <a:t>(“M_MA Portal”)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5" name="Straight Arrow Connector 94"/>
          <p:cNvCxnSpPr>
            <a:stCxn id="80" idx="2"/>
            <a:endCxn id="71" idx="0"/>
          </p:cNvCxnSpPr>
          <p:nvPr/>
        </p:nvCxnSpPr>
        <p:spPr bwMode="auto">
          <a:xfrm>
            <a:off x="2060246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7244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4008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19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802.1bz Bridge </a:t>
            </a:r>
            <a:r>
              <a:rPr lang="en-US" sz="2800" dirty="0">
                <a:cs typeface="Arial" charset="0"/>
              </a:rPr>
              <a:t>Data Plane </a:t>
            </a:r>
            <a:r>
              <a:rPr lang="en-US" sz="2800" dirty="0" smtClean="0">
                <a:cs typeface="Arial" charset="0"/>
              </a:rPr>
              <a:t>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134204"/>
              </p:ext>
            </p:extLst>
          </p:nvPr>
        </p:nvGraphicFramePr>
        <p:xfrm>
          <a:off x="1524000" y="1905000"/>
          <a:ext cx="6172200" cy="312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Visio" r:id="rId4" imgW="4195053" imgH="2356796" progId="Visio.Drawing.11">
                  <p:embed/>
                </p:oleObj>
              </mc:Choice>
              <mc:Fallback>
                <p:oleObj name="Visio" r:id="rId4" imgW="4195053" imgH="235679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172200" cy="3125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5274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/>
              <a:t>802.11 – 802.3 </a:t>
            </a:r>
            <a:r>
              <a:rPr lang="en-US" sz="2800" dirty="0" smtClean="0">
                <a:cs typeface="Arial" charset="0"/>
              </a:rPr>
              <a:t>MAC Relay in 802.1bz Bridge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089489"/>
              </p:ext>
            </p:extLst>
          </p:nvPr>
        </p:nvGraphicFramePr>
        <p:xfrm>
          <a:off x="762000" y="14478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1" name="Visio" r:id="rId4" imgW="4132094" imgH="2157379" progId="Visio.Drawing.11">
                  <p:embed/>
                </p:oleObj>
              </mc:Choice>
              <mc:Fallback>
                <p:oleObj name="Visio" r:id="rId4" imgW="4132094" imgH="21573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52326"/>
              </p:ext>
            </p:extLst>
          </p:nvPr>
        </p:nvGraphicFramePr>
        <p:xfrm>
          <a:off x="762000" y="38862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2" name="Visio" r:id="rId6" imgW="4132094" imgH="2157379" progId="Visio.Drawing.11">
                  <p:embed/>
                </p:oleObj>
              </mc:Choice>
              <mc:Fallback>
                <p:oleObj name="Visio" r:id="rId6" imgW="413209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106999"/>
              </p:ext>
            </p:extLst>
          </p:nvPr>
        </p:nvGraphicFramePr>
        <p:xfrm>
          <a:off x="4600575" y="38862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3" name="Visio" r:id="rId8" imgW="4132094" imgH="2157379" progId="Visio.Drawing.11">
                  <p:embed/>
                </p:oleObj>
              </mc:Choice>
              <mc:Fallback>
                <p:oleObj name="Visio" r:id="rId8" imgW="413209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8862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543349"/>
              </p:ext>
            </p:extLst>
          </p:nvPr>
        </p:nvGraphicFramePr>
        <p:xfrm>
          <a:off x="4600575" y="14478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4" name="Visio" r:id="rId10" imgW="4132094" imgH="2157379" progId="Visio.Drawing.11">
                  <p:embed/>
                </p:oleObj>
              </mc:Choice>
              <mc:Fallback>
                <p:oleObj name="Visio" r:id="rId10" imgW="413209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14478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4315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References</a:t>
            </a:r>
            <a:endParaRPr lang="en-GB" sz="28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[</a:t>
            </a:r>
            <a:r>
              <a:rPr lang="en-US" sz="1800" dirty="0"/>
              <a:t>1</a:t>
            </a:r>
            <a:r>
              <a:rPr lang="en-US" sz="1800" dirty="0" smtClean="0"/>
              <a:t>] IEEE 802.11-2012</a:t>
            </a:r>
          </a:p>
          <a:p>
            <a:pPr lvl="1"/>
            <a:r>
              <a:rPr lang="en-US" sz="1800" dirty="0" smtClean="0"/>
              <a:t>	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standards.ieee.org/getieee802/download/802.11-2012.pdf</a:t>
            </a:r>
            <a:endParaRPr lang="en-US" sz="1800" dirty="0" smtClean="0"/>
          </a:p>
          <a:p>
            <a:pPr lvl="1"/>
            <a:r>
              <a:rPr lang="en-US" sz="1800" dirty="0" smtClean="0"/>
              <a:t>[2] </a:t>
            </a:r>
            <a:r>
              <a:rPr lang="en-US" sz="1800" dirty="0"/>
              <a:t>IEEE 802.1D-2004</a:t>
            </a:r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standards.ieee.org/getieee802/download/802.1D-2004.pdf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[3] </a:t>
            </a:r>
            <a:r>
              <a:rPr lang="en-US" sz="1800" dirty="0"/>
              <a:t>IEEE </a:t>
            </a:r>
            <a:r>
              <a:rPr lang="en-US" sz="1800" dirty="0" smtClean="0"/>
              <a:t>802.11aa-2012</a:t>
            </a:r>
            <a:endParaRPr lang="en-US" sz="1800" dirty="0"/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standards.ieee.org/getieee802/download/802.11aa-2012.pdf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[4] Wi-Fi </a:t>
            </a:r>
            <a:r>
              <a:rPr lang="en-US" sz="1800" dirty="0"/>
              <a:t>WMM Specification v1.2 </a:t>
            </a:r>
          </a:p>
          <a:p>
            <a:pPr lvl="1"/>
            <a:r>
              <a:rPr lang="en-US" sz="1800" dirty="0"/>
              <a:t>	</a:t>
            </a:r>
            <a:r>
              <a:rPr lang="en-US" sz="1800" dirty="0" smtClean="0">
                <a:hlinkClick r:id="rId6"/>
              </a:rPr>
              <a:t>www.wi-fi.org/knowledge-center/published-specifications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31D307C-65C7-4BB3-B44A-1501D36803F7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06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structure of the </a:t>
            </a:r>
            <a:r>
              <a:rPr lang="en-GB" dirty="0" err="1" smtClean="0"/>
              <a:t>QoS</a:t>
            </a:r>
            <a:r>
              <a:rPr lang="en-GB" dirty="0"/>
              <a:t> </a:t>
            </a:r>
            <a:r>
              <a:rPr lang="en-GB" dirty="0" smtClean="0"/>
              <a:t>Queuing in the 802.11 AP and non-AP STA </a:t>
            </a:r>
            <a:r>
              <a:rPr lang="en-GB" dirty="0" smtClean="0"/>
              <a:t>devices, </a:t>
            </a:r>
            <a:endParaRPr lang="en-GB" dirty="0" smtClean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a possible architecture model for </a:t>
            </a:r>
            <a:r>
              <a:rPr lang="en-GB" dirty="0" smtClean="0"/>
              <a:t>802.1bz </a:t>
            </a:r>
            <a:r>
              <a:rPr lang="en-GB" dirty="0" smtClean="0"/>
              <a:t>bridge.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802.11 -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Specifications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EDCA (</a:t>
            </a:r>
            <a:r>
              <a:rPr lang="en-US" dirty="0"/>
              <a:t>Enhanced </a:t>
            </a:r>
            <a:r>
              <a:rPr lang="en-US" dirty="0" smtClean="0"/>
              <a:t>Distributed </a:t>
            </a:r>
            <a:r>
              <a:rPr lang="en-US" dirty="0"/>
              <a:t>C</a:t>
            </a:r>
            <a:r>
              <a:rPr lang="en-US" dirty="0" smtClean="0"/>
              <a:t>hannel Access)</a:t>
            </a:r>
          </a:p>
          <a:p>
            <a:pPr lvl="1">
              <a:buFontTx/>
              <a:buChar char="-"/>
            </a:pPr>
            <a:r>
              <a:rPr lang="en-US" dirty="0"/>
              <a:t>H</a:t>
            </a:r>
            <a:r>
              <a:rPr lang="en-US" dirty="0" smtClean="0"/>
              <a:t>igh-priority </a:t>
            </a:r>
            <a:r>
              <a:rPr lang="en-US" dirty="0"/>
              <a:t>traffic has a higher chance of being sent than low-priority </a:t>
            </a:r>
            <a:r>
              <a:rPr lang="en-US" dirty="0" smtClean="0"/>
              <a:t>traffic</a:t>
            </a:r>
          </a:p>
          <a:p>
            <a:pPr lvl="1">
              <a:buFontTx/>
              <a:buChar char="-"/>
            </a:pPr>
            <a:r>
              <a:rPr lang="en-US" dirty="0" smtClean="0"/>
              <a:t>C</a:t>
            </a:r>
            <a:r>
              <a:rPr lang="en-US" b="1" dirty="0" smtClean="0"/>
              <a:t>ontention </a:t>
            </a:r>
            <a:r>
              <a:rPr lang="en-US" b="1" dirty="0"/>
              <a:t>window </a:t>
            </a:r>
            <a:r>
              <a:rPr lang="en-US" dirty="0"/>
              <a:t>(CW) </a:t>
            </a:r>
            <a:r>
              <a:rPr lang="en-US" dirty="0" smtClean="0"/>
              <a:t>and </a:t>
            </a:r>
            <a:r>
              <a:rPr lang="en-US" b="1" dirty="0"/>
              <a:t>arbitration inter-frame space </a:t>
            </a:r>
            <a:r>
              <a:rPr lang="en-US" dirty="0"/>
              <a:t>(AIFS) </a:t>
            </a:r>
            <a:r>
              <a:rPr lang="en-US" dirty="0" smtClean="0"/>
              <a:t>determines the probability to gain the access to the medium</a:t>
            </a:r>
          </a:p>
          <a:p>
            <a:pPr lvl="2">
              <a:buFontTx/>
              <a:buChar char="-"/>
            </a:pPr>
            <a:r>
              <a:rPr lang="en-US" dirty="0" smtClean="0"/>
              <a:t>CW and AIFS values are a function of the priority level. </a:t>
            </a:r>
          </a:p>
          <a:p>
            <a:pPr lvl="1">
              <a:buFontTx/>
              <a:buChar char="-"/>
            </a:pPr>
            <a:r>
              <a:rPr lang="en-US" b="1" dirty="0" smtClean="0"/>
              <a:t>Transmit </a:t>
            </a:r>
            <a:r>
              <a:rPr lang="en-US" b="1" dirty="0"/>
              <a:t>Opportunity </a:t>
            </a:r>
            <a:r>
              <a:rPr lang="en-US" dirty="0"/>
              <a:t>(TXOP</a:t>
            </a:r>
            <a:r>
              <a:rPr lang="en-US" dirty="0" smtClean="0"/>
              <a:t>) is the </a:t>
            </a:r>
            <a:r>
              <a:rPr lang="en-US" dirty="0"/>
              <a:t>bounded time interval during which </a:t>
            </a:r>
            <a:r>
              <a:rPr lang="en-US" dirty="0" smtClean="0"/>
              <a:t>the transmitter can </a:t>
            </a:r>
            <a:r>
              <a:rPr lang="en-US" dirty="0"/>
              <a:t>send as many frames as </a:t>
            </a:r>
            <a:r>
              <a:rPr lang="en-US" dirty="0" smtClean="0"/>
              <a:t>possible</a:t>
            </a:r>
            <a:r>
              <a:rPr lang="en-US" dirty="0"/>
              <a:t> </a:t>
            </a:r>
            <a:endParaRPr lang="en-US" dirty="0">
              <a:cs typeface="Arial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Wi-Fi </a:t>
            </a:r>
            <a:r>
              <a:rPr lang="en-US" dirty="0">
                <a:cs typeface="Arial" charset="0"/>
              </a:rPr>
              <a:t>Alliance’s </a:t>
            </a:r>
            <a:r>
              <a:rPr lang="en-US" dirty="0" smtClean="0">
                <a:cs typeface="Arial" charset="0"/>
              </a:rPr>
              <a:t>WMM </a:t>
            </a:r>
            <a:r>
              <a:rPr lang="en-US" dirty="0">
                <a:cs typeface="Arial" charset="0"/>
              </a:rPr>
              <a:t>(Wi-Fi Multimedia) is a subset of  </a:t>
            </a:r>
            <a:r>
              <a:rPr lang="en-US" dirty="0" smtClean="0">
                <a:cs typeface="Arial" charset="0"/>
              </a:rPr>
              <a:t>802.11 </a:t>
            </a:r>
            <a:r>
              <a:rPr lang="en-US" dirty="0">
                <a:cs typeface="Arial" charset="0"/>
              </a:rPr>
              <a:t>(EDCA, </a:t>
            </a:r>
            <a:r>
              <a:rPr lang="en-US" dirty="0" err="1">
                <a:cs typeface="Arial" charset="0"/>
              </a:rPr>
              <a:t>TxOP</a:t>
            </a:r>
            <a:r>
              <a:rPr lang="en-US" dirty="0">
                <a:cs typeface="Arial" charset="0"/>
              </a:rPr>
              <a:t>)</a:t>
            </a:r>
          </a:p>
          <a:p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67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Access Categories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sz="2000" dirty="0" smtClean="0"/>
              <a:t>EDCA/WMM </a:t>
            </a:r>
            <a:r>
              <a:rPr lang="en-US" sz="2000" dirty="0"/>
              <a:t>Medium Access does not guarantee </a:t>
            </a:r>
            <a:r>
              <a:rPr lang="en-US" sz="2000" dirty="0" err="1" smtClean="0"/>
              <a:t>QoS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err="1" smtClean="0"/>
              <a:t>QoS</a:t>
            </a:r>
            <a:r>
              <a:rPr lang="en-US" sz="2000" dirty="0" smtClean="0"/>
              <a:t> </a:t>
            </a:r>
            <a:r>
              <a:rPr lang="en-US" sz="2000" dirty="0"/>
              <a:t>can be improved by Admission Control that limits admission and bandwidth utilization per </a:t>
            </a:r>
            <a:r>
              <a:rPr lang="en-US" sz="2000" u="sng" dirty="0"/>
              <a:t>Access Category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000" b="0" u="sng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22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Access Categories (AC)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EDCA </a:t>
            </a:r>
            <a:r>
              <a:rPr lang="en-US" sz="2000" dirty="0">
                <a:cs typeface="Arial" charset="0"/>
              </a:rPr>
              <a:t>levels of priority </a:t>
            </a:r>
            <a:r>
              <a:rPr lang="en-US" sz="2000" dirty="0" smtClean="0">
                <a:cs typeface="Arial" charset="0"/>
              </a:rPr>
              <a:t>are </a:t>
            </a:r>
            <a:r>
              <a:rPr lang="en-US" sz="2000" dirty="0">
                <a:cs typeface="Arial" charset="0"/>
              </a:rPr>
              <a:t>called access categories (ACs).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ACs map directly from </a:t>
            </a:r>
            <a:r>
              <a:rPr lang="en-US" sz="2000" dirty="0" smtClean="0">
                <a:cs typeface="Arial" charset="0"/>
              </a:rPr>
              <a:t>802.1D-2004 user priority </a:t>
            </a:r>
            <a:r>
              <a:rPr lang="en-US" sz="2000" dirty="0">
                <a:cs typeface="Arial" charset="0"/>
              </a:rPr>
              <a:t>levels</a:t>
            </a:r>
            <a:r>
              <a:rPr lang="en-US" sz="2000" dirty="0" smtClean="0">
                <a:cs typeface="Arial" charset="0"/>
              </a:rPr>
              <a:t>:</a:t>
            </a:r>
            <a:endParaRPr lang="en-US" sz="2000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94352"/>
              </p:ext>
            </p:extLst>
          </p:nvPr>
        </p:nvGraphicFramePr>
        <p:xfrm>
          <a:off x="838200" y="2526043"/>
          <a:ext cx="7543798" cy="3553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606"/>
                <a:gridCol w="870606"/>
                <a:gridCol w="952653"/>
                <a:gridCol w="876009"/>
                <a:gridCol w="940656"/>
                <a:gridCol w="1011090"/>
                <a:gridCol w="741466"/>
                <a:gridCol w="1280712"/>
              </a:tblGrid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802.1D-2004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(UP)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Wi-Fi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802.11aa-2012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w/ Alternate-EDCA activated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7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Priority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 Level</a:t>
                      </a:r>
                      <a:endParaRPr lang="en-US" sz="1200" b="1" dirty="0" smtClean="0">
                        <a:effectLst/>
                        <a:latin typeface="+mj-lt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AC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Designation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 smtClean="0">
                        <a:effectLst/>
                        <a:latin typeface="+mj-lt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2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0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 smtClean="0">
                        <a:effectLst/>
                        <a:latin typeface="+mj-lt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1295400" y="3886200"/>
            <a:ext cx="0" cy="18288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74455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802.11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127243"/>
              </p:ext>
            </p:extLst>
          </p:nvPr>
        </p:nvGraphicFramePr>
        <p:xfrm>
          <a:off x="501420" y="1752600"/>
          <a:ext cx="780438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Visio" r:id="rId3" imgW="5705543" imgH="3063402" progId="Visio.Drawing.11">
                  <p:embed/>
                </p:oleObj>
              </mc:Choice>
              <mc:Fallback>
                <p:oleObj name="Visio" r:id="rId3" imgW="5705543" imgH="306340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420" y="1752600"/>
                        <a:ext cx="7804380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6409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802.11aa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04002"/>
              </p:ext>
            </p:extLst>
          </p:nvPr>
        </p:nvGraphicFramePr>
        <p:xfrm>
          <a:off x="420688" y="2517775"/>
          <a:ext cx="7885112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6" name="Visio" r:id="rId3" imgW="6734684" imgH="3254983" progId="Visio.Drawing.11">
                  <p:embed/>
                </p:oleObj>
              </mc:Choice>
              <mc:Fallback>
                <p:oleObj name="Visio" r:id="rId3" imgW="6734684" imgH="32549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688" y="2517775"/>
                        <a:ext cx="7885112" cy="387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838200" y="1754187"/>
            <a:ext cx="7770813" cy="76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AU" b="1" dirty="0" smtClean="0">
                <a:cs typeface="Arial" charset="0"/>
              </a:rPr>
              <a:t>802.11aa introduces 2 additional </a:t>
            </a:r>
            <a:r>
              <a:rPr lang="en-AU" b="1" dirty="0">
                <a:cs typeface="Arial" charset="0"/>
              </a:rPr>
              <a:t>queues for </a:t>
            </a:r>
            <a:r>
              <a:rPr lang="en-AU" b="1" dirty="0" smtClean="0">
                <a:cs typeface="Arial" charset="0"/>
              </a:rPr>
              <a:t>“alternate voice” </a:t>
            </a:r>
            <a:r>
              <a:rPr lang="en-AU" b="1" dirty="0">
                <a:cs typeface="Arial" charset="0"/>
              </a:rPr>
              <a:t>and </a:t>
            </a:r>
            <a:r>
              <a:rPr lang="en-AU" b="1" dirty="0" smtClean="0">
                <a:cs typeface="Arial" charset="0"/>
              </a:rPr>
              <a:t>“alternate video”.</a:t>
            </a:r>
            <a:endParaRPr lang="en-US" b="1" dirty="0">
              <a:cs typeface="Arial" charset="0"/>
            </a:endParaRPr>
          </a:p>
          <a:p>
            <a:endParaRPr lang="en-US" sz="2000" dirty="0" smtClean="0"/>
          </a:p>
          <a:p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01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Current Bridge &amp; AP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249381"/>
              </p:ext>
            </p:extLst>
          </p:nvPr>
        </p:nvGraphicFramePr>
        <p:xfrm>
          <a:off x="1654176" y="1285875"/>
          <a:ext cx="5434456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Visio" r:id="rId3" imgW="6812874" imgH="6820981" progId="Visio.Drawing.11">
                  <p:embed/>
                </p:oleObj>
              </mc:Choice>
              <mc:Fallback>
                <p:oleObj name="Visio" r:id="rId3" imgW="6812874" imgH="682098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6" y="1285875"/>
                        <a:ext cx="5434456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369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BBS Bridging “Common”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318205"/>
              </p:ext>
            </p:extLst>
          </p:nvPr>
        </p:nvGraphicFramePr>
        <p:xfrm>
          <a:off x="1904999" y="1371600"/>
          <a:ext cx="5688297" cy="4378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4" name="Visio" r:id="rId4" imgW="5454245" imgH="4822487" progId="Visio.Drawing.11">
                  <p:embed/>
                </p:oleObj>
              </mc:Choice>
              <mc:Fallback>
                <p:oleObj name="Visio" r:id="rId4" imgW="5454245" imgH="482248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1371600"/>
                        <a:ext cx="5688297" cy="4378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For the clarity of the figure, optional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intermediate buffers within the wireless MAC,  handling the deferred access to the medium and the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retransmission on NACK are not represented.   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36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4135</TotalTime>
  <Words>824</Words>
  <Application>Microsoft Office PowerPoint</Application>
  <PresentationFormat>On-screen Show (4:3)</PresentationFormat>
  <Paragraphs>328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Document</vt:lpstr>
      <vt:lpstr>Visio</vt:lpstr>
      <vt:lpstr>802.11 QoS Queue Architecture  and Possible 802.1bz Bridge Model</vt:lpstr>
      <vt:lpstr>Abstract</vt:lpstr>
      <vt:lpstr>802.11 - QoS Specifications</vt:lpstr>
      <vt:lpstr>802.11 Access Categories</vt:lpstr>
      <vt:lpstr>Access Categories (AC)</vt:lpstr>
      <vt:lpstr>802.11 QoS Queue Architecture</vt:lpstr>
      <vt:lpstr>802.11aa QoS Queues</vt:lpstr>
      <vt:lpstr>Current Bridge &amp; AP Queue Architecture</vt:lpstr>
      <vt:lpstr>BBS Bridging “Common” Queue Architecture</vt:lpstr>
      <vt:lpstr>802.11 – 802.1Q Priority Levels</vt:lpstr>
      <vt:lpstr>802.11 Portal</vt:lpstr>
      <vt:lpstr>802.3 – 802.11 MAC Relay</vt:lpstr>
      <vt:lpstr>802.1bz Bridge Data Plane Model</vt:lpstr>
      <vt:lpstr>802.11 – 802.3 MAC Relay in 802.1bz Bridge</vt:lpstr>
      <vt:lpstr>References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134</cp:revision>
  <cp:lastPrinted>2013-02-04T02:23:21Z</cp:lastPrinted>
  <dcterms:created xsi:type="dcterms:W3CDTF">2012-10-15T16:10:16Z</dcterms:created>
  <dcterms:modified xsi:type="dcterms:W3CDTF">2013-02-14T09:20:49Z</dcterms:modified>
</cp:coreProperties>
</file>