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70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7" r:id="rId13"/>
    <p:sldId id="290" r:id="rId14"/>
    <p:sldId id="289" r:id="rId15"/>
    <p:sldId id="288" r:id="rId16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58" autoAdjust="0"/>
    <p:restoredTop sz="86353" autoAdjust="0"/>
  </p:normalViewPr>
  <p:slideViewPr>
    <p:cSldViewPr>
      <p:cViewPr>
        <p:scale>
          <a:sx n="80" d="100"/>
          <a:sy n="80" d="100"/>
        </p:scale>
        <p:origin x="-1476" y="-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802.11-06/0216r1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802.11-06/0216r1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802.11-06/0216r1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802.11-06/0216r1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802.11-06/0216r1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726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92" y="95706"/>
            <a:ext cx="2185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802.11-06/0216r1</a:t>
            </a:r>
            <a:endParaRPr lang="en-GB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18910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November 2011</a:t>
            </a:r>
            <a:endParaRPr lang="en-GB" sz="1400"/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16802" y="9001125"/>
            <a:ext cx="18966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68BB4048-EF75-4903-B981-D2394B341C32}" type="slidenum">
              <a:rPr lang="en-GB"/>
              <a:pPr/>
              <a:t>14</a:t>
            </a:fld>
            <a:endParaRPr lang="en-GB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332" y="4416385"/>
            <a:ext cx="5031336" cy="418308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802.11-13/0216r1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3/11-13-0337-04-0jtc-proposed-response-to-802-1ae-comments.doc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3/11-13-0337-04-0jtc-proposed-response-to-802-1ae-comments.doc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3/11-13-0320-02-00ac-p802-11ac-report-to-ec-on-conditional-approval-to-go-to-sponsor-ballot.ppt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39-10-0wng-high-efficiency-wlan-straw-poll.ppt" TargetMode="External"/><Relationship Id="rId2" Type="http://schemas.openxmlformats.org/officeDocument/2006/relationships/hyperlink" Target="https://mentor.ieee.org/802.11/dcn/13/11-13-0331-05-0wng-high-efficiency-wifi.pp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2/11-12-1454-08-0jtc-proposal-for-sc6-contribution-process.ppt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2/11-12-1454-08-0jtc-proposal-for-sc6-contribution-process.ppt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3/11-13-0336-05-0jtc-proposed-response-to-802-1x-comments.doc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3/11-13-0336-05-0jtc-proposed-response-to-802-1x-comments.do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March 2013 EC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2013-03-22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3120788"/>
              </p:ext>
            </p:extLst>
          </p:nvPr>
        </p:nvGraphicFramePr>
        <p:xfrm>
          <a:off x="533400" y="2590800"/>
          <a:ext cx="7721600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4" name="Document" r:id="rId4" imgW="8278267" imgH="2779627" progId="Word.Document.8">
                  <p:embed/>
                </p:oleObj>
              </mc:Choice>
              <mc:Fallback>
                <p:oleObj name="Document" r:id="rId4" imgW="8278267" imgH="2779627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90800"/>
                        <a:ext cx="7721600" cy="259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2400" cy="1066800"/>
          </a:xfrm>
        </p:spPr>
        <p:txBody>
          <a:bodyPr/>
          <a:lstStyle/>
          <a:p>
            <a:r>
              <a:rPr lang="en-AU" dirty="0"/>
              <a:t>The SC recommends approving the responses related to the </a:t>
            </a:r>
            <a:r>
              <a:rPr lang="en-AU" dirty="0" smtClean="0"/>
              <a:t>802.1AE </a:t>
            </a:r>
            <a:r>
              <a:rPr lang="en-AU" dirty="0"/>
              <a:t>pre-ballot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 from IEEE 802 JTC1 SC </a:t>
            </a:r>
          </a:p>
          <a:p>
            <a:pPr lvl="1"/>
            <a:r>
              <a:rPr lang="en-AU" i="1" dirty="0"/>
              <a:t>The IEEE 802 JTC1 SC recommends </a:t>
            </a:r>
            <a:r>
              <a:rPr lang="en-AU" i="1" dirty="0" smtClean="0"/>
              <a:t>that the responses in </a:t>
            </a:r>
            <a:r>
              <a:rPr lang="en-AU" i="1" dirty="0" smtClean="0">
                <a:hlinkClick r:id="rId2"/>
              </a:rPr>
              <a:t>11-13-337r4</a:t>
            </a:r>
            <a:r>
              <a:rPr lang="en-AU" i="1" dirty="0" smtClean="0"/>
              <a:t> to the comments from the China NB in the pre-ballot in ISO/IEC JTC1/SC6 on IEEE 802.1AE under the PSDO process be approved and liaised to ISO/IEC JTC1/SC6</a:t>
            </a:r>
            <a:endParaRPr lang="en-AU" i="1" dirty="0"/>
          </a:p>
          <a:p>
            <a:pPr lvl="1"/>
            <a:r>
              <a:rPr lang="en-AU" dirty="0" smtClean="0"/>
              <a:t>Result: 9/0/0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861" y="611188"/>
            <a:ext cx="339092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 dirty="0">
                <a:solidFill>
                  <a:schemeClr val="tx2"/>
                </a:solidFill>
              </a:rPr>
              <a:t>Friday </a:t>
            </a:r>
            <a:r>
              <a:rPr lang="en-US" sz="2000" dirty="0" smtClean="0">
                <a:solidFill>
                  <a:schemeClr val="tx2"/>
                </a:solidFill>
              </a:rPr>
              <a:t>EC Agenda </a:t>
            </a:r>
            <a:r>
              <a:rPr lang="en-US" sz="2000" dirty="0">
                <a:solidFill>
                  <a:schemeClr val="tx2"/>
                </a:solidFill>
              </a:rPr>
              <a:t>Item </a:t>
            </a:r>
            <a:r>
              <a:rPr lang="en-US" sz="2000" dirty="0" smtClean="0">
                <a:solidFill>
                  <a:schemeClr val="tx2"/>
                </a:solidFill>
              </a:rPr>
              <a:t>4.02 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997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SC recommends approving the responses related to the </a:t>
            </a:r>
            <a:r>
              <a:rPr lang="en-AU" dirty="0" smtClean="0"/>
              <a:t>802.1AE </a:t>
            </a:r>
            <a:r>
              <a:rPr lang="en-AU" dirty="0"/>
              <a:t>pre-ballot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 for consideration by IEEE 802 EC </a:t>
            </a:r>
          </a:p>
          <a:p>
            <a:pPr lvl="1"/>
            <a:r>
              <a:rPr lang="en-AU" i="1" dirty="0" smtClean="0"/>
              <a:t>The </a:t>
            </a:r>
            <a:r>
              <a:rPr lang="en-AU" i="1" dirty="0"/>
              <a:t>IEEE 802 EC approves the responses in </a:t>
            </a:r>
            <a:r>
              <a:rPr lang="en-AU" i="1" dirty="0">
                <a:hlinkClick r:id="rId2"/>
              </a:rPr>
              <a:t>11-13-337r4</a:t>
            </a:r>
            <a:r>
              <a:rPr lang="en-AU" i="1" dirty="0" smtClean="0">
                <a:solidFill>
                  <a:srgbClr val="FF0000"/>
                </a:solidFill>
              </a:rPr>
              <a:t> </a:t>
            </a:r>
            <a:r>
              <a:rPr lang="en-AU" i="1" dirty="0"/>
              <a:t>to the comments from the China NB in the pre-ballot in ISO/IEC JTC1/SC6 on IEEE </a:t>
            </a:r>
            <a:r>
              <a:rPr lang="en-AU" i="1" dirty="0" smtClean="0"/>
              <a:t>802.1AE </a:t>
            </a:r>
            <a:r>
              <a:rPr lang="en-AU" i="1" dirty="0"/>
              <a:t>approves their liaising to ISO/IEC </a:t>
            </a:r>
            <a:r>
              <a:rPr lang="en-AU" i="1" dirty="0" smtClean="0"/>
              <a:t>JTC1/SC6</a:t>
            </a:r>
            <a:endParaRPr lang="en-AU" i="1" dirty="0"/>
          </a:p>
          <a:p>
            <a:pPr lvl="1"/>
            <a:r>
              <a:rPr lang="en-AU" dirty="0"/>
              <a:t>Moved</a:t>
            </a:r>
            <a:r>
              <a:rPr lang="en-AU" dirty="0" smtClean="0"/>
              <a:t>: Tony Jeffree</a:t>
            </a:r>
            <a:endParaRPr lang="en-AU" dirty="0"/>
          </a:p>
          <a:p>
            <a:pPr lvl="1"/>
            <a:r>
              <a:rPr lang="en-AU" dirty="0"/>
              <a:t>Seconded</a:t>
            </a:r>
            <a:r>
              <a:rPr lang="en-AU" dirty="0" smtClean="0"/>
              <a:t>: Bruce Kraemer</a:t>
            </a:r>
            <a:endParaRPr lang="en-AU" dirty="0"/>
          </a:p>
          <a:p>
            <a:pPr lvl="1"/>
            <a:r>
              <a:rPr lang="en-AU" dirty="0"/>
              <a:t>Result</a:t>
            </a:r>
            <a:r>
              <a:rPr lang="en-AU" dirty="0" smtClean="0"/>
              <a:t>: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68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Motion – P802.11ac to sponsor ballot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77200" cy="4267200"/>
          </a:xfrm>
        </p:spPr>
        <p:txBody>
          <a:bodyPr/>
          <a:lstStyle/>
          <a:p>
            <a:r>
              <a:rPr lang="en-US" sz="2800" dirty="0" smtClean="0"/>
              <a:t>Grant conditional approval to forward P802.11ac to sponsor ballot.</a:t>
            </a:r>
          </a:p>
          <a:p>
            <a:r>
              <a:rPr lang="en-US" sz="2800" dirty="0" smtClean="0"/>
              <a:t>Moved: Bruce Kraemer</a:t>
            </a:r>
          </a:p>
          <a:p>
            <a:r>
              <a:rPr lang="en-US" sz="2800" dirty="0" smtClean="0"/>
              <a:t>Seconded: Jon Rosdahl</a:t>
            </a:r>
          </a:p>
          <a:p>
            <a:endParaRPr lang="en-US" dirty="0"/>
          </a:p>
          <a:p>
            <a:r>
              <a:rPr lang="en-US" dirty="0" smtClean="0"/>
              <a:t>In the WG:</a:t>
            </a:r>
            <a:r>
              <a:rPr lang="en-CA" dirty="0"/>
              <a:t> </a:t>
            </a:r>
            <a:r>
              <a:rPr lang="en-GB" dirty="0" smtClean="0"/>
              <a:t>Result: 149,0,1 - passes</a:t>
            </a:r>
            <a:endParaRPr lang="en-CA" dirty="0" smtClean="0"/>
          </a:p>
          <a:p>
            <a:endParaRPr lang="en-CA" sz="2000" dirty="0" smtClean="0"/>
          </a:p>
          <a:p>
            <a:pPr marL="0" indent="0">
              <a:buNone/>
            </a:pPr>
            <a:r>
              <a:rPr lang="en-CA" sz="2000" dirty="0" smtClean="0"/>
              <a:t>Report in support of </a:t>
            </a:r>
            <a:r>
              <a:rPr lang="en-CA" sz="2000" dirty="0"/>
              <a:t>this request </a:t>
            </a:r>
            <a:r>
              <a:rPr lang="en-CA" sz="2000" dirty="0" smtClean="0"/>
              <a:t>is: </a:t>
            </a:r>
            <a:r>
              <a:rPr lang="en-CA" sz="2000" dirty="0" smtClean="0">
                <a:hlinkClick r:id="rId2"/>
              </a:rPr>
              <a:t>https</a:t>
            </a:r>
            <a:r>
              <a:rPr lang="en-CA" sz="2000" dirty="0">
                <a:hlinkClick r:id="rId2"/>
              </a:rPr>
              <a:t>://</a:t>
            </a:r>
            <a:r>
              <a:rPr lang="en-CA" sz="2000" dirty="0" smtClean="0">
                <a:hlinkClick r:id="rId2"/>
              </a:rPr>
              <a:t>mentor.ieee.org/802.11/dcn/13/11-13-0320-02-00ac-p802-11ac-report-to-ec-on-conditional-approval-to-go-to-sponsor-ballot.pptx</a:t>
            </a:r>
            <a:endParaRPr lang="en-CA" sz="2000" dirty="0" smtClean="0"/>
          </a:p>
          <a:p>
            <a:endParaRPr lang="en-CA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30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Slide </a:t>
            </a:r>
            <a:fld id="{69729392-57F4-4F27-85DD-AF75D43DD77A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5861" y="611188"/>
            <a:ext cx="339092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 dirty="0">
                <a:solidFill>
                  <a:schemeClr val="tx2"/>
                </a:solidFill>
              </a:rPr>
              <a:t>Friday </a:t>
            </a:r>
            <a:r>
              <a:rPr lang="en-US" sz="2000" dirty="0" smtClean="0">
                <a:solidFill>
                  <a:schemeClr val="tx2"/>
                </a:solidFill>
              </a:rPr>
              <a:t>EC Agenda </a:t>
            </a:r>
            <a:r>
              <a:rPr lang="en-US" sz="2000" dirty="0">
                <a:solidFill>
                  <a:schemeClr val="tx2"/>
                </a:solidFill>
              </a:rPr>
              <a:t>Item </a:t>
            </a:r>
            <a:r>
              <a:rPr lang="en-US" sz="2000" dirty="0" smtClean="0">
                <a:solidFill>
                  <a:schemeClr val="tx2"/>
                </a:solidFill>
              </a:rPr>
              <a:t>5.09 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56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 of 802.11ac </a:t>
            </a:r>
            <a:br>
              <a:rPr lang="en-US" dirty="0" smtClean="0"/>
            </a:br>
            <a:r>
              <a:rPr lang="en-US" dirty="0" smtClean="0"/>
              <a:t>Conditional Sponsor Ballot Request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382000" cy="4191000"/>
          </a:xfrm>
        </p:spPr>
        <p:txBody>
          <a:bodyPr/>
          <a:lstStyle/>
          <a:p>
            <a:r>
              <a:rPr lang="en-US" sz="2800" dirty="0" smtClean="0"/>
              <a:t>From </a:t>
            </a:r>
            <a:r>
              <a:rPr lang="en-US" sz="2800" dirty="0"/>
              <a:t>our voter pool of 300 we currently have 96% approval. </a:t>
            </a:r>
            <a:endParaRPr lang="en-US" sz="2800" dirty="0" smtClean="0"/>
          </a:p>
          <a:p>
            <a:r>
              <a:rPr lang="en-US" sz="2800" dirty="0" smtClean="0"/>
              <a:t>Of </a:t>
            </a:r>
            <a:r>
              <a:rPr lang="en-US" sz="2800" dirty="0"/>
              <a:t>the 2888 comments received during WG balloting 15 remain unsatisfied.</a:t>
            </a:r>
          </a:p>
          <a:p>
            <a:r>
              <a:rPr lang="en-US" sz="2800" dirty="0"/>
              <a:t>A final WG letter ballot with an unchanged draft is underway.</a:t>
            </a:r>
          </a:p>
          <a:p>
            <a:endParaRPr lang="en-US" sz="2800" dirty="0" smtClean="0"/>
          </a:p>
          <a:p>
            <a:r>
              <a:rPr lang="en-US" sz="2800" dirty="0"/>
              <a:t>The sponsor ballot pool formation closed March 15 with 211 members.</a:t>
            </a:r>
          </a:p>
          <a:p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232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8E2E561C-E1CB-402B-A0B2-9830BDBF5348}" type="slidenum">
              <a:rPr lang="en-GB"/>
              <a:pPr/>
              <a:t>14</a:t>
            </a:fld>
            <a:endParaRPr lang="en-GB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2133600"/>
            <a:ext cx="8458200" cy="3886200"/>
          </a:xfrm>
        </p:spPr>
        <p:txBody>
          <a:bodyPr/>
          <a:lstStyle/>
          <a:p>
            <a:r>
              <a:rPr lang="en-US" sz="3200" b="0" dirty="0" smtClean="0"/>
              <a:t>The study group will focus on: </a:t>
            </a:r>
          </a:p>
          <a:p>
            <a:pPr lvl="1"/>
            <a:r>
              <a:rPr lang="en-US" sz="2800" dirty="0" smtClean="0"/>
              <a:t>Improving spectrum efficiency and area throughput</a:t>
            </a:r>
          </a:p>
          <a:p>
            <a:pPr lvl="1"/>
            <a:r>
              <a:rPr lang="en-US" sz="2800" dirty="0" smtClean="0"/>
              <a:t>Improving real world performance in indoor and outdoor deployments</a:t>
            </a:r>
          </a:p>
          <a:p>
            <a:pPr lvl="2"/>
            <a:r>
              <a:rPr lang="en-US" sz="2400" dirty="0" smtClean="0"/>
              <a:t>in the presence of interfering sources, dense heterogeneous networks</a:t>
            </a:r>
          </a:p>
          <a:p>
            <a:pPr lvl="2"/>
            <a:r>
              <a:rPr lang="en-US" sz="2400" dirty="0" smtClean="0"/>
              <a:t>in moderate to heavy user loaded APs</a:t>
            </a:r>
          </a:p>
          <a:p>
            <a:pPr eaLnBrk="1" hangingPunct="1"/>
            <a:endParaRPr lang="en-US" sz="3200" dirty="0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11298"/>
            <a:ext cx="7772400" cy="1066800"/>
          </a:xfrm>
        </p:spPr>
        <p:txBody>
          <a:bodyPr/>
          <a:lstStyle/>
          <a:p>
            <a:r>
              <a:rPr lang="en-GB" dirty="0" smtClean="0"/>
              <a:t>802.11 High Efficiency WLAN (HEW)</a:t>
            </a:r>
            <a:br>
              <a:rPr lang="en-GB" dirty="0" smtClean="0"/>
            </a:br>
            <a:r>
              <a:rPr lang="en-GB" dirty="0" smtClean="0"/>
              <a:t>Study Group - Rationale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3900" y="6475413"/>
            <a:ext cx="14700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Laurent </a:t>
            </a:r>
            <a:r>
              <a:rPr lang="en-GB" dirty="0" err="1" smtClean="0"/>
              <a:t>Cariou</a:t>
            </a:r>
            <a:r>
              <a:rPr lang="en-GB" dirty="0" smtClean="0"/>
              <a:t>, Orange</a:t>
            </a:r>
          </a:p>
        </p:txBody>
      </p:sp>
      <p:sp>
        <p:nvSpPr>
          <p:cNvPr id="174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436687" cy="338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600"/>
              <a:t>March 2013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947" y="611188"/>
            <a:ext cx="337675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 dirty="0">
                <a:solidFill>
                  <a:schemeClr val="tx2"/>
                </a:solidFill>
              </a:rPr>
              <a:t>Friday </a:t>
            </a:r>
            <a:r>
              <a:rPr lang="en-US" sz="2000" dirty="0" smtClean="0">
                <a:solidFill>
                  <a:schemeClr val="tx2"/>
                </a:solidFill>
              </a:rPr>
              <a:t>EC Agenda </a:t>
            </a:r>
            <a:r>
              <a:rPr lang="en-US" sz="2000" dirty="0">
                <a:solidFill>
                  <a:schemeClr val="tx2"/>
                </a:solidFill>
              </a:rPr>
              <a:t>Item </a:t>
            </a:r>
            <a:r>
              <a:rPr lang="en-US" sz="2000" dirty="0" smtClean="0">
                <a:solidFill>
                  <a:schemeClr val="tx2"/>
                </a:solidFill>
              </a:rPr>
              <a:t>6.11 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8199" y="6112570"/>
            <a:ext cx="45870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Chair-pro tem: Laurent </a:t>
            </a:r>
            <a:r>
              <a:rPr lang="en-US" sz="2000" dirty="0" err="1" smtClean="0"/>
              <a:t>Cariou</a:t>
            </a:r>
            <a:r>
              <a:rPr lang="en-US" sz="2000" dirty="0" smtClean="0"/>
              <a:t>, Orange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9589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Motion – 802.11 Study Group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/>
          <a:lstStyle/>
          <a:p>
            <a:pPr eaLnBrk="1" hangingPunct="1"/>
            <a:r>
              <a:rPr lang="en-GB" dirty="0" smtClean="0"/>
              <a:t>Approve the formation of an 802.11 Study Group to consider </a:t>
            </a:r>
            <a:r>
              <a:rPr lang="en-US" dirty="0" smtClean="0"/>
              <a:t>High-efficiency WLAN </a:t>
            </a:r>
            <a:r>
              <a:rPr lang="en-GB" dirty="0" smtClean="0"/>
              <a:t>with the intent of creating a PAR and five criteria.</a:t>
            </a:r>
          </a:p>
          <a:p>
            <a:pPr eaLnBrk="1" hangingPunct="1"/>
            <a:r>
              <a:rPr lang="en-GB" dirty="0" smtClean="0"/>
              <a:t>Moved: Bruce Kraemer</a:t>
            </a:r>
          </a:p>
          <a:p>
            <a:pPr eaLnBrk="1" hangingPunct="1"/>
            <a:r>
              <a:rPr lang="en-GB" dirty="0" smtClean="0"/>
              <a:t>Seconded:</a:t>
            </a:r>
          </a:p>
          <a:p>
            <a:pPr eaLnBrk="1" hangingPunct="1"/>
            <a:endParaRPr lang="en-GB" sz="2000" dirty="0" smtClean="0"/>
          </a:p>
          <a:p>
            <a:pPr eaLnBrk="1" hangingPunct="1"/>
            <a:r>
              <a:rPr lang="en-GB" sz="2000" dirty="0" smtClean="0"/>
              <a:t>In the WG: Result: 130,0,15 – passes</a:t>
            </a:r>
          </a:p>
          <a:p>
            <a:pPr marL="0" indent="0" eaLnBrk="1" hangingPunct="1">
              <a:buNone/>
            </a:pPr>
            <a:endParaRPr lang="en-GB" sz="2000" dirty="0" smtClean="0"/>
          </a:p>
          <a:p>
            <a:pPr marL="0" indent="0" eaLnBrk="1" hangingPunct="1">
              <a:buNone/>
            </a:pPr>
            <a:r>
              <a:rPr lang="en-GB" sz="2000" dirty="0" smtClean="0"/>
              <a:t>References:</a:t>
            </a:r>
          </a:p>
          <a:p>
            <a:pPr marL="0" indent="0" eaLnBrk="1" hangingPunct="1">
              <a:buNone/>
            </a:pPr>
            <a:r>
              <a:rPr lang="en-GB" sz="2000" dirty="0" smtClean="0">
                <a:hlinkClick r:id="rId2"/>
              </a:rPr>
              <a:t>https</a:t>
            </a:r>
            <a:r>
              <a:rPr lang="en-GB" sz="2000" dirty="0">
                <a:hlinkClick r:id="rId2"/>
              </a:rPr>
              <a:t>://</a:t>
            </a:r>
            <a:r>
              <a:rPr lang="en-GB" sz="2000" dirty="0" smtClean="0">
                <a:hlinkClick r:id="rId2"/>
              </a:rPr>
              <a:t>mentor.ieee.org/802.11/dcn/13/11-13-0331-05-0wng-high-efficiency-wifi.ppt</a:t>
            </a:r>
            <a:endParaRPr lang="en-GB" sz="2000" dirty="0" smtClean="0"/>
          </a:p>
          <a:p>
            <a:pPr marL="0" indent="0" eaLnBrk="1" hangingPunct="1">
              <a:buNone/>
            </a:pPr>
            <a:r>
              <a:rPr lang="en-GB" sz="2000" dirty="0">
                <a:hlinkClick r:id="rId3"/>
              </a:rPr>
              <a:t>https://</a:t>
            </a:r>
            <a:r>
              <a:rPr lang="en-GB" sz="2000" dirty="0" smtClean="0">
                <a:hlinkClick r:id="rId3"/>
              </a:rPr>
              <a:t>mentor.ieee.org/802.11/dcn/13/11-13-0339-10-0wng-high-efficiency-wlan-straw-poll.ppt</a:t>
            </a:r>
            <a:endParaRPr lang="en-GB" sz="2000" dirty="0" smtClean="0"/>
          </a:p>
          <a:p>
            <a:pPr eaLnBrk="1" hangingPunct="1"/>
            <a:endParaRPr lang="en-GB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9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contains motions and supplementary material brought by IEEE 802.11 to the March 2013 closing EC meeting.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Motions for EC from JTC SC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Mar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256CE73-E7A4-4616-B4D0-747A45A65910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93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The SC recommends empowerment of the IEEE 802 HoD to the next SC6 meeting</a:t>
            </a:r>
            <a:endParaRPr lang="en-AU" dirty="0" smtClean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 from IEEE 802 JTC1 SC </a:t>
            </a:r>
          </a:p>
          <a:p>
            <a:pPr lvl="1"/>
            <a:r>
              <a:rPr lang="en-AU" i="1" dirty="0" smtClean="0"/>
              <a:t>The IEEE 802 JTC1 SC recommends that Bruce Kraemer be appointed as </a:t>
            </a:r>
            <a:r>
              <a:rPr lang="en-AU" i="1" dirty="0" err="1" smtClean="0"/>
              <a:t>HoD</a:t>
            </a:r>
            <a:r>
              <a:rPr lang="en-AU" i="1" dirty="0" smtClean="0"/>
              <a:t> of the IEEE 802 delegation to the SC6 meeting in June 2013 and be authorised to:</a:t>
            </a:r>
          </a:p>
          <a:p>
            <a:pPr lvl="2"/>
            <a:r>
              <a:rPr lang="en-AU" i="1" dirty="0" smtClean="0"/>
              <a:t>Appoint the IEEE 802 delegation</a:t>
            </a:r>
          </a:p>
          <a:p>
            <a:pPr lvl="2"/>
            <a:r>
              <a:rPr lang="en-AU" i="1" dirty="0" smtClean="0"/>
              <a:t>Approve any necessary submissions</a:t>
            </a:r>
          </a:p>
          <a:p>
            <a:pPr lvl="2"/>
            <a:r>
              <a:rPr lang="en-AU" i="1" dirty="0" smtClean="0"/>
              <a:t>Call any necessary preparation teleconferences</a:t>
            </a:r>
          </a:p>
          <a:p>
            <a:pPr lvl="1"/>
            <a:r>
              <a:rPr lang="en-AU" dirty="0" smtClean="0"/>
              <a:t>Result: 8/0/1</a:t>
            </a:r>
          </a:p>
          <a:p>
            <a:pPr lvl="2"/>
            <a:r>
              <a:rPr lang="en-AU" dirty="0" smtClean="0"/>
              <a:t>Abstain was Bruce Kraemer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r>
              <a:rPr lang="en-US" dirty="0" smtClean="0"/>
              <a:t>Mar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6BB9240-0DC1-482A-A2DF-F0C7F1E670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78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The SC recommends empowerment of the IEEE 802 HoD to the next SC6 meeting</a:t>
            </a:r>
            <a:endParaRPr lang="en-AU" dirty="0" smtClean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 for consideration by IEEE 802 EC</a:t>
            </a:r>
          </a:p>
          <a:p>
            <a:pPr lvl="1"/>
            <a:r>
              <a:rPr lang="en-AU" i="1" dirty="0" smtClean="0"/>
              <a:t>The IEEE 802 SC appoints Bruce Kraemer as </a:t>
            </a:r>
            <a:r>
              <a:rPr lang="en-AU" i="1" dirty="0" err="1" smtClean="0"/>
              <a:t>HoD</a:t>
            </a:r>
            <a:r>
              <a:rPr lang="en-AU" i="1" dirty="0" smtClean="0"/>
              <a:t> of the IEEE 802 delegation to the SC6 meeting in June 2013 and authorises Mr Kraemer to:</a:t>
            </a:r>
          </a:p>
          <a:p>
            <a:pPr lvl="2"/>
            <a:r>
              <a:rPr lang="en-AU" i="1" dirty="0" smtClean="0"/>
              <a:t>Appoint the IEEE 802 delegation</a:t>
            </a:r>
          </a:p>
          <a:p>
            <a:pPr lvl="2"/>
            <a:r>
              <a:rPr lang="en-AU" i="1" dirty="0" smtClean="0"/>
              <a:t>Approve any necessary submissions</a:t>
            </a:r>
          </a:p>
          <a:p>
            <a:pPr lvl="2"/>
            <a:r>
              <a:rPr lang="en-AU" i="1" dirty="0" smtClean="0"/>
              <a:t>Call any necessary preparation teleconferences</a:t>
            </a:r>
          </a:p>
          <a:p>
            <a:pPr lvl="1"/>
            <a:r>
              <a:rPr lang="en-AU" dirty="0" smtClean="0"/>
              <a:t>Moved: Jon Rosdahl</a:t>
            </a:r>
          </a:p>
          <a:p>
            <a:pPr lvl="1"/>
            <a:r>
              <a:rPr lang="en-AU" dirty="0" smtClean="0"/>
              <a:t>Seconded: Tony Jeffree</a:t>
            </a:r>
          </a:p>
          <a:p>
            <a:pPr lvl="1"/>
            <a:r>
              <a:rPr lang="en-AU" dirty="0" smtClean="0"/>
              <a:t>Result: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r>
              <a:rPr lang="en-US" dirty="0" smtClean="0"/>
              <a:t>Mar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6BB9240-0DC1-482A-A2DF-F0C7F1E670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48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recommends a response to SC6’s requests for collaboration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 from IEEE 802 JTC1 SC </a:t>
            </a:r>
            <a:endParaRPr lang="en-AU" dirty="0" smtClean="0"/>
          </a:p>
          <a:p>
            <a:pPr lvl="1"/>
            <a:r>
              <a:rPr lang="en-AU" i="1" dirty="0" smtClean="0"/>
              <a:t>The IEEE 802 JTC1 SC recommends that </a:t>
            </a:r>
            <a:r>
              <a:rPr lang="en-AU" i="1" dirty="0" smtClean="0">
                <a:hlinkClick r:id="rId2"/>
              </a:rPr>
              <a:t>11-13-1454r8</a:t>
            </a:r>
            <a:r>
              <a:rPr lang="en-AU" i="1" dirty="0" smtClean="0"/>
              <a:t>  be approved as a response to the ISO/IEC JTC1/SC6 requests that IEEE 802:</a:t>
            </a:r>
          </a:p>
          <a:p>
            <a:pPr lvl="2"/>
            <a:r>
              <a:rPr lang="en-AU" i="1" dirty="0" smtClean="0"/>
              <a:t>Establish a mechanism that allows SC6 NBs to contribute to the revision process in IEEE 802.1/3/11</a:t>
            </a:r>
          </a:p>
          <a:p>
            <a:pPr lvl="2"/>
            <a:r>
              <a:rPr lang="en-US" i="1" dirty="0" smtClean="0"/>
              <a:t>Exchange information with SC6 about new work items that are within the scope of SC6 and the respective IEEE 802 WG for information and potential coordination</a:t>
            </a:r>
            <a:endParaRPr lang="en-AU" i="1" dirty="0" smtClean="0"/>
          </a:p>
          <a:p>
            <a:pPr lvl="1"/>
            <a:r>
              <a:rPr lang="en-AU" dirty="0" smtClean="0"/>
              <a:t>Result: 9/0/0</a:t>
            </a:r>
          </a:p>
          <a:p>
            <a:pPr lvl="1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r>
              <a:rPr lang="en-US" dirty="0" smtClean="0"/>
              <a:t>Mar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6BB9240-0DC1-482A-A2DF-F0C7F1E670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98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recommends a response to SC6’s requests for collaboration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 </a:t>
            </a:r>
            <a:r>
              <a:rPr lang="en-AU" dirty="0" smtClean="0"/>
              <a:t>for consideration by </a:t>
            </a:r>
            <a:r>
              <a:rPr lang="en-AU" dirty="0"/>
              <a:t>IEEE 802 EC</a:t>
            </a:r>
            <a:r>
              <a:rPr lang="en-AU" dirty="0" smtClean="0"/>
              <a:t> </a:t>
            </a:r>
          </a:p>
          <a:p>
            <a:pPr lvl="1"/>
            <a:r>
              <a:rPr lang="en-AU" i="1" dirty="0" smtClean="0"/>
              <a:t>The IEEE 802 EC approves </a:t>
            </a:r>
            <a:r>
              <a:rPr lang="en-AU" i="1" dirty="0" smtClean="0">
                <a:hlinkClick r:id="rId2"/>
              </a:rPr>
              <a:t>11-13-1454r8</a:t>
            </a:r>
            <a:r>
              <a:rPr lang="en-AU" i="1" dirty="0" smtClean="0"/>
              <a:t>  as a response to the ISO/IEC JTC1/SC6 requests that IEEE 802:</a:t>
            </a:r>
          </a:p>
          <a:p>
            <a:pPr lvl="2"/>
            <a:r>
              <a:rPr lang="en-AU" i="1" dirty="0" smtClean="0"/>
              <a:t>Establish a mechanism that allows SC6 NBs to contribute to the revision process in IEEE 802.1/3/11</a:t>
            </a:r>
          </a:p>
          <a:p>
            <a:pPr lvl="2"/>
            <a:r>
              <a:rPr lang="en-US" i="1" dirty="0" smtClean="0"/>
              <a:t>Exchange information with SC6 about new work items that are within the scope of SC6 and the respective IEEE 802 WG for information and potential coordination</a:t>
            </a:r>
            <a:endParaRPr lang="en-AU" i="1" dirty="0" smtClean="0"/>
          </a:p>
          <a:p>
            <a:pPr lvl="1"/>
            <a:r>
              <a:rPr lang="en-AU" dirty="0" smtClean="0"/>
              <a:t>Moved: Bruce Kraemer</a:t>
            </a:r>
          </a:p>
          <a:p>
            <a:pPr lvl="1"/>
            <a:r>
              <a:rPr lang="en-AU" dirty="0" smtClean="0"/>
              <a:t>Seconded: David Law</a:t>
            </a:r>
          </a:p>
          <a:p>
            <a:pPr lvl="1"/>
            <a:r>
              <a:rPr lang="en-AU" dirty="0" smtClean="0"/>
              <a:t>Result: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r>
              <a:rPr lang="en-US" dirty="0" smtClean="0"/>
              <a:t>Mar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6BB9240-0DC1-482A-A2DF-F0C7F1E670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3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recommends approving the responses related to the 802.1X pre-ballot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 from IEEE 802 JTC1 SC </a:t>
            </a:r>
          </a:p>
          <a:p>
            <a:pPr lvl="1"/>
            <a:r>
              <a:rPr lang="en-AU" i="1" dirty="0"/>
              <a:t>The IEEE 802 JTC1 SC recommends </a:t>
            </a:r>
            <a:r>
              <a:rPr lang="en-AU" i="1" dirty="0" smtClean="0"/>
              <a:t>that the responses in </a:t>
            </a:r>
            <a:r>
              <a:rPr lang="en-AU" i="1" dirty="0" smtClean="0">
                <a:hlinkClick r:id="rId2"/>
              </a:rPr>
              <a:t>11-13-336r5</a:t>
            </a:r>
            <a:r>
              <a:rPr lang="en-AU" i="1" dirty="0" smtClean="0">
                <a:solidFill>
                  <a:srgbClr val="FF0000"/>
                </a:solidFill>
              </a:rPr>
              <a:t> </a:t>
            </a:r>
            <a:r>
              <a:rPr lang="en-AU" i="1" dirty="0" smtClean="0"/>
              <a:t>to the comments from the China NB in the pre-ballot in ISO/IEC JTC1/SC6 on IEEE 802.1X under the PSDO process be approved and liaised to ISO/IEC JTC1/SC6</a:t>
            </a:r>
            <a:endParaRPr lang="en-AU" i="1" dirty="0"/>
          </a:p>
          <a:p>
            <a:pPr lvl="1"/>
            <a:r>
              <a:rPr lang="en-AU" dirty="0" smtClean="0"/>
              <a:t>Result: 9/0/0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910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2400" cy="1066800"/>
          </a:xfrm>
        </p:spPr>
        <p:txBody>
          <a:bodyPr/>
          <a:lstStyle/>
          <a:p>
            <a:r>
              <a:rPr lang="en-AU" dirty="0"/>
              <a:t>The SC recommends approving the responses related to the 802.1X pre-ballot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 for consideration by IEEE 802 EC </a:t>
            </a:r>
          </a:p>
          <a:p>
            <a:pPr lvl="1"/>
            <a:r>
              <a:rPr lang="en-AU" i="1" dirty="0"/>
              <a:t>The IEEE 802 </a:t>
            </a:r>
            <a:r>
              <a:rPr lang="en-AU" i="1" dirty="0" smtClean="0"/>
              <a:t>EC approves the responses in </a:t>
            </a:r>
            <a:r>
              <a:rPr lang="en-AU" i="1" dirty="0">
                <a:hlinkClick r:id="rId2"/>
              </a:rPr>
              <a:t>11-13-336r5</a:t>
            </a:r>
            <a:r>
              <a:rPr lang="en-AU" i="1" dirty="0" smtClean="0">
                <a:solidFill>
                  <a:srgbClr val="FF0000"/>
                </a:solidFill>
              </a:rPr>
              <a:t> </a:t>
            </a:r>
            <a:r>
              <a:rPr lang="en-AU" i="1" dirty="0" smtClean="0"/>
              <a:t>to the comments from the China NB in the pre-ballot in ISO/IEC JTC1/SC6 on IEEE 802.1X  approves their liaising to ISO/IEC JTC1/SC6</a:t>
            </a:r>
            <a:endParaRPr lang="en-AU" i="1" dirty="0"/>
          </a:p>
          <a:p>
            <a:pPr lvl="1"/>
            <a:r>
              <a:rPr lang="en-AU" dirty="0"/>
              <a:t>Moved</a:t>
            </a:r>
            <a:r>
              <a:rPr lang="en-AU" dirty="0" smtClean="0"/>
              <a:t>: Tony Jeffree</a:t>
            </a:r>
            <a:endParaRPr lang="en-AU" dirty="0"/>
          </a:p>
          <a:p>
            <a:pPr lvl="1"/>
            <a:r>
              <a:rPr lang="en-AU" dirty="0"/>
              <a:t>Seconded</a:t>
            </a:r>
            <a:r>
              <a:rPr lang="en-AU" dirty="0" smtClean="0"/>
              <a:t>: Bruce Kraemer</a:t>
            </a:r>
            <a:endParaRPr lang="en-AU" dirty="0"/>
          </a:p>
          <a:p>
            <a:pPr lvl="1"/>
            <a:r>
              <a:rPr lang="en-AU" dirty="0"/>
              <a:t>Result</a:t>
            </a:r>
            <a:r>
              <a:rPr lang="en-AU" dirty="0" smtClean="0"/>
              <a:t>: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861" y="611188"/>
            <a:ext cx="339092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2000" dirty="0">
                <a:solidFill>
                  <a:schemeClr val="tx2"/>
                </a:solidFill>
              </a:rPr>
              <a:t>Friday </a:t>
            </a:r>
            <a:r>
              <a:rPr lang="en-US" sz="2000" dirty="0" smtClean="0">
                <a:solidFill>
                  <a:schemeClr val="tx2"/>
                </a:solidFill>
              </a:rPr>
              <a:t>EC Agenda </a:t>
            </a:r>
            <a:r>
              <a:rPr lang="en-US" sz="2000" dirty="0">
                <a:solidFill>
                  <a:schemeClr val="tx2"/>
                </a:solidFill>
              </a:rPr>
              <a:t>Item </a:t>
            </a:r>
            <a:r>
              <a:rPr lang="en-US" sz="2000" dirty="0" smtClean="0">
                <a:solidFill>
                  <a:schemeClr val="tx2"/>
                </a:solidFill>
              </a:rPr>
              <a:t>4.02 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04370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75711</TotalTime>
  <Words>941</Words>
  <Application>Microsoft Office PowerPoint</Application>
  <PresentationFormat>On-screen Show (4:3)</PresentationFormat>
  <Paragraphs>145</Paragraphs>
  <Slides>15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Default Design</vt:lpstr>
      <vt:lpstr>Document</vt:lpstr>
      <vt:lpstr>802.11 March 2013 EC Motions</vt:lpstr>
      <vt:lpstr>Abstract</vt:lpstr>
      <vt:lpstr>Motions for EC from JTC SC</vt:lpstr>
      <vt:lpstr>The SC recommends empowerment of the IEEE 802 HoD to the next SC6 meeting</vt:lpstr>
      <vt:lpstr>The SC recommends empowerment of the IEEE 802 HoD to the next SC6 meeting</vt:lpstr>
      <vt:lpstr>The SC recommends a response to SC6’s requests for collaboration</vt:lpstr>
      <vt:lpstr>The SC recommends a response to SC6’s requests for collaboration</vt:lpstr>
      <vt:lpstr>The SC recommends approving the responses related to the 802.1X pre-ballot </vt:lpstr>
      <vt:lpstr>The SC recommends approving the responses related to the 802.1X pre-ballot  </vt:lpstr>
      <vt:lpstr>The SC recommends approving the responses related to the 802.1AE pre-ballot  </vt:lpstr>
      <vt:lpstr>The SC recommends approving the responses related to the 802.1AE pre-ballot  </vt:lpstr>
      <vt:lpstr>Motion – P802.11ac to sponsor ballot</vt:lpstr>
      <vt:lpstr>Description of 802.11ac  Conditional Sponsor Ballot Request</vt:lpstr>
      <vt:lpstr>802.11 High Efficiency WLAN (HEW) Study Group - Rationale</vt:lpstr>
      <vt:lpstr>Motion – 802.11 Study Group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Marvell</cp:lastModifiedBy>
  <cp:revision>1309</cp:revision>
  <cp:lastPrinted>1998-02-10T13:28:06Z</cp:lastPrinted>
  <dcterms:created xsi:type="dcterms:W3CDTF">1998-02-10T13:07:52Z</dcterms:created>
  <dcterms:modified xsi:type="dcterms:W3CDTF">2013-03-22T19:03:36Z</dcterms:modified>
</cp:coreProperties>
</file>