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274" r:id="rId4"/>
    <p:sldId id="277" r:id="rId5"/>
    <p:sldId id="271" r:id="rId6"/>
    <p:sldId id="272" r:id="rId7"/>
    <p:sldId id="273" r:id="rId8"/>
    <p:sldId id="276" r:id="rId9"/>
    <p:sldId id="275" r:id="rId10"/>
    <p:sldId id="28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86475" autoAdjust="0"/>
  </p:normalViewPr>
  <p:slideViewPr>
    <p:cSldViewPr>
      <p:cViewPr>
        <p:scale>
          <a:sx n="80" d="100"/>
          <a:sy n="80" d="100"/>
        </p:scale>
        <p:origin x="-2502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B9CC577-2DD1-4964-8EB7-44DD8F39B05B}" type="slidenum">
              <a:rPr lang="en-GB"/>
              <a:pPr/>
              <a:t>8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EE250F0A-74D2-48F6-A609-1DE2F5DCA2BB}" type="slidenum">
              <a:rPr lang="en-GB"/>
              <a:pPr/>
              <a:t>9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802.11-13/0215r4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4415"/>
              </p:ext>
            </p:extLst>
          </p:nvPr>
        </p:nvGraphicFramePr>
        <p:xfrm>
          <a:off x="381000" y="914400"/>
          <a:ext cx="8458200" cy="433454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April 5 to April 26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March 26 to May 21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May 8th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23</a:t>
                      </a:r>
                      <a:endParaRPr lang="en-GB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May 9, May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July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April 8, 22; May 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22nd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18th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July 29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 16</a:t>
                      </a:r>
                      <a:r>
                        <a:rPr lang="en-GB" sz="2000" b="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8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OM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Approve 11-13/0001r2 as the 802.11 Operations </a:t>
            </a:r>
            <a:r>
              <a:rPr lang="en-US" dirty="0" smtClean="0"/>
              <a:t>Manual  amend by adding the word “meeting” after “WG plenary” in the last bullet of the TIG added section.</a:t>
            </a:r>
            <a:endParaRPr lang="en-US" dirty="0" smtClean="0"/>
          </a:p>
          <a:p>
            <a:r>
              <a:rPr lang="en-US" dirty="0" smtClean="0"/>
              <a:t>Moved:  Jon Rosdahl</a:t>
            </a:r>
          </a:p>
          <a:p>
            <a:r>
              <a:rPr lang="en-US" dirty="0" smtClean="0"/>
              <a:t>Seconded: Adrian Stephens</a:t>
            </a:r>
          </a:p>
          <a:p>
            <a:r>
              <a:rPr lang="en-US" smtClean="0"/>
              <a:t>Result</a:t>
            </a:r>
            <a:r>
              <a:rPr lang="en-US" smtClean="0"/>
              <a:t>: 51,0,3 - passes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Note:  will be posted as r3 with the change-bars </a:t>
            </a:r>
            <a:r>
              <a:rPr lang="en-US" dirty="0" smtClean="0"/>
              <a:t>removed and amended as shown above.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774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TGaf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0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000" dirty="0" smtClean="0"/>
              <a:t>Having approved comment resolutions for all of the comments received from LB192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D3.0, as contained in document 11-12/1017r37</a:t>
            </a:r>
          </a:p>
          <a:p>
            <a:r>
              <a:rPr lang="en-US" sz="2000" dirty="0" smtClean="0"/>
              <a:t>Instruct the editor to prepare Draft 4.0 incorporating these resolutions and,</a:t>
            </a:r>
          </a:p>
          <a:p>
            <a:r>
              <a:rPr lang="en-US" sz="2000" dirty="0" smtClean="0"/>
              <a:t>Approve a 15 day Working Group Recirculation Ballot, asking the question “Should P802.11af D4.0 be forwarded to Sponsor Ballot?”</a:t>
            </a:r>
          </a:p>
          <a:p>
            <a:r>
              <a:rPr lang="en-GB" sz="1800" dirty="0" smtClean="0"/>
              <a:t>Moved:  Rich Kennedy on behalf of </a:t>
            </a:r>
            <a:r>
              <a:rPr lang="en-GB" sz="1800" dirty="0" err="1" smtClean="0"/>
              <a:t>TGaf</a:t>
            </a:r>
            <a:endParaRPr lang="en-GB" sz="1800" dirty="0" smtClean="0"/>
          </a:p>
          <a:p>
            <a:r>
              <a:rPr lang="en-GB" sz="1800" dirty="0" smtClean="0"/>
              <a:t>Result:  </a:t>
            </a:r>
            <a:r>
              <a:rPr lang="en-GB" sz="1800" dirty="0" smtClean="0"/>
              <a:t>61,0,0 - Passes</a:t>
            </a:r>
            <a:endParaRPr lang="en-GB" sz="1800" dirty="0" smtClean="0"/>
          </a:p>
          <a:p>
            <a:pPr>
              <a:buFontTx/>
              <a:buNone/>
            </a:pPr>
            <a:endParaRPr lang="en-GB" sz="1800" dirty="0" smtClean="0"/>
          </a:p>
          <a:p>
            <a:r>
              <a:rPr lang="en-GB" sz="1800" dirty="0" smtClean="0"/>
              <a:t>TG results:</a:t>
            </a:r>
          </a:p>
          <a:p>
            <a:r>
              <a:rPr lang="en-GB" sz="1800" dirty="0" smtClean="0"/>
              <a:t>Moved: Al </a:t>
            </a:r>
            <a:r>
              <a:rPr lang="en-GB" sz="1800" dirty="0" err="1" smtClean="0"/>
              <a:t>Petrick</a:t>
            </a:r>
            <a:r>
              <a:rPr lang="en-GB" sz="1800" dirty="0" smtClean="0"/>
              <a:t>, Second: </a:t>
            </a:r>
            <a:r>
              <a:rPr lang="en-GB" sz="1800" dirty="0" err="1" smtClean="0"/>
              <a:t>Tevfik</a:t>
            </a:r>
            <a:r>
              <a:rPr lang="en-GB" sz="1800" dirty="0" smtClean="0"/>
              <a:t> </a:t>
            </a:r>
            <a:r>
              <a:rPr lang="en-GB" sz="1800" dirty="0" err="1" smtClean="0"/>
              <a:t>Yucek</a:t>
            </a:r>
            <a:r>
              <a:rPr lang="en-GB" sz="1800" dirty="0" smtClean="0"/>
              <a:t>, Result: 14 /0/0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9FC48F1-595F-42DA-B146-7909777A950B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501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3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SC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 smtClean="0"/>
              <a:t>Motion: </a:t>
            </a:r>
            <a:r>
              <a:rPr lang="en-US" sz="2000" b="0" dirty="0" smtClean="0"/>
              <a:t>To approve document 11-13/0347r0, “IEEE 802.11 Input to WP5A on 5 GHz band expansion” as the IEEE 802.11 input to the RR-TAG (802.18) process and approval by the EC and transmittal to the ITU-R WP5A.</a:t>
            </a:r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000" dirty="0" smtClean="0"/>
              <a:t>Moved by: Rich Kennedy on behalf of the </a:t>
            </a:r>
            <a:r>
              <a:rPr lang="en-US" sz="2000" dirty="0" err="1" smtClean="0"/>
              <a:t>Reg</a:t>
            </a:r>
            <a:r>
              <a:rPr lang="en-US" sz="2000" dirty="0" smtClean="0"/>
              <a:t> SC</a:t>
            </a:r>
          </a:p>
          <a:p>
            <a:r>
              <a:rPr lang="en-US" sz="2000" dirty="0" smtClean="0"/>
              <a:t>Seconded by: Stuart Kerry</a:t>
            </a:r>
          </a:p>
          <a:p>
            <a:r>
              <a:rPr lang="en-US" sz="2000" dirty="0" smtClean="0"/>
              <a:t>Results: </a:t>
            </a:r>
            <a:r>
              <a:rPr lang="en-US" sz="2000" b="0" dirty="0" smtClean="0"/>
              <a:t>  141,0,0</a:t>
            </a:r>
          </a:p>
          <a:p>
            <a:pPr>
              <a:buFontTx/>
              <a:buNone/>
            </a:pPr>
            <a:endParaRPr lang="en-US" sz="2000" dirty="0" smtClean="0"/>
          </a:p>
          <a:p>
            <a:r>
              <a:rPr lang="en-US" sz="2000" dirty="0" err="1" smtClean="0"/>
              <a:t>Reg</a:t>
            </a:r>
            <a:r>
              <a:rPr lang="en-US" sz="2000" dirty="0" smtClean="0"/>
              <a:t> SC vote: 23Y, 0N, 3A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B044674-53E0-428A-8AF2-BC0E6B499C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1 (Recirculation Ballot)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Having approved comment resolutions for all of the comments received from LB 191 on </a:t>
            </a:r>
            <a:r>
              <a:rPr lang="en-US" dirty="0" err="1" smtClean="0"/>
              <a:t>TGac</a:t>
            </a:r>
            <a:r>
              <a:rPr lang="en-US" dirty="0" smtClean="0"/>
              <a:t> draft D5.0 as contained in document 11-13/0199r3,</a:t>
            </a:r>
            <a:endParaRPr lang="en-CA" dirty="0" smtClean="0"/>
          </a:p>
          <a:p>
            <a:r>
              <a:rPr lang="en-US" dirty="0" smtClean="0"/>
              <a:t>Approve a 15 day Working Group Recirculation Ballot asking the question “Should </a:t>
            </a:r>
            <a:r>
              <a:rPr lang="en-US" dirty="0" err="1" smtClean="0"/>
              <a:t>TGac</a:t>
            </a:r>
            <a:r>
              <a:rPr lang="en-US" dirty="0" smtClean="0"/>
              <a:t> draft D5.0 be forwarded to Sponsor Ballot?”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Result: 153,0,0 - passes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Brian Hart, Result: 18-0-1</a:t>
            </a:r>
            <a:endParaRPr lang="en-CA" sz="1800" dirty="0" smtClean="0"/>
          </a:p>
          <a:p>
            <a:r>
              <a:rPr lang="en-GB" sz="2000" dirty="0" smtClean="0"/>
              <a:t> 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0AD0097D-89EC-4B4A-9A04-F5C6D8C578E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00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2 (EC Conditional Approval)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r>
              <a:rPr lang="en-US" dirty="0" smtClean="0"/>
              <a:t>Approve document 11-13/0320r1 as the report to the IEEE 802 Executive Committee on the requirements for conditional approval to forward P802.11ac to Sponsor Ballot, and</a:t>
            </a:r>
            <a:endParaRPr lang="en-CA" dirty="0" smtClean="0"/>
          </a:p>
          <a:p>
            <a:r>
              <a:rPr lang="en-US" dirty="0" smtClean="0"/>
              <a:t>Request the IEEE 802 Executive Committee to conditionally approve forwarding P802.11ac to sponsor ballot.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Seconded: Eldad Perahia</a:t>
            </a:r>
          </a:p>
          <a:p>
            <a:r>
              <a:rPr lang="en-GB" dirty="0" smtClean="0"/>
              <a:t>Result: 149,0,1 - passes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sz="1800" dirty="0" smtClean="0"/>
              <a:t>Moved: Edward Au,  Seconded: Allan Zhu, Result: 18-0-1</a:t>
            </a:r>
            <a:endParaRPr lang="en-CA" sz="18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69729392-57F4-4F27-85DD-AF75D43DD77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50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TGac</a:t>
            </a:r>
            <a:r>
              <a:rPr lang="en-CA" dirty="0" smtClean="0"/>
              <a:t> Motion for Ad Hoc Meeting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July 10-12, 2013 in Europe, for the purpose of advancing sponsor ballot comment resolution.</a:t>
            </a:r>
            <a:endParaRPr lang="en-CA" dirty="0" smtClean="0"/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CA" dirty="0" smtClean="0"/>
          </a:p>
          <a:p>
            <a:endParaRPr lang="en-GB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Allan Zhu,  Seconded: </a:t>
            </a:r>
            <a:r>
              <a:rPr lang="en-GB" dirty="0" err="1" smtClean="0"/>
              <a:t>Nihar</a:t>
            </a:r>
            <a:r>
              <a:rPr lang="en-GB" dirty="0" smtClean="0"/>
              <a:t> Jindal, Result: 14-0-3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2013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Osama Aboul-Magd (Huawei Technologies)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AE5D4B80-8CB6-4AFD-9B5E-B860A5FE22D6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68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8330956A-77D9-48A9-B388-0D3B0D66EF05}" type="slidenum">
              <a:rPr lang="en-GB"/>
              <a:pPr/>
              <a:t>8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66875"/>
            <a:ext cx="8153400" cy="4487863"/>
          </a:xfrm>
        </p:spPr>
        <p:txBody>
          <a:bodyPr/>
          <a:lstStyle/>
          <a:p>
            <a:r>
              <a:rPr lang="en-US" b="0" smtClean="0"/>
              <a:t>Do you support starting a new study group called “high efficiency WLAN” to enhance 802.11 PHY and MAC in 2.4 and 5GHz with a focus on: </a:t>
            </a:r>
          </a:p>
          <a:p>
            <a:pPr lvl="1"/>
            <a:r>
              <a:rPr lang="en-US" smtClean="0"/>
              <a:t>Improving spectrum efficiency and area throughput</a:t>
            </a:r>
          </a:p>
          <a:p>
            <a:pPr lvl="1"/>
            <a:r>
              <a:rPr lang="en-US" smtClean="0"/>
              <a:t>Improving real world performance in indoor and outdoor deployments</a:t>
            </a:r>
          </a:p>
          <a:p>
            <a:pPr lvl="2"/>
            <a:r>
              <a:rPr lang="en-US" smtClean="0"/>
              <a:t>in the presence of interfering sources, dense heterogeneous networks</a:t>
            </a:r>
          </a:p>
          <a:p>
            <a:pPr lvl="2"/>
            <a:r>
              <a:rPr lang="en-US" smtClean="0"/>
              <a:t>in moderate to heavy user loaded APs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Yes</a:t>
            </a:r>
          </a:p>
          <a:p>
            <a:pPr lvl="1" eaLnBrk="1" hangingPunct="1"/>
            <a:r>
              <a:rPr lang="en-US" smtClean="0"/>
              <a:t>No</a:t>
            </a:r>
          </a:p>
          <a:p>
            <a:pPr lvl="1" eaLnBrk="1" hangingPunct="1"/>
            <a:r>
              <a:rPr lang="en-US" smtClean="0"/>
              <a:t>Abstain</a:t>
            </a:r>
          </a:p>
          <a:p>
            <a:pPr eaLnBrk="1" hangingPunct="1"/>
            <a:endParaRPr lang="en-US" sz="32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GB" dirty="0" smtClean="0"/>
              <a:t>Straw Poll (as presented to WNG)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50596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B1EAC6C4-9A9A-4DF6-A15F-6B127DD0C4F6}" type="slidenum">
              <a:rPr lang="en-GB"/>
              <a:pPr/>
              <a:t>9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153400" cy="4487863"/>
          </a:xfrm>
        </p:spPr>
        <p:txBody>
          <a:bodyPr/>
          <a:lstStyle/>
          <a:p>
            <a:pPr eaLnBrk="1" hangingPunct="1"/>
            <a:r>
              <a:rPr lang="en-GB" sz="2000" dirty="0" smtClean="0"/>
              <a:t>Request approval by IEEE 802 LMSC to form an 802.11 Study Group to consider </a:t>
            </a:r>
            <a:r>
              <a:rPr lang="en-US" sz="2000" dirty="0" smtClean="0"/>
              <a:t>High-efficiency WLAN </a:t>
            </a:r>
            <a:r>
              <a:rPr lang="en-GB" sz="2000" dirty="0" smtClean="0"/>
              <a:t>[as described in documents 11-13-0331r5 </a:t>
            </a:r>
            <a:r>
              <a:rPr lang="en-US" sz="2000" dirty="0" smtClean="0"/>
              <a:t>and 11-13-339r10</a:t>
            </a:r>
            <a:r>
              <a:rPr lang="en-GB" sz="2000" dirty="0" smtClean="0"/>
              <a:t>] with the intent of creating a PAR and five criteria.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Moved: Laurent </a:t>
            </a:r>
            <a:r>
              <a:rPr lang="en-GB" sz="2000" dirty="0" err="1" smtClean="0"/>
              <a:t>Cariou</a:t>
            </a:r>
            <a:r>
              <a:rPr lang="en-GB" sz="2000" dirty="0" smtClean="0"/>
              <a:t>,  Seconded: Marc </a:t>
            </a:r>
            <a:r>
              <a:rPr lang="en-GB" sz="2000" dirty="0" err="1" smtClean="0"/>
              <a:t>Emmelmann</a:t>
            </a:r>
            <a:r>
              <a:rPr lang="en-GB" sz="2000" dirty="0" smtClean="0"/>
              <a:t>, </a:t>
            </a:r>
          </a:p>
          <a:p>
            <a:pPr eaLnBrk="1" hangingPunct="1"/>
            <a:r>
              <a:rPr lang="en-GB" sz="2000" dirty="0" smtClean="0"/>
              <a:t>Result: 130,0,15 - passes</a:t>
            </a:r>
          </a:p>
          <a:p>
            <a:pPr eaLnBrk="1" hangingPunct="1"/>
            <a:endParaRPr lang="en-GB" sz="2000" dirty="0"/>
          </a:p>
          <a:p>
            <a:pPr eaLnBrk="1" hangingPunct="1"/>
            <a:r>
              <a:rPr lang="en-GB" sz="2000" dirty="0" smtClean="0"/>
              <a:t>WNG straw poll on similar motion: 128,1,27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066800"/>
          </a:xfrm>
        </p:spPr>
        <p:txBody>
          <a:bodyPr/>
          <a:lstStyle/>
          <a:p>
            <a:r>
              <a:rPr lang="en-GB" dirty="0" smtClean="0"/>
              <a:t>Motion to create a Study Group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Laurent Cariou,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</p:spTree>
    <p:extLst>
      <p:ext uri="{BB962C8B-B14F-4D97-AF65-F5344CB8AC3E}">
        <p14:creationId xmlns:p14="http://schemas.microsoft.com/office/powerpoint/2010/main" val="16230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76017</TotalTime>
  <Words>994</Words>
  <Application>Microsoft Office PowerPoint</Application>
  <PresentationFormat>On-screen Show (4:3)</PresentationFormat>
  <Paragraphs>202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March 2013 Motions</vt:lpstr>
      <vt:lpstr>Abstract</vt:lpstr>
      <vt:lpstr>Wednesday</vt:lpstr>
      <vt:lpstr>Regulatory SC Motion</vt:lpstr>
      <vt:lpstr>TGac Motion 1 (Recirculation Ballot)</vt:lpstr>
      <vt:lpstr>TGac Motion 2 (EC Conditional Approval)</vt:lpstr>
      <vt:lpstr>TGac Motion for Ad Hoc Meeting</vt:lpstr>
      <vt:lpstr>Straw Poll (as presented to WNG)</vt:lpstr>
      <vt:lpstr>Motion to create a Study Group</vt:lpstr>
      <vt:lpstr>Friday</vt:lpstr>
      <vt:lpstr>WG telecons</vt:lpstr>
      <vt:lpstr>Teleconferences</vt:lpstr>
      <vt:lpstr>WG OM</vt:lpstr>
      <vt:lpstr>Motion</vt:lpstr>
      <vt:lpstr>TGac</vt:lpstr>
      <vt:lpstr>TGac Motion for Ad Hoc Meeting</vt:lpstr>
      <vt:lpstr>TGaf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1351</cp:revision>
  <cp:lastPrinted>1998-02-10T13:28:06Z</cp:lastPrinted>
  <dcterms:created xsi:type="dcterms:W3CDTF">1998-02-10T13:07:52Z</dcterms:created>
  <dcterms:modified xsi:type="dcterms:W3CDTF">2013-03-22T13:57:29Z</dcterms:modified>
</cp:coreProperties>
</file>