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81" r:id="rId114"/>
    <p:sldId id="382" r:id="rId115"/>
    <p:sldId id="383" r:id="rId116"/>
    <p:sldId id="384" r:id="rId1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4" autoAdjust="0"/>
    <p:restoredTop sz="86380" autoAdjust="0"/>
  </p:normalViewPr>
  <p:slideViewPr>
    <p:cSldViewPr>
      <p:cViewPr>
        <p:scale>
          <a:sx n="100" d="100"/>
          <a:sy n="100" d="100"/>
        </p:scale>
        <p:origin x="-6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/>
              <a:t>Bruce Kraemer, Marvell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/>
              <a:t>doc.: IEEE 802.11-13/0153r0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GB"/>
              <a:t>January 2013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/>
          <a:p>
            <a:pPr lvl="4"/>
            <a:r>
              <a:rPr lang="en-GB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/>
              <a:t>Page </a:t>
            </a:r>
            <a:fld id="{7D25821D-AA5A-4256-9CC3-6C3B9060322F}" type="slidenum">
              <a:rPr lang="en-GB"/>
              <a:pPr/>
              <a:t>15</a:t>
            </a:fld>
            <a:endParaRPr lang="en-GB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/>
              <a:t>doc.: IEEE 802.11-13/0153r0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GB"/>
              <a:t>January 2013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/>
          <a:p>
            <a:pPr lvl="4"/>
            <a:r>
              <a:rPr lang="en-GB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/>
              <a:t>Page </a:t>
            </a:r>
            <a:fld id="{86796EFC-F63D-4AFE-8332-A44F917F1F50}" type="slidenum">
              <a:rPr lang="en-GB"/>
              <a:pPr/>
              <a:t>16</a:t>
            </a:fld>
            <a:endParaRPr lang="en-GB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/>
              <a:t>doc.: IEEE 802.11-13/0153r0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GB"/>
              <a:t>January 2013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/>
          <a:p>
            <a:pPr lvl="4"/>
            <a:r>
              <a:rPr lang="en-GB"/>
              <a:t>Clint Chaplin, Chair (Samsung)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/>
              <a:t>Page </a:t>
            </a:r>
            <a:fld id="{4D7D12BD-45A7-46F1-907E-DA7033A0951B}" type="slidenum">
              <a:rPr lang="en-GB"/>
              <a:pPr/>
              <a:t>17</a:t>
            </a:fld>
            <a:endParaRPr lang="en-GB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DA6AB59-3723-46C1-A625-4EA3C81B8D4B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E7F0FD3-B701-48D8-A1B9-54329A59B86E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00717" y="9001125"/>
            <a:ext cx="2112758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85219" y="9001125"/>
            <a:ext cx="25282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2B79D215-1BA9-47D7-8260-6F58BD25FB5B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25606" name="Rectangle 2"/>
          <p:cNvSpPr txBox="1">
            <a:spLocks noGrp="1" noChangeArrowheads="1"/>
          </p:cNvSpPr>
          <p:nvPr/>
        </p:nvSpPr>
        <p:spPr bwMode="auto">
          <a:xfrm>
            <a:off x="4017618" y="95707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5607" name="Rectangle 3"/>
          <p:cNvSpPr txBox="1">
            <a:spLocks noGrp="1" noChangeArrowheads="1"/>
          </p:cNvSpPr>
          <p:nvPr/>
        </p:nvSpPr>
        <p:spPr bwMode="auto">
          <a:xfrm>
            <a:off x="646113" y="95707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5608" name="Rectangle 6"/>
          <p:cNvSpPr txBox="1">
            <a:spLocks noGrp="1" noChangeArrowheads="1"/>
          </p:cNvSpPr>
          <p:nvPr/>
        </p:nvSpPr>
        <p:spPr bwMode="auto">
          <a:xfrm>
            <a:off x="2961687" y="9001126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algn="r"/>
            <a:r>
              <a:rPr 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5609" name="Rectangle 7"/>
          <p:cNvSpPr txBox="1">
            <a:spLocks noGrp="1" noChangeArrowheads="1"/>
          </p:cNvSpPr>
          <p:nvPr/>
        </p:nvSpPr>
        <p:spPr bwMode="auto">
          <a:xfrm>
            <a:off x="3261303" y="9001126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/>
              <a:t>Page </a:t>
            </a:r>
            <a:fld id="{72441576-3BCA-4FC3-97E2-F214F6C391AB}" type="slidenum">
              <a:rPr lang="en-US"/>
              <a:pPr algn="r"/>
              <a:t>48</a:t>
            </a:fld>
            <a:endParaRPr lang="en-US"/>
          </a:p>
        </p:txBody>
      </p:sp>
      <p:sp>
        <p:nvSpPr>
          <p:cNvPr id="25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25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0524" cy="215444"/>
          </a:xfrm>
          <a:noFill/>
        </p:spPr>
        <p:txBody>
          <a:bodyPr/>
          <a:lstStyle/>
          <a:p>
            <a:r>
              <a:rPr lang="en-US" smtClean="0"/>
              <a:t>Mar 2013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85219" y="9001125"/>
            <a:ext cx="25282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85219" y="9001125"/>
            <a:ext cx="25282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7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3389" y="9001125"/>
            <a:ext cx="242008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4D59C7E9-5B6B-481F-80C9-C5255B42E116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3389" y="9001125"/>
            <a:ext cx="242008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78E0B6E0-89F9-4313-8D68-055CEBE394DA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3389" y="9001125"/>
            <a:ext cx="242008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8B3D4B8A-D668-4CB2-98E6-A5F8B1BC2489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3389" y="9001125"/>
            <a:ext cx="242008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A0DA03D-9FD1-4231-ADC3-D313D5C13951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3389" y="9001125"/>
            <a:ext cx="242008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896F7FD3-77A2-4646-8D4B-D8A1B453D077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3A1DBA3-48F3-4C06-88F4-F38A9988A5B2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CA1D57E-73C2-4AF6-A92B-7A60E4E97203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2010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058718" y="9001125"/>
            <a:ext cx="2154757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Michael Montemurro, RIM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82A1A79-D94F-4FCC-AA22-DCC9D4256759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0524" cy="215444"/>
          </a:xfrm>
          <a:noFill/>
        </p:spPr>
        <p:txBody>
          <a:bodyPr/>
          <a:lstStyle/>
          <a:p>
            <a:r>
              <a:rPr lang="en-US" smtClean="0"/>
              <a:t>Mar 2013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70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71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Page </a:t>
            </a:r>
            <a:fld id="{4F3CD8BA-0884-4840-B956-EE9BA92DD1F2}" type="slidenum">
              <a:rPr lang="en-US" altLang="ja-JP">
                <a:latin typeface="Times New Roman" pitchFamily="-65" charset="0"/>
                <a:cs typeface="ＭＳ Ｐゴシック" pitchFamily="-65" charset="-128"/>
              </a:rPr>
              <a:pPr/>
              <a:t>72</a:t>
            </a:fld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solidFill>
                  <a:prstClr val="black"/>
                </a:solidFill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solidFill>
                  <a:prstClr val="black"/>
                </a:solidFill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solidFill>
                  <a:prstClr val="black"/>
                </a:solidFill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solidFill>
                  <a:prstClr val="black"/>
                </a:solidFill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solidFill>
                  <a:prstClr val="black"/>
                </a:solidFill>
                <a:cs typeface="ＭＳ Ｐゴシック" pitchFamily="-84" charset="-128"/>
              </a:rPr>
              <a:pPr/>
              <a:t>75</a:t>
            </a:fld>
            <a:endParaRPr lang="en-US" altLang="ja-JP">
              <a:solidFill>
                <a:prstClr val="black"/>
              </a:solidFill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/>
                </a:solidFill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/>
                </a:solidFill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solidFill>
                  <a:prstClr val="black"/>
                </a:solidFill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/>
                </a:solidFill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solidFill>
                  <a:prstClr val="black"/>
                </a:solidFill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76</a:t>
            </a:fld>
            <a:endParaRPr lang="en-US" altLang="ja-JP" smtClean="0">
              <a:solidFill>
                <a:prstClr val="black"/>
              </a:solidFill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802.11-13/0374r0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84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802.11-13/0374r0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802.11-13/0374r0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802.11-13/0374r0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802.11-13/0374r0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802.11-13/0370r1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2013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16802" y="9001125"/>
            <a:ext cx="189667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89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802.11-13/0370r1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2013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16802" y="9001125"/>
            <a:ext cx="189667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90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802.11-13/0370r1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2013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16802" y="9001125"/>
            <a:ext cx="189667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91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331174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2013January 2009September 2008</a:t>
            </a:r>
          </a:p>
        </p:txBody>
      </p:sp>
      <p:sp>
        <p:nvSpPr>
          <p:cNvPr id="1945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802.11-08/xxxxr0</a:t>
            </a:r>
          </a:p>
        </p:txBody>
      </p:sp>
      <p:sp>
        <p:nvSpPr>
          <p:cNvPr id="1946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Clint Chaplin, Samsung Electronics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88DA73E-D53B-449D-923D-78977556481F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94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331174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2013January 2009September 2008</a:t>
            </a:r>
          </a:p>
        </p:txBody>
      </p:sp>
      <p:sp>
        <p:nvSpPr>
          <p:cNvPr id="2048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802.11-08/xxxxr0</a:t>
            </a:r>
          </a:p>
        </p:txBody>
      </p:sp>
      <p:sp>
        <p:nvSpPr>
          <p:cNvPr id="204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Clint Chaplin, Samsung Electronics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75B163C6-2692-4D3B-B409-751D5909A813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04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331174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2013January 2009September 2008</a:t>
            </a:r>
          </a:p>
        </p:txBody>
      </p:sp>
      <p:sp>
        <p:nvSpPr>
          <p:cNvPr id="215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2150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215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2151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2151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E0CF1C92-DB8F-4998-8C0A-760EDEEEB4DB}" type="slidenum">
              <a:rPr lang="en-US"/>
              <a:pPr algn="r"/>
              <a:t>94</a:t>
            </a:fld>
            <a:endParaRPr lang="en-US"/>
          </a:p>
        </p:txBody>
      </p:sp>
      <p:sp>
        <p:nvSpPr>
          <p:cNvPr id="2151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2151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2151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2151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3D71634F-7945-4B18-855F-9F75AF30EC5E}" type="slidenum">
              <a:rPr lang="en-US"/>
              <a:pPr algn="r"/>
              <a:t>94</a:t>
            </a:fld>
            <a:endParaRPr lang="en-US"/>
          </a:p>
        </p:txBody>
      </p:sp>
      <p:sp>
        <p:nvSpPr>
          <p:cNvPr id="21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1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331174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2013January 2009September 2008</a:t>
            </a:r>
          </a:p>
        </p:txBody>
      </p:sp>
      <p:sp>
        <p:nvSpPr>
          <p:cNvPr id="2253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2253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225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2253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2253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4EC200BC-2711-4368-A743-33C374C8233E}" type="slidenum">
              <a:rPr lang="en-US"/>
              <a:pPr algn="r"/>
              <a:t>95</a:t>
            </a:fld>
            <a:endParaRPr lang="en-US"/>
          </a:p>
        </p:txBody>
      </p:sp>
      <p:sp>
        <p:nvSpPr>
          <p:cNvPr id="2253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2253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2253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2253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0BDBDB42-101A-42B4-B78F-E92DE27E93AD}" type="slidenum">
              <a:rPr lang="en-US"/>
              <a:pPr algn="r"/>
              <a:t>95</a:t>
            </a:fld>
            <a:endParaRPr lang="en-US"/>
          </a:p>
        </p:txBody>
      </p:sp>
      <p:sp>
        <p:nvSpPr>
          <p:cNvPr id="22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2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331174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2013January 2009September 2008</a:t>
            </a:r>
          </a:p>
        </p:txBody>
      </p:sp>
      <p:sp>
        <p:nvSpPr>
          <p:cNvPr id="2355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2355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2355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2355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2355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174682E5-8040-48B1-BC9F-782F8588481F}" type="slidenum">
              <a:rPr lang="en-US"/>
              <a:pPr algn="r"/>
              <a:t>96</a:t>
            </a:fld>
            <a:endParaRPr lang="en-US"/>
          </a:p>
        </p:txBody>
      </p:sp>
      <p:sp>
        <p:nvSpPr>
          <p:cNvPr id="2356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2356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2356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2356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464E7502-C659-4EA7-B581-0A48F91BE445}" type="slidenum">
              <a:rPr lang="en-US"/>
              <a:pPr algn="r"/>
              <a:t>96</a:t>
            </a:fld>
            <a:endParaRPr lang="en-US"/>
          </a:p>
        </p:txBody>
      </p:sp>
      <p:sp>
        <p:nvSpPr>
          <p:cNvPr id="23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3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331174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2013January 2009September 2008</a:t>
            </a:r>
          </a:p>
        </p:txBody>
      </p:sp>
      <p:sp>
        <p:nvSpPr>
          <p:cNvPr id="2457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2458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2458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2458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2458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8F859326-7407-48C0-ACDC-0C2979A68151}" type="slidenum">
              <a:rPr lang="en-US"/>
              <a:pPr algn="r"/>
              <a:t>97</a:t>
            </a:fld>
            <a:endParaRPr lang="en-US"/>
          </a:p>
        </p:txBody>
      </p:sp>
      <p:sp>
        <p:nvSpPr>
          <p:cNvPr id="245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245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2458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2458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2FFC0742-83FA-4911-B8D3-F56BD1E55C76}" type="slidenum">
              <a:rPr lang="en-US"/>
              <a:pPr algn="r"/>
              <a:t>97</a:t>
            </a:fld>
            <a:endParaRPr lang="en-US"/>
          </a:p>
        </p:txBody>
      </p:sp>
      <p:sp>
        <p:nvSpPr>
          <p:cNvPr id="24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4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0524" cy="215444"/>
          </a:xfrm>
          <a:noFill/>
        </p:spPr>
        <p:txBody>
          <a:bodyPr/>
          <a:lstStyle/>
          <a:p>
            <a:r>
              <a:rPr lang="en-US" smtClean="0"/>
              <a:t>Mar 2013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331174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2013January 2009September 2008</a:t>
            </a:r>
          </a:p>
        </p:txBody>
      </p:sp>
      <p:sp>
        <p:nvSpPr>
          <p:cNvPr id="256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2560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2560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2560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2560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762479E-CA74-49D5-874F-362F2022537D}" type="slidenum">
              <a:rPr lang="en-US"/>
              <a:pPr algn="r"/>
              <a:t>98</a:t>
            </a:fld>
            <a:endParaRPr lang="en-US"/>
          </a:p>
        </p:txBody>
      </p:sp>
      <p:sp>
        <p:nvSpPr>
          <p:cNvPr id="2560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256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2561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2561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A4CFB2FC-0391-4BF2-9BD0-A66F6266EE26}" type="slidenum">
              <a:rPr lang="en-US"/>
              <a:pPr algn="r"/>
              <a:t>98</a:t>
            </a:fld>
            <a:endParaRPr lang="en-US"/>
          </a:p>
        </p:txBody>
      </p:sp>
      <p:sp>
        <p:nvSpPr>
          <p:cNvPr id="25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5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331174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2013January 2009September 2008</a:t>
            </a:r>
          </a:p>
        </p:txBody>
      </p:sp>
      <p:sp>
        <p:nvSpPr>
          <p:cNvPr id="2662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2662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2662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2663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60B11636-26AE-455D-814B-E9FE82314451}" type="slidenum">
              <a:rPr lang="en-US"/>
              <a:pPr algn="r"/>
              <a:t>99</a:t>
            </a:fld>
            <a:endParaRPr lang="en-US"/>
          </a:p>
        </p:txBody>
      </p:sp>
      <p:sp>
        <p:nvSpPr>
          <p:cNvPr id="2663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266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2663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2663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35140EC1-B8AF-488F-A644-30D843C55999}" type="slidenum">
              <a:rPr lang="en-US"/>
              <a:pPr algn="r"/>
              <a:t>99</a:t>
            </a:fld>
            <a:endParaRPr lang="en-US"/>
          </a:p>
        </p:txBody>
      </p:sp>
      <p:sp>
        <p:nvSpPr>
          <p:cNvPr id="26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6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331174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2013January 2009September 2008</a:t>
            </a:r>
          </a:p>
        </p:txBody>
      </p:sp>
      <p:sp>
        <p:nvSpPr>
          <p:cNvPr id="2765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2765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2765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2765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2765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4CAA8AE8-D726-42C0-9B9B-1471762C0BA0}" type="slidenum">
              <a:rPr lang="en-US"/>
              <a:pPr algn="r"/>
              <a:t>100</a:t>
            </a:fld>
            <a:endParaRPr lang="en-US"/>
          </a:p>
        </p:txBody>
      </p:sp>
      <p:sp>
        <p:nvSpPr>
          <p:cNvPr id="2765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2765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2765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2765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EA952948-B89A-4D23-B91B-CE86E2357A61}" type="slidenum">
              <a:rPr lang="en-US"/>
              <a:pPr algn="r"/>
              <a:t>100</a:t>
            </a:fld>
            <a:endParaRPr lang="en-US"/>
          </a:p>
        </p:txBody>
      </p:sp>
      <p:sp>
        <p:nvSpPr>
          <p:cNvPr id="27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7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331174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2013January 2009September 2008</a:t>
            </a:r>
          </a:p>
        </p:txBody>
      </p:sp>
      <p:sp>
        <p:nvSpPr>
          <p:cNvPr id="2867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2867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2867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2867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2867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DAA1DDB9-5087-423F-8997-5235FDB2A571}" type="slidenum">
              <a:rPr lang="en-US"/>
              <a:pPr algn="r"/>
              <a:t>101</a:t>
            </a:fld>
            <a:endParaRPr lang="en-US"/>
          </a:p>
        </p:txBody>
      </p:sp>
      <p:sp>
        <p:nvSpPr>
          <p:cNvPr id="2868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2868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2868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2868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E35F8D5-DCE0-4D51-8116-E1EDC37795F9}" type="slidenum">
              <a:rPr lang="en-US"/>
              <a:pPr algn="r"/>
              <a:t>101</a:t>
            </a:fld>
            <a:endParaRPr lang="en-US"/>
          </a:p>
        </p:txBody>
      </p:sp>
      <p:sp>
        <p:nvSpPr>
          <p:cNvPr id="28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8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331174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2013January 2009September 2008</a:t>
            </a:r>
          </a:p>
        </p:txBody>
      </p:sp>
      <p:sp>
        <p:nvSpPr>
          <p:cNvPr id="2969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2970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2970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2970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auto">
          <a:xfrm>
            <a:off x="3193049" y="9000621"/>
            <a:ext cx="501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2A75E515-97FD-4B2D-8BE6-1BCDC337C829}" type="slidenum">
              <a:rPr lang="en-US"/>
              <a:pPr algn="r"/>
              <a:t>102</a:t>
            </a:fld>
            <a:endParaRPr lang="en-US"/>
          </a:p>
        </p:txBody>
      </p:sp>
      <p:sp>
        <p:nvSpPr>
          <p:cNvPr id="2970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2970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2970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29707" name="Rectangle 7"/>
          <p:cNvSpPr txBox="1">
            <a:spLocks noGrp="1" noChangeArrowheads="1"/>
          </p:cNvSpPr>
          <p:nvPr/>
        </p:nvSpPr>
        <p:spPr bwMode="auto">
          <a:xfrm>
            <a:off x="3193049" y="9000621"/>
            <a:ext cx="501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1BCF5302-2D95-4B1B-A69F-0A2936A2DBF3}" type="slidenum">
              <a:rPr lang="en-US"/>
              <a:pPr algn="r"/>
              <a:t>102</a:t>
            </a:fld>
            <a:endParaRPr lang="en-US"/>
          </a:p>
        </p:txBody>
      </p:sp>
      <p:sp>
        <p:nvSpPr>
          <p:cNvPr id="29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9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331174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2013January 2009September 2008</a:t>
            </a:r>
          </a:p>
        </p:txBody>
      </p:sp>
      <p:sp>
        <p:nvSpPr>
          <p:cNvPr id="3072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3072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3072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3072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3072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DCC4400A-2AAE-45C3-8C3E-0E6B6AF24395}" type="slidenum">
              <a:rPr lang="en-US"/>
              <a:pPr algn="r"/>
              <a:t>103</a:t>
            </a:fld>
            <a:endParaRPr lang="en-US"/>
          </a:p>
        </p:txBody>
      </p:sp>
      <p:sp>
        <p:nvSpPr>
          <p:cNvPr id="3072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3072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3073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3073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71FD92DC-D5A3-4C69-A638-EF026747A275}" type="slidenum">
              <a:rPr lang="en-US"/>
              <a:pPr algn="r"/>
              <a:t>103</a:t>
            </a:fld>
            <a:endParaRPr lang="en-US"/>
          </a:p>
        </p:txBody>
      </p:sp>
      <p:sp>
        <p:nvSpPr>
          <p:cNvPr id="30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0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331174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2013January 2009September 2008</a:t>
            </a:r>
          </a:p>
        </p:txBody>
      </p:sp>
      <p:sp>
        <p:nvSpPr>
          <p:cNvPr id="3174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3174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3174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3175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3175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0FF7A3BD-E97F-4756-A14B-B2DAD43F8423}" type="slidenum">
              <a:rPr lang="en-US"/>
              <a:pPr algn="r"/>
              <a:t>104</a:t>
            </a:fld>
            <a:endParaRPr lang="en-US"/>
          </a:p>
        </p:txBody>
      </p:sp>
      <p:sp>
        <p:nvSpPr>
          <p:cNvPr id="3175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3175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3175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3175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7F2CE7DC-ADDC-4E74-9F40-1F385D7AF29F}" type="slidenum">
              <a:rPr lang="en-US"/>
              <a:pPr algn="r"/>
              <a:t>104</a:t>
            </a:fld>
            <a:endParaRPr lang="en-US"/>
          </a:p>
        </p:txBody>
      </p:sp>
      <p:sp>
        <p:nvSpPr>
          <p:cNvPr id="31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1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331174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2013January 2009September 2008</a:t>
            </a:r>
          </a:p>
        </p:txBody>
      </p:sp>
      <p:sp>
        <p:nvSpPr>
          <p:cNvPr id="3277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3277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3277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3277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3277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14CB1D29-E6C1-45F6-BDE7-25071E91A034}" type="slidenum">
              <a:rPr lang="en-US"/>
              <a:pPr algn="r"/>
              <a:t>105</a:t>
            </a:fld>
            <a:endParaRPr lang="en-US"/>
          </a:p>
        </p:txBody>
      </p:sp>
      <p:sp>
        <p:nvSpPr>
          <p:cNvPr id="3277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3277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3277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3277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2ADC8972-55C8-4620-9095-D1A7B3824328}" type="slidenum">
              <a:rPr lang="en-US"/>
              <a:pPr algn="r"/>
              <a:t>105</a:t>
            </a:fld>
            <a:endParaRPr lang="en-US"/>
          </a:p>
        </p:txBody>
      </p:sp>
      <p:sp>
        <p:nvSpPr>
          <p:cNvPr id="32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2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331174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2013January 2009September 2008</a:t>
            </a:r>
          </a:p>
        </p:txBody>
      </p:sp>
      <p:sp>
        <p:nvSpPr>
          <p:cNvPr id="3379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802.11-08/xxxxr0</a:t>
            </a:r>
          </a:p>
        </p:txBody>
      </p:sp>
      <p:sp>
        <p:nvSpPr>
          <p:cNvPr id="3379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Clint Chaplin, Samsung Electronics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7839C109-1EEF-48E8-8B29-B194414D3AA4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3380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3380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3380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3380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C08A93C4-AC0A-4F50-9919-2CA44C65B1D8}" type="slidenum">
              <a:rPr lang="en-US"/>
              <a:pPr algn="r"/>
              <a:t>106</a:t>
            </a:fld>
            <a:endParaRPr lang="en-US"/>
          </a:p>
        </p:txBody>
      </p:sp>
      <p:sp>
        <p:nvSpPr>
          <p:cNvPr id="33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3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4CD7F8F-B5C0-4380-A271-9E516E7CC664}" type="slidenum">
              <a:rPr lang="en-US" smtClean="0"/>
              <a:pPr>
                <a:defRPr/>
              </a:pPr>
              <a:t>107</a:t>
            </a:fld>
            <a:endParaRPr lang="en-US" smtClean="0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AE07503-9338-40F3-9542-64C4F6343EC2}" type="slidenum">
              <a:rPr lang="en-US" smtClean="0"/>
              <a:pPr>
                <a:defRPr/>
              </a:pPr>
              <a:t>108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0493" y="9001125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0493" y="9001125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0493" y="9001125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0493" y="9001125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0493" y="9001125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802.11-13/0386r0</a:t>
            </a:r>
            <a:endParaRPr lang="en-GB" sz="1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2013</a:t>
            </a:r>
            <a:endParaRPr lang="en-GB" sz="1400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16802" y="9001125"/>
            <a:ext cx="189667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dirty="0" smtClean="0"/>
              <a:t>Stephen McCann, RIM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Page </a:t>
            </a:r>
            <a:fld id="{AAF87627-7236-4E2D-A424-50C37E5DC3A3}" type="slidenum">
              <a:rPr lang="en-GB" smtClean="0"/>
              <a:pPr/>
              <a:t>13</a:t>
            </a:fld>
            <a:endParaRPr lang="en-GB" dirty="0" smtClean="0"/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802.11-13/0386r0</a:t>
            </a:r>
            <a:endParaRPr lang="en-GB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2013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16802" y="9001125"/>
            <a:ext cx="189667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3A6E441-A544-4AAC-A083-E2E0319E2BD2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F5DBBF94-17B0-4983-A36A-09B6DE690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802.11-13/0214r1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5/documents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5.bin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8/dcn/13/18-13-0016-00-0000-final-reply-comments-to-fcc-tv-band-incentive-auction-nprm.do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3/18-13-0035-02-0000-proposed-cont-to-itu-r-wp-5d-update-of-wirelessman-advanced-rit-of-rec-itu-r-m-2012-meeting-y-2.zip" TargetMode="External"/><Relationship Id="rId2" Type="http://schemas.openxmlformats.org/officeDocument/2006/relationships/hyperlink" Target="https://mentor.ieee.org/802.18/dcn/13/18-13-0034-01-0000-proposed-ls-to-itu-r-wp-5d-update-toward-rec-itu-r-m-1457-12-meeting-x-notification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8/dcn/13/18-13-0038-03-0000-ieee-802-input-to-wp5a-on-5-ghz.docx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3/18-13-0037-01-0000-proposed-statement-to-bbf-response-to-liaison-of-8-march-on-performance-measurements-architecture.docx" TargetMode="External"/><Relationship Id="rId2" Type="http://schemas.openxmlformats.org/officeDocument/2006/relationships/hyperlink" Target="https://mentor.ieee.org/802.18/dcn/13/18-13-0036-00-0000-proposed-statement-to-ietf-lmap-on-ieee-p802-16-3-activity.docx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oleObject16.bin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OmniRANsg/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omniran/dcn/13/omniran-13-0014-02-ecsg-march-2013-orlando-agenda.pptx" TargetMode="External"/><Relationship Id="rId4" Type="http://schemas.openxmlformats.org/officeDocument/2006/relationships/hyperlink" Target="https://mentor.ieee.org/omniran/document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0385-00-0000-high-efficiency-wlan-press-release.do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13/11-13-0287-01-0wng-beyond-802-11ac-a-very-high-capacity-wlan.pptx" TargetMode="External"/><Relationship Id="rId3" Type="http://schemas.openxmlformats.org/officeDocument/2006/relationships/hyperlink" Target="https://mentor.ieee.org/802.11/dcn/13/11-13-0340-02-0wng-agenda-for-march-2013.ppt" TargetMode="External"/><Relationship Id="rId7" Type="http://schemas.openxmlformats.org/officeDocument/2006/relationships/hyperlink" Target="https://mentor.ieee.org/802.11/dcn/13/11-13-0309-00-0wng-next-gen-wlan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3/11-13-0343-00-0wng-operator-oriented-wi-fi.pptx" TargetMode="External"/><Relationship Id="rId5" Type="http://schemas.openxmlformats.org/officeDocument/2006/relationships/hyperlink" Target="https://mentor.ieee.org/802.11/dcn/13/11-13-0313-00-0wng-usage-models-for-next-generation-wi-fi.pptx" TargetMode="External"/><Relationship Id="rId10" Type="http://schemas.openxmlformats.org/officeDocument/2006/relationships/hyperlink" Target="https://mentor.ieee.org/802.11/dcn/13/11-13-0339-10-0wng-high-efficiency-wlan-straw-poll.ppt" TargetMode="External"/><Relationship Id="rId4" Type="http://schemas.openxmlformats.org/officeDocument/2006/relationships/hyperlink" Target="https://mentor.ieee.org/802.11/dcn/13/11-13-0314-00-0wng-on-future-enhancements-to-802-11-technology.pptx" TargetMode="External"/><Relationship Id="rId9" Type="http://schemas.openxmlformats.org/officeDocument/2006/relationships/hyperlink" Target="https://mentor.ieee.org/802.11/dcn/13/11-13-0331-05-0wng-high-efficiency-wifi.pp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3/11-13-0352-00-0wng-wng-meeting-minutes-orlando-mar2013.do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0115-03-0arc-considerations-on-ap-architectural-models.do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2/11-12-1454-08-0jtc-proposal-for-sc6-contribution-process.ppt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2/11-12-1454-08-0jtc-proposal-for-sc6-contribution-process.pptx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3/11-13-0336-05-0jtc-proposed-response-to-802-1x-comments.doc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3/11-13-0336-05-0jtc-proposed-response-to-802-1x-comments.do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3/11-13-0337-04-0jtc-proposed-response-to-802-1ae-comments.doc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3/11-13-0337-04-0jtc-proposed-response-to-802-1ae-comments.doc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8/dcn/13/18-13-0027-00-0000-korea-submission-to-itu-r-wp5d-technical-feasibility-of-imt-in-the-bands-above-6-ghz.docx" TargetMode="External"/><Relationship Id="rId13" Type="http://schemas.openxmlformats.org/officeDocument/2006/relationships/hyperlink" Target="https://mentor.ieee.org/802.11/dcn/13/11-13-0349-00-0reg-industry-outine-for-nprm-fcc-13-22.docx" TargetMode="External"/><Relationship Id="rId3" Type="http://schemas.openxmlformats.org/officeDocument/2006/relationships/hyperlink" Target="http://transition.fcc.gov/Daily_Releases/Daily_Business/2012/db1212/FCC-12-148A1.pdf" TargetMode="External"/><Relationship Id="rId7" Type="http://schemas.openxmlformats.org/officeDocument/2006/relationships/hyperlink" Target="http://docbox.etsi.org/BRAN/BRAN/70-Draft/EN301598/0060010/BRAN-0060010v0016.doc" TargetMode="External"/><Relationship Id="rId12" Type="http://schemas.openxmlformats.org/officeDocument/2006/relationships/hyperlink" Target="https://mentor.ieee.org/802.18/dcn/13/18-13-0038-03-0000-ieee-802-input-to-wp5a-on-5-ghz.docx" TargetMode="External"/><Relationship Id="rId17" Type="http://schemas.openxmlformats.org/officeDocument/2006/relationships/hyperlink" Target="https://mentor.ieee.org/802.11/dcn/13/11-13-0362-01-0reg-beamfoming-array-gain-to-intended-and-unintended-users.ppt" TargetMode="External"/><Relationship Id="rId2" Type="http://schemas.openxmlformats.org/officeDocument/2006/relationships/hyperlink" Target="http://transition.fcc.gov/Daily_Releases/Daily_Business/2012/db1002/FCC-12-118A1.pdf" TargetMode="External"/><Relationship Id="rId16" Type="http://schemas.openxmlformats.org/officeDocument/2006/relationships/hyperlink" Target="https://mentor.ieee.org/802.11/dcn/13/11-13-0364-01-0reg-txbf-antenna-gain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8/dcn/13/18-13-0028-00-0000-fcc-authorizes-tvws-database-service-to-unlicensed-devices-in-usa.docx" TargetMode="External"/><Relationship Id="rId11" Type="http://schemas.openxmlformats.org/officeDocument/2006/relationships/hyperlink" Target="https://mentor.ieee.org/802.18/dcn/13/18-13-0022-00-0000-itu-r-wp-5a-liaison-m-1651-update.doc" TargetMode="External"/><Relationship Id="rId5" Type="http://schemas.openxmlformats.org/officeDocument/2006/relationships/hyperlink" Target="https://mentor.ieee.org/802.18/dcn/13/18-13-0030-00-0000-fcc-request-for-comment-wrc-15-recommendations.doc" TargetMode="External"/><Relationship Id="rId15" Type="http://schemas.openxmlformats.org/officeDocument/2006/relationships/hyperlink" Target="https://mentor.ieee.org/802.11/dcn/13/11-13-0353-02-0reg-fcc-13-49-comment-framework.doc" TargetMode="External"/><Relationship Id="rId10" Type="http://schemas.openxmlformats.org/officeDocument/2006/relationships/hyperlink" Target="https://mentor.ieee.org/802.18/dcn/13/18-13-0023-00-0000-itu-r-recommendation-m-1651.doc" TargetMode="External"/><Relationship Id="rId4" Type="http://schemas.openxmlformats.org/officeDocument/2006/relationships/hyperlink" Target="http://transition.fcc.gov/Daily_Releases/Daily_Business/2013/db0220/FCC-13-22A1.pdf" TargetMode="External"/><Relationship Id="rId9" Type="http://schemas.openxmlformats.org/officeDocument/2006/relationships/hyperlink" Target="https://mentor.ieee.org/802.18/dcn/13/18-13-0026-00-0000-itu-r-recommendation-f-1763.doc" TargetMode="External"/><Relationship Id="rId14" Type="http://schemas.openxmlformats.org/officeDocument/2006/relationships/hyperlink" Target="https://mentor.ieee.org/802.11/dcn/13/11-13-0350-00-0reg-nprm-fcc-13-22-dissected.doc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8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0199-03-00ac-lb191-comments-tgac-d5-0.xl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0320-01-00ac-p802-11ac-report-to-ec-on-conditional-approval-to-go-to-sponsor-ballot.pptx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11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1/11-11-1137-14-00ah-specification-framework-for-tgah.docx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0322-03-00ai-tgai-submission-list-orlando.xls" TargetMode="External"/><Relationship Id="rId2" Type="http://schemas.openxmlformats.org/officeDocument/2006/relationships/hyperlink" Target="https://mentor.ieee.org/802.11/dcn/13/11-13-0321-02-00ai-tgai-agenda-march-2013-orland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3/11-13-0323-02-00ai-tgai-experimental-test-report-of-fils.pptx" TargetMode="External"/><Relationship Id="rId5" Type="http://schemas.openxmlformats.org/officeDocument/2006/relationships/hyperlink" Target="https://mentor.ieee.org/802.11/dcn/13/11-13-0036-14-00ai-tgai-draft-review-combined-comments.xls" TargetMode="External"/><Relationship Id="rId4" Type="http://schemas.openxmlformats.org/officeDocument/2006/relationships/hyperlink" Target="https://mentor.ieee.org/802.11/dcn/13/11-13-0341-00-00ai-tgai-motion-straw-poll-march-2013-orlando.pptx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Ping.FANG@huawei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LRA@tiac.net" TargetMode="External"/><Relationship Id="rId12" Type="http://schemas.openxmlformats.org/officeDocument/2006/relationships/hyperlink" Target="mailto:henry@LOGOUT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nyoung.park@intel.com" TargetMode="External"/><Relationship Id="rId11" Type="http://schemas.openxmlformats.org/officeDocument/2006/relationships/hyperlink" Target="mailto:carlos.cordeiro@intel.com" TargetMode="External"/><Relationship Id="rId5" Type="http://schemas.openxmlformats.org/officeDocument/2006/relationships/hyperlink" Target="mailto:pecclesi@cisco.com" TargetMode="External"/><Relationship Id="rId10" Type="http://schemas.openxmlformats.org/officeDocument/2006/relationships/hyperlink" Target="mailto:alex.ashley@hotmail.co.uk" TargetMode="External"/><Relationship Id="rId4" Type="http://schemas.openxmlformats.org/officeDocument/2006/relationships/hyperlink" Target="mailto:rstacey@apple.com" TargetMode="External"/><Relationship Id="rId9" Type="http://schemas.openxmlformats.org/officeDocument/2006/relationships/hyperlink" Target="mailto:ddrgal@gmail.com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7.doc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14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C8F294A5-CC29-4CD0-9292-1798B8623704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March 2013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2013-03-22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/>
        </p:nvGraphicFramePr>
        <p:xfrm>
          <a:off x="523875" y="2276475"/>
          <a:ext cx="77724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Document" r:id="rId4" imgW="8274368" imgH="2780300" progId="Word.Document.8">
                  <p:embed/>
                </p:oleObj>
              </mc:Choice>
              <mc:Fallback>
                <p:oleObj name="Document" r:id="rId4" imgW="8274368" imgH="27803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6475"/>
                        <a:ext cx="77724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405654"/>
              </p:ext>
            </p:extLst>
          </p:nvPr>
        </p:nvGraphicFramePr>
        <p:xfrm>
          <a:off x="685800" y="1828800"/>
          <a:ext cx="7772400" cy="2566035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802.11-2011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802.11-2011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802.11-2011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802.11-2011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Feb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802.11-2011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802.11-2011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802.11-2011 Amendment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Feb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Mar </a:t>
            </a:r>
            <a:r>
              <a:rPr lang="en-US" sz="1400" b="1" dirty="0" smtClean="0"/>
              <a:t>2013</a:t>
            </a:r>
            <a:endParaRPr lang="en-US" sz="1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http://grouper.ieee.org/groups/802/11/Reports/802.11_Timelines.htm</a:t>
            </a:r>
            <a:r>
              <a:rPr lang="en-US" sz="1400" dirty="0"/>
              <a:t> </a:t>
            </a:r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6705600" y="609600"/>
            <a:ext cx="19812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11-13/0276r2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4041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FE5AB8F6-E5AA-4145-BF32-EA42C3BC1CA1}" type="slidenum">
              <a:rPr lang="en-US"/>
              <a:pPr algn="ctr"/>
              <a:t>100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2F02783E-06C2-40CC-89CF-86989DFA891F}" type="slidenum">
              <a:rPr lang="en-US">
                <a:latin typeface="+mn-lt"/>
              </a:rPr>
              <a:pPr algn="ctr">
                <a:defRPr/>
              </a:pPr>
              <a:t>100</a:t>
            </a:fld>
            <a:endParaRPr lang="en-US">
              <a:latin typeface="+mn-lt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802.15.9 Key Management Protocol</a:t>
            </a:r>
            <a:endParaRPr lang="en-US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buSzPct val="45000"/>
              <a:buFont typeface="Wingdings" pitchFamily="2" charset="2"/>
              <a:buChar char=""/>
            </a:pPr>
            <a:endParaRPr lang="en-US" b="0" smtClean="0"/>
          </a:p>
        </p:txBody>
      </p:sp>
      <p:sp>
        <p:nvSpPr>
          <p:cNvPr id="1127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713" y="6475413"/>
            <a:ext cx="25892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9/15 of 11-13/0387r0 by Al Petrick, (Jones-Petrick and Associates)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615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12291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0E5EA39C-5D9E-4A98-A910-CF0D0F2141D6}" type="slidenum">
              <a:rPr lang="en-US"/>
              <a:pPr algn="ctr"/>
              <a:t>101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6D08DE3-87D9-4451-B0A3-4DDC13B898C3}" type="slidenum">
              <a:rPr lang="en-US">
                <a:latin typeface="+mn-lt"/>
              </a:rPr>
              <a:pPr algn="ctr">
                <a:defRPr/>
              </a:pPr>
              <a:t>101</a:t>
            </a:fld>
            <a:endParaRPr lang="en-US">
              <a:latin typeface="+mn-lt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Layer 2/Mesh Under Routing (L2R) SG</a:t>
            </a:r>
            <a:endParaRPr lang="en-US" smtClean="0"/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524000"/>
            <a:ext cx="8229600" cy="4814888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/>
            </a:pPr>
            <a:r>
              <a:rPr lang="en-GB" sz="2800" b="0" dirty="0" smtClean="0">
                <a:solidFill>
                  <a:srgbClr val="000000"/>
                </a:solidFill>
                <a:ea typeface="MS PGothic" pitchFamily="34" charset="-128"/>
              </a:rPr>
              <a:t>Completed </a:t>
            </a:r>
            <a:r>
              <a:rPr lang="en-GB" sz="2800" b="0" dirty="0">
                <a:solidFill>
                  <a:srgbClr val="000000"/>
                </a:solidFill>
                <a:ea typeface="MS PGothic" pitchFamily="34" charset="-128"/>
              </a:rPr>
              <a:t>Preliminary Draft PAR and 5c</a:t>
            </a:r>
          </a:p>
          <a:p>
            <a:pPr marL="1200150" lvl="1" indent="-457200">
              <a:buSzPct val="100000"/>
              <a:buFont typeface="Arial" pitchFamily="34" charset="0"/>
              <a:buChar char="•"/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ea typeface="MS PGothic" pitchFamily="34" charset="-128"/>
              </a:rPr>
              <a:t>Preliminary Draft PAR - doc.#15-13-0231-00</a:t>
            </a:r>
          </a:p>
          <a:p>
            <a:pPr marL="1200150" lvl="1" indent="-457200">
              <a:buSzPct val="100000"/>
              <a:buFont typeface="Arial" pitchFamily="34" charset="0"/>
              <a:buChar char="•"/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ea typeface="MS PGothic" pitchFamily="34" charset="-128"/>
              </a:rPr>
              <a:t>Preliminary Draft </a:t>
            </a:r>
            <a:r>
              <a:rPr lang="en-GB" sz="2800" dirty="0" smtClean="0">
                <a:solidFill>
                  <a:srgbClr val="000000"/>
                </a:solidFill>
                <a:ea typeface="MS PGothic" pitchFamily="34" charset="-128"/>
              </a:rPr>
              <a:t>5c </a:t>
            </a:r>
            <a:r>
              <a:rPr lang="en-GB" sz="2800" dirty="0">
                <a:solidFill>
                  <a:srgbClr val="000000"/>
                </a:solidFill>
                <a:ea typeface="MS PGothic" pitchFamily="34" charset="-128"/>
              </a:rPr>
              <a:t>- doc. #</a:t>
            </a:r>
            <a:r>
              <a:rPr lang="en-GB" sz="2800" dirty="0" smtClean="0">
                <a:solidFill>
                  <a:srgbClr val="000000"/>
                </a:solidFill>
                <a:ea typeface="MS PGothic" pitchFamily="34" charset="-128"/>
              </a:rPr>
              <a:t>15-13-0232-00</a:t>
            </a:r>
            <a:endParaRPr lang="en-GB" sz="3200" dirty="0">
              <a:solidFill>
                <a:srgbClr val="000000"/>
              </a:solidFill>
              <a:ea typeface="MS PGothic" pitchFamily="34" charset="-128"/>
            </a:endParaRPr>
          </a:p>
          <a:p>
            <a:pPr marL="800100" indent="-457200">
              <a:buSzPct val="100000"/>
              <a:buFont typeface="Arial" pitchFamily="34" charset="0"/>
              <a:buChar char="•"/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/>
            </a:pPr>
            <a:r>
              <a:rPr lang="en-GB" sz="3000" b="0" dirty="0" smtClean="0">
                <a:solidFill>
                  <a:srgbClr val="000000"/>
                </a:solidFill>
                <a:ea typeface="MS PGothic" pitchFamily="34" charset="-128"/>
              </a:rPr>
              <a:t>Finalize PAR and 5c in May 2013</a:t>
            </a:r>
          </a:p>
        </p:txBody>
      </p:sp>
      <p:sp>
        <p:nvSpPr>
          <p:cNvPr id="1229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713" y="6475413"/>
            <a:ext cx="25892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10/15 of 11-13/0387r0 by Al Petrick, (Jones-Petrick and Associates)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45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13315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D2C72935-37CF-4113-B2E1-06F811378D9B}" type="slidenum">
              <a:rPr lang="en-US"/>
              <a:pPr algn="ctr"/>
              <a:t>102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98C1B70E-B4BF-410D-9EA4-27AB0A8CDBF7}" type="slidenum">
              <a:rPr lang="en-US">
                <a:latin typeface="+mn-lt"/>
              </a:rPr>
              <a:pPr algn="ctr">
                <a:defRPr/>
              </a:pPr>
              <a:t>102</a:t>
            </a:fld>
            <a:endParaRPr lang="en-US">
              <a:latin typeface="+mn-lt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Better Use of Spectrum Resources in WPANs (SRU) </a:t>
            </a:r>
            <a:r>
              <a:rPr lang="en-GB" sz="2800" smtClean="0"/>
              <a:t>IG</a:t>
            </a:r>
            <a:endParaRPr lang="en-US" sz="2800" smtClean="0"/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828800"/>
            <a:ext cx="8229600" cy="4586288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ea typeface="ＭＳ Ｐゴシック" pitchFamily="34" charset="-128"/>
              </a:rPr>
              <a:t>Heard and discussed two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ja-JP" dirty="0" smtClean="0">
                <a:latin typeface="+mn-ea"/>
              </a:rPr>
              <a:t>IG </a:t>
            </a:r>
            <a:r>
              <a:rPr lang="en-US" altLang="ja-JP" dirty="0">
                <a:latin typeface="+mn-ea"/>
              </a:rPr>
              <a:t>SRU will focus on Radio resource measurement and management</a:t>
            </a:r>
            <a:r>
              <a:rPr lang="ja-JP" altLang="en-US" dirty="0">
                <a:latin typeface="+mn-ea"/>
              </a:rPr>
              <a:t> </a:t>
            </a:r>
            <a:r>
              <a:rPr lang="en-US" altLang="ja-JP" dirty="0">
                <a:latin typeface="+mn-ea"/>
              </a:rPr>
              <a:t>(RRMM) for drafting PAR and </a:t>
            </a:r>
            <a:r>
              <a:rPr lang="en-US" altLang="ja-JP" dirty="0" smtClean="0">
                <a:latin typeface="+mn-ea"/>
              </a:rPr>
              <a:t>5C in May 2013. </a:t>
            </a:r>
          </a:p>
        </p:txBody>
      </p:sp>
      <p:sp>
        <p:nvSpPr>
          <p:cNvPr id="133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713" y="6475413"/>
            <a:ext cx="25892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11/15 of 11-13/0387r0 by Al Petrick, (Jones-Petrick and Associates)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663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25F0E8F8-4EA0-48BE-B742-5EF590056809}" type="slidenum">
              <a:rPr lang="en-US"/>
              <a:pPr algn="ctr"/>
              <a:t>103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DE3ADF0A-5733-431D-A3CD-DC73472EEE0F}" type="slidenum">
              <a:rPr lang="en-US">
                <a:latin typeface="+mn-lt"/>
              </a:rPr>
              <a:pPr algn="ctr">
                <a:defRPr/>
              </a:pPr>
              <a:t>103</a:t>
            </a:fld>
            <a:endParaRPr lang="en-US">
              <a:latin typeface="+mn-lt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THz IG</a:t>
            </a:r>
            <a:endParaRPr lang="en-US" smtClean="0"/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/>
              <a:t>Heard 5 technical presentations</a:t>
            </a:r>
          </a:p>
          <a:p>
            <a:pPr lvl="1">
              <a:defRPr/>
            </a:pPr>
            <a:r>
              <a:rPr lang="en-US" dirty="0" smtClean="0"/>
              <a:t>MAC layer, Optical interconnects, Study Group formation, </a:t>
            </a:r>
            <a:r>
              <a:rPr lang="en-US" dirty="0">
                <a:ea typeface="Batang"/>
              </a:rPr>
              <a:t>Propagation Aspects of Terahertz Outdoor Fixed Wireless </a:t>
            </a:r>
            <a:r>
              <a:rPr lang="en-US" dirty="0" smtClean="0">
                <a:ea typeface="Batang"/>
              </a:rPr>
              <a:t>Links.</a:t>
            </a:r>
          </a:p>
          <a:p>
            <a:pPr>
              <a:defRPr/>
            </a:pPr>
            <a:r>
              <a:rPr lang="de-DE" b="0" dirty="0">
                <a:solidFill>
                  <a:srgbClr val="000000"/>
                </a:solidFill>
              </a:rPr>
              <a:t>Update of the Technical Expectations Document  (11/0745r7</a:t>
            </a:r>
            <a:r>
              <a:rPr lang="de-DE" b="0" dirty="0" smtClean="0">
                <a:solidFill>
                  <a:srgbClr val="000000"/>
                </a:solidFill>
              </a:rPr>
              <a:t>)</a:t>
            </a:r>
          </a:p>
          <a:p>
            <a:pPr marL="342900" lvl="2" indent="-342900">
              <a:defRPr/>
            </a:pPr>
            <a:r>
              <a:rPr lang="de-DE" sz="2400" dirty="0" smtClean="0">
                <a:solidFill>
                  <a:srgbClr val="000000"/>
                </a:solidFill>
              </a:rPr>
              <a:t>Discussed </a:t>
            </a:r>
            <a:r>
              <a:rPr lang="de-DE" sz="2400" dirty="0">
                <a:solidFill>
                  <a:srgbClr val="000000"/>
                </a:solidFill>
              </a:rPr>
              <a:t>spinning-off a Study Group on </a:t>
            </a:r>
            <a:r>
              <a:rPr lang="en-US" sz="2400" dirty="0" smtClean="0">
                <a:solidFill>
                  <a:srgbClr val="000000"/>
                </a:solidFill>
              </a:rPr>
              <a:t>“Beam </a:t>
            </a:r>
            <a:r>
              <a:rPr lang="en-US" sz="2400" dirty="0">
                <a:solidFill>
                  <a:srgbClr val="000000"/>
                </a:solidFill>
              </a:rPr>
              <a:t>switchable wireless point-to-point 40/100 </a:t>
            </a:r>
            <a:r>
              <a:rPr lang="en-US" sz="2400" dirty="0" err="1">
                <a:solidFill>
                  <a:srgbClr val="000000"/>
                </a:solidFill>
              </a:rPr>
              <a:t>Gbps</a:t>
            </a:r>
            <a:r>
              <a:rPr lang="en-US" sz="2400" dirty="0">
                <a:solidFill>
                  <a:srgbClr val="000000"/>
                </a:solidFill>
              </a:rPr>
              <a:t> links</a:t>
            </a:r>
            <a:r>
              <a:rPr lang="en-US" sz="2400" dirty="0" smtClean="0">
                <a:solidFill>
                  <a:srgbClr val="000000"/>
                </a:solidFill>
              </a:rPr>
              <a:t>”</a:t>
            </a:r>
          </a:p>
          <a:p>
            <a:pPr marL="342900" lvl="2" indent="-342900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Next meeting in July 2013</a:t>
            </a:r>
            <a:endParaRPr lang="de-DE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de-DE" b="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dirty="0" smtClean="0">
              <a:ea typeface="Batang"/>
            </a:endParaRPr>
          </a:p>
          <a:p>
            <a:pPr>
              <a:defRPr/>
            </a:pPr>
            <a:endParaRPr lang="en-US" b="0" dirty="0" smtClean="0"/>
          </a:p>
          <a:p>
            <a:pPr marL="0" indent="0">
              <a:buFontTx/>
              <a:buNone/>
              <a:defRPr/>
            </a:pPr>
            <a:r>
              <a:rPr lang="en-US" sz="2800" b="0" dirty="0"/>
              <a:t>	</a:t>
            </a:r>
            <a:endParaRPr lang="de-DE" sz="7200" dirty="0" smtClean="0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713" y="6475413"/>
            <a:ext cx="25892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12/15 of 11-13/0387r0 by Al Petrick, (Jones-Petrick and Associates)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311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9ACE4040-2A22-4DB8-BD83-D04C1736DB22}" type="slidenum">
              <a:rPr lang="en-US"/>
              <a:pPr algn="ctr"/>
              <a:t>104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74A0F92B-4C8D-4A99-BF2B-5ADF5182B78F}" type="slidenum">
              <a:rPr lang="en-US">
                <a:latin typeface="+mn-lt"/>
              </a:rPr>
              <a:pPr algn="ctr">
                <a:defRPr/>
              </a:pPr>
              <a:t>104</a:t>
            </a:fld>
            <a:endParaRPr lang="en-US">
              <a:latin typeface="+mn-lt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WNG SC</a:t>
            </a:r>
            <a:endParaRPr lang="en-US" smtClean="0"/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800" b="0" smtClean="0"/>
              <a:t>Review two (2) technical presentations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800" smtClean="0"/>
              <a:t>Launching a SG on THz by Thomas Kürner (15-13-0139-01)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800" smtClean="0"/>
              <a:t>Review and Amendment of IEEE802.15.6 BAN to Focus on Dependable Wireless BAN of Things by Prof Ryuji Kohno (15-12-0192-01)</a:t>
            </a:r>
          </a:p>
          <a:p>
            <a:pPr marL="457200" indent="-457200">
              <a:spcBef>
                <a:spcPct val="0"/>
              </a:spcBef>
            </a:pPr>
            <a:endParaRPr lang="en-US" sz="2800" b="0" smtClean="0"/>
          </a:p>
        </p:txBody>
      </p:sp>
      <p:sp>
        <p:nvSpPr>
          <p:cNvPr id="153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713" y="6475413"/>
            <a:ext cx="25892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13/15 of 11-13/0387r0 by Al Petrick, (Jones-Petrick and Associates)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765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3D06C7DB-24D7-40BA-B940-A41495D69B83}" type="slidenum">
              <a:rPr lang="en-US"/>
              <a:pPr algn="ctr"/>
              <a:t>105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C0F5558D-BBFB-4977-AB3A-CE3920AACC82}" type="slidenum">
              <a:rPr lang="en-US">
                <a:latin typeface="+mn-lt"/>
              </a:rPr>
              <a:pPr algn="ctr">
                <a:defRPr/>
              </a:pPr>
              <a:t>105</a:t>
            </a:fld>
            <a:endParaRPr lang="en-US">
              <a:latin typeface="+mn-lt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Maintenance SC</a:t>
            </a:r>
            <a:endParaRPr lang="en-US" smtClean="0"/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Reviewed document (doc 15-13-0194-01) “</a:t>
            </a:r>
            <a:r>
              <a:rPr lang="en-US" b="0" dirty="0"/>
              <a:t>802.15.4 use by external SDOs” </a:t>
            </a:r>
          </a:p>
          <a:p>
            <a:pPr>
              <a:defRPr/>
            </a:pPr>
            <a:r>
              <a:rPr lang="en-US" sz="2000" b="0" dirty="0" smtClean="0"/>
              <a:t>The IEEE 802.15 Work Group (WG) is in the process of </a:t>
            </a:r>
            <a:r>
              <a:rPr lang="en-US" sz="2000" b="0" u="sng" dirty="0" smtClean="0"/>
              <a:t>considering a number of significant changes</a:t>
            </a:r>
            <a:r>
              <a:rPr lang="en-US" sz="2000" b="0" dirty="0" smtClean="0"/>
              <a:t> to the 802.15.4 standard, Low-Rate Wireless Personal Area Networks (LR-WPANs), and is soliciting input from all Standard Development Organizations (SDOs), businesses, and individuals that would be impacted by these changes.  The changes are described in his presentation and summarized here: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0" dirty="0" smtClean="0"/>
              <a:t>Using a Frame Type ID value as an extension to indicate following bits are new Frame types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0" dirty="0"/>
              <a:t>R</a:t>
            </a:r>
            <a:r>
              <a:rPr lang="en-US" sz="2000" b="0" dirty="0" smtClean="0"/>
              <a:t>estructuring Information Element IDs to allow IDs to be assigned to external SDOs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0" dirty="0"/>
              <a:t>C</a:t>
            </a:r>
            <a:r>
              <a:rPr lang="en-US" sz="2000" b="0" dirty="0" smtClean="0"/>
              <a:t>hanging the order of the Information Element length and type fields. </a:t>
            </a:r>
            <a:endParaRPr lang="en-US" sz="2000" b="0" dirty="0"/>
          </a:p>
        </p:txBody>
      </p:sp>
      <p:sp>
        <p:nvSpPr>
          <p:cNvPr id="1639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713" y="6475413"/>
            <a:ext cx="25892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14/15 of 11-13/0387r0 by Al Petrick, (Jones-Petrick and Associates)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179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0CFE7F6-9076-49AD-88D0-53F46EC8F40C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79729E96-21B8-46C7-8B72-A8F79FB34E2E}" type="slidenum">
              <a:rPr lang="en-US">
                <a:latin typeface="+mn-lt"/>
              </a:rPr>
              <a:pPr algn="ctr">
                <a:defRPr/>
              </a:pPr>
              <a:t>106</a:t>
            </a:fld>
            <a:endParaRPr lang="en-US">
              <a:latin typeface="+mn-lt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mtClean="0"/>
              <a:t>This document</a:t>
            </a:r>
          </a:p>
          <a:p>
            <a:r>
              <a:rPr lang="en-US" smtClean="0"/>
              <a:t>All Documents</a:t>
            </a:r>
          </a:p>
          <a:p>
            <a:pPr lvl="1"/>
            <a:r>
              <a:rPr lang="en-US" smtClean="0">
                <a:hlinkClick r:id="rId3"/>
              </a:rPr>
              <a:t>https://mentor.ieee.org/802.15/documents</a:t>
            </a:r>
            <a:endParaRPr lang="en-US" smtClean="0"/>
          </a:p>
          <a:p>
            <a:pPr lvl="2"/>
            <a:r>
              <a:rPr lang="en-US" sz="1400" smtClean="0"/>
              <a:t>Current draft is in the members-only area</a:t>
            </a:r>
          </a:p>
          <a:p>
            <a:pPr lvl="3"/>
            <a:r>
              <a:rPr lang="en-US" smtClean="0"/>
              <a:t>http://www.ieee802.org/15  </a:t>
            </a:r>
            <a:r>
              <a:rPr lang="en-US" sz="1400" smtClean="0">
                <a:sym typeface="Wingdings" pitchFamily="2" charset="2"/>
              </a:rPr>
              <a:t>  </a:t>
            </a:r>
            <a:r>
              <a:rPr lang="en-US" sz="1400" u="sng" smtClean="0">
                <a:sym typeface="Wingdings" pitchFamily="2" charset="2"/>
              </a:rPr>
              <a:t>Members_Only_Area</a:t>
            </a:r>
            <a:endParaRPr lang="en-US" sz="1400" u="sng" smtClean="0"/>
          </a:p>
          <a:p>
            <a:pPr lvl="3"/>
            <a:r>
              <a:rPr lang="en-US" smtClean="0"/>
              <a:t>802.11 members log in using </a:t>
            </a:r>
            <a:r>
              <a:rPr lang="en-US" smtClean="0">
                <a:solidFill>
                  <a:srgbClr val="FF0000"/>
                </a:solidFill>
              </a:rPr>
              <a:t>802.11</a:t>
            </a:r>
            <a:r>
              <a:rPr lang="en-US" smtClean="0"/>
              <a:t> username and password</a:t>
            </a:r>
          </a:p>
        </p:txBody>
      </p:sp>
      <p:sp>
        <p:nvSpPr>
          <p:cNvPr id="174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713" y="6475413"/>
            <a:ext cx="25892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15/15 of 11-13/0387r0 by Al Petrick, (Jones-Petrick and Associates)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917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79027C2-CCF6-41A7-A170-11C459037D50}" type="slidenum">
              <a:rPr lang="en-US" smtClean="0"/>
              <a:pPr>
                <a:defRPr/>
              </a:pPr>
              <a:t>107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smtClean="0"/>
              <a:t>RR-TAG (802.18) to 802.11 Liaison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2013-03-22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9588" y="3067050"/>
          <a:ext cx="8021637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Document" r:id="rId4" imgW="8360368" imgH="2658085" progId="Word.Document.8">
                  <p:embed/>
                </p:oleObj>
              </mc:Choice>
              <mc:Fallback>
                <p:oleObj name="Document" r:id="rId4" imgW="8360368" imgH="265808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3067050"/>
                        <a:ext cx="8021637" cy="253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11-13/0376r0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2982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01AA2B2-1EE6-434F-95F0-2C3EBC17606D}" type="slidenum">
              <a:rPr lang="en-US" smtClean="0"/>
              <a:pPr>
                <a:defRPr/>
              </a:pPr>
              <a:t>108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liaison report from the RR-TAG for the March 2013 IEEE 802.11 Plenary in Orlando.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11-13/0376r0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2438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3665D4-EEB2-4492-9C56-D47C0819147E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sz="2800" smtClean="0"/>
              <a:t>FCC Documents Reviewed </a:t>
            </a:r>
            <a:br>
              <a:rPr lang="en-GB" sz="2800" smtClean="0"/>
            </a:br>
            <a:r>
              <a:rPr lang="en-GB" sz="2800" smtClean="0"/>
              <a:t>and Approved by the RR-TAG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14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There were no documents approved for submission to the FCC at this meeting.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RR-TAG expects to finalize and approve comments to the FCC 5 GHz U-NII Band Rules Revision NRPM at a teleconference meeting to be held on </a:t>
            </a:r>
            <a:r>
              <a:rPr lang="en-GB" sz="2000" b="0" smtClean="0"/>
              <a:t>on Friday April 19th, at 1:00 PM </a:t>
            </a:r>
            <a:r>
              <a:rPr lang="en-US" sz="2000" b="0" smtClean="0"/>
              <a:t>ET.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smtClean="0"/>
              <a:t>Link to NPRM: </a:t>
            </a:r>
            <a:r>
              <a:rPr lang="en-US" sz="1600" smtClean="0">
                <a:hlinkClick r:id="rId2"/>
              </a:rPr>
              <a:t>18-13/016r0</a:t>
            </a:r>
            <a:endParaRPr lang="en-US" sz="1600" smtClean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endParaRPr lang="en-US" sz="120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11-13/0376r0 by John Notor, Notor Research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5373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62000"/>
            <a:ext cx="12954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57354"/>
              </p:ext>
            </p:extLst>
          </p:nvPr>
        </p:nvGraphicFramePr>
        <p:xfrm>
          <a:off x="457200" y="1371600"/>
          <a:ext cx="7086600" cy="373665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414421"/>
                <a:gridCol w="347579"/>
                <a:gridCol w="414421"/>
                <a:gridCol w="381000"/>
                <a:gridCol w="263357"/>
                <a:gridCol w="643021"/>
                <a:gridCol w="537408"/>
                <a:gridCol w="582863"/>
                <a:gridCol w="1173751"/>
                <a:gridCol w="9144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10.0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21-Mar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Minyoung Park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13-Nov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19-Mar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8382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Changes from  last report shown in </a:t>
            </a:r>
            <a:r>
              <a:rPr lang="en-US" b="1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2" name="Slide Number Placeholder 8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Slide </a:t>
            </a:r>
            <a:fld id="{3CC2130E-942E-44E1-91AF-4824D5157D33}" type="slidenum">
              <a:rPr lang="en-US"/>
              <a:pPr algn="ctr"/>
              <a:t>11</a:t>
            </a:fld>
            <a:endParaRPr lang="en-US"/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Mar 2013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11-13/0276r2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985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BC83771-EA8B-4259-A027-67D20E81E03A}" type="slidenum">
              <a:rPr lang="en-US"/>
              <a:pPr>
                <a:defRPr/>
              </a:pPr>
              <a:t>110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219200"/>
          </a:xfrm>
        </p:spPr>
        <p:txBody>
          <a:bodyPr/>
          <a:lstStyle/>
          <a:p>
            <a:r>
              <a:rPr lang="en-GB" sz="2800" smtClean="0"/>
              <a:t>ITU-R Documents from 802.16 </a:t>
            </a:r>
            <a:br>
              <a:rPr lang="en-GB" sz="2800" smtClean="0"/>
            </a:br>
            <a:r>
              <a:rPr lang="en-GB" sz="2800" smtClean="0"/>
              <a:t>and 802.11 REG SC </a:t>
            </a:r>
            <a:br>
              <a:rPr lang="en-GB" sz="2800" smtClean="0"/>
            </a:br>
            <a:r>
              <a:rPr lang="en-GB" sz="2800" smtClean="0"/>
              <a:t>Reviewed and Approved by the RR-TAG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3886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RR-TAG approved the following documents from 802.16 for EC review  and submission to ITU-R WP 5D: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b="1" smtClean="0"/>
              <a:t>18-13/034r1, Proposed LS to ITU-R WP 5D: Update toward Rec. ITU-R M.1457-12 (Meeting X Notification) </a:t>
            </a:r>
            <a:r>
              <a:rPr lang="en-GB" sz="1600" b="1" smtClean="0"/>
              <a:t>Link: </a:t>
            </a:r>
            <a:r>
              <a:rPr lang="en-GB" sz="1600" b="1" smtClean="0">
                <a:hlinkClick r:id="rId2"/>
              </a:rPr>
              <a:t>18-13/034r1</a:t>
            </a:r>
            <a:endParaRPr lang="en-GB" sz="1600" b="1" smtClean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b="1" smtClean="0"/>
              <a:t>18-13/035r1, Proposed Cont. to ITU-R WP 5D- Update of WirelessMAN-Advanced RIT of Rec. ITU-R M.2012 (Meeting Y+2) </a:t>
            </a:r>
            <a:r>
              <a:rPr lang="en-GB" sz="1600" b="1" smtClean="0"/>
              <a:t>Link: </a:t>
            </a:r>
            <a:r>
              <a:rPr lang="en-GB" sz="1600" b="1" smtClean="0">
                <a:hlinkClick r:id="rId3"/>
              </a:rPr>
              <a:t>18-13/035r2</a:t>
            </a:r>
            <a:endParaRPr lang="en-GB" sz="1600" b="1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000" b="0" smtClean="0"/>
              <a:t>The RR-TAG approved the following document from the 802.11 Regulatory Standing Committee for EC review and submission as an IEEE 802 document to ITU-R WP 5A: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b="1" smtClean="0"/>
              <a:t>18-13/038r3, IEEE 802 Input to WP5A on 5 GHz Link: </a:t>
            </a:r>
            <a:r>
              <a:rPr lang="en-US" sz="1600" b="1" smtClean="0">
                <a:hlinkClick r:id="rId4"/>
              </a:rPr>
              <a:t>18-13/038r3</a:t>
            </a:r>
            <a:endParaRPr lang="en-US" sz="1600" b="1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11-13/0376r0 by John Notor, Notor Research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3652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6925712-B8E5-49E3-A53C-4418AE42250C}" type="slidenum">
              <a:rPr lang="en-US"/>
              <a:pPr>
                <a:defRPr/>
              </a:pPr>
              <a:t>111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219200"/>
          </a:xfrm>
        </p:spPr>
        <p:txBody>
          <a:bodyPr/>
          <a:lstStyle/>
          <a:p>
            <a:r>
              <a:rPr lang="en-GB" sz="2800" smtClean="0"/>
              <a:t>Other Documents Reviewed and Approved </a:t>
            </a:r>
            <a:br>
              <a:rPr lang="en-GB" sz="2800" smtClean="0"/>
            </a:br>
            <a:r>
              <a:rPr lang="en-GB" sz="2800" smtClean="0"/>
              <a:t>by the RR-TAG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3886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RR-TAG approved the following document from 802.16 for EC review  and submission to IETF, copy to the FCC: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b="1" smtClean="0"/>
              <a:t>18-13/036r0</a:t>
            </a:r>
            <a:r>
              <a:rPr lang="en-US" sz="1600" smtClean="0"/>
              <a:t>, </a:t>
            </a:r>
            <a:r>
              <a:rPr lang="en-US" sz="1600" b="1" smtClean="0"/>
              <a:t>Proposed Statement to IETF LMAP on IEEE P802.16.3 Activity </a:t>
            </a:r>
            <a:r>
              <a:rPr lang="en-GB" sz="1600" b="1" smtClean="0"/>
              <a:t>Link: </a:t>
            </a:r>
            <a:r>
              <a:rPr lang="en-GB" sz="1600" b="1" smtClean="0">
                <a:hlinkClick r:id="rId2"/>
              </a:rPr>
              <a:t>18-13/036r0</a:t>
            </a:r>
            <a:endParaRPr lang="en-GB" sz="1600" b="1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000" b="0" smtClean="0"/>
              <a:t>The RR-TAG approved the following document from 802.16 for EC review and submission to the Broadband Forum, copy to the FCC: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b="1" smtClean="0"/>
              <a:t>18-13/037r1 Proposed statement to BBF: Response to liaison of 8 March on Performance Measurements Architecture Link: </a:t>
            </a:r>
            <a:r>
              <a:rPr lang="en-US" sz="1600" b="1" smtClean="0">
                <a:hlinkClick r:id="rId3"/>
              </a:rPr>
              <a:t>18-13/037r1</a:t>
            </a:r>
            <a:endParaRPr lang="en-US" sz="1600" b="1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11-13/0376r0 by John Notor, Notor Research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1892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Liaison Report for </a:t>
            </a:r>
            <a:r>
              <a:rPr lang="en-US" dirty="0" err="1" smtClean="0"/>
              <a:t>OmniRAN</a:t>
            </a:r>
            <a:r>
              <a:rPr lang="en-US" dirty="0" smtClean="0"/>
              <a:t> EC SG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2013-03-22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318012"/>
              </p:ext>
            </p:extLst>
          </p:nvPr>
        </p:nvGraphicFramePr>
        <p:xfrm>
          <a:off x="533400" y="2565400"/>
          <a:ext cx="8231188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Document" r:id="rId5" imgW="8255000" imgH="1968500" progId="Word.Document.8">
                  <p:embed/>
                </p:oleObj>
              </mc:Choice>
              <mc:Fallback>
                <p:oleObj name="Document" r:id="rId5" imgW="8255000" imgH="1968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65400"/>
                        <a:ext cx="8231188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11-13/0357r0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4574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March 2013 IEEE 802.11 liaison report for </a:t>
            </a:r>
            <a:r>
              <a:rPr lang="en-US" dirty="0" err="1" smtClean="0"/>
              <a:t>OmniRAN</a:t>
            </a:r>
            <a:r>
              <a:rPr lang="en-US" dirty="0" smtClean="0"/>
              <a:t> EC SG.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11-13/0357r0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1495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Key Activities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r>
              <a:rPr lang="en-US" dirty="0" smtClean="0"/>
              <a:t>Currently focused on defining </a:t>
            </a:r>
            <a:r>
              <a:rPr lang="en-US" smtClean="0"/>
              <a:t>the problem </a:t>
            </a:r>
            <a:r>
              <a:rPr lang="en-US" dirty="0" smtClean="0"/>
              <a:t>statement and scope, leading to the creation of a PAR and 5C.</a:t>
            </a:r>
          </a:p>
          <a:p>
            <a:r>
              <a:rPr lang="en-US" dirty="0" smtClean="0"/>
              <a:t>Review of feedback from presentations to IETF, IEEE 802.1, and EC.</a:t>
            </a:r>
          </a:p>
          <a:p>
            <a:r>
              <a:rPr lang="en-US" dirty="0" smtClean="0"/>
              <a:t>Review </a:t>
            </a:r>
            <a:r>
              <a:rPr lang="en-US" dirty="0" err="1" smtClean="0"/>
              <a:t>OmniRAN</a:t>
            </a:r>
            <a:r>
              <a:rPr lang="en-US" dirty="0" smtClean="0"/>
              <a:t> use case proposals</a:t>
            </a:r>
          </a:p>
          <a:p>
            <a:r>
              <a:rPr lang="en-US" dirty="0" smtClean="0"/>
              <a:t>Discussion with IEEE 802.21 on the scope of </a:t>
            </a:r>
            <a:r>
              <a:rPr lang="en-US" dirty="0" err="1" smtClean="0"/>
              <a:t>OmniRAN</a:t>
            </a:r>
            <a:r>
              <a:rPr lang="en-US" dirty="0" smtClean="0"/>
              <a:t> relative to the scope of IEEE 802.21</a:t>
            </a:r>
          </a:p>
          <a:p>
            <a:r>
              <a:rPr lang="en-US" dirty="0" smtClean="0"/>
              <a:t>Liaison to 3GPP to obtain clarification on some technical aspects of SAMOG (3GPP TS 23.402)</a:t>
            </a:r>
          </a:p>
          <a:p>
            <a:r>
              <a:rPr lang="en-US" dirty="0" smtClean="0"/>
              <a:t>Request for PAR extension. 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11-13/0357r0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1128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Objectives for May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r>
              <a:rPr lang="en-US" dirty="0" smtClean="0"/>
              <a:t>Teleconferences: April 11</a:t>
            </a:r>
            <a:r>
              <a:rPr lang="en-US" baseline="30000" dirty="0" smtClean="0"/>
              <a:t>th</a:t>
            </a:r>
            <a:r>
              <a:rPr lang="en-US" dirty="0" smtClean="0"/>
              <a:t>, May 2</a:t>
            </a:r>
            <a:r>
              <a:rPr lang="en-US" baseline="30000" dirty="0" smtClean="0"/>
              <a:t>nd</a:t>
            </a:r>
            <a:r>
              <a:rPr lang="en-US" dirty="0"/>
              <a:t> </a:t>
            </a:r>
            <a:r>
              <a:rPr lang="en-US" dirty="0" smtClean="0"/>
              <a:t>at 9am – details on </a:t>
            </a:r>
            <a:r>
              <a:rPr lang="en-US" dirty="0" err="1" smtClean="0"/>
              <a:t>OmniRAN</a:t>
            </a:r>
            <a:r>
              <a:rPr lang="en-US" dirty="0" smtClean="0"/>
              <a:t> SG website</a:t>
            </a:r>
          </a:p>
          <a:p>
            <a:r>
              <a:rPr lang="en-US" dirty="0" smtClean="0"/>
              <a:t>Incorporate proposed use cases into an </a:t>
            </a:r>
            <a:r>
              <a:rPr lang="en-US" dirty="0" err="1" smtClean="0"/>
              <a:t>OmniRAN</a:t>
            </a:r>
            <a:r>
              <a:rPr lang="en-US" dirty="0" smtClean="0"/>
              <a:t> use case document</a:t>
            </a:r>
          </a:p>
          <a:p>
            <a:r>
              <a:rPr lang="en-US" dirty="0" smtClean="0"/>
              <a:t>Develop PAR submission documents</a:t>
            </a:r>
            <a:r>
              <a:rPr lang="en-US" dirty="0"/>
              <a:t> </a:t>
            </a:r>
            <a:r>
              <a:rPr lang="en-US" dirty="0" smtClean="0"/>
              <a:t>– Target PAR submission on Jun 15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11-13/0357r0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5099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website</a:t>
            </a:r>
          </a:p>
          <a:p>
            <a:pPr lvl="1"/>
            <a:r>
              <a:rPr lang="en-US" dirty="0">
                <a:hlinkClick r:id="rId3"/>
              </a:rPr>
              <a:t>http://www.ieee802.org/OmniRANsg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Document repository for </a:t>
            </a:r>
            <a:r>
              <a:rPr lang="en-US" dirty="0" err="1" smtClean="0"/>
              <a:t>OmniRAN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https://mentor.ieee.org/omniran/</a:t>
            </a:r>
            <a:r>
              <a:rPr lang="en-US" dirty="0" smtClean="0">
                <a:hlinkClick r:id="rId4"/>
              </a:rPr>
              <a:t>documents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Link to March 2013 </a:t>
            </a:r>
            <a:r>
              <a:rPr lang="en-US" dirty="0" err="1" smtClean="0"/>
              <a:t>OmniRAN</a:t>
            </a:r>
            <a:r>
              <a:rPr lang="en-US" dirty="0" smtClean="0"/>
              <a:t> Agenda:</a:t>
            </a:r>
          </a:p>
          <a:p>
            <a:pPr lvl="1"/>
            <a:r>
              <a:rPr lang="en-US" dirty="0">
                <a:hlinkClick r:id="rId5"/>
              </a:rPr>
              <a:t>https://mentor.ieee.org/omniran/dcn/13/omniran-13-0014-</a:t>
            </a:r>
            <a:r>
              <a:rPr lang="en-US" dirty="0" smtClean="0">
                <a:hlinkClick r:id="rId5"/>
              </a:rPr>
              <a:t>03-</a:t>
            </a:r>
            <a:r>
              <a:rPr lang="en-US" dirty="0">
                <a:hlinkClick r:id="rId5"/>
              </a:rPr>
              <a:t>ecsg-march-2013-orlando-</a:t>
            </a:r>
            <a:r>
              <a:rPr lang="en-US" dirty="0" smtClean="0">
                <a:hlinkClick r:id="rId5"/>
              </a:rPr>
              <a:t>agenda.pptx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11-13/0357r0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4317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dirty="0" smtClean="0"/>
              <a:t>I’m going to suggest going forward we use a single style with appropriately set tabs,  and use leading</a:t>
            </a:r>
            <a:r>
              <a:rPr lang="en-US" dirty="0" smtClean="0"/>
              <a:t> </a:t>
            </a:r>
            <a:r>
              <a:rPr lang="en-GB" dirty="0" smtClean="0"/>
              <a:t>Tabs to distinguish the syntax and description parts. (Adrian Stephens Feb 9, 2010)</a:t>
            </a:r>
          </a:p>
          <a:p>
            <a:r>
              <a:rPr lang="en-GB" dirty="0" smtClean="0"/>
              <a:t> Keep embedded figures using </a:t>
            </a:r>
            <a:r>
              <a:rPr lang="en-GB" dirty="0" err="1" smtClean="0"/>
              <a:t>visio</a:t>
            </a:r>
            <a:r>
              <a:rPr lang="en-GB" dirty="0" smtClean="0"/>
              <a:t> as long as possible</a:t>
            </a:r>
            <a:endParaRPr lang="en-US" dirty="0" smtClean="0"/>
          </a:p>
          <a:p>
            <a:pPr lvl="1"/>
            <a:r>
              <a:rPr lang="en-GB" dirty="0" smtClean="0"/>
              <a:t>Near the end of sponsor ballot,  turn these all into .</a:t>
            </a:r>
            <a:r>
              <a:rPr lang="en-GB" dirty="0" err="1" smtClean="0"/>
              <a:t>wmf</a:t>
            </a:r>
            <a:r>
              <a:rPr lang="en-GB" dirty="0" smtClean="0"/>
              <a:t> (windows meta file) format files (you can do this from </a:t>
            </a:r>
            <a:r>
              <a:rPr lang="en-GB" dirty="0" err="1" smtClean="0"/>
              <a:t>visio</a:t>
            </a:r>
            <a:r>
              <a:rPr lang="en-GB" dirty="0" smtClean="0"/>
              <a:t> using “save as”).   Keep separate files for the .</a:t>
            </a:r>
            <a:r>
              <a:rPr lang="en-GB" dirty="0" err="1" smtClean="0"/>
              <a:t>vsd</a:t>
            </a:r>
            <a:r>
              <a:rPr lang="en-GB" dirty="0" smtClean="0"/>
              <a:t> source and the .</a:t>
            </a:r>
            <a:r>
              <a:rPr lang="en-GB" dirty="0" err="1" smtClean="0"/>
              <a:t>wmf</a:t>
            </a:r>
            <a:r>
              <a:rPr lang="en-GB" dirty="0" smtClean="0"/>
              <a:t> file that is linked to from frame.</a:t>
            </a:r>
          </a:p>
          <a:p>
            <a:r>
              <a:rPr lang="en-GB" dirty="0" smtClean="0"/>
              <a:t>Frame templates for </a:t>
            </a:r>
            <a:r>
              <a:rPr lang="en-GB" dirty="0" err="1" smtClean="0"/>
              <a:t>11aa</a:t>
            </a:r>
            <a:r>
              <a:rPr lang="en-GB" dirty="0" smtClean="0"/>
              <a:t>, </a:t>
            </a:r>
            <a:r>
              <a:rPr lang="en-GB" dirty="0" err="1" smtClean="0"/>
              <a:t>11ac</a:t>
            </a:r>
            <a:r>
              <a:rPr lang="en-GB" dirty="0" smtClean="0"/>
              <a:t>, </a:t>
            </a:r>
            <a:r>
              <a:rPr lang="en-GB" dirty="0" err="1" smtClean="0"/>
              <a:t>11af</a:t>
            </a:r>
            <a:r>
              <a:rPr lang="en-GB" dirty="0" smtClean="0"/>
              <a:t> </a:t>
            </a:r>
          </a:p>
          <a:p>
            <a:r>
              <a:rPr lang="en-GB" dirty="0" smtClean="0"/>
              <a:t>Text version of </a:t>
            </a:r>
            <a:r>
              <a:rPr lang="en-GB" dirty="0" err="1" smtClean="0"/>
              <a:t>MIB</a:t>
            </a:r>
            <a:r>
              <a:rPr lang="en-GB" dirty="0" smtClean="0"/>
              <a:t> is available (2012, </a:t>
            </a:r>
            <a:r>
              <a:rPr lang="en-GB" dirty="0" err="1" smtClean="0"/>
              <a:t>ae2012</a:t>
            </a:r>
            <a:r>
              <a:rPr lang="en-GB" dirty="0" smtClean="0"/>
              <a:t>, </a:t>
            </a:r>
            <a:r>
              <a:rPr lang="en-GB" dirty="0" err="1" smtClean="0"/>
              <a:t>aa2012</a:t>
            </a:r>
            <a:r>
              <a:rPr lang="en-GB" dirty="0" smtClean="0"/>
              <a:t>, </a:t>
            </a:r>
            <a:r>
              <a:rPr lang="en-GB" dirty="0" err="1" smtClean="0"/>
              <a:t>ad2012</a:t>
            </a:r>
            <a:r>
              <a:rPr lang="en-GB" dirty="0" smtClean="0"/>
              <a:t>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11-13/0276r2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4890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C5F46F32-1172-4393-8AC5-9CE0B376E942}" type="slidenum">
              <a:rPr lang="en-GB" smtClean="0"/>
              <a:pPr/>
              <a:t>13</a:t>
            </a:fld>
            <a:endParaRPr lang="en-GB" dirty="0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March 2013 Publicity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2013-03-21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/>
        </p:nvGraphicFramePr>
        <p:xfrm>
          <a:off x="522288" y="2273300"/>
          <a:ext cx="7881937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4" imgW="8145092" imgH="2304780" progId="Word.Document.8">
                  <p:embed/>
                </p:oleObj>
              </mc:Choice>
              <mc:Fallback>
                <p:oleObj name="Document" r:id="rId4" imgW="8145092" imgH="23047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273300"/>
                        <a:ext cx="7881937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Authors: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1/2 of 11-13/0386r0 by Stephen McCann, RIM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7938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4CAC7241-20A8-4514-8D57-E9CDECD4A5A0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  <a:noFill/>
        </p:spPr>
        <p:txBody>
          <a:bodyPr/>
          <a:lstStyle/>
          <a:p>
            <a:r>
              <a:rPr lang="en-GB" sz="3600" dirty="0" smtClean="0"/>
              <a:t>HEW Press Release</a:t>
            </a:r>
          </a:p>
          <a:p>
            <a:pPr lvl="1"/>
            <a:r>
              <a:rPr lang="en-US" sz="2800" dirty="0" smtClean="0"/>
              <a:t>Draft press release regarding the creation of a new High Efficiency WLAN (HEW) study group, based on the WNG SC presentations from Tuesday evening.</a:t>
            </a:r>
          </a:p>
          <a:p>
            <a:pPr marL="457200" lvl="1" indent="0">
              <a:buNone/>
            </a:pPr>
            <a:endParaRPr lang="en-GB" sz="2800" dirty="0" smtClean="0"/>
          </a:p>
          <a:p>
            <a:r>
              <a:rPr lang="en-GB" sz="3200" dirty="0" smtClean="0"/>
              <a:t>Mentor Copy</a:t>
            </a:r>
            <a:endParaRPr lang="en-GB" sz="3200" dirty="0"/>
          </a:p>
          <a:p>
            <a:pPr lvl="1"/>
            <a:r>
              <a:rPr lang="en-GB" sz="2800" dirty="0">
                <a:hlinkClick r:id="rId3"/>
              </a:rPr>
              <a:t>https://</a:t>
            </a:r>
            <a:r>
              <a:rPr lang="en-GB" sz="2800" dirty="0" smtClean="0">
                <a:hlinkClick r:id="rId3"/>
              </a:rPr>
              <a:t>mentor.ieee.org/802.11/dcn/13/11-13-0385-00-0000-high-efficiency-wlan-press-release.doc</a:t>
            </a:r>
            <a:r>
              <a:rPr lang="en-GB" sz="2800" dirty="0" smtClean="0"/>
              <a:t> </a:t>
            </a:r>
            <a:endParaRPr lang="en-GB" sz="2400" dirty="0" smtClean="0"/>
          </a:p>
          <a:p>
            <a:pPr lvl="1"/>
            <a:endParaRPr lang="en-GB" sz="2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2/2 of 11-13/0386r0 by Stephen McCann, RIM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40771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5013" y="6475413"/>
            <a:ext cx="2728912" cy="184150"/>
          </a:xfrm>
          <a:noFill/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Slide </a:t>
            </a:r>
            <a:fld id="{FC2D7034-8003-4EB5-9D5B-74595A848030}" type="slidenum">
              <a:rPr lang="en-GB"/>
              <a:pPr/>
              <a:t>15</a:t>
            </a:fld>
            <a:endParaRPr lang="en-GB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Closing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smtClean="0"/>
              <a:t>Date:</a:t>
            </a:r>
            <a:r>
              <a:rPr lang="en-GB" sz="2000" b="0" smtClean="0"/>
              <a:t> 2013-03-22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96875" y="2490788"/>
          <a:ext cx="82835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5" imgW="9091352" imgH="2321789" progId="Word.Document.8">
                  <p:embed/>
                </p:oleObj>
              </mc:Choice>
              <mc:Fallback>
                <p:oleObj name="Document" r:id="rId5" imgW="9091352" imgH="23217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2490788"/>
                        <a:ext cx="8283575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11-13/0355r0 by Jim Lansford, Vice-chair (CSR Technology)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9663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5013" y="6475413"/>
            <a:ext cx="2728912" cy="184150"/>
          </a:xfrm>
          <a:noFill/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Slide </a:t>
            </a:r>
            <a:fld id="{D4EA7480-FC0B-460B-B1CD-AAC126654A10}" type="slidenum">
              <a:rPr lang="en-GB"/>
              <a:pPr/>
              <a:t>16</a:t>
            </a:fld>
            <a:endParaRPr lang="en-GB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smtClean="0"/>
              <a:t> Closing report for WNG SC for March 2013, Orlando, Florida,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11-13/0355r0 by Jim Lansford, Vice-chair (CSR Technology)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4087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5013" y="6475413"/>
            <a:ext cx="2728912" cy="184150"/>
          </a:xfrm>
          <a:noFill/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Slide </a:t>
            </a:r>
            <a:fld id="{2BCE5E41-FE9F-4C6D-B84E-62EFA9F3231A}" type="slidenum">
              <a:rPr lang="en-GB"/>
              <a:pPr/>
              <a:t>17</a:t>
            </a:fld>
            <a:endParaRPr lang="en-GB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80400" cy="5495925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2000" dirty="0" smtClean="0"/>
              <a:t>Presentations at March 2013 meeting</a:t>
            </a:r>
          </a:p>
          <a:p>
            <a:pPr marL="857250" lvl="1" indent="-457200" eaLnBrk="1" hangingPunct="1">
              <a:defRPr/>
            </a:pPr>
            <a:r>
              <a:rPr lang="en-US" sz="1600" dirty="0" smtClean="0"/>
              <a:t>Agenda: </a:t>
            </a:r>
            <a:r>
              <a:rPr lang="en-US" sz="1600" dirty="0" smtClean="0">
                <a:hlinkClick r:id="rId3"/>
              </a:rPr>
              <a:t>https://mentor.ieee.org/802.11/dcn/13/11-13-0340-02-0wng-agenda-for-march-2013.ppt</a:t>
            </a:r>
            <a:r>
              <a:rPr lang="en-US" sz="1600" dirty="0" smtClean="0"/>
              <a:t> </a:t>
            </a:r>
          </a:p>
          <a:p>
            <a:pPr marL="457200" indent="-457200" eaLnBrk="1" hangingPunct="1">
              <a:defRPr/>
            </a:pPr>
            <a:r>
              <a:rPr lang="en-US" sz="2000" dirty="0" smtClean="0"/>
              <a:t>Tuesday AM1 session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600" dirty="0" smtClean="0">
                <a:hlinkClick r:id="rId4"/>
              </a:rPr>
              <a:t>https://mentor.ieee.org/802.11/dcn/13/11-13-0323-02-00ai-tgai-experimental-test-report-of-fils.pptx </a:t>
            </a:r>
            <a:r>
              <a:rPr lang="en-US" sz="1600" dirty="0" smtClean="0"/>
              <a:t>– Hiroshi </a:t>
            </a:r>
            <a:r>
              <a:rPr lang="en-US" sz="1600" dirty="0" err="1" smtClean="0"/>
              <a:t>MANO</a:t>
            </a:r>
            <a:endParaRPr lang="en-US" sz="1600" dirty="0" smtClean="0">
              <a:hlinkClick r:id="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600" dirty="0" smtClean="0">
                <a:hlinkClick r:id=""/>
              </a:rPr>
              <a:t>https://mentor.ieee.org/802.11/dcn/13/11-13-0314-00-0wng-on-future-enhancements-to-802-11-technology.pptx</a:t>
            </a:r>
            <a:r>
              <a:rPr lang="en-US" sz="1600" dirty="0" smtClean="0"/>
              <a:t>  - </a:t>
            </a:r>
            <a:r>
              <a:rPr lang="en-US" sz="1600" dirty="0" err="1" smtClean="0"/>
              <a:t>Juho</a:t>
            </a:r>
            <a:r>
              <a:rPr lang="en-US" sz="1600" dirty="0" smtClean="0"/>
              <a:t> </a:t>
            </a:r>
            <a:r>
              <a:rPr lang="en-US" sz="1600" dirty="0" err="1" smtClean="0"/>
              <a:t>PIRSKANEN</a:t>
            </a:r>
            <a:endParaRPr lang="en-US" sz="16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sz="2200" dirty="0" smtClean="0"/>
              <a:t>Tuesday PM3 (evening) session</a:t>
            </a:r>
            <a:endParaRPr lang="en-US" sz="2200" dirty="0" smtClean="0">
              <a:hlinkClick r:id="rId5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600" dirty="0" smtClean="0">
                <a:hlinkClick r:id="rId5"/>
              </a:rPr>
              <a:t>https://mentor.ieee.org/802.11/dcn/13/11-13-0313-00-0wng-usage-models-for-next-generation-wi-fi.pptx</a:t>
            </a:r>
            <a:r>
              <a:rPr lang="en-US" sz="1600" dirty="0" smtClean="0"/>
              <a:t> - Osama </a:t>
            </a:r>
            <a:r>
              <a:rPr lang="en-US" sz="1600" cap="all" dirty="0" smtClean="0"/>
              <a:t>Aboul-Magd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600" dirty="0" smtClean="0">
                <a:hlinkClick r:id="rId6"/>
              </a:rPr>
              <a:t>https://mentor.ieee.org/802.11/dcn/13/11-13-0343-00-0wng-operator-oriented-wi-fi.pptx</a:t>
            </a:r>
            <a:r>
              <a:rPr lang="en-US" sz="1600" dirty="0" smtClean="0"/>
              <a:t> – LIU </a:t>
            </a:r>
            <a:r>
              <a:rPr lang="en-US" sz="1600" dirty="0" err="1" smtClean="0"/>
              <a:t>Dapeng</a:t>
            </a:r>
            <a:endParaRPr lang="en-US" sz="16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600" dirty="0" smtClean="0">
                <a:hlinkClick r:id="rId7"/>
              </a:rPr>
              <a:t>https://mentor.ieee.org/802.11/dcn/13/11-13-0309-00-0wng-next-gen-wlan.pptx</a:t>
            </a:r>
            <a:r>
              <a:rPr lang="en-US" sz="1600" dirty="0" smtClean="0"/>
              <a:t> – Ron </a:t>
            </a:r>
            <a:r>
              <a:rPr lang="en-US" sz="1600" dirty="0" err="1" smtClean="0"/>
              <a:t>PORAT</a:t>
            </a:r>
            <a:endParaRPr lang="en-US" sz="16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600" dirty="0" smtClean="0">
                <a:hlinkClick r:id="rId8"/>
              </a:rPr>
              <a:t>https://mentor.ieee.org/802.11/dcn/13/11-13-0287-03-0wng-beyond-802-11ac-a-very-high-capacity-wlan.pptx</a:t>
            </a:r>
            <a:r>
              <a:rPr lang="en-US" sz="1600" dirty="0" smtClean="0"/>
              <a:t> - Yasuhiko INOUE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600" dirty="0" smtClean="0">
                <a:hlinkClick r:id="rId9"/>
              </a:rPr>
              <a:t>https://mentor.ieee.org/802.11/dcn/13/11-13-0331-05-0wng-high-efficiency-wifi.ppt</a:t>
            </a:r>
            <a:r>
              <a:rPr lang="en-US" sz="1600" dirty="0" smtClean="0"/>
              <a:t>  – Laurent </a:t>
            </a:r>
            <a:r>
              <a:rPr lang="en-US" sz="1600" dirty="0" err="1" smtClean="0"/>
              <a:t>CARIOU</a:t>
            </a:r>
            <a:endParaRPr lang="en-US" sz="16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600" dirty="0" smtClean="0">
                <a:hlinkClick r:id="rId10"/>
              </a:rPr>
              <a:t>https://mentor.ieee.org/802.11/dcn/13/11-13-0339-10-0wng-high-efficiency-wlan-straw-poll.ppt</a:t>
            </a:r>
            <a:r>
              <a:rPr lang="en-US" sz="1600" dirty="0" smtClean="0"/>
              <a:t> - Laurent </a:t>
            </a:r>
            <a:r>
              <a:rPr lang="en-US" sz="1600" dirty="0" err="1" smtClean="0"/>
              <a:t>CARIOU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11-13/0355r0 by Jim Lansford, Vice-chair (CSR Technology)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7530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457200" indent="-457200">
              <a:defRPr/>
            </a:pPr>
            <a:r>
              <a:rPr lang="en-GB" dirty="0" smtClean="0"/>
              <a:t>Straw poll during PM3 to indicate support for creation of a “High Efficiency </a:t>
            </a:r>
            <a:r>
              <a:rPr lang="en-GB" dirty="0" err="1" smtClean="0"/>
              <a:t>WLAN</a:t>
            </a:r>
            <a:r>
              <a:rPr lang="en-GB" dirty="0" smtClean="0"/>
              <a:t>” study group</a:t>
            </a:r>
          </a:p>
          <a:p>
            <a:pPr marL="857250" lvl="1" indent="-457200">
              <a:defRPr/>
            </a:pPr>
            <a:r>
              <a:rPr lang="en-GB" dirty="0" smtClean="0"/>
              <a:t>Vote was (Y/N/A): 128/1/27</a:t>
            </a:r>
          </a:p>
          <a:p>
            <a:pPr marL="457200" indent="-457200">
              <a:defRPr/>
            </a:pPr>
            <a:r>
              <a:rPr lang="en-GB" dirty="0" smtClean="0"/>
              <a:t>Attendance</a:t>
            </a:r>
          </a:p>
          <a:p>
            <a:pPr marL="857250" lvl="1" indent="-457200">
              <a:defRPr/>
            </a:pPr>
            <a:r>
              <a:rPr lang="en-GB" sz="1800" dirty="0" smtClean="0"/>
              <a:t>AM1: ~126</a:t>
            </a:r>
          </a:p>
          <a:p>
            <a:pPr marL="857250" lvl="1" indent="-457200">
              <a:defRPr/>
            </a:pPr>
            <a:r>
              <a:rPr lang="en-GB" sz="1800" dirty="0" smtClean="0"/>
              <a:t>PM3: ~165</a:t>
            </a:r>
          </a:p>
          <a:p>
            <a:pPr marL="457200" indent="-457200">
              <a:defRPr/>
            </a:pPr>
            <a:r>
              <a:rPr lang="en-GB" dirty="0" smtClean="0"/>
              <a:t>Minutes</a:t>
            </a:r>
          </a:p>
          <a:p>
            <a:pPr marL="838200" lvl="1" indent="-381000">
              <a:defRPr/>
            </a:pPr>
            <a:r>
              <a:rPr lang="en-GB" sz="1800" dirty="0" smtClean="0">
                <a:hlinkClick r:id="rId2"/>
              </a:rPr>
              <a:t>https://mentor.ieee.org/802.11/dcn/13/11-13-0352-00-0wng-wng-meeting-minutes-orlando-mar2013.doc</a:t>
            </a:r>
            <a:r>
              <a:rPr lang="en-GB" sz="1800" dirty="0" smtClean="0"/>
              <a:t> </a:t>
            </a:r>
          </a:p>
          <a:p>
            <a:pPr marL="438150" indent="-381000">
              <a:defRPr/>
            </a:pPr>
            <a:r>
              <a:rPr lang="en-GB" altLang="ko-KR" dirty="0" smtClean="0">
                <a:ea typeface="Gulim" pitchFamily="34" charset="-127"/>
              </a:rPr>
              <a:t>Plans for May 2013</a:t>
            </a:r>
          </a:p>
          <a:p>
            <a:pPr marL="838200" lvl="1" indent="-381000">
              <a:defRPr/>
            </a:pPr>
            <a:r>
              <a:rPr lang="en-US" sz="1800" dirty="0" smtClean="0"/>
              <a:t>One 2-hour session</a:t>
            </a:r>
            <a:endParaRPr lang="en-GB" sz="1800" dirty="0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5013" y="6475413"/>
            <a:ext cx="2728912" cy="184150"/>
          </a:xfrm>
          <a:noFill/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Slide </a:t>
            </a:r>
            <a:fld id="{D39E2FAE-9D34-4E1A-9CEC-926A97C551CC}" type="slidenum">
              <a:rPr lang="en-GB"/>
              <a:pPr/>
              <a:t>18</a:t>
            </a:fld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11-13/0355r0 by Jim Lansford, Vice-chair (CSR Technology)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817436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2013-03-20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808875"/>
              </p:ext>
            </p:extLst>
          </p:nvPr>
        </p:nvGraphicFramePr>
        <p:xfrm>
          <a:off x="511175" y="2286000"/>
          <a:ext cx="7907338" cy="264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5" imgW="8257888" imgH="2760161" progId="Word.Document.8">
                  <p:embed/>
                </p:oleObj>
              </mc:Choice>
              <mc:Fallback>
                <p:oleObj name="Document" r:id="rId5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286000"/>
                        <a:ext cx="7907338" cy="264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11-13/0366r0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1261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1F1C73C8-2275-44E9-B341-5CDD5B9F6099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March 2013 closing plenary meeting.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March 2013, Orlando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11-13/0366r0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9523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9248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IETF/802 coordination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Reviewed RFC 4441 update.  </a:t>
            </a:r>
            <a:r>
              <a:rPr lang="en-US" dirty="0" smtClean="0">
                <a:ea typeface="ＭＳ Ｐゴシック" pitchFamily="34" charset="-128"/>
              </a:rPr>
              <a:t>Trying to balance between redundant with CBPs versus enough information here.</a:t>
            </a:r>
            <a:endParaRPr lang="en-US" dirty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Still open for comments – please get comments to Dorothy Stanley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Also, Operations Area working group has gotten submissions on CAPWAP, and will be considering.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Brief update on General Links (GLK SC) and 802.1 bridging discussions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Most presentations will be in Thursday AM1 joint session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ea typeface="ＭＳ Ｐゴシック" pitchFamily="34" charset="-128"/>
              </a:rPr>
              <a:t>Looks like changes are needed in 802.1AC, which will need a PAR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802 Overview and Architecture Draft 1.6 sponsor ballot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Ballot deadline extended to Mar 22.  Some comments addressed this week, more on </a:t>
            </a:r>
            <a:r>
              <a:rPr lang="en-US" dirty="0" err="1" smtClean="0"/>
              <a:t>telecons</a:t>
            </a:r>
            <a:r>
              <a:rPr lang="en-US" dirty="0" smtClean="0"/>
              <a:t>.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Reviewed 802.11 section (Annex B.2) and comments submitted.  Noted that PLCP/PMD split is being removed from 802.11, so need to describe potential changes in our architecture pictures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11-13/0366r0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9574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Architecture of APs/DS/Portals, and 802.1 concepts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Reviewed submission: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mentor.ieee.org/802.11/dcn/13/11-13-0115-03-0arc-considerations-on-ap-architectural-models.doc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Agreed 802.11 Figure 5-1 (</a:t>
            </a:r>
            <a:r>
              <a:rPr lang="en-US" dirty="0"/>
              <a:t>MAC data plane </a:t>
            </a:r>
            <a:r>
              <a:rPr lang="en-US" dirty="0" smtClean="0"/>
              <a:t>architecture) has issues and confusing parts.  Started work toward a proposed replacement.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Need to get clarification on all (architectural) interface points within 802.11 specification – all MAC-SAPs (are there more than one?), etc.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 smtClean="0"/>
              <a:t>Minutes are in 11-13/0367r0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 smtClean="0"/>
              <a:t>Teleconferences: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None expected, if needed, will schedule with 10 days notice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11-13/0366r0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7332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2013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Continue discussion on architectural model for AP (and DS and Portal) and where MAC-SAP interface(s) appear, and how this relates to the 802.1 concepts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 O&amp;A sponsor ballot, as appropriate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 RFC 4441, as appropriate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11-13/0366r0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4319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 (Mar13)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2013-3-22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698724"/>
              </p:ext>
            </p:extLst>
          </p:nvPr>
        </p:nvGraphicFramePr>
        <p:xfrm>
          <a:off x="677416" y="2852936"/>
          <a:ext cx="8287072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5" imgW="8132982" imgH="2303817" progId="Word.Document.8">
                  <p:embed/>
                </p:oleObj>
              </mc:Choice>
              <mc:Fallback>
                <p:oleObj name="Document" r:id="rId5" imgW="8132982" imgH="23038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416" y="2852936"/>
                        <a:ext cx="8287072" cy="2095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1/15 of 11-13/0383r0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1569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March13 in </a:t>
            </a:r>
            <a:r>
              <a:rPr lang="en-GB" sz="3200" dirty="0" err="1" smtClean="0"/>
              <a:t>Orlando</a:t>
            </a:r>
            <a:endParaRPr lang="en-GB" sz="3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2/15 of 11-13/0383r0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3502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JTC1 SC focused on reporting on status updates &amp;  </a:t>
            </a:r>
            <a:r>
              <a:rPr lang="en-AU" dirty="0" err="1" smtClean="0"/>
              <a:t>prep’ing</a:t>
            </a:r>
            <a:r>
              <a:rPr lang="en-AU" dirty="0" smtClean="0"/>
              <a:t> for next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Reviewed latest liaisons to SC6</a:t>
            </a:r>
          </a:p>
          <a:p>
            <a:pPr lvl="1"/>
            <a:r>
              <a:rPr lang="en-AU" dirty="0" smtClean="0"/>
              <a:t>802.11ac D5.0 liaised</a:t>
            </a:r>
          </a:p>
          <a:p>
            <a:pPr lvl="1"/>
            <a:r>
              <a:rPr lang="en-AU" dirty="0" smtClean="0"/>
              <a:t>Responses to comments on 802.11-2012 liaised</a:t>
            </a:r>
          </a:p>
          <a:p>
            <a:r>
              <a:rPr lang="en-AU" dirty="0" smtClean="0"/>
              <a:t>Reviewed status of  PSDO activity</a:t>
            </a:r>
          </a:p>
          <a:p>
            <a:pPr lvl="1"/>
            <a:r>
              <a:rPr lang="en-AU" dirty="0" smtClean="0"/>
              <a:t>Pre-ballots in SC6 on 802.1X &amp; 802.1AE passed</a:t>
            </a:r>
          </a:p>
          <a:p>
            <a:pPr lvl="2"/>
            <a:r>
              <a:rPr lang="en-AU" dirty="0" smtClean="0"/>
              <a:t>5 month ballot delayed until comments resolved</a:t>
            </a:r>
          </a:p>
          <a:p>
            <a:pPr lvl="2"/>
            <a:r>
              <a:rPr lang="en-AU" dirty="0" smtClean="0"/>
              <a:t>11-13-336r5 on 802.1X, 11-13- 337r4 on 802.1AE will be considered by EC</a:t>
            </a:r>
          </a:p>
          <a:p>
            <a:pPr lvl="1"/>
            <a:r>
              <a:rPr lang="en-AU" dirty="0"/>
              <a:t>Pre-ballots in SC6 on </a:t>
            </a:r>
            <a:r>
              <a:rPr lang="en-AU" dirty="0" smtClean="0"/>
              <a:t>802.11aa/ad/</a:t>
            </a:r>
            <a:r>
              <a:rPr lang="en-AU" dirty="0" err="1" smtClean="0"/>
              <a:t>ae</a:t>
            </a:r>
            <a:r>
              <a:rPr lang="en-AU" dirty="0" smtClean="0"/>
              <a:t> are still open</a:t>
            </a:r>
          </a:p>
          <a:p>
            <a:pPr lvl="2"/>
            <a:r>
              <a:rPr lang="en-AU" dirty="0" smtClean="0"/>
              <a:t>Close on 7 April</a:t>
            </a:r>
          </a:p>
          <a:p>
            <a:pPr lvl="1"/>
            <a:r>
              <a:rPr lang="en-AU" dirty="0" smtClean="0"/>
              <a:t>802.3 WG will submit 802.3-2012 under PSDO</a:t>
            </a:r>
          </a:p>
          <a:p>
            <a:pPr lvl="1"/>
            <a:r>
              <a:rPr lang="en-AU" dirty="0" smtClean="0"/>
              <a:t>802.1 </a:t>
            </a:r>
            <a:r>
              <a:rPr lang="en-AU" dirty="0"/>
              <a:t>WG will submit </a:t>
            </a:r>
            <a:r>
              <a:rPr lang="en-AU" dirty="0" smtClean="0"/>
              <a:t>802.1AS, 802.1AB, 802.1AR </a:t>
            </a:r>
            <a:r>
              <a:rPr lang="en-AU" dirty="0"/>
              <a:t>under PSDO</a:t>
            </a:r>
          </a:p>
          <a:p>
            <a:pPr lvl="1"/>
            <a:endParaRPr lang="en-AU" dirty="0"/>
          </a:p>
          <a:p>
            <a:pPr lvl="1"/>
            <a:endParaRPr lang="en-AU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3/15 of 11-13/0383r0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8109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JTC1 SC focused on reporting on status updates &amp; </a:t>
            </a:r>
            <a:r>
              <a:rPr lang="en-AU" dirty="0" err="1" smtClean="0"/>
              <a:t>prep’ing</a:t>
            </a:r>
            <a:r>
              <a:rPr lang="en-AU" dirty="0" smtClean="0"/>
              <a:t> for next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Reviewed status of various China NB proposals in SC6</a:t>
            </a:r>
          </a:p>
          <a:p>
            <a:pPr lvl="1"/>
            <a:r>
              <a:rPr lang="en-AU" dirty="0"/>
              <a:t>No known changes </a:t>
            </a:r>
            <a:r>
              <a:rPr lang="en-AU" dirty="0" smtClean="0"/>
              <a:t>to status for :</a:t>
            </a:r>
          </a:p>
          <a:p>
            <a:pPr lvl="2"/>
            <a:r>
              <a:rPr lang="en-AU" dirty="0" smtClean="0"/>
              <a:t>WAPI</a:t>
            </a:r>
          </a:p>
          <a:p>
            <a:pPr lvl="2"/>
            <a:r>
              <a:rPr lang="en-AU" dirty="0" smtClean="0"/>
              <a:t>TEPA-AC </a:t>
            </a:r>
          </a:p>
          <a:p>
            <a:pPr lvl="2"/>
            <a:r>
              <a:rPr lang="en-AU" dirty="0" err="1" smtClean="0"/>
              <a:t>TLSec</a:t>
            </a:r>
            <a:endParaRPr lang="en-AU" dirty="0" smtClean="0"/>
          </a:p>
          <a:p>
            <a:pPr lvl="2"/>
            <a:r>
              <a:rPr lang="en-AU" dirty="0" smtClean="0"/>
              <a:t>TAAA</a:t>
            </a:r>
          </a:p>
          <a:p>
            <a:pPr lvl="1"/>
            <a:r>
              <a:rPr lang="en-AU" dirty="0" smtClean="0"/>
              <a:t>IETF are now tracking </a:t>
            </a:r>
            <a:r>
              <a:rPr lang="en-AU" dirty="0" err="1" smtClean="0"/>
              <a:t>TISec</a:t>
            </a:r>
            <a:r>
              <a:rPr lang="en-AU" dirty="0" smtClean="0"/>
              <a:t> and may send representative to next SC6 meeting</a:t>
            </a:r>
          </a:p>
          <a:p>
            <a:pPr lvl="1"/>
            <a:r>
              <a:rPr lang="en-AU" dirty="0" err="1" smtClean="0"/>
              <a:t>Nufront</a:t>
            </a:r>
            <a:r>
              <a:rPr lang="en-AU" dirty="0" smtClean="0"/>
              <a:t> </a:t>
            </a:r>
            <a:r>
              <a:rPr lang="en-AU" dirty="0"/>
              <a:t>will present on EUHT and coexistence with 802.11 in </a:t>
            </a:r>
            <a:r>
              <a:rPr lang="en-AU" dirty="0" smtClean="0"/>
              <a:t>March in Hawaii; possibly in SC?</a:t>
            </a:r>
            <a:endParaRPr lang="en-AU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4/15 of 11-13/0383r0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3838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JTC1 SC focused on reporting on status updates &amp;  </a:t>
            </a:r>
            <a:r>
              <a:rPr lang="en-AU" dirty="0" err="1" smtClean="0"/>
              <a:t>prep’ing</a:t>
            </a:r>
            <a:r>
              <a:rPr lang="en-AU" dirty="0" smtClean="0"/>
              <a:t> for next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Prepared </a:t>
            </a:r>
            <a:r>
              <a:rPr lang="en-US" dirty="0"/>
              <a:t>for next SC6 meeting in June in Korea</a:t>
            </a:r>
          </a:p>
          <a:p>
            <a:pPr lvl="1"/>
            <a:r>
              <a:rPr lang="en-US" dirty="0" smtClean="0"/>
              <a:t>Reviewed agenda</a:t>
            </a:r>
          </a:p>
          <a:p>
            <a:pPr lvl="1"/>
            <a:r>
              <a:rPr lang="en-US" dirty="0" smtClean="0"/>
              <a:t>Empowered Bruce Kraemer as </a:t>
            </a:r>
            <a:r>
              <a:rPr lang="en-US" dirty="0" err="1" smtClean="0"/>
              <a:t>HoD</a:t>
            </a:r>
            <a:endParaRPr lang="en-US" dirty="0" smtClean="0"/>
          </a:p>
          <a:p>
            <a:pPr lvl="1"/>
            <a:r>
              <a:rPr lang="en-US" dirty="0" smtClean="0"/>
              <a:t>Completed contribution process for </a:t>
            </a:r>
            <a:r>
              <a:rPr lang="en-US" dirty="0"/>
              <a:t>SC6 </a:t>
            </a:r>
            <a:r>
              <a:rPr lang="en-US" dirty="0" smtClean="0"/>
              <a:t>NBs to “participate” in development &amp; maintenance of 802 standards</a:t>
            </a:r>
          </a:p>
          <a:p>
            <a:pPr lvl="2"/>
            <a:r>
              <a:rPr lang="en-US" dirty="0" smtClean="0"/>
              <a:t>11-13-1454r8 will be </a:t>
            </a:r>
            <a:r>
              <a:rPr lang="en-AU" dirty="0"/>
              <a:t>will be considered by EC </a:t>
            </a:r>
            <a:endParaRPr lang="en-AU" dirty="0" smtClean="0"/>
          </a:p>
          <a:p>
            <a:pPr lvl="2"/>
            <a:r>
              <a:rPr lang="en-AU" dirty="0" smtClean="0"/>
              <a:t>Also discussed in 802.1 WG &amp; 802.3 WG</a:t>
            </a:r>
          </a:p>
          <a:p>
            <a:pPr lvl="1"/>
            <a:r>
              <a:rPr lang="en-US" dirty="0" smtClean="0"/>
              <a:t>Discussed a Swiss </a:t>
            </a:r>
            <a:r>
              <a:rPr lang="en-US" dirty="0"/>
              <a:t>NB </a:t>
            </a:r>
            <a:r>
              <a:rPr lang="en-US" dirty="0" smtClean="0"/>
              <a:t>“explanatory report” on the SC6 resolutions from Graz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urther discussion and any action will occur in Hawaii</a:t>
            </a:r>
          </a:p>
          <a:p>
            <a:pPr lvl="1"/>
            <a:r>
              <a:rPr lang="en-US" dirty="0" smtClean="0"/>
              <a:t>Discussed a response to Swiss NB comparison of 802.1X and TEPA-AC</a:t>
            </a:r>
          </a:p>
          <a:p>
            <a:pPr lvl="2"/>
            <a:r>
              <a:rPr lang="en-US" dirty="0" smtClean="0"/>
              <a:t>Will be completed in Hawaii</a:t>
            </a:r>
            <a:endParaRPr lang="en-US" dirty="0"/>
          </a:p>
          <a:p>
            <a:pPr lvl="2"/>
            <a:endParaRPr lang="en-AU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5/15 of 11-13/0383r0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9897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JTC1 SC have plans for May 13 in Hawaii focused on prep for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en-AU" dirty="0" smtClean="0"/>
              <a:t>Review status of liaisons to SC6</a:t>
            </a:r>
          </a:p>
          <a:p>
            <a:r>
              <a:rPr lang="en-AU" dirty="0"/>
              <a:t>Review status of </a:t>
            </a:r>
            <a:r>
              <a:rPr lang="en-AU" dirty="0" smtClean="0"/>
              <a:t>pre-ballots/ballots in SC6</a:t>
            </a:r>
          </a:p>
          <a:p>
            <a:pPr lvl="1"/>
            <a:r>
              <a:rPr lang="en-AU" dirty="0" smtClean="0"/>
              <a:t>802.11aa/ad/</a:t>
            </a:r>
            <a:r>
              <a:rPr lang="en-AU" dirty="0" err="1" smtClean="0"/>
              <a:t>ae</a:t>
            </a:r>
            <a:r>
              <a:rPr lang="en-AU" dirty="0" smtClean="0"/>
              <a:t>, 802.1X/AE/AS/AB/AR, 802.3</a:t>
            </a:r>
          </a:p>
          <a:p>
            <a:r>
              <a:rPr lang="en-AU" dirty="0" smtClean="0"/>
              <a:t>Prepare for SC6 meeting in June</a:t>
            </a:r>
          </a:p>
          <a:p>
            <a:pPr lvl="1"/>
            <a:r>
              <a:rPr lang="en-AU" dirty="0" smtClean="0"/>
              <a:t>Review </a:t>
            </a:r>
            <a:r>
              <a:rPr lang="en-AU" dirty="0"/>
              <a:t>final </a:t>
            </a:r>
            <a:r>
              <a:rPr lang="en-AU" dirty="0" smtClean="0"/>
              <a:t>agenda</a:t>
            </a:r>
          </a:p>
          <a:p>
            <a:pPr lvl="1"/>
            <a:r>
              <a:rPr lang="en-AU" dirty="0" smtClean="0"/>
              <a:t>Consider response to Swiss NB “explanatory report”</a:t>
            </a:r>
          </a:p>
          <a:p>
            <a:pPr lvl="1"/>
            <a:r>
              <a:rPr lang="en-AU" dirty="0"/>
              <a:t>C</a:t>
            </a:r>
            <a:r>
              <a:rPr lang="en-AU" dirty="0" smtClean="0"/>
              <a:t>omplete response comparison of 802.1X &amp;TEPA-AC</a:t>
            </a:r>
          </a:p>
          <a:p>
            <a:pPr lvl="1"/>
            <a:r>
              <a:rPr lang="en-AU" dirty="0"/>
              <a:t>Update table of status of IEEE 802 contributed ISO/IEC documents</a:t>
            </a:r>
          </a:p>
          <a:p>
            <a:pPr lvl="1"/>
            <a:r>
              <a:rPr lang="en-AU" dirty="0" smtClean="0"/>
              <a:t>Develop status information about 802.1/3/11 for SC6</a:t>
            </a:r>
          </a:p>
          <a:p>
            <a:pPr lvl="1"/>
            <a:r>
              <a:rPr lang="en-AU" dirty="0"/>
              <a:t>Liaise with IETF on </a:t>
            </a:r>
            <a:r>
              <a:rPr lang="en-AU" dirty="0" err="1" smtClean="0"/>
              <a:t>TISec</a:t>
            </a:r>
            <a:endParaRPr lang="en-AU" dirty="0" smtClean="0"/>
          </a:p>
          <a:p>
            <a:r>
              <a:rPr lang="en-AU" dirty="0" smtClean="0"/>
              <a:t>Possibly host </a:t>
            </a:r>
            <a:r>
              <a:rPr lang="en-AU" dirty="0" err="1" smtClean="0"/>
              <a:t>Nufront</a:t>
            </a:r>
            <a:r>
              <a:rPr lang="en-AU" dirty="0" smtClean="0"/>
              <a:t> presentation on EUHT</a:t>
            </a:r>
          </a:p>
          <a:p>
            <a:pPr lvl="1"/>
            <a:endParaRPr lang="en-AU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6/15 of 11-13/0383r0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0268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096000" cy="304800"/>
          </a:xfrm>
        </p:spPr>
        <p:txBody>
          <a:bodyPr/>
          <a:lstStyle/>
          <a:p>
            <a:r>
              <a:rPr lang="en-GB" dirty="0" smtClean="0"/>
              <a:t>Attendance Summary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81000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6290"/>
              </p:ext>
            </p:extLst>
          </p:nvPr>
        </p:nvGraphicFramePr>
        <p:xfrm>
          <a:off x="228600" y="609600"/>
          <a:ext cx="8856000" cy="56489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09800"/>
                <a:gridCol w="1066800"/>
                <a:gridCol w="1371600"/>
                <a:gridCol w="1255800"/>
                <a:gridCol w="1476000"/>
                <a:gridCol w="14760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b="1" dirty="0">
                          <a:effectLst/>
                          <a:latin typeface="Calibri"/>
                        </a:rPr>
                        <a:t>Breakout</a:t>
                      </a:r>
                      <a:endParaRPr lang="en-GB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b="1" dirty="0">
                          <a:effectLst/>
                          <a:latin typeface="Calibri"/>
                        </a:rPr>
                        <a:t>Meetings</a:t>
                      </a:r>
                      <a:endParaRPr lang="en-GB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b="1" dirty="0" err="1">
                          <a:effectLst/>
                          <a:latin typeface="Calibri"/>
                        </a:rPr>
                        <a:t>Avg</a:t>
                      </a:r>
                      <a:r>
                        <a:rPr lang="en-GB" sz="1600" b="1" dirty="0">
                          <a:effectLst/>
                          <a:latin typeface="Calibri"/>
                        </a:rPr>
                        <a:t> Attendance</a:t>
                      </a:r>
                      <a:endParaRPr lang="en-GB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b="1">
                          <a:effectLst/>
                          <a:latin typeface="Calibri"/>
                        </a:rPr>
                        <a:t>Sum Attendance</a:t>
                      </a:r>
                      <a:endParaRPr lang="en-GB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b="1">
                          <a:effectLst/>
                          <a:latin typeface="Calibri"/>
                        </a:rPr>
                        <a:t>Max Attendance</a:t>
                      </a:r>
                      <a:endParaRPr lang="en-GB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b="1" dirty="0">
                          <a:effectLst/>
                          <a:latin typeface="Calibri"/>
                        </a:rPr>
                        <a:t>Min Attendance</a:t>
                      </a:r>
                      <a:endParaRPr lang="en-GB" sz="2800" b="1" dirty="0"/>
                    </a:p>
                  </a:txBody>
                  <a:tcPr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802.11 Newcomer Training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22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050" dirty="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ARC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29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05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Editors Meeting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15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050" dirty="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JTC1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3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10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30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9</a:t>
                      </a:r>
                      <a:endParaRPr lang="en-GB" sz="280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PAR Comments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7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14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7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7</a:t>
                      </a:r>
                      <a:endParaRPr lang="en-GB" sz="280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REG SC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 dirty="0">
                          <a:effectLst/>
                          <a:latin typeface="Calibri"/>
                        </a:rPr>
                        <a:t>4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35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142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38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32</a:t>
                      </a:r>
                      <a:endParaRPr lang="en-GB" sz="280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Social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 dirty="0">
                          <a:effectLst/>
                          <a:latin typeface="Calibri"/>
                        </a:rPr>
                        <a:t>21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 dirty="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TGac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46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93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48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45</a:t>
                      </a:r>
                      <a:endParaRPr lang="en-GB" sz="280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TGaf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5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 dirty="0">
                          <a:effectLst/>
                          <a:latin typeface="Calibri"/>
                        </a:rPr>
                        <a:t>37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187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49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21</a:t>
                      </a:r>
                      <a:endParaRPr lang="en-GB" sz="280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TGah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4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100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402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141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78</a:t>
                      </a:r>
                      <a:endParaRPr lang="en-GB" sz="280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TGai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8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110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881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145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60</a:t>
                      </a:r>
                      <a:endParaRPr lang="en-GB" sz="280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TGai / TGaq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 dirty="0">
                          <a:effectLst/>
                          <a:latin typeface="Calibri"/>
                        </a:rPr>
                        <a:t>112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2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 dirty="0" err="1">
                          <a:effectLst/>
                          <a:latin typeface="Calibri"/>
                        </a:rPr>
                        <a:t>TGaj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38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77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61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16</a:t>
                      </a:r>
                      <a:endParaRPr lang="en-GB" sz="28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TGak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24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48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24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24</a:t>
                      </a:r>
                      <a:endParaRPr lang="en-GB" sz="280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200" dirty="0" err="1">
                          <a:effectLst/>
                          <a:latin typeface="Calibri"/>
                        </a:rPr>
                        <a:t>TGak</a:t>
                      </a:r>
                      <a:r>
                        <a:rPr lang="en-GB" sz="1200" dirty="0">
                          <a:effectLst/>
                          <a:latin typeface="Calibri"/>
                        </a:rPr>
                        <a:t> - Joint Meeting with 802.1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35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050" dirty="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TGaq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64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128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64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64</a:t>
                      </a:r>
                      <a:endParaRPr lang="en-GB" sz="28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TGmc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7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152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32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13</a:t>
                      </a:r>
                      <a:endParaRPr lang="en-GB" sz="28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Tutorials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172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100" dirty="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WG CAC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3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9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27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12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6</a:t>
                      </a:r>
                      <a:endParaRPr lang="en-GB" sz="28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WG Closing Plenary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3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 dirty="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WG Mid-Session Plenary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214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WG Opening Plenary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220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WNG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178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GB" sz="1600" dirty="0" smtClean="0">
                          <a:effectLst/>
                          <a:latin typeface="Calibri"/>
                        </a:rPr>
                        <a:t>WNG 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1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GB" sz="1600">
                          <a:effectLst/>
                          <a:latin typeface="Calibri"/>
                        </a:rPr>
                        <a:t>206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8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Motions for EC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256CE73-E7A4-4616-B4D0-747A45A65910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7/15 of 11-13/0383r0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729677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The SC recommends empowerment of the IEEE 802 HoD to the next SC6 meeting</a:t>
            </a:r>
            <a:endParaRPr lang="en-AU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Motion from IEEE 802 JTC1 SC </a:t>
            </a:r>
          </a:p>
          <a:p>
            <a:pPr lvl="1"/>
            <a:r>
              <a:rPr lang="en-AU" i="1" dirty="0" smtClean="0"/>
              <a:t>The IEEE 802 JTC1 SC recommends that Bruce Kraemer be appointed as </a:t>
            </a:r>
            <a:r>
              <a:rPr lang="en-AU" i="1" dirty="0" err="1" smtClean="0"/>
              <a:t>HoD</a:t>
            </a:r>
            <a:r>
              <a:rPr lang="en-AU" i="1" dirty="0" smtClean="0"/>
              <a:t> of the IEEE 802 delegation to the SC6 meeting in June 2013 and be authorised to:</a:t>
            </a:r>
          </a:p>
          <a:p>
            <a:pPr lvl="2"/>
            <a:r>
              <a:rPr lang="en-AU" i="1" dirty="0" smtClean="0"/>
              <a:t>Appoint the IEEE 802 delegation</a:t>
            </a:r>
          </a:p>
          <a:p>
            <a:pPr lvl="2"/>
            <a:r>
              <a:rPr lang="en-AU" i="1" dirty="0" smtClean="0"/>
              <a:t>Approve any necessary submissions</a:t>
            </a:r>
          </a:p>
          <a:p>
            <a:pPr lvl="2"/>
            <a:r>
              <a:rPr lang="en-AU" i="1" dirty="0" smtClean="0"/>
              <a:t>Call any necessary preparation teleconferences</a:t>
            </a:r>
          </a:p>
          <a:p>
            <a:pPr lvl="1"/>
            <a:r>
              <a:rPr lang="en-AU" dirty="0" smtClean="0"/>
              <a:t>Result: 8/0/1</a:t>
            </a:r>
          </a:p>
          <a:p>
            <a:pPr lvl="2"/>
            <a:r>
              <a:rPr lang="en-AU" dirty="0" smtClean="0"/>
              <a:t>Abstain was Bruce Kraemer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6913" y="334963"/>
            <a:ext cx="951222" cy="276999"/>
          </a:xfrm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6BB9240-0DC1-482A-A2DF-F0C7F1E6704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8/15 of 11-13/0383r0 by Mar 2013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634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The SC recommends empowerment of the IEEE 802 HoD to the next SC6 meeting</a:t>
            </a:r>
            <a:endParaRPr lang="en-AU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Motion for consideration by IEEE 802 EC</a:t>
            </a:r>
          </a:p>
          <a:p>
            <a:pPr lvl="1"/>
            <a:r>
              <a:rPr lang="en-AU" i="1" dirty="0" smtClean="0"/>
              <a:t>The IEEE 802 SC appoints Bruce Kraemer as </a:t>
            </a:r>
            <a:r>
              <a:rPr lang="en-AU" i="1" dirty="0" err="1" smtClean="0"/>
              <a:t>HoD</a:t>
            </a:r>
            <a:r>
              <a:rPr lang="en-AU" i="1" dirty="0" smtClean="0"/>
              <a:t> of the IEEE 802 delegation to the SC6 meeting in June 2013 and authorises Mr Kraemer to:</a:t>
            </a:r>
          </a:p>
          <a:p>
            <a:pPr lvl="2"/>
            <a:r>
              <a:rPr lang="en-AU" i="1" dirty="0" smtClean="0"/>
              <a:t>Appoint the IEEE 802 delegation</a:t>
            </a:r>
          </a:p>
          <a:p>
            <a:pPr lvl="2"/>
            <a:r>
              <a:rPr lang="en-AU" i="1" dirty="0" smtClean="0"/>
              <a:t>Approve any necessary submissions</a:t>
            </a:r>
          </a:p>
          <a:p>
            <a:pPr lvl="2"/>
            <a:r>
              <a:rPr lang="en-AU" i="1" dirty="0" smtClean="0"/>
              <a:t>Call any necessary preparation teleconferences</a:t>
            </a:r>
          </a:p>
          <a:p>
            <a:pPr lvl="1"/>
            <a:r>
              <a:rPr lang="en-AU" dirty="0" smtClean="0"/>
              <a:t>Moved:</a:t>
            </a:r>
          </a:p>
          <a:p>
            <a:pPr lvl="1"/>
            <a:r>
              <a:rPr lang="en-AU" dirty="0" smtClean="0"/>
              <a:t>Seconded:</a:t>
            </a:r>
          </a:p>
          <a:p>
            <a:pPr lvl="1"/>
            <a:r>
              <a:rPr lang="en-AU" dirty="0" smtClean="0"/>
              <a:t>Result: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6913" y="334963"/>
            <a:ext cx="951222" cy="276999"/>
          </a:xfrm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6BB9240-0DC1-482A-A2DF-F0C7F1E6704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9/15 of 11-13/0383r0 by Mar 2013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473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The SC recommends a response to SC6’s requests for collaboration</a:t>
            </a:r>
            <a:endParaRPr lang="en-AU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Motion from IEEE 802 JTC1 SC </a:t>
            </a:r>
            <a:endParaRPr lang="en-AU" dirty="0" smtClean="0"/>
          </a:p>
          <a:p>
            <a:pPr lvl="1"/>
            <a:r>
              <a:rPr lang="en-AU" i="1" dirty="0" smtClean="0"/>
              <a:t>The IEEE 802 JTC1 SC recommends that </a:t>
            </a:r>
            <a:r>
              <a:rPr lang="en-AU" i="1" dirty="0" smtClean="0">
                <a:hlinkClick r:id="rId2"/>
              </a:rPr>
              <a:t>11-13-1454r8</a:t>
            </a:r>
            <a:r>
              <a:rPr lang="en-AU" i="1" dirty="0" smtClean="0"/>
              <a:t>  be approved as a response to the ISO/IEC JTC1/SC6 requests that IEEE 802:</a:t>
            </a:r>
          </a:p>
          <a:p>
            <a:pPr lvl="2"/>
            <a:r>
              <a:rPr lang="en-AU" i="1" dirty="0" smtClean="0"/>
              <a:t>Establish a mechanism that allows SC6 NBs to contribute to the revision process in IEEE 802.1/3/11</a:t>
            </a:r>
          </a:p>
          <a:p>
            <a:pPr lvl="2"/>
            <a:r>
              <a:rPr lang="en-US" i="1" dirty="0" smtClean="0"/>
              <a:t>Exchange information with SC6 about new work items that are within the scope of SC6 and the respective IEEE 802 WG for information and potential coordination</a:t>
            </a:r>
            <a:endParaRPr lang="en-AU" i="1" dirty="0" smtClean="0"/>
          </a:p>
          <a:p>
            <a:pPr lvl="1"/>
            <a:r>
              <a:rPr lang="en-AU" dirty="0" smtClean="0"/>
              <a:t>Result: 9/0/0</a:t>
            </a:r>
          </a:p>
          <a:p>
            <a:pPr lvl="1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6913" y="334963"/>
            <a:ext cx="951222" cy="276999"/>
          </a:xfrm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6BB9240-0DC1-482A-A2DF-F0C7F1E6704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10/15 of 11-13/0383r0 by Mar 2013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003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The SC recommends a response to SC6’s requests for collaboration</a:t>
            </a:r>
            <a:endParaRPr lang="en-AU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Motion </a:t>
            </a:r>
            <a:r>
              <a:rPr lang="en-AU" dirty="0" smtClean="0"/>
              <a:t>for consideration by </a:t>
            </a:r>
            <a:r>
              <a:rPr lang="en-AU" dirty="0"/>
              <a:t>IEEE 802 EC</a:t>
            </a:r>
            <a:r>
              <a:rPr lang="en-AU" dirty="0" smtClean="0"/>
              <a:t> </a:t>
            </a:r>
          </a:p>
          <a:p>
            <a:pPr lvl="1"/>
            <a:r>
              <a:rPr lang="en-AU" i="1" dirty="0" smtClean="0"/>
              <a:t>The IEEE 802 EC approves </a:t>
            </a:r>
            <a:r>
              <a:rPr lang="en-AU" i="1" dirty="0" smtClean="0">
                <a:hlinkClick r:id="rId2"/>
              </a:rPr>
              <a:t>11-13-1454r8</a:t>
            </a:r>
            <a:r>
              <a:rPr lang="en-AU" i="1" dirty="0" smtClean="0"/>
              <a:t>  as a response to the ISO/IEC JTC1/SC6 requests that IEEE 802:</a:t>
            </a:r>
          </a:p>
          <a:p>
            <a:pPr lvl="2"/>
            <a:r>
              <a:rPr lang="en-AU" i="1" dirty="0" smtClean="0"/>
              <a:t>Establish a mechanism that allows SC6 NBs to contribute to the revision process in IEEE 802.1/3/11</a:t>
            </a:r>
          </a:p>
          <a:p>
            <a:pPr lvl="2"/>
            <a:r>
              <a:rPr lang="en-US" i="1" dirty="0" smtClean="0"/>
              <a:t>Exchange information with SC6 about new work items that are within the scope of SC6 and the respective IEEE 802 WG for information and potential coordination</a:t>
            </a:r>
            <a:endParaRPr lang="en-AU" i="1" dirty="0" smtClean="0"/>
          </a:p>
          <a:p>
            <a:pPr lvl="1"/>
            <a:r>
              <a:rPr lang="en-AU" dirty="0" smtClean="0"/>
              <a:t>Moved:</a:t>
            </a:r>
          </a:p>
          <a:p>
            <a:pPr lvl="1"/>
            <a:r>
              <a:rPr lang="en-AU" dirty="0" smtClean="0"/>
              <a:t>Seconded:</a:t>
            </a:r>
          </a:p>
          <a:p>
            <a:pPr lvl="1"/>
            <a:r>
              <a:rPr lang="en-AU" dirty="0" smtClean="0"/>
              <a:t>Result: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6913" y="334963"/>
            <a:ext cx="951222" cy="276999"/>
          </a:xfrm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6BB9240-0DC1-482A-A2DF-F0C7F1E6704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11/15 of 11-13/0383r0 by Mar 2013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147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recommends approving the responses related to the 802.1X pre-ballot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Motion from IEEE 802 JTC1 SC </a:t>
            </a:r>
          </a:p>
          <a:p>
            <a:pPr lvl="1"/>
            <a:r>
              <a:rPr lang="en-AU" i="1" dirty="0"/>
              <a:t>The IEEE 802 JTC1 SC recommends </a:t>
            </a:r>
            <a:r>
              <a:rPr lang="en-AU" i="1" dirty="0" smtClean="0"/>
              <a:t>that the responses in </a:t>
            </a:r>
            <a:r>
              <a:rPr lang="en-AU" i="1" dirty="0" smtClean="0">
                <a:hlinkClick r:id="rId2"/>
              </a:rPr>
              <a:t>11-13-336r5</a:t>
            </a:r>
            <a:r>
              <a:rPr lang="en-AU" i="1" dirty="0" smtClean="0">
                <a:solidFill>
                  <a:srgbClr val="FF0000"/>
                </a:solidFill>
              </a:rPr>
              <a:t> </a:t>
            </a:r>
            <a:r>
              <a:rPr lang="en-AU" i="1" dirty="0" smtClean="0"/>
              <a:t>to the comments from the China NB in the pre-ballot in ISO/IEC JTC1/SC6 on IEEE 802.1X under the PSDO process be approved and liaised to ISO/IEC JTC1/SC6</a:t>
            </a:r>
            <a:endParaRPr lang="en-AU" i="1" dirty="0"/>
          </a:p>
          <a:p>
            <a:pPr lvl="1"/>
            <a:r>
              <a:rPr lang="en-AU" dirty="0" smtClean="0"/>
              <a:t>Result: 9/0/0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6913" y="334963"/>
            <a:ext cx="951222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12/15 of 11-13/0383r0 by Mar 2013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760041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SC recommends approving the responses related to the 802.1X pre-ballot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Motion for consideration by IEEE 802 EC </a:t>
            </a:r>
          </a:p>
          <a:p>
            <a:pPr lvl="1"/>
            <a:r>
              <a:rPr lang="en-AU" i="1" dirty="0"/>
              <a:t>The IEEE 802 </a:t>
            </a:r>
            <a:r>
              <a:rPr lang="en-AU" i="1" dirty="0" smtClean="0"/>
              <a:t>EC approves the responses in </a:t>
            </a:r>
            <a:r>
              <a:rPr lang="en-AU" i="1" dirty="0">
                <a:hlinkClick r:id="rId2"/>
              </a:rPr>
              <a:t>11-13-336r5</a:t>
            </a:r>
            <a:r>
              <a:rPr lang="en-AU" i="1" dirty="0" smtClean="0">
                <a:solidFill>
                  <a:srgbClr val="FF0000"/>
                </a:solidFill>
              </a:rPr>
              <a:t> </a:t>
            </a:r>
            <a:r>
              <a:rPr lang="en-AU" i="1" dirty="0" smtClean="0"/>
              <a:t>to the comments from the China NB in the pre-ballot in ISO/IEC JTC1/SC6 on IEEE 802.1X  approves their liaising to ISO/IEC JTC1/SC6</a:t>
            </a:r>
            <a:endParaRPr lang="en-AU" i="1" dirty="0"/>
          </a:p>
          <a:p>
            <a:pPr lvl="1"/>
            <a:r>
              <a:rPr lang="en-AU" dirty="0"/>
              <a:t>Moved:</a:t>
            </a:r>
          </a:p>
          <a:p>
            <a:pPr lvl="1"/>
            <a:r>
              <a:rPr lang="en-AU" dirty="0"/>
              <a:t>Seconded:</a:t>
            </a:r>
          </a:p>
          <a:p>
            <a:pPr lvl="1"/>
            <a:r>
              <a:rPr lang="en-AU" dirty="0"/>
              <a:t>Result</a:t>
            </a:r>
            <a:r>
              <a:rPr lang="en-AU" dirty="0" smtClean="0"/>
              <a:t>: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6913" y="334963"/>
            <a:ext cx="951222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13/15 of 11-13/0383r0 by Mar 2013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18312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SC recommends approving the responses related to the </a:t>
            </a:r>
            <a:r>
              <a:rPr lang="en-AU" dirty="0" smtClean="0"/>
              <a:t>802.1AE </a:t>
            </a:r>
            <a:r>
              <a:rPr lang="en-AU" dirty="0"/>
              <a:t>pre-ballot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Motion from IEEE 802 JTC1 SC </a:t>
            </a:r>
          </a:p>
          <a:p>
            <a:pPr lvl="1"/>
            <a:r>
              <a:rPr lang="en-AU" i="1" dirty="0"/>
              <a:t>The IEEE 802 JTC1 SC recommends </a:t>
            </a:r>
            <a:r>
              <a:rPr lang="en-AU" i="1" dirty="0" smtClean="0"/>
              <a:t>that the responses in </a:t>
            </a:r>
            <a:r>
              <a:rPr lang="en-AU" i="1" dirty="0" smtClean="0">
                <a:hlinkClick r:id="rId2"/>
              </a:rPr>
              <a:t>11-13-337r4</a:t>
            </a:r>
            <a:r>
              <a:rPr lang="en-AU" i="1" dirty="0" smtClean="0"/>
              <a:t> to the comments from the China NB in the pre-ballot in ISO/IEC JTC1/SC6 on IEEE 802.1AE under the PSDO process be approved and liaised to ISO/IEC JTC1/SC6</a:t>
            </a:r>
            <a:endParaRPr lang="en-AU" i="1" dirty="0"/>
          </a:p>
          <a:p>
            <a:pPr lvl="1"/>
            <a:r>
              <a:rPr lang="en-AU" dirty="0" smtClean="0"/>
              <a:t>Result: 9/0/0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6913" y="334963"/>
            <a:ext cx="951222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14/15 of 11-13/0383r0 by Mar 2013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51766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SC recommends approving the responses related to the </a:t>
            </a:r>
            <a:r>
              <a:rPr lang="en-AU" dirty="0" smtClean="0"/>
              <a:t>802.1AE </a:t>
            </a:r>
            <a:r>
              <a:rPr lang="en-AU" dirty="0"/>
              <a:t>pre-ballot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Motion for consideration by IEEE 802 EC </a:t>
            </a:r>
          </a:p>
          <a:p>
            <a:pPr lvl="1"/>
            <a:r>
              <a:rPr lang="en-AU" i="1" dirty="0" smtClean="0"/>
              <a:t>The </a:t>
            </a:r>
            <a:r>
              <a:rPr lang="en-AU" i="1" dirty="0"/>
              <a:t>IEEE 802 EC approves the responses in </a:t>
            </a:r>
            <a:r>
              <a:rPr lang="en-AU" i="1" dirty="0">
                <a:hlinkClick r:id="rId2"/>
              </a:rPr>
              <a:t>11-13-337r4</a:t>
            </a:r>
            <a:r>
              <a:rPr lang="en-AU" i="1" dirty="0" smtClean="0">
                <a:solidFill>
                  <a:srgbClr val="FF0000"/>
                </a:solidFill>
              </a:rPr>
              <a:t> </a:t>
            </a:r>
            <a:r>
              <a:rPr lang="en-AU" i="1" dirty="0"/>
              <a:t>to the comments from the China NB in the pre-ballot in ISO/IEC JTC1/SC6 on IEEE </a:t>
            </a:r>
            <a:r>
              <a:rPr lang="en-AU" i="1" dirty="0" smtClean="0"/>
              <a:t>802.1AE </a:t>
            </a:r>
            <a:r>
              <a:rPr lang="en-AU" i="1" dirty="0"/>
              <a:t>approves their liaising to ISO/IEC </a:t>
            </a:r>
            <a:r>
              <a:rPr lang="en-AU" i="1" dirty="0" smtClean="0"/>
              <a:t>JTC1/SC6</a:t>
            </a:r>
            <a:endParaRPr lang="en-AU" i="1" dirty="0"/>
          </a:p>
          <a:p>
            <a:pPr lvl="1"/>
            <a:r>
              <a:rPr lang="en-AU" dirty="0"/>
              <a:t>Moved:</a:t>
            </a:r>
          </a:p>
          <a:p>
            <a:pPr lvl="1"/>
            <a:r>
              <a:rPr lang="en-AU" dirty="0"/>
              <a:t>Seconded:</a:t>
            </a:r>
          </a:p>
          <a:p>
            <a:pPr lvl="1"/>
            <a:r>
              <a:rPr lang="en-AU" dirty="0"/>
              <a:t>Result</a:t>
            </a:r>
            <a:r>
              <a:rPr lang="en-AU" dirty="0" smtClean="0"/>
              <a:t>: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6913" y="334963"/>
            <a:ext cx="951222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15/15 of 11-13/0383r0 by Mar 2013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58565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A040BC0-E7FA-4CBD-960B-C788B6917107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smtClean="0"/>
              <a:t>IEEE 802.11 Regulatory SC</a:t>
            </a:r>
            <a:br>
              <a:rPr lang="en-US" sz="2800" smtClean="0"/>
            </a:br>
            <a:r>
              <a:rPr lang="en-US" sz="2800" smtClean="0"/>
              <a:t>Orlando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2013-03-22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9588" y="3067050"/>
          <a:ext cx="8021637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Document" r:id="rId4" imgW="8360368" imgH="2658085" progId="Word.Document.8">
                  <p:embed/>
                </p:oleObj>
              </mc:Choice>
              <mc:Fallback>
                <p:oleObj name="Document" r:id="rId4" imgW="8360368" imgH="265808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3067050"/>
                        <a:ext cx="8021637" cy="253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11-13/0369r0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5392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838200"/>
            <a:ext cx="79057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B68C5C9-1266-4A25-B1AB-8AB1939386AD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March 2013 IEEE 802.11 Regulatory Standing Committee meeting in Orlando.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11-13/0369r0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0015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regulatory summaries</a:t>
            </a:r>
          </a:p>
          <a:p>
            <a:pPr eaLnBrk="1" hangingPunct="1"/>
            <a:r>
              <a:rPr lang="en-US" smtClean="0"/>
              <a:t>Action items and issues</a:t>
            </a:r>
          </a:p>
          <a:p>
            <a:pPr eaLnBrk="1" hangingPunct="1"/>
            <a:r>
              <a:rPr lang="en-US" smtClean="0"/>
              <a:t>WP5A liaison from IEEE 802 on 5 GHz </a:t>
            </a:r>
          </a:p>
          <a:p>
            <a:pPr eaLnBrk="1" hangingPunct="1"/>
            <a:r>
              <a:rPr lang="en-US" smtClean="0"/>
              <a:t>The NPRM FCC 13-22</a:t>
            </a:r>
          </a:p>
          <a:p>
            <a:pPr eaLnBrk="1" hangingPunct="1"/>
            <a:r>
              <a:rPr lang="en-US" smtClean="0"/>
              <a:t>Transmit beamforming antenna gain presentations</a:t>
            </a:r>
          </a:p>
          <a:p>
            <a:pPr eaLnBrk="1" hangingPunct="1"/>
            <a:r>
              <a:rPr lang="en-US" smtClean="0"/>
              <a:t>Adjourn</a:t>
            </a:r>
          </a:p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9A2BBD5-F1DD-472C-97C9-3B7B15D4C85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11-13/0369r0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805651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Accomplishments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sz="2000" smtClean="0"/>
              <a:t>Approved Vancouver meeting and teleconference minutes</a:t>
            </a:r>
          </a:p>
          <a:p>
            <a:r>
              <a:rPr lang="en-US" sz="2000" smtClean="0"/>
              <a:t>Heard regulatory update summaries for North America, the EU and Asia</a:t>
            </a:r>
          </a:p>
          <a:p>
            <a:r>
              <a:rPr lang="en-US" sz="2000" smtClean="0"/>
              <a:t>Approved a liaison to ITU-R WP5A on expansion of the 5 GHz spectrum</a:t>
            </a:r>
          </a:p>
          <a:p>
            <a:r>
              <a:rPr lang="en-US" sz="2000" smtClean="0"/>
              <a:t>Heard two presentations on transmit beamforming antenna gain (relating to a TCB test document for multiple antennas)</a:t>
            </a:r>
          </a:p>
          <a:p>
            <a:r>
              <a:rPr lang="en-US" sz="2000" smtClean="0"/>
              <a:t>Developed and approved a framework document for the development of Comments for NPRM FCC 13-22 (proceeding 13-49)</a:t>
            </a:r>
          </a:p>
          <a:p>
            <a:r>
              <a:rPr lang="en-US" sz="2000" smtClean="0"/>
              <a:t>Planned for teleconferences</a:t>
            </a:r>
          </a:p>
          <a:p>
            <a:pPr lvl="1"/>
            <a:r>
              <a:rPr lang="en-US" sz="1800" smtClean="0"/>
              <a:t>Thursdays, at 12:30ET for 90 minutes (starting April 4</a:t>
            </a:r>
            <a:r>
              <a:rPr lang="en-US" sz="1800" baseline="30000" smtClean="0"/>
              <a:t>th</a:t>
            </a:r>
            <a:r>
              <a:rPr lang="en-US" sz="1800" smtClean="0"/>
              <a:t>)</a:t>
            </a:r>
          </a:p>
          <a:p>
            <a:endParaRPr 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819187B-65ED-4C3C-B9CA-27EE2697F7C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11-13/0369r0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499140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Teleconferences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Weekly on Thursdays, 12:30 to 14:00 ET</a:t>
            </a:r>
          </a:p>
          <a:p>
            <a:pPr lvl="1"/>
            <a:r>
              <a:rPr lang="en-US" smtClean="0"/>
              <a:t>Starting April 4th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5392217-905C-4803-B3E2-7F18C1C7A24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11-13/0369r0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206433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733550"/>
            <a:ext cx="8594725" cy="474345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2"/>
              </a:rPr>
              <a:t>NPRM FCC 12-118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3"/>
              </a:rPr>
              <a:t>NPRM FCC 12-148</a:t>
            </a:r>
            <a:endParaRPr lang="en-US" sz="16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4"/>
              </a:rPr>
              <a:t>NPRM FCC 13-22</a:t>
            </a:r>
            <a:endParaRPr lang="en-US" sz="16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5"/>
              </a:rPr>
              <a:t>FCC request for comment on WRC-15</a:t>
            </a:r>
            <a:endParaRPr lang="en-US" sz="16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6"/>
              </a:rPr>
              <a:t>FCC authorization of TVWS databases nationwide</a:t>
            </a:r>
            <a:endParaRPr lang="en-US" sz="16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7"/>
              </a:rPr>
              <a:t>Early draft of EN301 598 (v0.0.16)</a:t>
            </a:r>
            <a:endParaRPr lang="en-US" sz="16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8"/>
              </a:rPr>
              <a:t>Technical feasibility of IMT in the bands above 6 GHz</a:t>
            </a:r>
            <a:endParaRPr lang="en-US" sz="16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9"/>
              </a:rPr>
              <a:t>RECOMMENDATION  </a:t>
            </a:r>
            <a:r>
              <a:rPr lang="fr-FR" sz="1600" b="1" smtClean="0">
                <a:hlinkClick r:id="rId9"/>
              </a:rPr>
              <a:t>ITU-R  F</a:t>
            </a:r>
            <a:r>
              <a:rPr lang="en-US" sz="1600" b="1" smtClean="0">
                <a:hlinkClick r:id="rId9"/>
              </a:rPr>
              <a:t>.</a:t>
            </a:r>
            <a:r>
              <a:rPr lang="fr-FR" sz="1600" b="1" smtClean="0">
                <a:hlinkClick r:id="rId9"/>
              </a:rPr>
              <a:t>1763</a:t>
            </a:r>
            <a:endParaRPr lang="fr-FR" sz="16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10"/>
              </a:rPr>
              <a:t>RECOMMENDATION ITU-R M.1651</a:t>
            </a:r>
            <a:endParaRPr lang="en-US" sz="16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11"/>
              </a:rPr>
              <a:t>WP5A liaison re M.1651</a:t>
            </a:r>
            <a:endParaRPr lang="en-US" sz="16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12"/>
              </a:rPr>
              <a:t>IEEE 802.11 liaison to ITU-R WP5A on expansion of the 5 GHz band</a:t>
            </a:r>
            <a:endParaRPr lang="en-US" sz="16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13"/>
              </a:rPr>
              <a:t>Industry outline for NPRM FCC 13-22 response</a:t>
            </a:r>
            <a:endParaRPr lang="en-US" sz="16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14"/>
              </a:rPr>
              <a:t>NPRM FCC 13-22 Dissected</a:t>
            </a:r>
            <a:endParaRPr lang="en-US" sz="16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15"/>
              </a:rPr>
              <a:t>FCC 13-22 Comment Framework</a:t>
            </a:r>
            <a:endParaRPr lang="en-US" sz="16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16"/>
              </a:rPr>
              <a:t>Transmit Beamforming Antenna Gain</a:t>
            </a:r>
            <a:endParaRPr lang="en-US" sz="16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600" b="1" smtClean="0">
                <a:hlinkClick r:id="rId17"/>
              </a:rPr>
              <a:t>Beamfoming Array Gain to Intended and Unintended Users</a:t>
            </a:r>
            <a:endParaRPr lang="en-US" sz="1600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2DB18AC-240D-4EA6-A2EA-8ADDC7C9066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11-13/0369r0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4558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March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2013-03-21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391392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Document" r:id="rId5" imgW="8696800" imgH="4136102" progId="Word.Document.8">
                  <p:embed/>
                </p:oleObj>
              </mc:Choice>
              <mc:Fallback>
                <p:oleObj name="Document" r:id="rId5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11-13/0384r0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5057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March 2013.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11-13/0384r0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922262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Status: comment resolution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r>
              <a:rPr lang="en-US" dirty="0" smtClean="0"/>
              <a:t>Continued processing comments received in the recent Initial Letter Ballot</a:t>
            </a:r>
          </a:p>
          <a:p>
            <a:pPr lvl="1"/>
            <a:r>
              <a:rPr lang="en-US" altLang="ja-JP" dirty="0" smtClean="0"/>
              <a:t>801 </a:t>
            </a:r>
            <a:r>
              <a:rPr lang="en-US" altLang="ja-JP" dirty="0"/>
              <a:t>comments (713 LB, 88 remaining 2012 Call for comments</a:t>
            </a:r>
            <a:r>
              <a:rPr lang="en-US" altLang="ja-JP" dirty="0" smtClean="0"/>
              <a:t>)</a:t>
            </a:r>
          </a:p>
          <a:p>
            <a:pPr lvl="1"/>
            <a:r>
              <a:rPr lang="en-US" dirty="0" smtClean="0"/>
              <a:t>Approved resolutions to approximately 350 comments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11-13/0384r0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2707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1F67DDF6-E951-488E-BDF9-89962C356950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/>
              <a:t>Slide </a:t>
            </a:r>
            <a:fld id="{72F0B212-703F-4AF0-94AB-63B337B2ACED}" type="slidenum">
              <a:rPr lang="en-US"/>
              <a:pPr algn="ctr"/>
              <a:t>48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TGmc Plan of Record</a:t>
            </a:r>
            <a:endParaRPr lang="en-US" sz="200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29-30 Aug 2012 – </a:t>
            </a:r>
            <a:r>
              <a:rPr lang="en-US" sz="2000" dirty="0" err="1" smtClean="0"/>
              <a:t>NesCom</a:t>
            </a:r>
            <a:r>
              <a:rPr lang="en-US" sz="2000" dirty="0" smtClean="0"/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Dec 2012 – March/May 2013  – 11ad integration – </a:t>
            </a:r>
            <a:r>
              <a:rPr lang="en-US" sz="2000" dirty="0"/>
              <a:t>May/July ballot on D2.0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Dec 2013 – March 2014 – 11ac integration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Feb 2014 – Mandatory Draft Review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Feb-March 2014 – Form Sponsor Pool (45 days)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April/May 2014 – Initial Sponsor Ballot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TBD – integration of additional completed amendments (e.g. 11af)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Nov 2014 – WG/EC Final Approval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March 2015 – </a:t>
            </a:r>
            <a:r>
              <a:rPr lang="en-US" sz="2000" dirty="0" err="1" smtClean="0"/>
              <a:t>RevCom</a:t>
            </a:r>
            <a:r>
              <a:rPr lang="en-US" sz="2000" dirty="0" smtClean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11-13/0384r0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0359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sz="2400" dirty="0"/>
              <a:t>April 5, 12, 19, </a:t>
            </a:r>
            <a:r>
              <a:rPr lang="en-US" sz="2400" dirty="0" smtClean="0"/>
              <a:t>26 (Friday)</a:t>
            </a:r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11-13/0384r0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6700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93290"/>
              </p:ext>
            </p:extLst>
          </p:nvPr>
        </p:nvGraphicFramePr>
        <p:xfrm>
          <a:off x="1600200" y="26670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Continued Comment Resolution</a:t>
            </a:r>
          </a:p>
          <a:p>
            <a:r>
              <a:rPr lang="en-US" dirty="0" smtClean="0"/>
              <a:t>Recirculation Letter ballot (expect July)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11-13/0384r0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5917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9A4B8964-9230-41D8-B795-2146627A8662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TGac March 2013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2013-03-20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301875"/>
          <a:ext cx="77406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Document" r:id="rId4" imgW="8601826" imgH="2607574" progId="Word.Document.8">
                  <p:embed/>
                </p:oleObj>
              </mc:Choice>
              <mc:Fallback>
                <p:oleObj name="Document" r:id="rId4" imgW="8601826" imgH="26075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740650" cy="234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11-13/0358r1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4463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01BB550C-1879-418F-AB64-A9B6932465A2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This document is the closing report for the TGac for the March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11-13/0358r1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1509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Approved resolutions to comments received on draft D5.0 (LB 191).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Comment spreadsheet is available at: </a:t>
            </a:r>
            <a:r>
              <a:rPr lang="en-US" sz="2400" dirty="0" smtClean="0">
                <a:hlinkClick r:id="rId3"/>
              </a:rPr>
              <a:t>https://mentor.ieee.org/802.11/dcn/13/11-13-0199-03-00ac-lb191-comments-tgac-d5-0.xls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motion passed to start a 15-day recirculation ballot on draft D5.0.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Reviewed and approved the report to the IEEE 802 EC requesting conditional approval for Sponsor ballot.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hlinkClick r:id="rId4"/>
              </a:rPr>
              <a:t>https://mentor.ieee.org/802.11/dcn/13/11-13-0320-01-00ac-p802-11ac-report-to-ec-on-conditional-approval-to-go-to-sponsor-ballot.pptx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 marL="381000" indent="-381000">
              <a:defRPr/>
            </a:pPr>
            <a:endParaRPr lang="en-US" sz="2800" dirty="0" smtClean="0"/>
          </a:p>
          <a:p>
            <a:pPr marL="381000" indent="-381000"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934027DC-E325-4733-AA21-77CCA7C841A3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11-13/0358r1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7602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Next Ad Hoc Meeting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CA" smtClean="0"/>
              <a:t>None scheduled for May 2013.</a:t>
            </a:r>
          </a:p>
          <a:p>
            <a:r>
              <a:rPr lang="en-CA" smtClean="0"/>
              <a:t>A motion passed to authorize an ad hoc meeting in July 2013, somewhere in Europe.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CCD0E4DC-1D5B-4E0D-A54D-2128417C8A16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11-13/0358r1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9021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F8745B7-5926-4CCB-ABD6-2FA388FF278A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May 2013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3200" smtClean="0"/>
              <a:t>Start working on Sponsor Ballot comment resolution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11-13/0358r1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4720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74AE26FC-19A9-4F2D-9A7B-D2B6ED9BE3A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000" smtClean="0">
                <a:solidFill>
                  <a:srgbClr val="00B050"/>
                </a:solidFill>
              </a:rPr>
              <a:t>Previously Approved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March 28 - 20:00 - 22:00 ET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April 4 - 10:00 - 12:00 ET</a:t>
            </a:r>
          </a:p>
          <a:p>
            <a:pPr lvl="1"/>
            <a:r>
              <a:rPr lang="en-US" sz="2800" b="1" i="1" smtClean="0">
                <a:solidFill>
                  <a:srgbClr val="FF0000"/>
                </a:solidFill>
              </a:rPr>
              <a:t>Not needed since the dates coincide with ballots </a:t>
            </a:r>
          </a:p>
          <a:p>
            <a:r>
              <a:rPr lang="en-US" sz="2000" smtClean="0"/>
              <a:t>May 09 – 20:00 – 22:00 ET</a:t>
            </a:r>
          </a:p>
          <a:p>
            <a:r>
              <a:rPr lang="en-US" sz="2000" smtClean="0"/>
              <a:t>May 23 -  10:00 – 12:00 ET</a:t>
            </a:r>
          </a:p>
          <a:p>
            <a:r>
              <a:rPr lang="en-US" sz="2000" smtClean="0"/>
              <a:t>May 30 -  20:00 – 22:00 ET</a:t>
            </a:r>
            <a:endParaRPr lang="en-US" sz="1400" smtClean="0">
              <a:solidFill>
                <a:srgbClr val="00B050"/>
              </a:solidFill>
            </a:endParaRPr>
          </a:p>
          <a:p>
            <a:endParaRPr lang="en-US" sz="1600" smtClean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11-13/0358r1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4021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1149EA-03B4-480E-A4CD-A95360F87EE1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mtClean="0"/>
              <a:t>TGaf Orlando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2013-03-22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6413" y="3067050"/>
          <a:ext cx="7891462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Document" r:id="rId4" imgW="8360368" imgH="2885571" progId="Word.Document.8">
                  <p:embed/>
                </p:oleObj>
              </mc:Choice>
              <mc:Fallback>
                <p:oleObj name="Document" r:id="rId4" imgW="8360368" imgH="28855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067050"/>
                        <a:ext cx="7891462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11-13/0356r1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8974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014BA80-2C62-4723-9ABB-B09A0D34BF78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19th face-to-face meeting of IEEE 802.11 TGaf, taking place the week of January 14</a:t>
            </a:r>
            <a:r>
              <a:rPr lang="en-US" baseline="30000" smtClean="0"/>
              <a:t>th</a:t>
            </a:r>
            <a:r>
              <a:rPr lang="en-US" smtClean="0"/>
              <a:t>, 2013 at the IEEE 802 Wireless Interim in Vancouver.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11-13/0356r1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5834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Plan for the Week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smtClean="0">
                <a:ea typeface="MS PGothic" pitchFamily="34" charset="-128"/>
              </a:rPr>
              <a:t>Approve meeting and teleconference minutes</a:t>
            </a:r>
          </a:p>
          <a:p>
            <a:r>
              <a:rPr lang="en-US" altLang="ja-JP" sz="2000" smtClean="0">
                <a:ea typeface="MS PGothic" pitchFamily="34" charset="-128"/>
              </a:rPr>
              <a:t>Regulatory update</a:t>
            </a:r>
          </a:p>
          <a:p>
            <a:r>
              <a:rPr lang="en-US" altLang="ja-JP" sz="2000" smtClean="0">
                <a:ea typeface="MS PGothic" pitchFamily="34" charset="-128"/>
              </a:rPr>
              <a:t>Review the results of LB192</a:t>
            </a:r>
          </a:p>
          <a:p>
            <a:r>
              <a:rPr lang="en-US" altLang="ja-JP" sz="2000" smtClean="0">
                <a:ea typeface="MS PGothic" pitchFamily="34" charset="-128"/>
              </a:rPr>
              <a:t>Review of the progress since January</a:t>
            </a:r>
          </a:p>
          <a:p>
            <a:r>
              <a:rPr lang="en-US" altLang="ja-JP" sz="2000" smtClean="0">
                <a:ea typeface="MS PGothic" pitchFamily="34" charset="-128"/>
              </a:rPr>
              <a:t>Editorial review; spreadsheet 11-12/1017r35</a:t>
            </a:r>
          </a:p>
          <a:p>
            <a:r>
              <a:rPr lang="en-US" altLang="ja-JP" sz="2000" smtClean="0">
                <a:ea typeface="MS PGothic" pitchFamily="34" charset="-128"/>
              </a:rPr>
              <a:t>Review and Approve all comment resolution submissions</a:t>
            </a:r>
          </a:p>
          <a:p>
            <a:r>
              <a:rPr lang="en-US" altLang="ja-JP" sz="2000" smtClean="0">
                <a:ea typeface="MS PGothic" pitchFamily="34" charset="-128"/>
              </a:rPr>
              <a:t>Update the draft and comment resolution spreadsheet with approved changes, and request a recirculation letter ballot</a:t>
            </a:r>
          </a:p>
          <a:p>
            <a:r>
              <a:rPr lang="en-US" altLang="ja-JP" sz="2000" smtClean="0">
                <a:ea typeface="MS PGothic" pitchFamily="34" charset="-128"/>
              </a:rPr>
              <a:t>Plan for May meeting and teleconferences</a:t>
            </a:r>
            <a:endParaRPr lang="en-US" altLang="ja-JP" sz="3200" smtClean="0">
              <a:ea typeface="MS PGothic" pitchFamily="34" charset="-128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FE6E8A5-068A-41BF-996A-D3B1CC5C79B2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11-13/0356r1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7279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419640"/>
              </p:ext>
            </p:extLst>
          </p:nvPr>
        </p:nvGraphicFramePr>
        <p:xfrm>
          <a:off x="609600" y="762000"/>
          <a:ext cx="7924800" cy="4722890"/>
        </p:xfrm>
        <a:graphic>
          <a:graphicData uri="http://schemas.openxmlformats.org/drawingml/2006/table">
            <a:tbl>
              <a:tblPr/>
              <a:tblGrid>
                <a:gridCol w="762000"/>
                <a:gridCol w="1066800"/>
                <a:gridCol w="3810000"/>
                <a:gridCol w="2286000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 High Throughput (&lt;6 GHz bands)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Aboul-Magd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TV Whitespace bands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Bagby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TGaf Accomplishments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mtClean="0"/>
              <a:t>Reviewed the comment spreadsheet and resolved all of the remaining comments from LB192</a:t>
            </a:r>
          </a:p>
          <a:p>
            <a:r>
              <a:rPr lang="en-US" smtClean="0"/>
              <a:t>Requested the Editor to prepare D4.0 and the asked WG to start a recirculation letter ballot</a:t>
            </a:r>
          </a:p>
          <a:p>
            <a:r>
              <a:rPr lang="en-US" smtClean="0"/>
              <a:t>Planned for May meeting, and weekly teleconferences</a:t>
            </a:r>
          </a:p>
          <a:p>
            <a:pPr lvl="1"/>
            <a:r>
              <a:rPr lang="en-US" sz="2400" smtClean="0"/>
              <a:t>Tuesdays at 21:00 ET for 2 hours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09C95B8-0A8F-4204-8848-495EDF7F7323}" type="slidenum">
              <a:rPr lang="en-US" smtClean="0"/>
              <a:pPr>
                <a:defRPr/>
              </a:pPr>
              <a:t>60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11-13/0356r1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5974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for May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Approve Orlando and Teleconference minutes</a:t>
            </a:r>
          </a:p>
          <a:p>
            <a:r>
              <a:rPr lang="en-US" smtClean="0"/>
              <a:t>Review and resolve comments from the recirculation letter ballot on Draft 4.0</a:t>
            </a:r>
          </a:p>
          <a:p>
            <a:r>
              <a:rPr lang="en-US" smtClean="0"/>
              <a:t>Ask the WG for a recirculation letter ballot</a:t>
            </a:r>
          </a:p>
          <a:p>
            <a:r>
              <a:rPr lang="en-US" smtClean="0"/>
              <a:t>Prepare PAR extension request</a:t>
            </a:r>
          </a:p>
          <a:p>
            <a:r>
              <a:rPr lang="en-US" smtClean="0"/>
              <a:t>Plan for July and Teleconferences, and begin the process of starting the first TGaf  Sponsor ballot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D9B6D-0B12-44F5-9404-1B348E7BBA4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11-13/0356r1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6524249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1D4552-1238-4229-A659-22E940139EDC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TGaf Timeline – Affirmed March 2013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GB" smtClean="0"/>
              <a:t>Initial Working Group Letter Ballot: January 2011</a:t>
            </a:r>
          </a:p>
          <a:p>
            <a:r>
              <a:rPr lang="en-GB" smtClean="0"/>
              <a:t>Second Working Group Letter Ballot: July 2012</a:t>
            </a:r>
          </a:p>
          <a:p>
            <a:r>
              <a:rPr lang="en-GB" smtClean="0"/>
              <a:t>Recirculation Letter Ballot: January 2013</a:t>
            </a:r>
          </a:p>
          <a:p>
            <a:r>
              <a:rPr lang="en-GB" smtClean="0"/>
              <a:t>Form Sponsor Ballot Pool: June 2013</a:t>
            </a:r>
            <a:endParaRPr lang="en-GB" b="0" smtClean="0"/>
          </a:p>
          <a:p>
            <a:r>
              <a:rPr lang="en-GB" smtClean="0"/>
              <a:t>Initial Sponsor Ballot: July 2013</a:t>
            </a:r>
          </a:p>
          <a:p>
            <a:r>
              <a:rPr lang="en-GB" smtClean="0"/>
              <a:t>Recirculate Sponsor Ballot: November 2013</a:t>
            </a:r>
          </a:p>
          <a:p>
            <a:r>
              <a:rPr lang="en-GB" smtClean="0"/>
              <a:t>Final WG/EC Approval: March 2014</a:t>
            </a:r>
          </a:p>
          <a:p>
            <a:r>
              <a:rPr lang="en-GB" smtClean="0"/>
              <a:t>RevCom/Standards Board Approval: June 2014</a:t>
            </a:r>
            <a:endParaRPr lang="en-GB" altLang="ja-JP" smtClean="0"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11-13/0356r1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5902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Teleconferences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smtClean="0">
                <a:ea typeface="MS PGothic" pitchFamily="34" charset="-128"/>
              </a:rPr>
              <a:t>Weekly on Tuesdays through May 28</a:t>
            </a:r>
            <a:r>
              <a:rPr lang="en-US" altLang="ja-JP" sz="2800" baseline="30000" smtClean="0">
                <a:ea typeface="MS PGothic" pitchFamily="34" charset="-128"/>
              </a:rPr>
              <a:t>th</a:t>
            </a:r>
          </a:p>
          <a:p>
            <a:pPr lvl="1"/>
            <a:r>
              <a:rPr lang="en-US" altLang="ja-JP" sz="2800" smtClean="0">
                <a:ea typeface="MS PGothic" pitchFamily="34" charset="-128"/>
              </a:rPr>
              <a:t>Until recirc is complete, calls will be used for regulatory updates as required</a:t>
            </a:r>
          </a:p>
          <a:p>
            <a:r>
              <a:rPr lang="en-US" altLang="ja-JP" sz="2800" smtClean="0">
                <a:ea typeface="MS PGothic" pitchFamily="34" charset="-128"/>
              </a:rPr>
              <a:t>Time:  21:00 ET for up to 2 hours</a:t>
            </a:r>
          </a:p>
          <a:p>
            <a:pPr lvl="1"/>
            <a:endParaRPr 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D11B98-FF69-4C46-B3DA-212D203BB05F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11-13/0356r1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3106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smtClean="0"/>
              <a:t>Having approved comment resolutions for all of the comments received from LB192 on TGaf  D3.0 as contained in document 11-12/1017r37</a:t>
            </a:r>
          </a:p>
          <a:p>
            <a:r>
              <a:rPr lang="en-US" sz="1800" smtClean="0"/>
              <a:t>Instruct the editor to prepare Draft 4.0 incorporating these resolutions and,</a:t>
            </a:r>
          </a:p>
          <a:p>
            <a:r>
              <a:rPr lang="en-US" sz="1800" smtClean="0"/>
              <a:t>Approve a 15 day Working Group Recirculation Ballot, asking the question “Should P802.11af D3.0 be forwarded to Sponsor Ballot?”</a:t>
            </a:r>
          </a:p>
          <a:p>
            <a:r>
              <a:rPr lang="en-US" sz="1800" smtClean="0"/>
              <a:t> </a:t>
            </a:r>
            <a:r>
              <a:rPr lang="en-GB" sz="1800" smtClean="0"/>
              <a:t>Moved by Rich Kennedy on behalf of TGaf</a:t>
            </a:r>
          </a:p>
          <a:p>
            <a:r>
              <a:rPr lang="en-GB" sz="1800" smtClean="0"/>
              <a:t>Second:</a:t>
            </a:r>
          </a:p>
          <a:p>
            <a:r>
              <a:rPr lang="en-GB" sz="1800" smtClean="0"/>
              <a:t>Discussion?</a:t>
            </a:r>
          </a:p>
          <a:p>
            <a:r>
              <a:rPr lang="en-GB" sz="1800" smtClean="0"/>
              <a:t>Results:</a:t>
            </a:r>
            <a:endParaRPr lang="en-US" sz="1800" smtClean="0"/>
          </a:p>
          <a:p>
            <a:pPr>
              <a:buFontTx/>
              <a:buNone/>
            </a:pPr>
            <a:endParaRPr lang="en-GB" sz="1600" smtClean="0"/>
          </a:p>
          <a:p>
            <a:r>
              <a:rPr lang="en-GB" sz="1600" smtClean="0"/>
              <a:t>TGaf vote: </a:t>
            </a:r>
            <a:endParaRPr lang="en-US" sz="1600" smtClean="0"/>
          </a:p>
          <a:p>
            <a:r>
              <a:rPr lang="en-GB" sz="1600" smtClean="0"/>
              <a:t>Moved: Al Petrick  Seconded: Tevfik Yucek Result: 14-0-0</a:t>
            </a:r>
            <a:endParaRPr lang="en-US" sz="16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A4C6204-F54E-4198-AA07-CBC3EF19CED8}" type="slidenum">
              <a:rPr lang="en-US" altLang="ja-JP" smtClean="0"/>
              <a:pPr>
                <a:defRPr/>
              </a:pPr>
              <a:t>64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11-13/0356r1 by Rich Kennedy,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2328003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March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2013-3-20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659291"/>
              </p:ext>
            </p:extLst>
          </p:nvPr>
        </p:nvGraphicFramePr>
        <p:xfrm>
          <a:off x="533400" y="2332038"/>
          <a:ext cx="7635875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Document" r:id="rId5" imgW="8700545" imgH="4144264" progId="Word.Document.8">
                  <p:embed/>
                </p:oleObj>
              </mc:Choice>
              <mc:Fallback>
                <p:oleObj name="Document" r:id="rId5" imgW="8700545" imgH="41442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2038"/>
                        <a:ext cx="7635875" cy="362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11-13/0359r0 by David Halasz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3755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continued on specification framework</a:t>
            </a:r>
          </a:p>
          <a:p>
            <a:pPr lvl="1"/>
            <a:r>
              <a:rPr lang="en-US" dirty="0" smtClean="0"/>
              <a:t>Update to the spec framework adopted</a:t>
            </a:r>
          </a:p>
          <a:p>
            <a:pPr lvl="1"/>
            <a:r>
              <a:rPr lang="en-US" dirty="0" smtClean="0">
                <a:hlinkClick r:id="rId2"/>
              </a:rPr>
              <a:t>11-11-1137-14-00ah-specification-framework-for-tgah.docx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Timeline move out two months</a:t>
            </a:r>
          </a:p>
          <a:p>
            <a:pPr lvl="1"/>
            <a:r>
              <a:rPr lang="en-US" dirty="0" smtClean="0"/>
              <a:t>Draft text not available beyond 12/1257. Hence internal task group letter ballot move out to May of 2013.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11-13/0359r0 by David Halasz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2344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Wrap up on specification framework</a:t>
            </a:r>
          </a:p>
          <a:p>
            <a:r>
              <a:rPr lang="en-US" dirty="0" smtClean="0"/>
              <a:t>Move forward with draft text.</a:t>
            </a:r>
          </a:p>
          <a:p>
            <a:r>
              <a:rPr lang="en-US" dirty="0" smtClean="0"/>
              <a:t>Start internal task group letter ballot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11-13/0359r0 by David Halasz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2593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May 8 at 10 </a:t>
            </a:r>
            <a:r>
              <a:rPr lang="en-US" dirty="0"/>
              <a:t>A</a:t>
            </a:r>
            <a:r>
              <a:rPr lang="en-US" dirty="0" smtClean="0"/>
              <a:t>M ET 1 hour</a:t>
            </a:r>
          </a:p>
          <a:p>
            <a:pPr marL="1009650" lvl="1" indent="-609600"/>
            <a:r>
              <a:rPr lang="en-US" dirty="0" smtClean="0"/>
              <a:t>Prepare for May face-to-face meeting</a:t>
            </a:r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11-13/0359r0 by David Halasz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2877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– Move out two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dirty="0" smtClean="0"/>
              <a:t>Current</a:t>
            </a:r>
          </a:p>
          <a:p>
            <a:pPr lvl="1"/>
            <a:r>
              <a:rPr lang="en-US" dirty="0"/>
              <a:t>Internal Task Group Ballot : May 2013</a:t>
            </a:r>
          </a:p>
          <a:p>
            <a:pPr lvl="1"/>
            <a:r>
              <a:rPr lang="en-US" dirty="0"/>
              <a:t>Initial Letter Ballot : September 2013</a:t>
            </a:r>
          </a:p>
          <a:p>
            <a:pPr lvl="1"/>
            <a:r>
              <a:rPr lang="en-US" dirty="0"/>
              <a:t>Initial Sponsor Ballot : March 2015</a:t>
            </a:r>
          </a:p>
          <a:p>
            <a:pPr lvl="1"/>
            <a:r>
              <a:rPr lang="en-US" dirty="0"/>
              <a:t>EC Approval : January 2016</a:t>
            </a:r>
          </a:p>
          <a:p>
            <a:pPr lvl="1"/>
            <a:r>
              <a:rPr lang="en-US" dirty="0" err="1"/>
              <a:t>Revcom</a:t>
            </a:r>
            <a:r>
              <a:rPr lang="en-US" dirty="0"/>
              <a:t> Approval : March 2016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11-13/0359r0 by David Halasz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915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</a:t>
            </a:r>
            <a:r>
              <a:rPr lang="en-US" dirty="0" err="1" smtClean="0"/>
              <a:t>WG</a:t>
            </a:r>
            <a:r>
              <a:rPr lang="en-US" dirty="0" smtClean="0"/>
              <a:t> Editor’s Meeting (Mar ‘13)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2013-03-10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45466"/>
              </p:ext>
            </p:extLst>
          </p:nvPr>
        </p:nvGraphicFramePr>
        <p:xfrm>
          <a:off x="534988" y="2505075"/>
          <a:ext cx="7920037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5" imgW="8606510" imgH="2805156" progId="Word.Document.8">
                  <p:embed/>
                </p:oleObj>
              </mc:Choice>
              <mc:Fallback>
                <p:oleObj name="Document" r:id="rId5" imgW="8606510" imgH="28051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11-13/0276r2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41498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2013-3-21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77200" cy="955676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84300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AlliedtelesisR&amp;D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center,K.K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8F TOC2 Bldg. 7-21-11 Nishi-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Gotanda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Shinagawa-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ku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Tokyo 141-0031 JAPAN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+81-3-5719-7630</a:t>
                      </a:r>
                      <a:endParaRPr kumimoji="1" lang="ja-JP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hmano@root-hq.com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70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11-13/0382r0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207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the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Orlando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71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11-13/0382r0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703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 lIns="91440" tIns="45720" rIns="91440" bIns="45720"/>
          <a:lstStyle/>
          <a:p>
            <a:r>
              <a:rPr lang="en-US" altLang="ja-JP" sz="2900">
                <a:ea typeface="ＭＳ Ｐゴシック" pitchFamily="-65" charset="-128"/>
                <a:cs typeface="ＭＳ Ｐゴシック" pitchFamily="-65" charset="-128"/>
              </a:rPr>
              <a:t>IEEE 802.11 FILS TGai – </a:t>
            </a:r>
            <a:r>
              <a:rPr lang="en-US" altLang="ja-JP" sz="2800">
                <a:ea typeface="ＭＳ Ｐゴシック" pitchFamily="-65" charset="-128"/>
                <a:cs typeface="ＭＳ Ｐゴシック" pitchFamily="-65" charset="-128"/>
              </a:rPr>
              <a:t>Orland</a:t>
            </a:r>
            <a:r>
              <a:rPr lang="en-US" altLang="ja-JP" sz="2900">
                <a:ea typeface="ＭＳ Ｐゴシック" pitchFamily="-65" charset="-128"/>
                <a:cs typeface="ＭＳ Ｐゴシック" pitchFamily="-65" charset="-128"/>
              </a:rPr>
              <a:t> March 2013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 lIns="91440" tIns="45720" rIns="91440" bIns="45720"/>
          <a:lstStyle/>
          <a:p>
            <a:r>
              <a:rPr lang="en-US" altLang="ja-JP" smtClean="0">
                <a:ea typeface="ＭＳ Ｐゴシック" pitchFamily="-65" charset="-128"/>
                <a:cs typeface="ＭＳ Ｐゴシック" pitchFamily="-65" charset="-128"/>
              </a:rPr>
              <a:t>Goals for the  Meeting:</a:t>
            </a:r>
          </a:p>
          <a:p>
            <a:pPr lvl="1"/>
            <a:r>
              <a:rPr lang="en-US" altLang="ja-JP" smtClean="0">
                <a:ea typeface="ＭＳ Ｐゴシック" pitchFamily="-65" charset="-128"/>
                <a:cs typeface="ＭＳ Ｐゴシック" pitchFamily="-65" charset="-128"/>
              </a:rPr>
              <a:t>Approve minutes of past meeting and teleconference</a:t>
            </a:r>
          </a:p>
          <a:p>
            <a:pPr lvl="1"/>
            <a:r>
              <a:rPr lang="en-US" altLang="ja-JP" smtClean="0">
                <a:ea typeface="ＭＳ Ｐゴシック" pitchFamily="-65" charset="-128"/>
                <a:cs typeface="ＭＳ Ｐゴシック" pitchFamily="-65" charset="-128"/>
              </a:rPr>
              <a:t>Comment resolution to  volunteer  review comments</a:t>
            </a:r>
          </a:p>
          <a:p>
            <a:pPr lvl="1"/>
            <a:r>
              <a:rPr lang="en-US" altLang="ja-JP" smtClean="0">
                <a:ea typeface="ＭＳ Ｐゴシック" pitchFamily="-65" charset="-128"/>
                <a:cs typeface="ＭＳ Ｐゴシック" pitchFamily="-65" charset="-128"/>
              </a:rPr>
              <a:t>Approve final technical contribution </a:t>
            </a:r>
          </a:p>
          <a:p>
            <a:pPr lvl="1"/>
            <a:r>
              <a:rPr lang="en-US" altLang="ja-JP" smtClean="0">
                <a:ea typeface="ＭＳ Ｐゴシック" pitchFamily="-65" charset="-128"/>
                <a:cs typeface="ＭＳ Ｐゴシック" pitchFamily="-65" charset="-128"/>
              </a:rPr>
              <a:t>Move to forward TGai call for comment   </a:t>
            </a:r>
          </a:p>
          <a:p>
            <a:pPr lvl="1"/>
            <a:r>
              <a:rPr lang="en-US" altLang="ja-JP" smtClean="0">
                <a:ea typeface="ＭＳ Ｐゴシック" pitchFamily="-65" charset="-128"/>
                <a:cs typeface="ＭＳ Ｐゴシック" pitchFamily="-65" charset="-128"/>
              </a:rPr>
              <a:t>Joint meeting with TGaq</a:t>
            </a:r>
          </a:p>
          <a:p>
            <a:pPr lvl="1"/>
            <a:r>
              <a:rPr lang="en-US" altLang="ja-JP" smtClean="0">
                <a:ea typeface="ＭＳ Ｐゴシック" pitchFamily="-65" charset="-128"/>
                <a:cs typeface="ＭＳ Ｐゴシック" pitchFamily="-65" charset="-128"/>
              </a:rPr>
              <a:t>Approve Timeline</a:t>
            </a:r>
          </a:p>
          <a:p>
            <a:pPr lvl="1"/>
            <a:r>
              <a:rPr lang="en-US" altLang="ja-JP" smtClean="0">
                <a:ea typeface="ＭＳ Ｐゴシック" pitchFamily="-65" charset="-128"/>
                <a:cs typeface="ＭＳ Ｐゴシック" pitchFamily="-65" charset="-128"/>
              </a:rPr>
              <a:t>Approve Teleconference schedule</a:t>
            </a:r>
          </a:p>
          <a:p>
            <a:pPr lvl="1"/>
            <a:r>
              <a:rPr lang="en-US" altLang="ja-JP" smtClean="0">
                <a:ea typeface="ＭＳ Ｐゴシック" pitchFamily="-65" charset="-128"/>
                <a:cs typeface="ＭＳ Ｐゴシック" pitchFamily="-65" charset="-128"/>
              </a:rPr>
              <a:t>Approve Plan for  May</a:t>
            </a:r>
            <a:endParaRPr lang="en-US" altLang="ja-JP" sz="2600" smtClean="0"/>
          </a:p>
          <a:p>
            <a:pPr lvl="1"/>
            <a:endParaRPr lang="en-US" altLang="ja-JP" sz="2600" smtClean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72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11-13/0382r0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212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Review and approve January 2013 Vancouver Session Minutes</a:t>
            </a:r>
          </a:p>
          <a:p>
            <a:pPr lvl="1"/>
            <a:r>
              <a:rPr lang="en-US" altLang="ja-JP" dirty="0" smtClean="0"/>
              <a:t>https://mentor.ieee.org/802.11/dcn/13/11-13-0182-01-00ai-january-2013-vancouver-session-minutes.doc</a:t>
            </a:r>
          </a:p>
          <a:p>
            <a:r>
              <a:rPr lang="en-US" altLang="ja-JP" dirty="0" smtClean="0"/>
              <a:t>Review and approve January-March Teleconference Minutes </a:t>
            </a:r>
          </a:p>
          <a:p>
            <a:pPr lvl="1"/>
            <a:r>
              <a:rPr lang="en-US" altLang="ja-JP" dirty="0" smtClean="0"/>
              <a:t>https://mentor.ieee.org/802.11/dcn/13/11-13-0191-04-00ai-january-march-teleconference-minutes.doc</a:t>
            </a:r>
          </a:p>
          <a:p>
            <a:endParaRPr lang="en-US" altLang="ja-JP" dirty="0" smtClean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73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11-13/0382r0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593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2/2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8 regular slots and 1 Joint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with </a:t>
            </a:r>
            <a:r>
              <a:rPr lang="en-US" altLang="ja-JP" dirty="0" err="1" smtClean="0"/>
              <a:t>TGaq</a:t>
            </a:r>
            <a:r>
              <a:rPr lang="en-US" altLang="ja-JP" dirty="0" smtClean="0"/>
              <a:t> were held.</a:t>
            </a:r>
          </a:p>
          <a:p>
            <a:r>
              <a:rPr lang="en-US" altLang="ja-JP" dirty="0" smtClean="0"/>
              <a:t>Experimental-test-report-of-FILS was reported on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63 unsolved  open technical before this session.</a:t>
            </a:r>
            <a:endParaRPr lang="ja-JP" altLang="en-US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All  comments were resolved.</a:t>
            </a:r>
          </a:p>
          <a:p>
            <a:r>
              <a:rPr lang="en-US" altLang="ja-JP" dirty="0" smtClean="0"/>
              <a:t>21 Technical motions ( 20 passed/ 1 failed)</a:t>
            </a:r>
          </a:p>
          <a:p>
            <a:r>
              <a:rPr lang="en-US" altLang="ja-JP" dirty="0" smtClean="0"/>
              <a:t>Instructed editor to prepare draft 0.5 and incorporating these resolutions and, </a:t>
            </a:r>
            <a:r>
              <a:rPr lang="en-US" altLang="ja-JP" dirty="0" smtClean="0">
                <a:solidFill>
                  <a:srgbClr val="FF0000"/>
                </a:solidFill>
              </a:rPr>
              <a:t>approve 20 day peer review starting on/or after April 8th </a:t>
            </a:r>
            <a:r>
              <a:rPr lang="en-US" altLang="ja-JP" dirty="0" smtClean="0"/>
              <a:t>, 2013 to assist with producing an improved draft for working LB.</a:t>
            </a:r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74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11-13/0382r0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731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May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Task Group review of </a:t>
            </a:r>
            <a:r>
              <a:rPr lang="en-US" altLang="ja-JP" sz="2800" dirty="0" err="1" smtClean="0"/>
              <a:t>TGai</a:t>
            </a:r>
            <a:r>
              <a:rPr lang="en-US" altLang="ja-JP" sz="2800" dirty="0" smtClean="0"/>
              <a:t> draft.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July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March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Slide </a:t>
            </a:r>
            <a:fld id="{E275D85B-EEFE-A142-B02B-B9A3C454243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Adrian Stephens, Intel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11-13/0382r0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464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(no change)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Jul 13/ Nov13</a:t>
            </a:r>
          </a:p>
          <a:p>
            <a:pPr lvl="1"/>
            <a:r>
              <a:rPr lang="en-US" altLang="ja-JP" dirty="0" smtClean="0"/>
              <a:t>Form Sponsor Ballot Pool / Reform	            	Mar14</a:t>
            </a:r>
          </a:p>
          <a:p>
            <a:pPr lvl="1"/>
            <a:r>
              <a:rPr lang="en-US" altLang="ja-JP" dirty="0" smtClean="0"/>
              <a:t>MEC Done				Mar 14		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	Jul14/ Sep14		</a:t>
            </a:r>
          </a:p>
          <a:p>
            <a:pPr lvl="1"/>
            <a:r>
              <a:rPr lang="en-US" altLang="ja-JP" dirty="0" smtClean="0"/>
              <a:t>Final 802.11 WG Approval	                          	Nov14</a:t>
            </a:r>
          </a:p>
          <a:p>
            <a:pPr lvl="1"/>
            <a:r>
              <a:rPr lang="en-US" altLang="ja-JP" dirty="0" smtClean="0"/>
              <a:t>final or Conditional 802 EC Approval           	Nov14</a:t>
            </a:r>
          </a:p>
          <a:p>
            <a:pPr lvl="1"/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Feb15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March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Slide </a:t>
            </a:r>
            <a:fld id="{E275D85B-EEFE-A142-B02B-B9A3C454243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Adrian Stephens, Intel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11-13/0382r0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332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8305800" cy="3733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 Tuesdays 10:00 ET from  26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March 2013  until 21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May 2013.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chemeClr val="accent1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pic>
        <p:nvPicPr>
          <p:cNvPr id="8" name="図 7" descr="スクリーンショット 2013-03-18 5.35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24200"/>
            <a:ext cx="2699385" cy="3302000"/>
          </a:xfrm>
          <a:prstGeom prst="rect">
            <a:avLst/>
          </a:prstGeom>
        </p:spPr>
      </p:pic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March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Slide </a:t>
            </a:r>
            <a:fld id="{E275D85B-EEFE-A142-B02B-B9A3C454243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Adrian Stephens, Intel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11-13/0382r0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278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altLang="ja-JP" dirty="0" smtClean="0"/>
              <a:t>Reference 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1181100"/>
            <a:ext cx="8610600" cy="521970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Agenda /13-0321r2</a:t>
            </a:r>
          </a:p>
          <a:p>
            <a:pPr lvl="1"/>
            <a:r>
              <a:rPr lang="en-US" altLang="ja-JP" dirty="0" smtClean="0">
                <a:hlinkClick r:id="rId2"/>
              </a:rPr>
              <a:t>https://mentor.ieee.org/802.11/dcn/13/11-13-0321-02-00ai-tgai-agenda-march-2013-orland.pptx</a:t>
            </a:r>
            <a:endParaRPr lang="en-US" altLang="ja-JP" dirty="0" smtClean="0"/>
          </a:p>
          <a:p>
            <a:r>
              <a:rPr lang="en-US" altLang="ja-JP" dirty="0" smtClean="0"/>
              <a:t>Submission list / 13-0322r3</a:t>
            </a:r>
          </a:p>
          <a:p>
            <a:pPr lvl="1"/>
            <a:r>
              <a:rPr lang="en-US" altLang="ja-JP" dirty="0" smtClean="0">
                <a:hlinkClick r:id="rId3"/>
              </a:rPr>
              <a:t>https://mentor.ieee.org/802.11/dcn/13/11-13-0322-03-00ai-tgai-submission-list-orlando.xls</a:t>
            </a:r>
            <a:endParaRPr lang="en-US" altLang="ja-JP" dirty="0" smtClean="0"/>
          </a:p>
          <a:p>
            <a:r>
              <a:rPr lang="en-US" altLang="ja-JP" dirty="0" smtClean="0"/>
              <a:t>Motions / 13-0341r1</a:t>
            </a:r>
          </a:p>
          <a:p>
            <a:pPr lvl="1"/>
            <a:r>
              <a:rPr lang="en-US" altLang="ja-JP" dirty="0" smtClean="0">
                <a:hlinkClick r:id="rId4"/>
              </a:rPr>
              <a:t>https://mentor.ieee.org/802.11/dcn/13/11-13-0341-00-00ai-tgai-motion-straw-poll-march-2013-orlando.pptx</a:t>
            </a:r>
            <a:endParaRPr lang="en-US" altLang="ja-JP" dirty="0" smtClean="0"/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Draft Review Combined Comments 13-0036r14</a:t>
            </a:r>
          </a:p>
          <a:p>
            <a:pPr lvl="1"/>
            <a:r>
              <a:rPr lang="en-US" altLang="ja-JP" dirty="0" smtClean="0">
                <a:hlinkClick r:id="rId5"/>
              </a:rPr>
              <a:t>https://mentor.ieee.org/802.11/dcn/13/11-13-0036-14-00ai-tgai-draft-review-combined-comments.xls</a:t>
            </a:r>
            <a:endParaRPr lang="en-US" altLang="ja-JP" dirty="0" smtClean="0"/>
          </a:p>
          <a:p>
            <a:r>
              <a:rPr lang="en-US" altLang="ja-JP" dirty="0" smtClean="0"/>
              <a:t>Experimental-test-report-of-FILS /13-0323r2</a:t>
            </a:r>
          </a:p>
          <a:p>
            <a:pPr lvl="1"/>
            <a:r>
              <a:rPr lang="en-US" altLang="ja-JP" dirty="0" smtClean="0">
                <a:hlinkClick r:id="rId6"/>
              </a:rPr>
              <a:t>https://mentor.ieee.org/802.11/dcn/13/11-13-0323-02-00ai-tgai-experimental-test-report-of-fils.pptx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78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11-13/0382r0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115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Thanks to all who participated!</a:t>
            </a:r>
          </a:p>
        </p:txBody>
      </p:sp>
      <p:sp>
        <p:nvSpPr>
          <p:cNvPr id="31750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7ADBB542-38F7-9C45-BCDD-DCC7B8231002}" type="slidenum">
              <a:rPr lang="en-US" altLang="ja-JP" smtClean="0"/>
              <a:pPr>
                <a:defRPr/>
              </a:pPr>
              <a:t>79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11-13/0382r0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875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endParaRPr lang="en-US" sz="1600" b="0" dirty="0" smtClean="0"/>
          </a:p>
          <a:p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b="0" dirty="0" smtClean="0">
                <a:hlinkClick r:id="rId4"/>
              </a:rPr>
              <a:t>rstacey@apple.com</a:t>
            </a:r>
            <a:r>
              <a:rPr lang="en-US" sz="1600" b="0" dirty="0" smtClean="0"/>
              <a:t>  </a:t>
            </a:r>
          </a:p>
          <a:p>
            <a:r>
              <a:rPr lang="en-US" sz="1600" dirty="0" smtClean="0"/>
              <a:t>TGaf – Peter Ecclesine – </a:t>
            </a:r>
            <a:r>
              <a:rPr lang="en-US" sz="1600" b="0" dirty="0" smtClean="0">
                <a:hlinkClick r:id="rId5"/>
              </a:rPr>
              <a:t>pecclesi@cisco.com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</a:t>
            </a:r>
            <a:r>
              <a:rPr lang="en-US" sz="1600" dirty="0" err="1" smtClean="0"/>
              <a:t>Minyoung</a:t>
            </a:r>
            <a:r>
              <a:rPr lang="en-US" sz="1600" dirty="0" smtClean="0"/>
              <a:t> Park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6"/>
              </a:rPr>
              <a:t>minyoung.park@intel.com</a:t>
            </a:r>
            <a:endParaRPr lang="en-US" sz="1600" b="0" dirty="0" smtClean="0"/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Armstrong– </a:t>
            </a:r>
            <a:r>
              <a:rPr lang="en-US" sz="1600" b="0" dirty="0" smtClean="0">
                <a:hlinkClick r:id="rId7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8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9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0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1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2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11-13/0276r2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5454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D236530-B1A2-4A31-8CA2-AC905962223D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85800" y="15240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2013-03-21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457200" y="2286000"/>
          <a:ext cx="8061325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Document" r:id="rId4" imgW="8242697" imgH="2550871" progId="Word.Document.8">
                  <p:embed/>
                </p:oleObj>
              </mc:Choice>
              <mc:Fallback>
                <p:oleObj name="Document" r:id="rId4" imgW="8242697" imgH="25508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061325" cy="249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TGaj March 2013 Closing Report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11-13/0380r0 by Eldad Perahia,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8689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Task Group documents reviewed: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Usage model, 12/1245r2, </a:t>
            </a:r>
            <a:r>
              <a:rPr lang="en-US" dirty="0" err="1" smtClean="0"/>
              <a:t>Jiamin</a:t>
            </a:r>
            <a:r>
              <a:rPr lang="en-US" dirty="0" smtClean="0"/>
              <a:t> Chen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Submissions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13/292r0, Backward compatibility of 11aj with 11ad, Carlos Cordeiro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13/0177r1, Proposal of </a:t>
            </a:r>
            <a:r>
              <a:rPr lang="en-US" dirty="0" err="1" smtClean="0"/>
              <a:t>RoF</a:t>
            </a:r>
            <a:r>
              <a:rPr lang="en-US" dirty="0" smtClean="0"/>
              <a:t> Extension Link Backhaul for Category 4, </a:t>
            </a:r>
            <a:r>
              <a:rPr lang="en-US" dirty="0" err="1" smtClean="0"/>
              <a:t>Hiroyo</a:t>
            </a:r>
            <a:r>
              <a:rPr lang="en-US" dirty="0" smtClean="0"/>
              <a:t> Ogawa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D236530-B1A2-4A31-8CA2-AC905962223D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11-13/0380r0 by Eldad Perahia,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8070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April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to approve TG Usage model, Functional Requirement, Evaluation Methodology, Selection Procedure baseline document</a:t>
            </a:r>
          </a:p>
          <a:p>
            <a:r>
              <a:rPr lang="en-US" dirty="0" smtClean="0"/>
              <a:t>Continue to develop channel model for 45GHz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D236530-B1A2-4A31-8CA2-AC905962223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11-13/0380r0 by Eldad Perahia,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3403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18</a:t>
            </a:r>
            <a:r>
              <a:rPr lang="en-US" baseline="30000" dirty="0" smtClean="0"/>
              <a:t>th</a:t>
            </a:r>
            <a:r>
              <a:rPr lang="en-US" dirty="0" smtClean="0"/>
              <a:t> 19:00-20:00 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3B9A4B-4D42-4642-8694-CB378EB0C873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11-13/0380r0 by Eldad Perahia,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5509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84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TGak</a:t>
            </a:r>
            <a:r>
              <a:rPr lang="en-GB" dirty="0" smtClean="0"/>
              <a:t> March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2013-03-21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979115"/>
              </p:ext>
            </p:extLst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653952"/>
                <a:gridCol w="1368152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Donald Eastlake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11-13/0374r0 by Donald Eastlake, Huawei 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70730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85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AK at the 802.11 Working Group Meeting, March 2013, in </a:t>
            </a:r>
            <a:r>
              <a:rPr lang="en-GB" dirty="0" err="1" smtClean="0"/>
              <a:t>Orlando</a:t>
            </a:r>
            <a:r>
              <a:rPr lang="en-GB" dirty="0" smtClean="0"/>
              <a:t>, Florida.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11-13/0374r0 by Donald Eastlake, Huawei 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66587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err="1" smtClean="0"/>
              <a:t>TGak</a:t>
            </a:r>
            <a:r>
              <a:rPr lang="en-US" dirty="0" smtClean="0"/>
              <a:t> Closing Report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Received and discussed </a:t>
            </a:r>
            <a:r>
              <a:rPr lang="en-GB" sz="2400" dirty="0"/>
              <a:t>4</a:t>
            </a:r>
            <a:r>
              <a:rPr lang="en-GB" sz="2400" dirty="0" smtClean="0"/>
              <a:t> submissions (see list next page)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Met jointly with 802.1 Thursday morning.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The minutes </a:t>
            </a:r>
            <a:r>
              <a:rPr lang="en-GB" sz="2400" dirty="0"/>
              <a:t>of </a:t>
            </a:r>
            <a:r>
              <a:rPr lang="en-GB" sz="2400" dirty="0" smtClean="0"/>
              <a:t>this </a:t>
            </a:r>
            <a:r>
              <a:rPr lang="en-GB" sz="2400" dirty="0" err="1" smtClean="0"/>
              <a:t>TGak</a:t>
            </a:r>
            <a:r>
              <a:rPr lang="en-GB" sz="2400" dirty="0" smtClean="0"/>
              <a:t> meeting will be in </a:t>
            </a:r>
            <a:r>
              <a:rPr lang="en-GB" sz="2400" dirty="0"/>
              <a:t>11-</a:t>
            </a:r>
            <a:r>
              <a:rPr lang="en-GB" sz="2400" dirty="0" smtClean="0"/>
              <a:t>13/375 </a:t>
            </a:r>
            <a:r>
              <a:rPr lang="en-GB" sz="2400" dirty="0"/>
              <a:t>and an annotated agenda is in 11-</a:t>
            </a:r>
            <a:r>
              <a:rPr lang="en-GB" sz="2400" dirty="0" smtClean="0"/>
              <a:t>13/0273r5.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/>
              <a:t>TGak</a:t>
            </a:r>
            <a:r>
              <a:rPr lang="en-GB" sz="2400" dirty="0"/>
              <a:t> voted to hold 1 hour teleconferences on </a:t>
            </a:r>
            <a:r>
              <a:rPr lang="en-US" sz="2400" dirty="0"/>
              <a:t>Mondays, April 8</a:t>
            </a:r>
            <a:r>
              <a:rPr lang="en-US" sz="2400" baseline="30000" dirty="0"/>
              <a:t>th</a:t>
            </a:r>
            <a:r>
              <a:rPr lang="en-US" sz="2400" dirty="0"/>
              <a:t>, April 22</a:t>
            </a:r>
            <a:r>
              <a:rPr lang="en-US" sz="2400" baseline="30000" dirty="0"/>
              <a:t>nd</a:t>
            </a:r>
            <a:r>
              <a:rPr lang="en-US" sz="2400" dirty="0"/>
              <a:t>, and May 6</a:t>
            </a:r>
            <a:r>
              <a:rPr lang="en-US" sz="2400" baseline="30000" dirty="0"/>
              <a:t>th</a:t>
            </a:r>
            <a:r>
              <a:rPr lang="en-US" sz="2400" dirty="0"/>
              <a:t>, at 5pm Eastern US time</a:t>
            </a:r>
            <a:r>
              <a:rPr lang="en-GB" sz="2400" dirty="0"/>
              <a:t> joint with 802.1Qbz.</a:t>
            </a:r>
          </a:p>
          <a:p>
            <a:pPr marL="457200" lvl="1" indent="0"/>
            <a:endParaRPr lang="en-GB" sz="2400" dirty="0"/>
          </a:p>
          <a:p>
            <a:pPr lvl="1">
              <a:buFont typeface="Times New Roman" pitchFamily="16" charset="0"/>
              <a:buChar char="•"/>
            </a:pP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11-13/0374r0 by Donald Eastlake, Huawei 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5064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Presentations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dirty="0"/>
              <a:t>11-13/0183r0, “</a:t>
            </a:r>
            <a:r>
              <a:rPr lang="en-GB" dirty="0"/>
              <a:t>Proposal of Preliminary Functional Requirements for 802.1Qbz-802.11ak”, </a:t>
            </a:r>
            <a:r>
              <a:rPr lang="en-US" dirty="0"/>
              <a:t>Mitsuru </a:t>
            </a:r>
            <a:r>
              <a:rPr lang="en-US" dirty="0" err="1"/>
              <a:t>Iwaoka</a:t>
            </a:r>
            <a:r>
              <a:rPr lang="en-US" dirty="0"/>
              <a:t> (Yokogawa Electric Co.)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dirty="0"/>
              <a:t>11-13/185r1, “</a:t>
            </a:r>
            <a:r>
              <a:rPr lang="en-GB" dirty="0"/>
              <a:t>Problems to be solved by 802.11ak/802.1Qbz</a:t>
            </a:r>
            <a:r>
              <a:rPr lang="en-US" dirty="0"/>
              <a:t>”, Donald Eastlake (Huawei Technologies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dirty="0"/>
              <a:t>11-13/221r2, “</a:t>
            </a:r>
            <a:r>
              <a:rPr lang="en-US" altLang="zh-TW" dirty="0">
                <a:ea typeface="ＭＳ Ｐゴシック" pitchFamily="34" charset="-128"/>
              </a:rPr>
              <a:t>802.11 </a:t>
            </a:r>
            <a:r>
              <a:rPr lang="en-US" altLang="zh-TW" dirty="0" err="1">
                <a:ea typeface="ＭＳ Ｐゴシック" pitchFamily="34" charset="-128"/>
              </a:rPr>
              <a:t>QoS</a:t>
            </a:r>
            <a:r>
              <a:rPr lang="en-US" altLang="zh-TW" dirty="0">
                <a:ea typeface="ＭＳ Ｐゴシック" pitchFamily="34" charset="-128"/>
              </a:rPr>
              <a:t> Queue Architecture and Possible 802.1bz Bridge Model</a:t>
            </a:r>
            <a:r>
              <a:rPr lang="en-US" dirty="0"/>
              <a:t>”, Philippe Klein (Broadcom)</a:t>
            </a:r>
          </a:p>
          <a:p>
            <a:pPr lvl="1">
              <a:buFont typeface="Arial"/>
              <a:buChar char="•"/>
            </a:pPr>
            <a:r>
              <a:rPr lang="en-US" dirty="0"/>
              <a:t>11-13/0253r0, “Changes to 802.1Q required by 802.1Qbz”, Norm Finn (Cisco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11-13/0374r0 by Donald Eastlake, Huawei 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006946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err="1" smtClean="0"/>
              <a:t>TGak</a:t>
            </a:r>
            <a:r>
              <a:rPr lang="en-US" dirty="0" smtClean="0"/>
              <a:t> Closing Report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May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Develop a firm list of Problems to be solved by this effort.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Develop an architectural model for 802.11ak.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 and discuss technical presentations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Develop process and timeline for </a:t>
            </a:r>
            <a:r>
              <a:rPr lang="en-GB" dirty="0" err="1" smtClean="0"/>
              <a:t>TGak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11-13/0374r0 by Donald Eastlake, Huawei 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649948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89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2013-03-22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/>
        </p:nvGraphicFramePr>
        <p:xfrm>
          <a:off x="522288" y="2273300"/>
          <a:ext cx="7881937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Document" r:id="rId4" imgW="8145092" imgH="2304780" progId="Word.Document.8">
                  <p:embed/>
                </p:oleObj>
              </mc:Choice>
              <mc:Fallback>
                <p:oleObj name="Document" r:id="rId4" imgW="8145092" imgH="23047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273300"/>
                        <a:ext cx="7881937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11-13/0370r1 by Stephen McCann, RIM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9700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11-09-1034-07-0000-wg11-style-guide.doc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2012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11-13/0276r2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30761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90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March 2013, </a:t>
            </a:r>
            <a:r>
              <a:rPr lang="en-GB" sz="3200" dirty="0" err="1" smtClean="0"/>
              <a:t>Orlando</a:t>
            </a:r>
            <a:r>
              <a:rPr lang="en-GB" sz="3200" dirty="0" smtClean="0"/>
              <a:t>, FL,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11-13/0370r1 by Stephen McCann, RIM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32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91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/>
          <a:lstStyle/>
          <a:p>
            <a:r>
              <a:rPr lang="en-GB" sz="2800" dirty="0" smtClean="0"/>
              <a:t>Summary</a:t>
            </a:r>
            <a:endParaRPr lang="en-GB" sz="2400" dirty="0" smtClean="0"/>
          </a:p>
          <a:p>
            <a:pPr lvl="1"/>
            <a:r>
              <a:rPr lang="en-GB" sz="2400" dirty="0" smtClean="0"/>
              <a:t>Use case</a:t>
            </a:r>
          </a:p>
          <a:p>
            <a:pPr lvl="2"/>
            <a:r>
              <a:rPr lang="en-GB" sz="2200" dirty="0" smtClean="0"/>
              <a:t>11-13-0125-04-00aq-use-case-analysis.docx</a:t>
            </a:r>
          </a:p>
          <a:p>
            <a:pPr lvl="2"/>
            <a:r>
              <a:rPr lang="en-GB" sz="2200" dirty="0" smtClean="0"/>
              <a:t>Use case collection now closed</a:t>
            </a:r>
          </a:p>
          <a:p>
            <a:pPr lvl="1"/>
            <a:r>
              <a:rPr lang="en-GB" sz="2400" dirty="0"/>
              <a:t>Requirements and </a:t>
            </a:r>
            <a:r>
              <a:rPr lang="en-GB" sz="2400" dirty="0" smtClean="0"/>
              <a:t>terminology documents</a:t>
            </a:r>
          </a:p>
          <a:p>
            <a:pPr lvl="2"/>
            <a:r>
              <a:rPr lang="en-GB" sz="2200" dirty="0" smtClean="0"/>
              <a:t>11-13-0299-00-00aq-draft-tgaq-terminology.docx</a:t>
            </a:r>
          </a:p>
          <a:p>
            <a:pPr lvl="1"/>
            <a:r>
              <a:rPr lang="en-GB" sz="2400" dirty="0" smtClean="0"/>
              <a:t>Initial protocol design discussion</a:t>
            </a:r>
          </a:p>
          <a:p>
            <a:pPr lvl="2"/>
            <a:r>
              <a:rPr lang="en-GB" sz="2200" dirty="0" smtClean="0"/>
              <a:t>11-13-0057-02-00aq-design-options.ppt</a:t>
            </a:r>
          </a:p>
          <a:p>
            <a:pPr lvl="1"/>
            <a:r>
              <a:rPr lang="en-GB" sz="2400" dirty="0" smtClean="0"/>
              <a:t>Detailed scoping discussion</a:t>
            </a:r>
          </a:p>
          <a:p>
            <a:pPr lvl="1"/>
            <a:r>
              <a:rPr lang="en-GB" sz="2400" dirty="0"/>
              <a:t>Teleconference : Monday 22nd April </a:t>
            </a:r>
            <a:r>
              <a:rPr lang="en-GB" sz="2400" dirty="0" smtClean="0"/>
              <a:t>10:00 ET</a:t>
            </a:r>
          </a:p>
          <a:p>
            <a:r>
              <a:rPr lang="en-GB" sz="2800" dirty="0" smtClean="0"/>
              <a:t>Plans for May 2013</a:t>
            </a:r>
            <a:endParaRPr lang="en-GB" dirty="0" smtClean="0"/>
          </a:p>
          <a:p>
            <a:pPr lvl="1"/>
            <a:r>
              <a:rPr lang="en-GB" sz="2400" dirty="0" smtClean="0"/>
              <a:t>Initial technical presentations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11-13/0370r1 by Stephen McCann, RIM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4402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713" y="6477000"/>
            <a:ext cx="25892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B273928-0C02-4C17-A501-7F325D417EAF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802.15 Liaison Report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2013-03-22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/>
        </p:nvGraphicFramePr>
        <p:xfrm>
          <a:off x="536575" y="2286000"/>
          <a:ext cx="7713663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Document" r:id="rId5" imgW="8217702" imgH="2881089" progId="Word.Document.8">
                  <p:embed/>
                </p:oleObj>
              </mc:Choice>
              <mc:Fallback>
                <p:oleObj name="Document" r:id="rId5" imgW="8217702" imgH="28810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286000"/>
                        <a:ext cx="7713663" cy="269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1/15 of 11-13/0387r0 by Al Petrick, (Jones-Petrick and Associates)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860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762000" y="304800"/>
            <a:ext cx="1182688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C1DB208C-342A-4BB7-9452-3E2F821CF14F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Liaison report on 802.15 as presented to 802.11 </a:t>
            </a:r>
          </a:p>
        </p:txBody>
      </p:sp>
      <p:sp>
        <p:nvSpPr>
          <p:cNvPr id="410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713" y="6475413"/>
            <a:ext cx="25892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2/15 of 11-13/0387r0 by Al Petrick, (Jones-Petrick and Associates)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7831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5123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B3F504E4-2DE3-4793-B301-2320DE3C1F65}" type="slidenum">
              <a:rPr lang="en-US"/>
              <a:pPr algn="ctr"/>
              <a:t>94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16CB4EF-0F64-45FC-BA25-E02AF2B48ECE}" type="slidenum">
              <a:rPr lang="en-US">
                <a:latin typeface="+mn-lt"/>
              </a:rPr>
              <a:pPr algn="ctr">
                <a:defRPr/>
              </a:pPr>
              <a:t>94</a:t>
            </a:fld>
            <a:endParaRPr lang="en-US">
              <a:latin typeface="+mn-lt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802.15.4k</a:t>
            </a:r>
            <a:br>
              <a:rPr lang="en-US" sz="2800" smtClean="0"/>
            </a:br>
            <a:r>
              <a:rPr lang="en-US" sz="2800" smtClean="0"/>
              <a:t>Low Energy Critical Infrastructure Monitoring (LECIM)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2819400"/>
          </a:xfrm>
        </p:spPr>
        <p:txBody>
          <a:bodyPr/>
          <a:lstStyle/>
          <a:p>
            <a:r>
              <a:rPr lang="en-US" b="0" smtClean="0"/>
              <a:t>Resolved Sponsor Ballot letter ballot comments</a:t>
            </a:r>
          </a:p>
          <a:p>
            <a:r>
              <a:rPr lang="en-US" b="0" smtClean="0"/>
              <a:t>Issue recirculation Sponsor Ballot</a:t>
            </a:r>
          </a:p>
          <a:p>
            <a:r>
              <a:rPr lang="en-US" b="0" smtClean="0"/>
              <a:t>Seek conditional approval by EC to forward RevCom</a:t>
            </a:r>
          </a:p>
        </p:txBody>
      </p:sp>
      <p:sp>
        <p:nvSpPr>
          <p:cNvPr id="51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713" y="6475413"/>
            <a:ext cx="25892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3/15 of 11-13/0387r0 by Al Petrick, (Jones-Petrick and Associates)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1466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6147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FBC59692-DCA1-4E2A-AE35-E30EF7581069}" type="slidenum">
              <a:rPr lang="en-US"/>
              <a:pPr algn="ctr"/>
              <a:t>95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C886C1DA-BEF3-4743-9C23-980C27DA69E1}" type="slidenum">
              <a:rPr lang="en-US">
                <a:latin typeface="+mn-lt"/>
              </a:rPr>
              <a:pPr algn="ctr">
                <a:defRPr/>
              </a:pPr>
              <a:t>95</a:t>
            </a:fld>
            <a:endParaRPr lang="en-US">
              <a:latin typeface="+mn-lt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sz="2800" smtClean="0"/>
              <a:t>802.15.4m</a:t>
            </a:r>
            <a:br>
              <a:rPr lang="en-US" sz="2800" smtClean="0"/>
            </a:br>
            <a:r>
              <a:rPr lang="en-US" sz="2800" smtClean="0"/>
              <a:t>TV White Space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sz="2800" b="0" dirty="0">
                <a:solidFill>
                  <a:srgbClr val="000000"/>
                </a:solidFill>
              </a:rPr>
              <a:t>LB</a:t>
            </a:r>
            <a:r>
              <a:rPr lang="ko-KR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ko-KR" sz="2800" b="0" dirty="0">
                <a:solidFill>
                  <a:srgbClr val="000000"/>
                </a:solidFill>
              </a:rPr>
              <a:t>#87 </a:t>
            </a:r>
            <a:r>
              <a:rPr lang="en-US" altLang="ko-KR" sz="2800" b="0" dirty="0" smtClean="0">
                <a:solidFill>
                  <a:srgbClr val="000000"/>
                </a:solidFill>
              </a:rPr>
              <a:t>passed with </a:t>
            </a:r>
            <a:r>
              <a:rPr lang="en-US" altLang="ko-KR" sz="2800" b="0" dirty="0" smtClean="0"/>
              <a:t>88% of Approval</a:t>
            </a:r>
            <a:r>
              <a:rPr lang="en-US" altLang="ko-KR" sz="2800" b="0" dirty="0">
                <a:solidFill>
                  <a:srgbClr val="000000"/>
                </a:solidFill>
              </a:rPr>
              <a:t> in March </a:t>
            </a:r>
            <a:r>
              <a:rPr lang="en-US" altLang="ko-KR" sz="2800" b="0" dirty="0" smtClean="0">
                <a:solidFill>
                  <a:srgbClr val="000000"/>
                </a:solidFill>
              </a:rPr>
              <a:t>2013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ko-KR" sz="2400" dirty="0" smtClean="0"/>
              <a:t>Voting Results (Yes 83, No 11, Abstain 3)</a:t>
            </a:r>
          </a:p>
          <a:p>
            <a:pPr marL="339725" indent="-339725">
              <a:spcBef>
                <a:spcPts val="0"/>
              </a:spcBef>
              <a:defRPr/>
            </a:pPr>
            <a:r>
              <a:rPr lang="en-US" altLang="ko-KR" b="0" dirty="0" smtClean="0"/>
              <a:t>Resolved </a:t>
            </a:r>
            <a:r>
              <a:rPr lang="en-US" altLang="ko-KR" b="0" dirty="0"/>
              <a:t>551 Comments (Editorial 302, Technical &amp; General 249)</a:t>
            </a:r>
            <a:endParaRPr lang="en-US" altLang="ko-KR" b="0" dirty="0">
              <a:ea typeface="ＭＳ Ｐゴシック" pitchFamily="-65" charset="-128"/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</a:rPr>
              <a:t>Resolved </a:t>
            </a:r>
            <a:r>
              <a:rPr lang="en-US" altLang="ko-KR" sz="2400" u="sng" dirty="0">
                <a:solidFill>
                  <a:srgbClr val="000000"/>
                </a:solidFill>
              </a:rPr>
              <a:t>all </a:t>
            </a:r>
            <a:r>
              <a:rPr lang="en-US" altLang="ko-KR" sz="2400" u="sng" dirty="0" smtClean="0">
                <a:solidFill>
                  <a:srgbClr val="000000"/>
                </a:solidFill>
              </a:rPr>
              <a:t>Technical, Editorial and </a:t>
            </a:r>
            <a:r>
              <a:rPr lang="en-US" altLang="ko-KR" sz="2400" u="sng" dirty="0">
                <a:solidFill>
                  <a:srgbClr val="000000"/>
                </a:solidFill>
              </a:rPr>
              <a:t>General comments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ko-KR" sz="2000" dirty="0">
                <a:solidFill>
                  <a:srgbClr val="000000"/>
                </a:solidFill>
              </a:rPr>
              <a:t>FSK, OFDM, NB-OFDM, Ranging, General PHY, and Coexistence </a:t>
            </a:r>
            <a:r>
              <a:rPr lang="en-US" altLang="ko-KR" sz="2000" dirty="0" smtClean="0">
                <a:solidFill>
                  <a:srgbClr val="000000"/>
                </a:solidFill>
              </a:rPr>
              <a:t>Assurance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0" dirty="0" smtClean="0">
                <a:solidFill>
                  <a:srgbClr val="000000"/>
                </a:solidFill>
              </a:rPr>
              <a:t>2 re-circulation letter ballots planned between March 2013 and May 2013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0" dirty="0" smtClean="0">
                <a:solidFill>
                  <a:srgbClr val="000000"/>
                </a:solidFill>
              </a:rPr>
              <a:t>Appointed BRC to resolved comments from re-circulation letter ballots  </a:t>
            </a:r>
            <a:endParaRPr lang="en-US" altLang="ko-KR" b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altLang="ko-KR" sz="2800" dirty="0" smtClean="0"/>
          </a:p>
        </p:txBody>
      </p:sp>
      <p:sp>
        <p:nvSpPr>
          <p:cNvPr id="61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713" y="6475413"/>
            <a:ext cx="25892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4/15 of 11-13/0387r0 by Al Petrick, (Jones-Petrick and Associates)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386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7171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8C44EB0F-14C1-4D1F-BAA4-412F043423DE}" type="slidenum">
              <a:rPr lang="en-US"/>
              <a:pPr algn="ctr"/>
              <a:t>96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FCF9FD25-0FA5-48C2-AD8D-6B5A2A564E9D}" type="slidenum">
              <a:rPr lang="en-US">
                <a:latin typeface="+mn-lt"/>
              </a:rPr>
              <a:pPr algn="ctr">
                <a:defRPr/>
              </a:pPr>
              <a:t>96</a:t>
            </a:fld>
            <a:endParaRPr lang="en-US">
              <a:latin typeface="+mn-lt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sz="2800" smtClean="0"/>
              <a:t>802.15.4n</a:t>
            </a:r>
            <a:br>
              <a:rPr lang="en-US" sz="2800" smtClean="0"/>
            </a:br>
            <a:r>
              <a:rPr lang="en-US" sz="2800" smtClean="0"/>
              <a:t>Chinese Medical Band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b="0" smtClean="0"/>
              <a:t>Heard </a:t>
            </a:r>
            <a:r>
              <a:rPr lang="en-US" b="0" u="sng" smtClean="0"/>
              <a:t>updated </a:t>
            </a:r>
            <a:r>
              <a:rPr lang="en-US" b="0" smtClean="0"/>
              <a:t>Proposals Presentations</a:t>
            </a:r>
          </a:p>
          <a:p>
            <a:pPr lvl="1"/>
            <a:r>
              <a:rPr lang="en-US" smtClean="0"/>
              <a:t>O-QPSK</a:t>
            </a:r>
          </a:p>
          <a:p>
            <a:pPr lvl="1"/>
            <a:r>
              <a:rPr lang="en-US" smtClean="0"/>
              <a:t>FSK</a:t>
            </a:r>
          </a:p>
          <a:p>
            <a:pPr lvl="1"/>
            <a:r>
              <a:rPr lang="en-US" smtClean="0"/>
              <a:t>Ranging</a:t>
            </a:r>
          </a:p>
          <a:p>
            <a:r>
              <a:rPr lang="en-US" b="0" smtClean="0"/>
              <a:t>Reviewed and updated the TG4n web page</a:t>
            </a:r>
          </a:p>
          <a:p>
            <a:r>
              <a:rPr lang="en-GB" b="0" smtClean="0">
                <a:solidFill>
                  <a:srgbClr val="000000"/>
                </a:solidFill>
              </a:rPr>
              <a:t>Will continue call for proposals</a:t>
            </a:r>
          </a:p>
        </p:txBody>
      </p:sp>
      <p:sp>
        <p:nvSpPr>
          <p:cNvPr id="71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713" y="6475413"/>
            <a:ext cx="25892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5/15 of 11-13/0387r0 by Al Petrick, (Jones-Petrick and Associates)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820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8195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1D0FD392-22B9-4060-82AE-4133D24D82F3}" type="slidenum">
              <a:rPr lang="en-US"/>
              <a:pPr algn="ctr"/>
              <a:t>97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7C200199-1647-448E-800D-C10A4B729646}" type="slidenum">
              <a:rPr lang="en-US">
                <a:latin typeface="+mn-lt"/>
              </a:rPr>
              <a:pPr algn="ctr">
                <a:defRPr/>
              </a:pPr>
              <a:t>97</a:t>
            </a:fld>
            <a:endParaRPr lang="en-US">
              <a:latin typeface="+mn-lt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802.15.4p</a:t>
            </a:r>
            <a:br>
              <a:rPr lang="en-US" sz="2800" smtClean="0"/>
            </a:br>
            <a:r>
              <a:rPr lang="en-US" sz="2800" smtClean="0"/>
              <a:t>Positive Train Control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sz="2800" b="0" smtClean="0">
                <a:ea typeface="MS PGothic" pitchFamily="34" charset="-128"/>
              </a:rPr>
              <a:t>Continued to flush out combined contribution to reflect the technical proposals presented</a:t>
            </a:r>
          </a:p>
          <a:p>
            <a:r>
              <a:rPr lang="en-US" sz="2800" b="0" smtClean="0">
                <a:ea typeface="MS PGothic" pitchFamily="34" charset="-128"/>
              </a:rPr>
              <a:t>Completed Coexistence Document (15-13-0212-01)</a:t>
            </a:r>
          </a:p>
          <a:p>
            <a:r>
              <a:rPr lang="en-US" sz="2800" b="0" smtClean="0">
                <a:ea typeface="MS PGothic" pitchFamily="34" charset="-128"/>
              </a:rPr>
              <a:t>Completed draft d1P802-15-4p_Draft_Standard.pdf</a:t>
            </a:r>
          </a:p>
          <a:p>
            <a:r>
              <a:rPr lang="en-US" sz="2800" b="0" smtClean="0">
                <a:ea typeface="MS PGothic" pitchFamily="34" charset="-128"/>
              </a:rPr>
              <a:t>Issue WG letter ballot after close of March 2013 session</a:t>
            </a:r>
          </a:p>
        </p:txBody>
      </p:sp>
      <p:sp>
        <p:nvSpPr>
          <p:cNvPr id="81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713" y="6475413"/>
            <a:ext cx="25892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6/15 of 11-13/0387r0 by Al Petrick, (Jones-Petrick and Associates)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109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9219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513CC121-612C-4C56-86B5-D1878C99BA57}" type="slidenum">
              <a:rPr lang="en-US"/>
              <a:pPr algn="ctr"/>
              <a:t>98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4A728B42-3A89-46CA-A72A-671AC574DAE4}" type="slidenum">
              <a:rPr lang="en-US">
                <a:latin typeface="+mn-lt"/>
              </a:rPr>
              <a:pPr algn="ctr">
                <a:defRPr/>
              </a:pPr>
              <a:t>98</a:t>
            </a:fld>
            <a:endParaRPr lang="en-US">
              <a:latin typeface="+mn-lt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802.15.4q</a:t>
            </a:r>
            <a:br>
              <a:rPr lang="en-US" sz="2800" smtClean="0"/>
            </a:br>
            <a:r>
              <a:rPr lang="en-US" sz="2800" smtClean="0"/>
              <a:t>Ultra Low Power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0" dirty="0" smtClean="0"/>
              <a:t>Second meeting as a Task Group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0" dirty="0" smtClean="0"/>
              <a:t>Began work on technical </a:t>
            </a:r>
            <a:r>
              <a:rPr lang="en-US" sz="2800" b="0" dirty="0"/>
              <a:t>guidance and channel </a:t>
            </a:r>
            <a:r>
              <a:rPr lang="en-US" sz="2800" b="0" dirty="0" smtClean="0"/>
              <a:t>modeling framework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0" dirty="0" smtClean="0"/>
              <a:t>Worked </a:t>
            </a:r>
            <a:r>
              <a:rPr lang="en-US" sz="2800" b="0" dirty="0"/>
              <a:t>on </a:t>
            </a:r>
            <a:r>
              <a:rPr lang="en-US" sz="2800" b="0" dirty="0" smtClean="0"/>
              <a:t>applications </a:t>
            </a:r>
            <a:endParaRPr lang="en-US" sz="2800" b="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0" dirty="0"/>
              <a:t>Released call for contributions to application, TGD and channel modeling efforts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0" dirty="0"/>
              <a:t>Heard </a:t>
            </a:r>
            <a:r>
              <a:rPr lang="en-US" sz="2800" b="0" dirty="0" smtClean="0"/>
              <a:t>FSK and PPM PHY related technical </a:t>
            </a:r>
            <a:r>
              <a:rPr lang="en-US" sz="2800" b="0" dirty="0"/>
              <a:t>presentations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1800" dirty="0"/>
          </a:p>
          <a:p>
            <a:pPr>
              <a:buFontTx/>
              <a:buNone/>
              <a:defRPr/>
            </a:pPr>
            <a:endParaRPr lang="en-US" dirty="0" smtClean="0"/>
          </a:p>
        </p:txBody>
      </p:sp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713" y="6475413"/>
            <a:ext cx="25892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7/15 of 11-13/0387r0 by Al Petrick, (Jones-Petrick and Associates)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117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2013</a:t>
            </a:r>
          </a:p>
        </p:txBody>
      </p:sp>
      <p:sp>
        <p:nvSpPr>
          <p:cNvPr id="10243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3E32DDAC-CD2A-4B00-861A-5126F57B5914}" type="slidenum">
              <a:rPr lang="en-US"/>
              <a:pPr algn="ctr"/>
              <a:t>99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9CF9D29E-4E45-40EA-B229-C9012349ED62}" type="slidenum">
              <a:rPr lang="en-US">
                <a:latin typeface="+mn-lt"/>
              </a:rPr>
              <a:pPr algn="ctr">
                <a:defRPr/>
              </a:pPr>
              <a:t>99</a:t>
            </a:fld>
            <a:endParaRPr lang="en-US">
              <a:latin typeface="+mn-lt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z="2800" smtClean="0"/>
              <a:t>802.15.8 Peer Aware Communications</a:t>
            </a:r>
            <a:endParaRPr lang="en-US" sz="280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102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713" y="6475413"/>
            <a:ext cx="25892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8/15 of 11-13/0387r0 by Al Petrick, (Jones-Petrick and Associates)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2013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2986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73821</TotalTime>
  <Words>8320</Words>
  <Application>Microsoft Office PowerPoint</Application>
  <PresentationFormat>On-screen Show (4:3)</PresentationFormat>
  <Paragraphs>1803</Paragraphs>
  <Slides>116</Slides>
  <Notes>75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8" baseType="lpstr">
      <vt:lpstr>Default Design</vt:lpstr>
      <vt:lpstr>Document</vt:lpstr>
      <vt:lpstr>802.11 March 2013 Closing Reports</vt:lpstr>
      <vt:lpstr>Abstract</vt:lpstr>
      <vt:lpstr>Attendance Summary</vt:lpstr>
      <vt:lpstr>Attendance Histogram (Thu) </vt:lpstr>
      <vt:lpstr>Type of Groups</vt:lpstr>
      <vt:lpstr>Groups</vt:lpstr>
      <vt:lpstr>802.11 WG Editor’s Meeting (Mar ‘13)</vt:lpstr>
      <vt:lpstr>Volunteer Editor Contacts</vt:lpstr>
      <vt:lpstr>802.11 Style Guide</vt:lpstr>
      <vt:lpstr>Editor Amendment Ordering</vt:lpstr>
      <vt:lpstr>Draft Development Snapshot</vt:lpstr>
      <vt:lpstr>MIB style, Visio and Frame practices </vt:lpstr>
      <vt:lpstr>March 2013 Publicity</vt:lpstr>
      <vt:lpstr>PowerPoint Presentation</vt:lpstr>
      <vt:lpstr>Closing Report</vt:lpstr>
      <vt:lpstr>Abstract</vt:lpstr>
      <vt:lpstr>PowerPoint Presentation</vt:lpstr>
      <vt:lpstr>PowerPoint Presentation</vt:lpstr>
      <vt:lpstr>ARC Closing Report </vt:lpstr>
      <vt:lpstr>Abstract</vt:lpstr>
      <vt:lpstr>Work Completed</vt:lpstr>
      <vt:lpstr>Work Completed (cont)</vt:lpstr>
      <vt:lpstr>March 2013 Goals</vt:lpstr>
      <vt:lpstr>IEEE 802 JTC1 SC closing report (Mar13)</vt:lpstr>
      <vt:lpstr>Abstract</vt:lpstr>
      <vt:lpstr>JTC1 SC focused on reporting on status updates &amp;  prep’ing for next SC6 meeting</vt:lpstr>
      <vt:lpstr>JTC1 SC focused on reporting on status updates &amp; prep’ing for next SC6 meeting</vt:lpstr>
      <vt:lpstr>JTC1 SC focused on reporting on status updates &amp;  prep’ing for next SC6 meeting</vt:lpstr>
      <vt:lpstr>JTC1 SC have plans for May 13 in Hawaii focused on prep for SC6 meeting</vt:lpstr>
      <vt:lpstr>Motions for EC</vt:lpstr>
      <vt:lpstr>The SC recommends empowerment of the IEEE 802 HoD to the next SC6 meeting</vt:lpstr>
      <vt:lpstr>The SC recommends empowerment of the IEEE 802 HoD to the next SC6 meeting</vt:lpstr>
      <vt:lpstr>The SC recommends a response to SC6’s requests for collaboration</vt:lpstr>
      <vt:lpstr>The SC recommends a response to SC6’s requests for collaboration</vt:lpstr>
      <vt:lpstr>The SC recommends approving the responses related to the 802.1X pre-ballot </vt:lpstr>
      <vt:lpstr>The SC recommends approving the responses related to the 802.1X pre-ballot  </vt:lpstr>
      <vt:lpstr>The SC recommends approving the responses related to the 802.1AE pre-ballot  </vt:lpstr>
      <vt:lpstr>The SC recommends approving the responses related to the 802.1AE pre-ballot  </vt:lpstr>
      <vt:lpstr>IEEE 802.11 Regulatory SC Orlando Closing Report</vt:lpstr>
      <vt:lpstr>Abstract</vt:lpstr>
      <vt:lpstr>Agenda</vt:lpstr>
      <vt:lpstr>Accomplishments</vt:lpstr>
      <vt:lpstr>Teleconferences</vt:lpstr>
      <vt:lpstr>References</vt:lpstr>
      <vt:lpstr>IEEE 802.11mc Closing Report for March 2013</vt:lpstr>
      <vt:lpstr>Abstract</vt:lpstr>
      <vt:lpstr>Status: comment resolution </vt:lpstr>
      <vt:lpstr>TGmc Plan of Record</vt:lpstr>
      <vt:lpstr>Teleconferences</vt:lpstr>
      <vt:lpstr>Next Steps</vt:lpstr>
      <vt:lpstr>TGac March 2013 Closing Report</vt:lpstr>
      <vt:lpstr>Abstract</vt:lpstr>
      <vt:lpstr>Work Completed </vt:lpstr>
      <vt:lpstr>Next Ad Hoc Meeting</vt:lpstr>
      <vt:lpstr>May 2013 Goals</vt:lpstr>
      <vt:lpstr>Conference Call Times</vt:lpstr>
      <vt:lpstr>TGaf Orlando Closing Report</vt:lpstr>
      <vt:lpstr>Abstract</vt:lpstr>
      <vt:lpstr>Plan for the Week</vt:lpstr>
      <vt:lpstr>TGaf Accomplishments </vt:lpstr>
      <vt:lpstr>Plan for May</vt:lpstr>
      <vt:lpstr>TGaf Timeline – Affirmed March 2013</vt:lpstr>
      <vt:lpstr>Teleconferences</vt:lpstr>
      <vt:lpstr>Motion</vt:lpstr>
      <vt:lpstr>IEEE 802.11ah Closing Report for March 2013</vt:lpstr>
      <vt:lpstr>Activity in TGah</vt:lpstr>
      <vt:lpstr>Going forward</vt:lpstr>
      <vt:lpstr>Teleconference</vt:lpstr>
      <vt:lpstr>Timeline – Move out two months</vt:lpstr>
      <vt:lpstr>IEEE 802.11TGai Closing Report</vt:lpstr>
      <vt:lpstr>Abstract</vt:lpstr>
      <vt:lpstr>IEEE 802.11 FILS TGai – Orland March 2013</vt:lpstr>
      <vt:lpstr>Accomplishments  TGai  1/2</vt:lpstr>
      <vt:lpstr>Accomplishments  TGai  2/2</vt:lpstr>
      <vt:lpstr>Plan for May</vt:lpstr>
      <vt:lpstr>Time line of TGai (no change)</vt:lpstr>
      <vt:lpstr>Teleconference Schedule </vt:lpstr>
      <vt:lpstr>Reference </vt:lpstr>
      <vt:lpstr>Thanks to all who participated!</vt:lpstr>
      <vt:lpstr>PowerPoint Presentation</vt:lpstr>
      <vt:lpstr>Work Completed</vt:lpstr>
      <vt:lpstr>Goals for April</vt:lpstr>
      <vt:lpstr>Conference call times</vt:lpstr>
      <vt:lpstr>TGak March Closing Report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802.15 Liaison Report</vt:lpstr>
      <vt:lpstr>Abstract</vt:lpstr>
      <vt:lpstr>802.15.4k Low Energy Critical Infrastructure Monitoring (LECIM)</vt:lpstr>
      <vt:lpstr>802.15.4m TV White Space</vt:lpstr>
      <vt:lpstr>802.15.4n Chinese Medical Band</vt:lpstr>
      <vt:lpstr>802.15.4p Positive Train Control</vt:lpstr>
      <vt:lpstr>802.15.4q Ultra Low Power</vt:lpstr>
      <vt:lpstr>802.15.8 Peer Aware Communications</vt:lpstr>
      <vt:lpstr>802.15.9 Key Management Protocol</vt:lpstr>
      <vt:lpstr>Layer 2/Mesh Under Routing (L2R) SG</vt:lpstr>
      <vt:lpstr>Better Use of Spectrum Resources in WPANs (SRU) IG</vt:lpstr>
      <vt:lpstr>THz IG</vt:lpstr>
      <vt:lpstr>WNG SC</vt:lpstr>
      <vt:lpstr>Maintenance SC</vt:lpstr>
      <vt:lpstr>References</vt:lpstr>
      <vt:lpstr>RR-TAG (802.18) to 802.11 Liaison Report</vt:lpstr>
      <vt:lpstr>Abstract</vt:lpstr>
      <vt:lpstr>FCC Documents Reviewed  and Approved by the RR-TAG</vt:lpstr>
      <vt:lpstr>ITU-R Documents from 802.16  and 802.11 REG SC  Reviewed and Approved by the RR-TAG</vt:lpstr>
      <vt:lpstr>Other Documents Reviewed and Approved  by the RR-TAG</vt:lpstr>
      <vt:lpstr>Liaison Report for OmniRAN EC SG</vt:lpstr>
      <vt:lpstr>Abstract</vt:lpstr>
      <vt:lpstr>Key Activities</vt:lpstr>
      <vt:lpstr>Objectives for May</vt:lpstr>
      <vt:lpstr>References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Reports</dc:title>
  <dc:creator>Adrian Stephens</dc:creator>
  <cp:lastModifiedBy>Adrian Stephens, 207</cp:lastModifiedBy>
  <cp:revision>1198</cp:revision>
  <cp:lastPrinted>1998-02-10T13:28:06Z</cp:lastPrinted>
  <dcterms:created xsi:type="dcterms:W3CDTF">1998-02-10T13:07:52Z</dcterms:created>
  <dcterms:modified xsi:type="dcterms:W3CDTF">2013-03-22T11:25:03Z</dcterms:modified>
</cp:coreProperties>
</file>