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5"/>
  </p:notesMasterIdLst>
  <p:handoutMasterIdLst>
    <p:handoutMasterId r:id="rId16"/>
  </p:handoutMasterIdLst>
  <p:sldIdLst>
    <p:sldId id="488" r:id="rId3"/>
    <p:sldId id="489" r:id="rId4"/>
    <p:sldId id="490" r:id="rId5"/>
    <p:sldId id="491" r:id="rId6"/>
    <p:sldId id="496" r:id="rId7"/>
    <p:sldId id="492" r:id="rId8"/>
    <p:sldId id="497" r:id="rId9"/>
    <p:sldId id="493" r:id="rId10"/>
    <p:sldId id="494" r:id="rId11"/>
    <p:sldId id="495" r:id="rId12"/>
    <p:sldId id="498" r:id="rId13"/>
    <p:sldId id="499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213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4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FBE33654-5766-4447-A829-EC65964A1FAE}" type="slidenum">
              <a:rPr lang="en-US"/>
              <a:pPr/>
              <a:t>1</a:t>
            </a:fld>
            <a:endParaRPr lang="en-US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749" tIns="48875" rIns="97749" bIns="4887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13423BB8-A038-4285-87A4-BC71A3E42B3C}" type="slidenum">
              <a:rPr lang="en-US"/>
              <a:pPr/>
              <a:t>2</a:t>
            </a:fld>
            <a:endParaRPr lang="en-US"/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749" tIns="48875" rIns="97749" bIns="4887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body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9323583-E9E0-40F8-A499-807AFA200855}" type="slidenum">
              <a:rPr lang="en-US"/>
              <a:pPr/>
              <a:t>3</a:t>
            </a:fld>
            <a:endParaRPr lang="en-US"/>
          </a:p>
        </p:txBody>
      </p:sp>
      <p:sp>
        <p:nvSpPr>
          <p:cNvPr id="18438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9323583-E9E0-40F8-A499-807AFA200855}" type="slidenum">
              <a:rPr lang="en-US"/>
              <a:pPr/>
              <a:t>5</a:t>
            </a:fld>
            <a:endParaRPr lang="en-US"/>
          </a:p>
        </p:txBody>
      </p:sp>
      <p:sp>
        <p:nvSpPr>
          <p:cNvPr id="18438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ED84B9EF-A4D8-4028-9E33-8511343A1856}" type="slidenum">
              <a:rPr lang="en-US"/>
              <a:pPr/>
              <a:t>7</a:t>
            </a:fld>
            <a:endParaRPr lang="en-US"/>
          </a:p>
        </p:txBody>
      </p:sp>
      <p:sp>
        <p:nvSpPr>
          <p:cNvPr id="22534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25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ED84B9EF-A4D8-4028-9E33-8511343A1856}" type="slidenum">
              <a:rPr lang="en-US"/>
              <a:pPr/>
              <a:t>8</a:t>
            </a:fld>
            <a:endParaRPr lang="en-US"/>
          </a:p>
        </p:txBody>
      </p:sp>
      <p:sp>
        <p:nvSpPr>
          <p:cNvPr id="22534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25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475A7544-2072-44EE-91C8-93315D06D216}" type="slidenum">
              <a:rPr lang="en-US"/>
              <a:pPr/>
              <a:t>10</a:t>
            </a:fld>
            <a:endParaRPr lang="en-US"/>
          </a:p>
        </p:txBody>
      </p:sp>
      <p:sp>
        <p:nvSpPr>
          <p:cNvPr id="25606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56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47343" y="332601"/>
            <a:ext cx="23981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11-13-0201r10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A0B169C7-C7B7-406F-9A16-9FDFC1E83F4E}" type="slidenum">
              <a:rPr lang="en-GB"/>
              <a:pPr/>
              <a:t>1</a:t>
            </a:fld>
            <a:endParaRPr lang="en-GB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Handling of Large Objects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2013-05-14</a:t>
            </a:r>
          </a:p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 smtClean="0"/>
          </a:p>
        </p:txBody>
      </p:sp>
      <p:graphicFrame>
        <p:nvGraphicFramePr>
          <p:cNvPr id="13318" name="Object 3"/>
          <p:cNvGraphicFramePr>
            <a:graphicFrameLocks noChangeAspect="1"/>
          </p:cNvGraphicFramePr>
          <p:nvPr/>
        </p:nvGraphicFramePr>
        <p:xfrm>
          <a:off x="381000" y="2743200"/>
          <a:ext cx="8461375" cy="2655888"/>
        </p:xfrm>
        <a:graphic>
          <a:graphicData uri="http://schemas.openxmlformats.org/presentationml/2006/ole">
            <p:oleObj spid="_x0000_s1026" name="Document" r:id="rId4" imgW="8834135" imgH="2766279" progId="Word.Document.8">
              <p:embed/>
            </p:oleObj>
          </a:graphicData>
        </a:graphic>
      </p:graphicFrame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572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F37F73E0-5B55-4B35-97D6-24337A56034E}" type="slidenum">
              <a:rPr lang="en-GB"/>
              <a:pPr/>
              <a:t>10</a:t>
            </a:fld>
            <a:endParaRPr lang="en-GB"/>
          </a:p>
        </p:txBody>
      </p:sp>
      <p:sp>
        <p:nvSpPr>
          <p:cNvPr id="2458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 smtClean="0"/>
              <a:t>11-13-0311-02ai-Proposed-Resolutions-for-Assigned-Security-CIDs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algn="ctr" eaLnBrk="1" hangingPunct="1">
              <a:buNone/>
            </a:pPr>
            <a:r>
              <a:rPr lang="en-US" sz="3200" dirty="0" smtClean="0"/>
              <a:t>Acknowledgement</a:t>
            </a:r>
          </a:p>
          <a:p>
            <a:pPr eaLnBrk="1" hangingPunct="1">
              <a:buNone/>
            </a:pPr>
            <a:endParaRPr lang="en-US" sz="1600" dirty="0" smtClean="0"/>
          </a:p>
          <a:p>
            <a:pPr eaLnBrk="1" hangingPunct="1">
              <a:buNone/>
            </a:pPr>
            <a:r>
              <a:rPr lang="en-US" dirty="0" smtClean="0"/>
              <a:t>Thanks to Paul Lambert </a:t>
            </a:r>
            <a:r>
              <a:rPr lang="en-US" dirty="0" smtClean="0"/>
              <a:t>Hiroki Nakano who</a:t>
            </a:r>
          </a:p>
          <a:p>
            <a:pPr eaLnBrk="1" hangingPunct="1">
              <a:buNone/>
            </a:pPr>
            <a:r>
              <a:rPr lang="en-US" dirty="0" smtClean="0"/>
              <a:t>independently </a:t>
            </a:r>
            <a:r>
              <a:rPr lang="en-US" dirty="0" smtClean="0"/>
              <a:t>suggested </a:t>
            </a:r>
            <a:r>
              <a:rPr lang="en-US" dirty="0" smtClean="0"/>
              <a:t>the “trick” </a:t>
            </a:r>
            <a:r>
              <a:rPr lang="en-US" dirty="0" smtClean="0"/>
              <a:t>on Slide </a:t>
            </a:r>
            <a:r>
              <a:rPr lang="en-US" dirty="0" smtClean="0"/>
              <a:t>7 (that 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allows </a:t>
            </a:r>
            <a:r>
              <a:rPr lang="en-US" dirty="0" smtClean="0"/>
              <a:t>shaving off 2 octets of </a:t>
            </a:r>
            <a:r>
              <a:rPr lang="en-US" dirty="0" smtClean="0"/>
              <a:t>representation </a:t>
            </a:r>
            <a:r>
              <a:rPr lang="en-US" dirty="0" smtClean="0"/>
              <a:t>in most cases)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2826" y="533400"/>
            <a:ext cx="564449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Straw 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Represent “conceptual objects” as described in 13/311r2: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“Fragment”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Have conversion routine for “Jumbo IE” as sequence of Fragment IEs (and for sequence of such Jumbo IEs) 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70489" y="533400"/>
            <a:ext cx="514916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13/311r2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2273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8249F846-38D9-42D6-81C1-97210D5AA46A}" type="slidenum">
              <a:rPr lang="en-GB"/>
              <a:pPr/>
              <a:t>2</a:t>
            </a:fld>
            <a:endParaRPr lang="en-GB"/>
          </a:p>
        </p:txBody>
      </p:sp>
      <p:sp>
        <p:nvSpPr>
          <p:cNvPr id="1536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technique to fragment data that is too large to fit into one IE is presented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Technique also allows representation of higher-layer</a:t>
            </a:r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encapsulation element</a:t>
            </a:r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46CDEAD2-3237-4593-93AE-799FC796420D}" type="slidenum">
              <a:rPr lang="en-GB"/>
              <a:pPr/>
              <a:t>3</a:t>
            </a:fld>
            <a:endParaRPr lang="en-GB"/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IE Size Limitation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7772400" cy="4114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Section 8.4.2.1 of IEEE Std 802.11-2012 gives base format for an IE: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The Length field defines the length of the Information field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One octet Length means Information cannot be greater than 255 octets!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Some IEs have fixed components after the Length that further reduce the size of the Information field 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2051050" y="2884488"/>
            <a:ext cx="5329238" cy="5762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7415" name="Straight Connector 6"/>
          <p:cNvCxnSpPr>
            <a:cxnSpLocks noChangeShapeType="1"/>
          </p:cNvCxnSpPr>
          <p:nvPr/>
        </p:nvCxnSpPr>
        <p:spPr bwMode="auto">
          <a:xfrm>
            <a:off x="3779838" y="2884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195513" y="2957513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4284663" y="2957513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7418" name="Straight Connector 11"/>
          <p:cNvCxnSpPr>
            <a:cxnSpLocks noChangeShapeType="1"/>
          </p:cNvCxnSpPr>
          <p:nvPr/>
        </p:nvCxnSpPr>
        <p:spPr bwMode="auto">
          <a:xfrm>
            <a:off x="5508625" y="2884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9" name="TextBox 9"/>
          <p:cNvSpPr txBox="1">
            <a:spLocks noChangeArrowheads="1"/>
          </p:cNvSpPr>
          <p:nvPr/>
        </p:nvSpPr>
        <p:spPr bwMode="auto">
          <a:xfrm>
            <a:off x="5651500" y="2957513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Information</a:t>
            </a:r>
          </a:p>
        </p:txBody>
      </p:sp>
      <p:sp>
        <p:nvSpPr>
          <p:cNvPr id="17420" name="TextBox 10"/>
          <p:cNvSpPr txBox="1">
            <a:spLocks noChangeArrowheads="1"/>
          </p:cNvSpPr>
          <p:nvPr/>
        </p:nvSpPr>
        <p:spPr bwMode="auto">
          <a:xfrm>
            <a:off x="1042988" y="3460750"/>
            <a:ext cx="6097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           1                   variable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Public Key Definition in P802.11ai D0.5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mtClean="0"/>
              <a:t>With a Key Type component (indicates certificate or 2 kinds of raw public key), the public key is limited to 254 octets!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This may be acceptable for certain raw ECC public keys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Too small for acceptable FFC public keys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Too small for certificates (even those with ECC public keys)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mtClean="0"/>
              <a:t>Need some way to convey data &gt; 255 octets using IEs that limit data to 255 octets!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145BF88B-F4C3-4E4C-9622-18515E4BBADE}" type="slidenum">
              <a:rPr lang="en-GB"/>
              <a:pPr/>
              <a:t>4</a:t>
            </a:fld>
            <a:endParaRPr lang="en-GB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946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331913" y="1844675"/>
            <a:ext cx="5761037" cy="57626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9463" name="Straight Connector 7"/>
          <p:cNvCxnSpPr>
            <a:cxnSpLocks noChangeShapeType="1"/>
          </p:cNvCxnSpPr>
          <p:nvPr/>
        </p:nvCxnSpPr>
        <p:spPr bwMode="auto">
          <a:xfrm>
            <a:off x="2771775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4" name="TextBox 8"/>
          <p:cNvSpPr txBox="1">
            <a:spLocks noChangeArrowheads="1"/>
          </p:cNvSpPr>
          <p:nvPr/>
        </p:nvSpPr>
        <p:spPr bwMode="auto">
          <a:xfrm>
            <a:off x="1403350" y="1916113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2843213" y="1916113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9466" name="Straight Connector 10"/>
          <p:cNvCxnSpPr>
            <a:cxnSpLocks noChangeShapeType="1"/>
          </p:cNvCxnSpPr>
          <p:nvPr/>
        </p:nvCxnSpPr>
        <p:spPr bwMode="auto">
          <a:xfrm>
            <a:off x="3851275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3924300" y="1916113"/>
            <a:ext cx="118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Key Type</a:t>
            </a:r>
          </a:p>
        </p:txBody>
      </p:sp>
      <p:sp>
        <p:nvSpPr>
          <p:cNvPr id="19468" name="TextBox 12"/>
          <p:cNvSpPr txBox="1">
            <a:spLocks noChangeArrowheads="1"/>
          </p:cNvSpPr>
          <p:nvPr/>
        </p:nvSpPr>
        <p:spPr bwMode="auto">
          <a:xfrm>
            <a:off x="468313" y="2420938"/>
            <a:ext cx="6161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1               1                 variable</a:t>
            </a:r>
          </a:p>
        </p:txBody>
      </p:sp>
      <p:cxnSp>
        <p:nvCxnSpPr>
          <p:cNvPr id="19469" name="Straight Connector 13"/>
          <p:cNvCxnSpPr>
            <a:cxnSpLocks noChangeShapeType="1"/>
          </p:cNvCxnSpPr>
          <p:nvPr/>
        </p:nvCxnSpPr>
        <p:spPr bwMode="auto">
          <a:xfrm>
            <a:off x="5148263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0" name="TextBox 14"/>
          <p:cNvSpPr txBox="1">
            <a:spLocks noChangeArrowheads="1"/>
          </p:cNvSpPr>
          <p:nvPr/>
        </p:nvSpPr>
        <p:spPr bwMode="auto">
          <a:xfrm>
            <a:off x="5148263" y="1949450"/>
            <a:ext cx="1928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FILS Public Key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46CDEAD2-3237-4593-93AE-799FC796420D}" type="slidenum">
              <a:rPr lang="en-GB"/>
              <a:pPr/>
              <a:t>5</a:t>
            </a:fld>
            <a:endParaRPr lang="en-GB"/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Jumbo-IE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8388350" cy="4703762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Stretches existing IEs by allowing larger length:</a:t>
            </a: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The Length field defines the length of the Information field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Size of Length field may depend on Element ID (i.e., no a-priori length limitation). 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z="2000" dirty="0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Jumbo-IE encoded, so as to avoid interpreting as existing IEs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Jumbo-IE encoded in backward-compatible way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Length of Jumbo-IE uniquely recovered during re-assembly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Multiple Jumbo-IEs uniquely recovered during re-assembly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2057400" y="2438400"/>
            <a:ext cx="5329238" cy="5762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7415" name="Straight Connector 6"/>
          <p:cNvCxnSpPr>
            <a:cxnSpLocks noChangeShapeType="1"/>
          </p:cNvCxnSpPr>
          <p:nvPr/>
        </p:nvCxnSpPr>
        <p:spPr bwMode="auto">
          <a:xfrm>
            <a:off x="3786188" y="2438400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201863" y="2511425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4291013" y="2511425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7418" name="Straight Connector 11"/>
          <p:cNvCxnSpPr>
            <a:cxnSpLocks noChangeShapeType="1"/>
          </p:cNvCxnSpPr>
          <p:nvPr/>
        </p:nvCxnSpPr>
        <p:spPr bwMode="auto">
          <a:xfrm>
            <a:off x="5514975" y="2438400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9" name="TextBox 9"/>
          <p:cNvSpPr txBox="1">
            <a:spLocks noChangeArrowheads="1"/>
          </p:cNvSpPr>
          <p:nvPr/>
        </p:nvSpPr>
        <p:spPr bwMode="auto">
          <a:xfrm>
            <a:off x="5657850" y="2511425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Information</a:t>
            </a:r>
          </a:p>
        </p:txBody>
      </p:sp>
      <p:sp>
        <p:nvSpPr>
          <p:cNvPr id="17420" name="TextBox 10"/>
          <p:cNvSpPr txBox="1">
            <a:spLocks noChangeArrowheads="1"/>
          </p:cNvSpPr>
          <p:nvPr/>
        </p:nvSpPr>
        <p:spPr bwMode="auto">
          <a:xfrm>
            <a:off x="1049338" y="3014662"/>
            <a:ext cx="61061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</a:rPr>
              <a:t>Octets:               1                          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 0</a:t>
            </a:r>
            <a:r>
              <a:rPr lang="en-US" sz="2000" dirty="0" smtClean="0">
                <a:solidFill>
                  <a:srgbClr val="000000"/>
                </a:solidFill>
              </a:rPr>
              <a:t>                   </a:t>
            </a:r>
            <a:r>
              <a:rPr lang="en-US" sz="2000" dirty="0">
                <a:solidFill>
                  <a:srgbClr val="000000"/>
                </a:solidFill>
              </a:rPr>
              <a:t>variable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553200" y="6477000"/>
            <a:ext cx="2209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Fragmenting Jumbo-IE into Separate IEs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85800" y="1773238"/>
            <a:ext cx="8458200" cy="462756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Use a new Fragment IE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Jumbo-IE is represented by 1 or more Fragment IEs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Re-assembly does not depend on details of Jumbo-IE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GB" dirty="0" smtClean="0"/>
              <a:t>Re-assembly of multiple Jumbo-IEs uniquely defined 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Existing IEs not impacted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A59280E0-E5D8-4D66-A363-3BD1BF19936C}" type="slidenum">
              <a:rPr lang="en-GB"/>
              <a:pPr/>
              <a:t>6</a:t>
            </a:fld>
            <a:endParaRPr lang="en-GB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048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1050" y="2597150"/>
            <a:ext cx="5329238" cy="57626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20487" name="Straight Connector 7"/>
          <p:cNvCxnSpPr>
            <a:cxnSpLocks noChangeShapeType="1"/>
          </p:cNvCxnSpPr>
          <p:nvPr/>
        </p:nvCxnSpPr>
        <p:spPr bwMode="auto">
          <a:xfrm>
            <a:off x="3779838" y="2597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8" name="TextBox 8"/>
          <p:cNvSpPr txBox="1">
            <a:spLocks noChangeArrowheads="1"/>
          </p:cNvSpPr>
          <p:nvPr/>
        </p:nvSpPr>
        <p:spPr bwMode="auto">
          <a:xfrm>
            <a:off x="2195513" y="2668588"/>
            <a:ext cx="1503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Fragment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4021138" y="2668588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20490" name="Straight Connector 10"/>
          <p:cNvCxnSpPr>
            <a:cxnSpLocks noChangeShapeType="1"/>
          </p:cNvCxnSpPr>
          <p:nvPr/>
        </p:nvCxnSpPr>
        <p:spPr bwMode="auto">
          <a:xfrm>
            <a:off x="5148263" y="2597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91" name="TextBox 11"/>
          <p:cNvSpPr txBox="1">
            <a:spLocks noChangeArrowheads="1"/>
          </p:cNvSpPr>
          <p:nvPr/>
        </p:nvSpPr>
        <p:spPr bwMode="auto">
          <a:xfrm>
            <a:off x="5292725" y="2668588"/>
            <a:ext cx="196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Fragmented Data</a:t>
            </a:r>
          </a:p>
        </p:txBody>
      </p:sp>
      <p:sp>
        <p:nvSpPr>
          <p:cNvPr id="20492" name="TextBox 12"/>
          <p:cNvSpPr txBox="1">
            <a:spLocks noChangeArrowheads="1"/>
          </p:cNvSpPr>
          <p:nvPr/>
        </p:nvSpPr>
        <p:spPr bwMode="auto">
          <a:xfrm>
            <a:off x="1042988" y="3173413"/>
            <a:ext cx="584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       1                     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2273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7054C1-47B1-4749-8DBC-BF51A5266B4F}" type="slidenum">
              <a:rPr lang="en-GB"/>
              <a:pPr/>
              <a:t>7</a:t>
            </a:fld>
            <a:endParaRPr lang="en-GB"/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Fragmenting Jumbo-IE into Separate IEs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458200" cy="2362201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3 FR IEs fragment Jumbo-IE (discarding length info)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All fragments except last one have length of 255 octets</a:t>
            </a:r>
          </a:p>
          <a:p>
            <a:pPr eaLnBrk="1" hangingPunct="1">
              <a:buNone/>
            </a:pPr>
            <a:r>
              <a:rPr lang="en-US" dirty="0" smtClean="0"/>
              <a:t>	(if necessary, add empty fragment)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Receipt of FR IE indicates start fragmentation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Reassembly Jumbo-IE stops with receipt length&lt;255 FR IE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Reassembly does not depend on details Jumbo-IE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123043" y="3294062"/>
            <a:ext cx="477157" cy="4318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2266043" y="1857375"/>
            <a:ext cx="4191000" cy="43338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21513" name="Straight Connector 10"/>
          <p:cNvCxnSpPr>
            <a:cxnSpLocks noChangeShapeType="1"/>
          </p:cNvCxnSpPr>
          <p:nvPr/>
        </p:nvCxnSpPr>
        <p:spPr bwMode="auto">
          <a:xfrm>
            <a:off x="2239056" y="1857375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TextBox 8"/>
          <p:cNvSpPr txBox="1">
            <a:spLocks noChangeArrowheads="1"/>
          </p:cNvSpPr>
          <p:nvPr/>
        </p:nvSpPr>
        <p:spPr bwMode="auto">
          <a:xfrm>
            <a:off x="4255181" y="1498600"/>
            <a:ext cx="10246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586 </a:t>
            </a:r>
            <a:r>
              <a:rPr lang="en-US" sz="1600" dirty="0">
                <a:solidFill>
                  <a:srgbClr val="000000"/>
                </a:solidFill>
              </a:rPr>
              <a:t>octets</a:t>
            </a:r>
          </a:p>
        </p:txBody>
      </p:sp>
      <p:cxnSp>
        <p:nvCxnSpPr>
          <p:cNvPr id="21528" name="Straight Connector 25"/>
          <p:cNvCxnSpPr>
            <a:cxnSpLocks noChangeShapeType="1"/>
          </p:cNvCxnSpPr>
          <p:nvPr/>
        </p:nvCxnSpPr>
        <p:spPr bwMode="auto">
          <a:xfrm>
            <a:off x="7136493" y="3298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Straight Connector 12"/>
          <p:cNvCxnSpPr>
            <a:cxnSpLocks noChangeShapeType="1"/>
          </p:cNvCxnSpPr>
          <p:nvPr/>
        </p:nvCxnSpPr>
        <p:spPr bwMode="auto">
          <a:xfrm flipH="1">
            <a:off x="1600200" y="2286000"/>
            <a:ext cx="201614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0" name="Straight Connector 27"/>
          <p:cNvCxnSpPr>
            <a:cxnSpLocks noChangeShapeType="1"/>
          </p:cNvCxnSpPr>
          <p:nvPr/>
        </p:nvCxnSpPr>
        <p:spPr bwMode="auto">
          <a:xfrm>
            <a:off x="3485243" y="2303462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3" name="Straight Connector 37"/>
          <p:cNvCxnSpPr>
            <a:cxnSpLocks noChangeShapeType="1"/>
          </p:cNvCxnSpPr>
          <p:nvPr/>
        </p:nvCxnSpPr>
        <p:spPr bwMode="auto">
          <a:xfrm>
            <a:off x="5466443" y="2303462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" name="Rectangle 40"/>
          <p:cNvSpPr/>
          <p:nvPr/>
        </p:nvSpPr>
        <p:spPr bwMode="auto">
          <a:xfrm>
            <a:off x="1770744" y="1857375"/>
            <a:ext cx="4686300" cy="433387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66643" y="3294062"/>
            <a:ext cx="990600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" name="Group 61"/>
          <p:cNvGrpSpPr/>
          <p:nvPr/>
        </p:nvGrpSpPr>
        <p:grpSpPr>
          <a:xfrm>
            <a:off x="195943" y="3294062"/>
            <a:ext cx="962343" cy="431800"/>
            <a:chOff x="368300" y="3352800"/>
            <a:chExt cx="962343" cy="43180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" name="Group 45"/>
            <p:cNvGrpSpPr/>
            <p:nvPr/>
          </p:nvGrpSpPr>
          <p:grpSpPr>
            <a:xfrm>
              <a:off x="381000" y="3352800"/>
              <a:ext cx="949643" cy="431800"/>
              <a:chOff x="381000" y="3352800"/>
              <a:chExt cx="949643" cy="431800"/>
            </a:xfrm>
          </p:grpSpPr>
          <p:cxnSp>
            <p:nvCxnSpPr>
              <p:cNvPr id="21518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9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38200" y="3429000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255</a:t>
                </a:r>
                <a:endParaRPr lang="en-US" sz="1600" dirty="0"/>
              </a:p>
            </p:txBody>
          </p:sp>
        </p:grpSp>
      </p:grpSp>
      <p:grpSp>
        <p:nvGrpSpPr>
          <p:cNvPr id="5" name="Group 47"/>
          <p:cNvGrpSpPr/>
          <p:nvPr/>
        </p:nvGrpSpPr>
        <p:grpSpPr>
          <a:xfrm>
            <a:off x="1123043" y="3294062"/>
            <a:ext cx="914400" cy="431800"/>
            <a:chOff x="381000" y="3352800"/>
            <a:chExt cx="914400" cy="431800"/>
          </a:xfrm>
        </p:grpSpPr>
        <p:cxnSp>
          <p:nvCxnSpPr>
            <p:cNvPr id="49" name="Straight Connector 15"/>
            <p:cNvCxnSpPr>
              <a:cxnSpLocks noChangeShapeType="1"/>
            </p:cNvCxnSpPr>
            <p:nvPr/>
          </p:nvCxnSpPr>
          <p:spPr bwMode="auto">
            <a:xfrm>
              <a:off x="1295400" y="335280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0" name="Straight Connector 15"/>
            <p:cNvCxnSpPr>
              <a:cxnSpLocks noChangeShapeType="1"/>
            </p:cNvCxnSpPr>
            <p:nvPr/>
          </p:nvCxnSpPr>
          <p:spPr bwMode="auto">
            <a:xfrm>
              <a:off x="838200" y="335280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1" name="TextBox 50"/>
            <p:cNvSpPr txBox="1"/>
            <p:nvPr/>
          </p:nvSpPr>
          <p:spPr>
            <a:xfrm>
              <a:off x="381000" y="3429000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ID</a:t>
              </a:r>
              <a:endParaRPr lang="en-US" sz="1600" dirty="0"/>
            </a:p>
          </p:txBody>
        </p:sp>
      </p:grpSp>
      <p:sp>
        <p:nvSpPr>
          <p:cNvPr id="55" name="Rectangle 54"/>
          <p:cNvSpPr/>
          <p:nvPr/>
        </p:nvSpPr>
        <p:spPr bwMode="auto">
          <a:xfrm>
            <a:off x="1338943" y="1858962"/>
            <a:ext cx="457200" cy="431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81743" y="1858962"/>
            <a:ext cx="457200" cy="4318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ID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1600200" y="3294062"/>
            <a:ext cx="1808843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171043" y="3294062"/>
            <a:ext cx="2286000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" name="Group 62"/>
          <p:cNvGrpSpPr/>
          <p:nvPr/>
        </p:nvGrpSpPr>
        <p:grpSpPr>
          <a:xfrm>
            <a:off x="3256643" y="3294062"/>
            <a:ext cx="962343" cy="431800"/>
            <a:chOff x="368300" y="3352800"/>
            <a:chExt cx="962343" cy="431800"/>
          </a:xfrm>
        </p:grpSpPr>
        <p:sp>
          <p:nvSpPr>
            <p:cNvPr id="64" name="Rectangle 63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45"/>
            <p:cNvGrpSpPr/>
            <p:nvPr/>
          </p:nvGrpSpPr>
          <p:grpSpPr>
            <a:xfrm>
              <a:off x="381000" y="3352800"/>
              <a:ext cx="949643" cy="431800"/>
              <a:chOff x="381000" y="3352800"/>
              <a:chExt cx="949643" cy="431800"/>
            </a:xfrm>
          </p:grpSpPr>
          <p:cxnSp>
            <p:nvCxnSpPr>
              <p:cNvPr id="66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7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838200" y="3429000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255</a:t>
                </a:r>
                <a:endParaRPr lang="en-US" sz="1600" dirty="0"/>
              </a:p>
            </p:txBody>
          </p:sp>
        </p:grpSp>
      </p:grpSp>
      <p:grpSp>
        <p:nvGrpSpPr>
          <p:cNvPr id="8" name="Group 69"/>
          <p:cNvGrpSpPr/>
          <p:nvPr/>
        </p:nvGrpSpPr>
        <p:grpSpPr>
          <a:xfrm>
            <a:off x="6152243" y="3294062"/>
            <a:ext cx="927100" cy="431800"/>
            <a:chOff x="368300" y="3352800"/>
            <a:chExt cx="927100" cy="431800"/>
          </a:xfrm>
        </p:grpSpPr>
        <p:sp>
          <p:nvSpPr>
            <p:cNvPr id="71" name="Rectangle 70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73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38200" y="34290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77</a:t>
                </a:r>
                <a:endParaRPr lang="en-US" sz="1600" dirty="0"/>
              </a:p>
            </p:txBody>
          </p:sp>
        </p:grpSp>
      </p:grpSp>
      <p:cxnSp>
        <p:nvCxnSpPr>
          <p:cNvPr id="81" name="Straight Connector 80"/>
          <p:cNvCxnSpPr/>
          <p:nvPr/>
        </p:nvCxnSpPr>
        <p:spPr bwMode="auto">
          <a:xfrm>
            <a:off x="894443" y="2303462"/>
            <a:ext cx="228600" cy="990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1351643" y="2303462"/>
            <a:ext cx="248557" cy="973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12"/>
          <p:cNvCxnSpPr>
            <a:cxnSpLocks noChangeShapeType="1"/>
          </p:cNvCxnSpPr>
          <p:nvPr/>
        </p:nvCxnSpPr>
        <p:spPr bwMode="auto">
          <a:xfrm flipH="1">
            <a:off x="3256643" y="2303462"/>
            <a:ext cx="201614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5466443" y="2303462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4" name="Straight Connector 93"/>
          <p:cNvCxnSpPr/>
          <p:nvPr/>
        </p:nvCxnSpPr>
        <p:spPr bwMode="auto">
          <a:xfrm>
            <a:off x="3485243" y="1846262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5466443" y="1846262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6" name="Straight Connector 37"/>
          <p:cNvCxnSpPr>
            <a:cxnSpLocks noChangeShapeType="1"/>
          </p:cNvCxnSpPr>
          <p:nvPr/>
        </p:nvCxnSpPr>
        <p:spPr bwMode="auto">
          <a:xfrm>
            <a:off x="6457043" y="2303462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0" name="Group 100"/>
          <p:cNvGrpSpPr/>
          <p:nvPr/>
        </p:nvGrpSpPr>
        <p:grpSpPr>
          <a:xfrm>
            <a:off x="8044543" y="3294062"/>
            <a:ext cx="927100" cy="431800"/>
            <a:chOff x="368300" y="3352800"/>
            <a:chExt cx="927100" cy="431800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10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05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838200" y="34290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US" sz="1600" dirty="0"/>
              </a:p>
            </p:txBody>
          </p:sp>
        </p:grpSp>
      </p:grpSp>
      <p:cxnSp>
        <p:nvCxnSpPr>
          <p:cNvPr id="78" name="Straight Arrow Connector 77"/>
          <p:cNvCxnSpPr>
            <a:stCxn id="21515" idx="1"/>
          </p:cNvCxnSpPr>
          <p:nvPr/>
        </p:nvCxnSpPr>
        <p:spPr bwMode="auto">
          <a:xfrm flipH="1">
            <a:off x="1828800" y="1667877"/>
            <a:ext cx="2426381" cy="85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>
            <a:stCxn id="21515" idx="3"/>
          </p:cNvCxnSpPr>
          <p:nvPr/>
        </p:nvCxnSpPr>
        <p:spPr bwMode="auto">
          <a:xfrm>
            <a:off x="5279820" y="1667877"/>
            <a:ext cx="1197180" cy="85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2" name="Group 100"/>
          <p:cNvGrpSpPr/>
          <p:nvPr/>
        </p:nvGrpSpPr>
        <p:grpSpPr>
          <a:xfrm>
            <a:off x="8044543" y="3294062"/>
            <a:ext cx="927100" cy="431800"/>
            <a:chOff x="368300" y="3352800"/>
            <a:chExt cx="927100" cy="4318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9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82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38200" y="34290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US" sz="1600" dirty="0"/>
              </a:p>
            </p:txBody>
          </p:sp>
        </p:grpSp>
      </p:grpSp>
      <p:sp>
        <p:nvSpPr>
          <p:cNvPr id="88" name="Rounded Rectangle 87"/>
          <p:cNvSpPr/>
          <p:nvPr/>
        </p:nvSpPr>
        <p:spPr bwMode="auto">
          <a:xfrm>
            <a:off x="7772400" y="2743200"/>
            <a:ext cx="1371600" cy="121920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 flipH="1" flipV="1">
            <a:off x="8077200" y="2286000"/>
            <a:ext cx="1524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7467600" y="1905000"/>
            <a:ext cx="1470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add if all </a:t>
            </a:r>
          </a:p>
          <a:p>
            <a:r>
              <a:rPr lang="en-US" dirty="0" smtClean="0"/>
              <a:t>fragments </a:t>
            </a:r>
            <a:r>
              <a:rPr lang="en-US" dirty="0" err="1" smtClean="0"/>
              <a:t>o.w</a:t>
            </a:r>
            <a:r>
              <a:rPr lang="en-US" dirty="0" smtClean="0"/>
              <a:t>.  of </a:t>
            </a:r>
          </a:p>
          <a:p>
            <a:r>
              <a:rPr lang="en-US" dirty="0" smtClean="0"/>
              <a:t>length       255 octets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7054C1-47B1-4749-8DBC-BF51A5266B4F}" type="slidenum">
              <a:rPr lang="en-GB"/>
              <a:pPr/>
              <a:t>8</a:t>
            </a:fld>
            <a:endParaRPr lang="en-GB"/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4213"/>
            <a:ext cx="91440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Fragmenting Jumbo-PK IE into Separate IEs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95943" y="1498600"/>
            <a:ext cx="7861300" cy="2232025"/>
            <a:chOff x="368300" y="1557338"/>
            <a:chExt cx="7861300" cy="2232025"/>
          </a:xfrm>
        </p:grpSpPr>
        <p:sp>
          <p:nvSpPr>
            <p:cNvPr id="59" name="Rectangle 58"/>
            <p:cNvSpPr/>
            <p:nvPr/>
          </p:nvSpPr>
          <p:spPr bwMode="auto">
            <a:xfrm>
              <a:off x="1295400" y="3352800"/>
              <a:ext cx="9144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10" name="Rectangle 1"/>
            <p:cNvSpPr>
              <a:spLocks noChangeArrowheads="1"/>
            </p:cNvSpPr>
            <p:nvPr/>
          </p:nvSpPr>
          <p:spPr bwMode="auto">
            <a:xfrm>
              <a:off x="2438400" y="1916113"/>
              <a:ext cx="4191000" cy="4333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cxnSp>
          <p:nvCxnSpPr>
            <p:cNvPr id="21513" name="Straight Connector 10"/>
            <p:cNvCxnSpPr>
              <a:cxnSpLocks noChangeShapeType="1"/>
            </p:cNvCxnSpPr>
            <p:nvPr/>
          </p:nvCxnSpPr>
          <p:spPr bwMode="auto">
            <a:xfrm>
              <a:off x="2411413" y="1916113"/>
              <a:ext cx="0" cy="433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15" name="TextBox 8"/>
            <p:cNvSpPr txBox="1">
              <a:spLocks noChangeArrowheads="1"/>
            </p:cNvSpPr>
            <p:nvPr/>
          </p:nvSpPr>
          <p:spPr bwMode="auto">
            <a:xfrm>
              <a:off x="4427538" y="1557338"/>
              <a:ext cx="10223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600">
                  <a:solidFill>
                    <a:srgbClr val="000000"/>
                  </a:solidFill>
                </a:rPr>
                <a:t>585 octets</a:t>
              </a:r>
            </a:p>
          </p:txBody>
        </p:sp>
        <p:cxnSp>
          <p:nvCxnSpPr>
            <p:cNvPr id="21528" name="Straight Connector 25"/>
            <p:cNvCxnSpPr>
              <a:cxnSpLocks noChangeShapeType="1"/>
            </p:cNvCxnSpPr>
            <p:nvPr/>
          </p:nvCxnSpPr>
          <p:spPr bwMode="auto">
            <a:xfrm>
              <a:off x="7308850" y="3357563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9" name="Straight Connector 12"/>
            <p:cNvCxnSpPr>
              <a:cxnSpLocks noChangeShapeType="1"/>
            </p:cNvCxnSpPr>
            <p:nvPr/>
          </p:nvCxnSpPr>
          <p:spPr bwMode="auto">
            <a:xfrm flipH="1">
              <a:off x="2209800" y="2362200"/>
              <a:ext cx="201614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0" name="Straight Connector 27"/>
            <p:cNvCxnSpPr>
              <a:cxnSpLocks noChangeShapeType="1"/>
            </p:cNvCxnSpPr>
            <p:nvPr/>
          </p:nvCxnSpPr>
          <p:spPr bwMode="auto">
            <a:xfrm>
              <a:off x="3657600" y="2362200"/>
              <a:ext cx="685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3" name="Straight Connector 37"/>
            <p:cNvCxnSpPr>
              <a:cxnSpLocks noChangeShapeType="1"/>
            </p:cNvCxnSpPr>
            <p:nvPr/>
          </p:nvCxnSpPr>
          <p:spPr bwMode="auto">
            <a:xfrm>
              <a:off x="5638800" y="2362200"/>
              <a:ext cx="16002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1" name="Rectangle 40"/>
            <p:cNvSpPr/>
            <p:nvPr/>
          </p:nvSpPr>
          <p:spPr bwMode="auto">
            <a:xfrm>
              <a:off x="2411413" y="1916113"/>
              <a:ext cx="4217987" cy="433387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7239000" y="3352800"/>
              <a:ext cx="9906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68300" y="3352800"/>
              <a:ext cx="962343" cy="431800"/>
              <a:chOff x="368300" y="3352800"/>
              <a:chExt cx="962343" cy="431800"/>
            </a:xfrm>
          </p:grpSpPr>
          <p:sp>
            <p:nvSpPr>
              <p:cNvPr id="58" name="Rectangle 57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381000" y="3352800"/>
                <a:ext cx="949643" cy="431800"/>
                <a:chOff x="381000" y="3352800"/>
                <a:chExt cx="949643" cy="431800"/>
              </a:xfrm>
            </p:grpSpPr>
            <p:cxnSp>
              <p:nvCxnSpPr>
                <p:cNvPr id="21518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9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838200" y="3429000"/>
                  <a:ext cx="4924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255</a:t>
                  </a:r>
                  <a:endParaRPr lang="en-US" sz="1600" dirty="0"/>
                </a:p>
              </p:txBody>
            </p:sp>
          </p:grpSp>
        </p:grpSp>
        <p:grpSp>
          <p:nvGrpSpPr>
            <p:cNvPr id="48" name="Group 47"/>
            <p:cNvGrpSpPr/>
            <p:nvPr/>
          </p:nvGrpSpPr>
          <p:grpSpPr>
            <a:xfrm>
              <a:off x="12954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49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51" name="TextBox 50"/>
              <p:cNvSpPr txBox="1"/>
              <p:nvPr/>
            </p:nvSpPr>
            <p:spPr>
              <a:xfrm>
                <a:off x="381000" y="3429000"/>
                <a:ext cx="445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PK</a:t>
                </a:r>
                <a:endParaRPr lang="en-US" sz="16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38200" y="3429000"/>
                <a:ext cx="457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KT</a:t>
                </a:r>
                <a:endParaRPr lang="en-US" sz="1600" dirty="0"/>
              </a:p>
            </p:txBody>
          </p:sp>
        </p:grpSp>
        <p:sp>
          <p:nvSpPr>
            <p:cNvPr id="53" name="Rectangle 52"/>
            <p:cNvSpPr/>
            <p:nvPr/>
          </p:nvSpPr>
          <p:spPr bwMode="auto">
            <a:xfrm>
              <a:off x="1955800" y="1917700"/>
              <a:ext cx="4572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KT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511300" y="1917700"/>
              <a:ext cx="457200" cy="4318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Len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054100" y="1917700"/>
              <a:ext cx="4572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PK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352800"/>
              <a:ext cx="13716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343400" y="3352800"/>
              <a:ext cx="22860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429000" y="3352800"/>
              <a:ext cx="962343" cy="431800"/>
              <a:chOff x="368300" y="3352800"/>
              <a:chExt cx="962343" cy="431800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65" name="Group 45"/>
              <p:cNvGrpSpPr/>
              <p:nvPr/>
            </p:nvGrpSpPr>
            <p:grpSpPr>
              <a:xfrm>
                <a:off x="381000" y="3352800"/>
                <a:ext cx="949643" cy="431800"/>
                <a:chOff x="381000" y="3352800"/>
                <a:chExt cx="949643" cy="431800"/>
              </a:xfrm>
            </p:grpSpPr>
            <p:cxnSp>
              <p:nvCxnSpPr>
                <p:cNvPr id="66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7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68" name="TextBox 67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838200" y="3429000"/>
                  <a:ext cx="4924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255</a:t>
                  </a:r>
                  <a:endParaRPr lang="en-US" sz="1600" dirty="0"/>
                </a:p>
              </p:txBody>
            </p:sp>
          </p:grpSp>
        </p:grpSp>
        <p:grpSp>
          <p:nvGrpSpPr>
            <p:cNvPr id="70" name="Group 69"/>
            <p:cNvGrpSpPr/>
            <p:nvPr/>
          </p:nvGrpSpPr>
          <p:grpSpPr>
            <a:xfrm>
              <a:off x="6324600" y="3352800"/>
              <a:ext cx="927100" cy="431800"/>
              <a:chOff x="368300" y="3352800"/>
              <a:chExt cx="927100" cy="431800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2" name="Group 45"/>
              <p:cNvGrpSpPr/>
              <p:nvPr/>
            </p:nvGrpSpPr>
            <p:grpSpPr>
              <a:xfrm>
                <a:off x="381000" y="3352800"/>
                <a:ext cx="914400" cy="431800"/>
                <a:chOff x="381000" y="3352800"/>
                <a:chExt cx="914400" cy="431800"/>
              </a:xfrm>
            </p:grpSpPr>
            <p:cxnSp>
              <p:nvCxnSpPr>
                <p:cNvPr id="73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74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838200" y="34290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77</a:t>
                  </a:r>
                  <a:endParaRPr lang="en-US" sz="1600" dirty="0"/>
                </a:p>
              </p:txBody>
            </p:sp>
          </p:grpSp>
        </p:grpSp>
        <p:cxnSp>
          <p:nvCxnSpPr>
            <p:cNvPr id="81" name="Straight Connector 80"/>
            <p:cNvCxnSpPr/>
            <p:nvPr/>
          </p:nvCxnSpPr>
          <p:spPr bwMode="auto">
            <a:xfrm>
              <a:off x="10668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>
              <a:endCxn id="59" idx="0"/>
            </p:cNvCxnSpPr>
            <p:nvPr/>
          </p:nvCxnSpPr>
          <p:spPr bwMode="auto">
            <a:xfrm>
              <a:off x="15240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>
              <a:endCxn id="59" idx="0"/>
            </p:cNvCxnSpPr>
            <p:nvPr/>
          </p:nvCxnSpPr>
          <p:spPr bwMode="auto">
            <a:xfrm flipH="1">
              <a:off x="17526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12"/>
            <p:cNvCxnSpPr>
              <a:cxnSpLocks noChangeShapeType="1"/>
            </p:cNvCxnSpPr>
            <p:nvPr/>
          </p:nvCxnSpPr>
          <p:spPr bwMode="auto">
            <a:xfrm flipH="1">
              <a:off x="3429000" y="2362200"/>
              <a:ext cx="201614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0" name="Straight Connector 27"/>
            <p:cNvCxnSpPr>
              <a:cxnSpLocks noChangeShapeType="1"/>
            </p:cNvCxnSpPr>
            <p:nvPr/>
          </p:nvCxnSpPr>
          <p:spPr bwMode="auto">
            <a:xfrm>
              <a:off x="5638800" y="2362200"/>
              <a:ext cx="685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3657600" y="19050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5638800" y="19050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37"/>
            <p:cNvCxnSpPr>
              <a:cxnSpLocks noChangeShapeType="1"/>
            </p:cNvCxnSpPr>
            <p:nvPr/>
          </p:nvCxnSpPr>
          <p:spPr bwMode="auto">
            <a:xfrm>
              <a:off x="6629400" y="2362200"/>
              <a:ext cx="16002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10" name="Straight Arrow Connector 109"/>
          <p:cNvCxnSpPr>
            <a:stCxn id="21515" idx="3"/>
          </p:cNvCxnSpPr>
          <p:nvPr/>
        </p:nvCxnSpPr>
        <p:spPr bwMode="auto">
          <a:xfrm>
            <a:off x="5277531" y="1667669"/>
            <a:ext cx="1199469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2" name="Straight Arrow Connector 111"/>
          <p:cNvCxnSpPr>
            <a:stCxn id="21515" idx="1"/>
          </p:cNvCxnSpPr>
          <p:nvPr/>
        </p:nvCxnSpPr>
        <p:spPr bwMode="auto">
          <a:xfrm flipH="1">
            <a:off x="2286000" y="1667669"/>
            <a:ext cx="1969181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7" name="Content Placeholder 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685800" y="3886200"/>
            <a:ext cx="8458200" cy="236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3 FR IEs fragment Jumbo-IE (discarding length info)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All fragments except last one have length of 255 octets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(if necessary, add empty fragment)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Receipt of FR IE indicates start fragmentation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Reassembly Jumbo-IE stops with receipt length&lt;255 FR IE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Reassembly does not depend on details Jumbo-IE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Backwards Compatibility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4212" y="1484313"/>
            <a:ext cx="8459787" cy="411321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IEEE 802.11-2012 says in section 8.3.3.1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IEs have a fixed order in a frame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IEs that are not understood are skipped over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Implications of IE ordering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Cannot rearrange order of existing IEs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New IEs can be defined to go in any order without affecting existing implementations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Fragment IE is special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FR IE used as vehicle to transport Jumbo-IE only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Re-assembly based on FR IEs only: no need to inspect Jumbo-IE details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Other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No change of semantics of existing IEs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FR IE can be used without impacting fixed order in a frame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00297827-E141-4C5D-B719-0847309A1519}" type="slidenum">
              <a:rPr lang="en-GB"/>
              <a:pPr/>
              <a:t>9</a:t>
            </a:fld>
            <a:endParaRPr lang="en-GB"/>
          </a:p>
        </p:txBody>
      </p:sp>
      <p:sp>
        <p:nvSpPr>
          <p:cNvPr id="2355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7929</TotalTime>
  <Words>774</Words>
  <Application>Microsoft Office PowerPoint</Application>
  <PresentationFormat>On-screen Show (4:3)</PresentationFormat>
  <Paragraphs>209</Paragraphs>
  <Slides>12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Microsoft Office Word 97 - 2003 Document</vt:lpstr>
      <vt:lpstr>FILS Handling of Large Objects</vt:lpstr>
      <vt:lpstr>Abstract</vt:lpstr>
      <vt:lpstr>IE Size Limitation</vt:lpstr>
      <vt:lpstr>Public Key Definition in P802.11ai D0.5</vt:lpstr>
      <vt:lpstr>Jumbo-IE</vt:lpstr>
      <vt:lpstr>Fragmenting Jumbo-IE into Separate IEs</vt:lpstr>
      <vt:lpstr>Fragmenting Jumbo-IE into Separate IEs</vt:lpstr>
      <vt:lpstr>Fragmenting Jumbo-PK IE into Separate IEs</vt:lpstr>
      <vt:lpstr>Backwards Compatibility</vt:lpstr>
      <vt:lpstr>References</vt:lpstr>
      <vt:lpstr>Slide 11</vt:lpstr>
      <vt:lpstr>Slide 12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 Objects</dc:title>
  <dc:creator>Rene Struik</dc:creator>
  <cp:lastModifiedBy>Rene Struik</cp:lastModifiedBy>
  <cp:revision>732</cp:revision>
  <cp:lastPrinted>1998-02-10T13:28:06Z</cp:lastPrinted>
  <dcterms:created xsi:type="dcterms:W3CDTF">2011-10-10T06:18:28Z</dcterms:created>
  <dcterms:modified xsi:type="dcterms:W3CDTF">2013-05-15T01:50:41Z</dcterms:modified>
</cp:coreProperties>
</file>