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84" r:id="rId2"/>
  </p:sldMasterIdLst>
  <p:notesMasterIdLst>
    <p:notesMasterId r:id="rId15"/>
  </p:notesMasterIdLst>
  <p:handoutMasterIdLst>
    <p:handoutMasterId r:id="rId16"/>
  </p:handoutMasterIdLst>
  <p:sldIdLst>
    <p:sldId id="488" r:id="rId3"/>
    <p:sldId id="489" r:id="rId4"/>
    <p:sldId id="490" r:id="rId5"/>
    <p:sldId id="491" r:id="rId6"/>
    <p:sldId id="496" r:id="rId7"/>
    <p:sldId id="492" r:id="rId8"/>
    <p:sldId id="497" r:id="rId9"/>
    <p:sldId id="493" r:id="rId10"/>
    <p:sldId id="494" r:id="rId11"/>
    <p:sldId id="495" r:id="rId12"/>
    <p:sldId id="498" r:id="rId13"/>
    <p:sldId id="499" r:id="rId14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44" autoAdjust="0"/>
  </p:normalViewPr>
  <p:slideViewPr>
    <p:cSldViewPr>
      <p:cViewPr>
        <p:scale>
          <a:sx n="66" d="100"/>
          <a:sy n="66" d="100"/>
        </p:scale>
        <p:origin x="-2130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04"/>
    </p:cViewPr>
  </p:sorterViewPr>
  <p:notesViewPr>
    <p:cSldViewPr>
      <p:cViewPr varScale="1">
        <p:scale>
          <a:sx n="48" d="100"/>
          <a:sy n="48" d="100"/>
        </p:scale>
        <p:origin x="-2676" y="-96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6196" y="199841"/>
            <a:ext cx="23612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802.19-09/1243r1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8704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90588" y="9905482"/>
            <a:ext cx="21780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B50A7B1-F885-41A3-BA2A-F0C1299C4E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6327" y="112306"/>
            <a:ext cx="2254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doc.: IEEE 802.11-1408-r11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3789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October 25,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59482" y="9908983"/>
            <a:ext cx="26718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48928F9-FA9C-4026-9183-38FA09FD7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0723" y="112306"/>
            <a:ext cx="2350580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doc.: IEEE 802.11-13/0487r0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/>
          </p:nvPr>
        </p:nvSpPr>
        <p:spPr>
          <a:xfrm>
            <a:off x="669622" y="112306"/>
            <a:ext cx="981423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/>
          </p:nvPr>
        </p:nvSpPr>
        <p:spPr>
          <a:xfrm>
            <a:off x="3759482" y="9908983"/>
            <a:ext cx="1871859" cy="184666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Dan Harkins, Aruba Networks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FBE33654-5766-4447-A829-EC65964A1FAE}" type="slidenum">
              <a:rPr lang="en-US"/>
              <a:pPr/>
              <a:t>1</a:t>
            </a:fld>
            <a:endParaRPr lang="en-US"/>
          </a:p>
        </p:txBody>
      </p:sp>
      <p:sp>
        <p:nvSpPr>
          <p:cNvPr id="14342" name="Text Box 1"/>
          <p:cNvSpPr txBox="1">
            <a:spLocks noChangeArrowheads="1"/>
          </p:cNvSpPr>
          <p:nvPr/>
        </p:nvSpPr>
        <p:spPr bwMode="auto">
          <a:xfrm>
            <a:off x="1181593" y="773811"/>
            <a:ext cx="4736117" cy="38252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7749" tIns="48875" rIns="97749" bIns="48875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4343" name="Rectangle 2"/>
          <p:cNvSpPr>
            <a:spLocks noGrp="1" noChangeArrowheads="1"/>
          </p:cNvSpPr>
          <p:nvPr>
            <p:ph type="body"/>
          </p:nvPr>
        </p:nvSpPr>
        <p:spPr>
          <a:xfrm>
            <a:off x="945923" y="4861705"/>
            <a:ext cx="5207454" cy="470939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0723" y="112306"/>
            <a:ext cx="2350580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doc.: IEEE 802.11-13/0487r0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/>
          </p:nvPr>
        </p:nvSpPr>
        <p:spPr>
          <a:xfrm>
            <a:off x="669622" y="112306"/>
            <a:ext cx="981423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Month Year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/>
          </p:nvPr>
        </p:nvSpPr>
        <p:spPr>
          <a:xfrm>
            <a:off x="3759482" y="9908983"/>
            <a:ext cx="1871859" cy="184666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Dan Harkins, Aruba Networks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13423BB8-A038-4285-87A4-BC71A3E42B3C}" type="slidenum">
              <a:rPr lang="en-US"/>
              <a:pPr/>
              <a:t>2</a:t>
            </a:fld>
            <a:endParaRPr lang="en-US"/>
          </a:p>
        </p:txBody>
      </p:sp>
      <p:sp>
        <p:nvSpPr>
          <p:cNvPr id="16390" name="Text Box 1"/>
          <p:cNvSpPr txBox="1">
            <a:spLocks noChangeArrowheads="1"/>
          </p:cNvSpPr>
          <p:nvPr/>
        </p:nvSpPr>
        <p:spPr bwMode="auto">
          <a:xfrm>
            <a:off x="1181593" y="773811"/>
            <a:ext cx="4736117" cy="38252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7749" tIns="48875" rIns="97749" bIns="48875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6391" name="Rectangle 2"/>
          <p:cNvSpPr>
            <a:spLocks noGrp="1" noChangeArrowheads="1"/>
          </p:cNvSpPr>
          <p:nvPr>
            <p:ph type="body"/>
          </p:nvPr>
        </p:nvSpPr>
        <p:spPr>
          <a:xfrm>
            <a:off x="945923" y="4861705"/>
            <a:ext cx="5207454" cy="470939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0723" y="112306"/>
            <a:ext cx="2350580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doc.: IEEE 802.11-13/0487r0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xfrm>
            <a:off x="669622" y="112306"/>
            <a:ext cx="981423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Month Year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xfrm>
            <a:off x="3759482" y="9908983"/>
            <a:ext cx="1871859" cy="184666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Dan Harkins,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A9323583-E9E0-40F8-A499-807AFA200855}" type="slidenum">
              <a:rPr lang="en-US"/>
              <a:pPr/>
              <a:t>3</a:t>
            </a:fld>
            <a:endParaRPr lang="en-US"/>
          </a:p>
        </p:txBody>
      </p:sp>
      <p:sp>
        <p:nvSpPr>
          <p:cNvPr id="18438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solidFill>
            <a:srgbClr val="FFFFFF"/>
          </a:solidFill>
          <a:ln/>
        </p:spPr>
      </p:sp>
      <p:sp>
        <p:nvSpPr>
          <p:cNvPr id="184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23" y="4861705"/>
            <a:ext cx="5207454" cy="470939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0723" y="112306"/>
            <a:ext cx="2350580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doc.: IEEE 802.11-13/0487r0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xfrm>
            <a:off x="669622" y="112306"/>
            <a:ext cx="981423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Month Year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xfrm>
            <a:off x="3759482" y="9908983"/>
            <a:ext cx="1871859" cy="184666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Dan Harkins,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A9323583-E9E0-40F8-A499-807AFA200855}" type="slidenum">
              <a:rPr lang="en-US"/>
              <a:pPr/>
              <a:t>5</a:t>
            </a:fld>
            <a:endParaRPr lang="en-US"/>
          </a:p>
        </p:txBody>
      </p:sp>
      <p:sp>
        <p:nvSpPr>
          <p:cNvPr id="18438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solidFill>
            <a:srgbClr val="FFFFFF"/>
          </a:solidFill>
          <a:ln/>
        </p:spPr>
      </p:sp>
      <p:sp>
        <p:nvSpPr>
          <p:cNvPr id="184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23" y="4861705"/>
            <a:ext cx="5207454" cy="470939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0723" y="112306"/>
            <a:ext cx="2350580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doc.: IEEE 802.11-13/0487r0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/>
          </p:nvPr>
        </p:nvSpPr>
        <p:spPr>
          <a:xfrm>
            <a:off x="669622" y="112306"/>
            <a:ext cx="981423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Month Year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/>
          </p:nvPr>
        </p:nvSpPr>
        <p:spPr>
          <a:xfrm>
            <a:off x="3759482" y="9908983"/>
            <a:ext cx="1871859" cy="184666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Dan Harkins,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ED84B9EF-A4D8-4028-9E33-8511343A1856}" type="slidenum">
              <a:rPr lang="en-US"/>
              <a:pPr/>
              <a:t>7</a:t>
            </a:fld>
            <a:endParaRPr lang="en-US"/>
          </a:p>
        </p:txBody>
      </p:sp>
      <p:sp>
        <p:nvSpPr>
          <p:cNvPr id="22534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solidFill>
            <a:srgbClr val="FFFFFF"/>
          </a:solidFill>
          <a:ln/>
        </p:spPr>
      </p:sp>
      <p:sp>
        <p:nvSpPr>
          <p:cNvPr id="225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23" y="4861705"/>
            <a:ext cx="5207454" cy="470939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0723" y="112306"/>
            <a:ext cx="2350580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doc.: IEEE 802.11-13/0487r0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/>
          </p:nvPr>
        </p:nvSpPr>
        <p:spPr>
          <a:xfrm>
            <a:off x="669622" y="112306"/>
            <a:ext cx="981423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Month Year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/>
          </p:nvPr>
        </p:nvSpPr>
        <p:spPr>
          <a:xfrm>
            <a:off x="3759482" y="9908983"/>
            <a:ext cx="1871859" cy="184666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Dan Harkins,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ED84B9EF-A4D8-4028-9E33-8511343A1856}" type="slidenum">
              <a:rPr lang="en-US"/>
              <a:pPr/>
              <a:t>8</a:t>
            </a:fld>
            <a:endParaRPr lang="en-US"/>
          </a:p>
        </p:txBody>
      </p:sp>
      <p:sp>
        <p:nvSpPr>
          <p:cNvPr id="22534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solidFill>
            <a:srgbClr val="FFFFFF"/>
          </a:solidFill>
          <a:ln/>
        </p:spPr>
      </p:sp>
      <p:sp>
        <p:nvSpPr>
          <p:cNvPr id="225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23" y="4861705"/>
            <a:ext cx="5207454" cy="470939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0723" y="112306"/>
            <a:ext cx="2350580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doc.: IEEE 802.11-13/0487r0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/>
          </p:nvPr>
        </p:nvSpPr>
        <p:spPr>
          <a:xfrm>
            <a:off x="669622" y="112306"/>
            <a:ext cx="981423" cy="23083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Month Year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/>
          </p:nvPr>
        </p:nvSpPr>
        <p:spPr>
          <a:xfrm>
            <a:off x="3759482" y="9908983"/>
            <a:ext cx="1871859" cy="184666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Dan Harkins, Aruba Networks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475A7544-2072-44EE-91C8-93315D06D216}" type="slidenum">
              <a:rPr lang="en-US"/>
              <a:pPr/>
              <a:t>10</a:t>
            </a:fld>
            <a:endParaRPr lang="en-US"/>
          </a:p>
        </p:txBody>
      </p:sp>
      <p:sp>
        <p:nvSpPr>
          <p:cNvPr id="25606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solidFill>
            <a:srgbClr val="FFFFFF"/>
          </a:solidFill>
          <a:ln/>
        </p:spPr>
      </p:sp>
      <p:sp>
        <p:nvSpPr>
          <p:cNvPr id="256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923" y="4861705"/>
            <a:ext cx="5207454" cy="470939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A15865-7CFF-44F9-B81A-26EBC14B7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Slide </a:t>
            </a:r>
            <a:fld id="{9A41C9FF-428F-4A49-ADD0-84D872BBA7D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A73CC2F-B557-44EA-BC6D-DBEB1A5BF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>
            <a:lvl1pPr>
              <a:defRPr/>
            </a:lvl1pPr>
          </a:lstStyle>
          <a:p>
            <a:pPr marL="228600" indent="-228600">
              <a:defRPr/>
            </a:pPr>
            <a:r>
              <a:rPr lang="en-US" altLang="ja-JP" dirty="0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305E9B-66C5-4B3D-ADEA-476958C13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44DBE2-331F-4B51-9437-E5C223C48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1E3F839-9B8C-4684-A34B-490A82A34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7E8C7A-A6F6-41AE-9AF9-8965624A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 smtClean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 marL="228600" indent="-228600">
              <a:defRPr/>
            </a:pPr>
            <a:r>
              <a:rPr lang="en-US" altLang="ja-JP" dirty="0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EE351E9-5561-4C62-8E9D-432F9D881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013F18-279C-43D9-A1F6-39635F429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5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2E7F192-D81A-4BD8-992D-9332D6F26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72863" y="332601"/>
            <a:ext cx="2372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</a:t>
            </a:r>
            <a:r>
              <a:rPr lang="en-US" altLang="ja-JP" sz="1800" b="1" dirty="0" smtClean="0"/>
              <a:t>11-13-0201r9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13,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2303462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May 2013</a:t>
            </a:r>
            <a:endParaRPr lang="en-GB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A0B169C7-C7B7-406F-9A16-9FDFC1E83F4E}" type="slidenum">
              <a:rPr lang="en-GB"/>
              <a:pPr/>
              <a:t>1</a:t>
            </a:fld>
            <a:endParaRPr lang="en-GB"/>
          </a:p>
        </p:txBody>
      </p:sp>
      <p:sp>
        <p:nvSpPr>
          <p:cNvPr id="1331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FILS Handling of Large Objects</a:t>
            </a:r>
            <a:endParaRPr lang="en-GB" dirty="0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2013-05-14</a:t>
            </a:r>
          </a:p>
          <a:p>
            <a:pPr algn="ctr" eaLnBrk="1" hangingPunct="1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 smtClean="0"/>
          </a:p>
        </p:txBody>
      </p:sp>
      <p:graphicFrame>
        <p:nvGraphicFramePr>
          <p:cNvPr id="13318" name="Object 3"/>
          <p:cNvGraphicFramePr>
            <a:graphicFrameLocks noChangeAspect="1"/>
          </p:cNvGraphicFramePr>
          <p:nvPr/>
        </p:nvGraphicFramePr>
        <p:xfrm>
          <a:off x="381000" y="2743200"/>
          <a:ext cx="8461375" cy="2655888"/>
        </p:xfrm>
        <a:graphic>
          <a:graphicData uri="http://schemas.openxmlformats.org/presentationml/2006/ole">
            <p:oleObj spid="_x0000_s1026" name="Document" r:id="rId4" imgW="8834135" imgH="2766279" progId="Word.Document.8">
              <p:embed/>
            </p:oleObj>
          </a:graphicData>
        </a:graphic>
      </p:graphicFrame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457200" y="2362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May 2013</a:t>
            </a:r>
            <a:endParaRPr lang="en-GB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F37F73E0-5B55-4B35-97D6-24337A56034E}" type="slidenum">
              <a:rPr lang="en-GB"/>
              <a:pPr/>
              <a:t>10</a:t>
            </a:fld>
            <a:endParaRPr lang="en-GB"/>
          </a:p>
        </p:txBody>
      </p:sp>
      <p:sp>
        <p:nvSpPr>
          <p:cNvPr id="2458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</p:spPr>
        <p:txBody>
          <a:bodyPr/>
          <a:lstStyle/>
          <a:p>
            <a:pPr eaLnBrk="1" hangingPunct="1"/>
            <a:r>
              <a:rPr lang="en-US" dirty="0" smtClean="0"/>
              <a:t>11-13-0311-02ai-Proposed-Resolutions-for-Assigned-Security-CIDs</a:t>
            </a:r>
          </a:p>
          <a:p>
            <a:pPr eaLnBrk="1" hangingPunct="1"/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  <a:p>
            <a:pPr algn="ctr" eaLnBrk="1" hangingPunct="1">
              <a:buNone/>
            </a:pPr>
            <a:r>
              <a:rPr lang="en-US" sz="3200" dirty="0" smtClean="0"/>
              <a:t>Acknowledgement</a:t>
            </a:r>
          </a:p>
          <a:p>
            <a:pPr eaLnBrk="1" hangingPunct="1">
              <a:buNone/>
            </a:pPr>
            <a:endParaRPr lang="en-US" sz="1600" dirty="0" smtClean="0"/>
          </a:p>
          <a:p>
            <a:pPr eaLnBrk="1" hangingPunct="1">
              <a:buNone/>
            </a:pPr>
            <a:r>
              <a:rPr lang="en-US" dirty="0" smtClean="0"/>
              <a:t>Thanks to Paul Lambert who suggested the “trick” on</a:t>
            </a:r>
          </a:p>
          <a:p>
            <a:pPr eaLnBrk="1" hangingPunct="1">
              <a:buNone/>
            </a:pPr>
            <a:r>
              <a:rPr lang="en-US" dirty="0" smtClean="0"/>
              <a:t>Slide 7 (that allows shaving off 2 octets of </a:t>
            </a:r>
          </a:p>
          <a:p>
            <a:pPr eaLnBrk="1" hangingPunct="1">
              <a:buNone/>
            </a:pPr>
            <a:r>
              <a:rPr lang="en-US" dirty="0" smtClean="0"/>
              <a:t>representation in most cases)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822826" y="533400"/>
            <a:ext cx="564449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Intra-Frame Fragmentation – Straw </a:t>
            </a:r>
            <a:r>
              <a:rPr lang="en-US" sz="2400" b="1" dirty="0" smtClean="0"/>
              <a:t>Poll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dirty="0" smtClean="0"/>
              <a:t>Represent “conceptual objects” as described in </a:t>
            </a:r>
            <a:r>
              <a:rPr lang="en-CA" sz="2000" dirty="0" smtClean="0"/>
              <a:t>13/311r2:</a:t>
            </a:r>
            <a:endParaRPr lang="en-CA" sz="2000" dirty="0" smtClean="0"/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Introduce new Information Element (IE) for </a:t>
            </a:r>
            <a:r>
              <a:rPr lang="en-CA" sz="2000" dirty="0" smtClean="0"/>
              <a:t>“Fragment” </a:t>
            </a:r>
            <a:r>
              <a:rPr lang="en-CA" sz="2000" dirty="0" smtClean="0"/>
              <a:t>type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Have conversion routine for </a:t>
            </a:r>
            <a:r>
              <a:rPr lang="en-CA" sz="2000" dirty="0" smtClean="0"/>
              <a:t>“Jumbo IE”</a:t>
            </a:r>
            <a:r>
              <a:rPr lang="en-CA" sz="2000" dirty="0" smtClean="0"/>
              <a:t> </a:t>
            </a:r>
            <a:r>
              <a:rPr lang="en-CA" sz="2000" dirty="0" smtClean="0"/>
              <a:t>as sequence of </a:t>
            </a:r>
            <a:r>
              <a:rPr lang="en-CA" sz="2000" dirty="0" smtClean="0"/>
              <a:t>Fragment IEs </a:t>
            </a:r>
            <a:r>
              <a:rPr lang="en-CA" sz="2000" dirty="0" smtClean="0"/>
              <a:t>(and for sequence of </a:t>
            </a:r>
            <a:r>
              <a:rPr lang="en-CA" sz="2000" dirty="0" smtClean="0"/>
              <a:t>such Jumbo IEs</a:t>
            </a:r>
            <a:r>
              <a:rPr lang="en-CA" sz="2000" dirty="0" smtClean="0"/>
              <a:t>) </a:t>
            </a:r>
            <a:endParaRPr lang="en-CA" sz="2000" dirty="0" smtClean="0"/>
          </a:p>
          <a:p>
            <a:pPr marL="342900" indent="-342900"/>
            <a:endParaRPr lang="en-CA" sz="2000" dirty="0" smtClean="0">
              <a:sym typeface="Symbol"/>
            </a:endParaRP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 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“Don’t Care”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Need more information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</a:t>
            </a:r>
          </a:p>
          <a:p>
            <a:pPr marL="457200" indent="-457200">
              <a:buFont typeface="Symbol" pitchFamily="18" charset="2"/>
              <a:buChar char="-"/>
            </a:pPr>
            <a:endParaRPr lang="en-CA" sz="2000" dirty="0" smtClean="0">
              <a:sym typeface="Symbo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11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May 13,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070489" y="533400"/>
            <a:ext cx="514916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Intra-Frame Fragmentation – </a:t>
            </a:r>
            <a:r>
              <a:rPr lang="en-US" sz="2400" b="1" dirty="0" smtClean="0"/>
              <a:t>Motion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dirty="0" smtClean="0"/>
              <a:t>Instruct the editor to incorporate changes to D0.5, as indicated in 13/311r2</a:t>
            </a:r>
            <a:endParaRPr lang="en-CA" sz="2000" dirty="0" smtClean="0"/>
          </a:p>
          <a:p>
            <a:pPr marL="342900" indent="-342900"/>
            <a:endParaRPr lang="en-CA" sz="2000" dirty="0" smtClean="0">
              <a:sym typeface="Symbol"/>
            </a:endParaRP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 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Abstain</a:t>
            </a:r>
            <a:endParaRPr lang="en-CA" sz="2000" dirty="0" smtClean="0"/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</a:t>
            </a:r>
            <a:r>
              <a:rPr lang="en-CA" sz="2000" b="1" dirty="0" smtClean="0"/>
              <a:t>: Y/N/A</a:t>
            </a:r>
            <a:endParaRPr lang="en-CA" sz="2000" b="1" dirty="0" smtClean="0"/>
          </a:p>
          <a:p>
            <a:pPr marL="457200" indent="-457200">
              <a:buFont typeface="Symbol" pitchFamily="18" charset="2"/>
              <a:buChar char="-"/>
            </a:pPr>
            <a:endParaRPr lang="en-CA" sz="2000" dirty="0" smtClean="0">
              <a:sym typeface="Symbo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12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2589212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May 2013</a:t>
            </a:r>
            <a:endParaRPr lang="en-GB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2273" y="6475413"/>
            <a:ext cx="65" cy="184666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endParaRPr lang="en-GB" dirty="0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8249F846-38D9-42D6-81C1-97210D5AA46A}" type="slidenum">
              <a:rPr lang="en-GB"/>
              <a:pPr/>
              <a:t>2</a:t>
            </a:fld>
            <a:endParaRPr lang="en-GB"/>
          </a:p>
        </p:txBody>
      </p:sp>
      <p:sp>
        <p:nvSpPr>
          <p:cNvPr id="1536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 technique to fragment data that is too large to fit into one IE is presented</a:t>
            </a:r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Technique also allows representation of higher-layer</a:t>
            </a:r>
          </a:p>
          <a:p>
            <a:pPr eaLnBrk="1" hangingPunct="1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encapsulation </a:t>
            </a:r>
            <a:r>
              <a:rPr lang="en-GB" dirty="0" smtClean="0"/>
              <a:t>element</a:t>
            </a:r>
          </a:p>
          <a:p>
            <a:pPr eaLnBrk="1" hangingPunct="1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 eaLnBrk="1" hangingPunct="1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May 2013</a:t>
            </a:r>
            <a:endParaRPr lang="en-GB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46CDEAD2-3237-4593-93AE-799FC796420D}" type="slidenum">
              <a:rPr lang="en-GB"/>
              <a:pPr/>
              <a:t>3</a:t>
            </a:fld>
            <a:endParaRPr lang="en-GB"/>
          </a:p>
        </p:txBody>
      </p:sp>
      <p:sp>
        <p:nvSpPr>
          <p:cNvPr id="1741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smtClean="0"/>
              <a:t>IE Size Limitation</a:t>
            </a: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1773238"/>
            <a:ext cx="7772400" cy="4114800"/>
          </a:xfrm>
        </p:spPr>
        <p:txBody>
          <a:bodyPr/>
          <a:lstStyle/>
          <a:p>
            <a:pPr eaLnBrk="1" hangingPunct="1">
              <a:buFont typeface="Times New Roman" pitchFamily="18" charset="0"/>
              <a:buChar char="•"/>
            </a:pPr>
            <a:r>
              <a:rPr lang="en-GB" sz="2000" smtClean="0"/>
              <a:t>Section 8.4.2.1 of IEEE Std 802.11-2012 gives base format for an IE:</a:t>
            </a:r>
          </a:p>
          <a:p>
            <a:pPr eaLnBrk="1" hangingPunct="1">
              <a:buFont typeface="Times New Roman" pitchFamily="18" charset="0"/>
              <a:buChar char="•"/>
            </a:pPr>
            <a:endParaRPr lang="en-GB" smtClean="0"/>
          </a:p>
          <a:p>
            <a:pPr eaLnBrk="1" hangingPunct="1">
              <a:buFont typeface="Times New Roman" pitchFamily="18" charset="0"/>
              <a:buChar char="•"/>
            </a:pPr>
            <a:endParaRPr lang="en-GB" smtClean="0"/>
          </a:p>
          <a:p>
            <a:pPr eaLnBrk="1" hangingPunct="1">
              <a:buFont typeface="Times New Roman" pitchFamily="18" charset="0"/>
              <a:buChar char="•"/>
            </a:pPr>
            <a:endParaRPr lang="en-GB" smtClean="0"/>
          </a:p>
          <a:p>
            <a:pPr eaLnBrk="1" hangingPunct="1">
              <a:buFont typeface="Times New Roman" pitchFamily="18" charset="0"/>
              <a:buChar char="•"/>
            </a:pPr>
            <a:endParaRPr lang="en-GB" smtClean="0"/>
          </a:p>
          <a:p>
            <a:pPr eaLnBrk="1" hangingPunct="1">
              <a:buFont typeface="Times New Roman" pitchFamily="18" charset="0"/>
              <a:buChar char="•"/>
            </a:pPr>
            <a:r>
              <a:rPr lang="en-GB" sz="2000" smtClean="0"/>
              <a:t>The Length field defines the length of the Information field</a:t>
            </a:r>
          </a:p>
          <a:p>
            <a:pPr eaLnBrk="1" hangingPunct="1">
              <a:buFont typeface="Times New Roman" pitchFamily="18" charset="0"/>
              <a:buChar char="•"/>
            </a:pPr>
            <a:r>
              <a:rPr lang="en-GB" sz="2000" smtClean="0"/>
              <a:t>One octet Length means Information cannot be greater than 255 octets!</a:t>
            </a:r>
          </a:p>
          <a:p>
            <a:pPr eaLnBrk="1" hangingPunct="1">
              <a:buFont typeface="Times New Roman" pitchFamily="18" charset="0"/>
              <a:buChar char="•"/>
            </a:pPr>
            <a:r>
              <a:rPr lang="en-GB" sz="2000" smtClean="0"/>
              <a:t>Some IEs have fixed components after the Length that further reduce the size of the Information field </a:t>
            </a:r>
          </a:p>
          <a:p>
            <a:pPr eaLnBrk="1" hangingPunct="1">
              <a:buFont typeface="Times New Roman" pitchFamily="18" charset="0"/>
              <a:buChar char="•"/>
            </a:pPr>
            <a:endParaRPr lang="en-GB" smtClean="0"/>
          </a:p>
          <a:p>
            <a:pPr eaLnBrk="1" hangingPunct="1">
              <a:buFont typeface="Times New Roman" pitchFamily="18" charset="0"/>
              <a:buChar char="•"/>
            </a:pPr>
            <a:endParaRPr lang="en-GB" smtClean="0"/>
          </a:p>
          <a:p>
            <a:pPr eaLnBrk="1" hangingPunct="1">
              <a:buFont typeface="Times New Roman" pitchFamily="18" charset="0"/>
              <a:buChar char="•"/>
            </a:pPr>
            <a:endParaRPr lang="en-GB" smtClean="0"/>
          </a:p>
          <a:p>
            <a:pPr eaLnBrk="1" hangingPunct="1">
              <a:buFont typeface="Times New Roman" pitchFamily="18" charset="0"/>
              <a:buChar char="•"/>
            </a:pPr>
            <a:endParaRPr lang="en-GB" smtClean="0"/>
          </a:p>
        </p:txBody>
      </p:sp>
      <p:sp>
        <p:nvSpPr>
          <p:cNvPr id="17414" name="Rectangle 1"/>
          <p:cNvSpPr>
            <a:spLocks noChangeArrowheads="1"/>
          </p:cNvSpPr>
          <p:nvPr/>
        </p:nvSpPr>
        <p:spPr bwMode="auto">
          <a:xfrm>
            <a:off x="2051050" y="2884488"/>
            <a:ext cx="5329238" cy="576262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cxnSp>
        <p:nvCxnSpPr>
          <p:cNvPr id="17415" name="Straight Connector 6"/>
          <p:cNvCxnSpPr>
            <a:cxnSpLocks noChangeShapeType="1"/>
          </p:cNvCxnSpPr>
          <p:nvPr/>
        </p:nvCxnSpPr>
        <p:spPr bwMode="auto">
          <a:xfrm>
            <a:off x="3779838" y="288448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TextBox 7"/>
          <p:cNvSpPr txBox="1">
            <a:spLocks noChangeArrowheads="1"/>
          </p:cNvSpPr>
          <p:nvPr/>
        </p:nvSpPr>
        <p:spPr bwMode="auto">
          <a:xfrm>
            <a:off x="2195513" y="2957513"/>
            <a:ext cx="13747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chemeClr val="tx1"/>
                </a:solidFill>
              </a:rPr>
              <a:t>Element ID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7417" name="TextBox 8"/>
          <p:cNvSpPr txBox="1">
            <a:spLocks noChangeArrowheads="1"/>
          </p:cNvSpPr>
          <p:nvPr/>
        </p:nvSpPr>
        <p:spPr bwMode="auto">
          <a:xfrm>
            <a:off x="4284663" y="2957513"/>
            <a:ext cx="911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</a:rPr>
              <a:t>Length</a:t>
            </a:r>
          </a:p>
        </p:txBody>
      </p:sp>
      <p:cxnSp>
        <p:nvCxnSpPr>
          <p:cNvPr id="17418" name="Straight Connector 11"/>
          <p:cNvCxnSpPr>
            <a:cxnSpLocks noChangeShapeType="1"/>
          </p:cNvCxnSpPr>
          <p:nvPr/>
        </p:nvCxnSpPr>
        <p:spPr bwMode="auto">
          <a:xfrm>
            <a:off x="5508625" y="288448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9" name="TextBox 9"/>
          <p:cNvSpPr txBox="1">
            <a:spLocks noChangeArrowheads="1"/>
          </p:cNvSpPr>
          <p:nvPr/>
        </p:nvSpPr>
        <p:spPr bwMode="auto">
          <a:xfrm>
            <a:off x="5651500" y="2957513"/>
            <a:ext cx="1409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</a:rPr>
              <a:t>Information</a:t>
            </a:r>
          </a:p>
        </p:txBody>
      </p:sp>
      <p:sp>
        <p:nvSpPr>
          <p:cNvPr id="17420" name="TextBox 10"/>
          <p:cNvSpPr txBox="1">
            <a:spLocks noChangeArrowheads="1"/>
          </p:cNvSpPr>
          <p:nvPr/>
        </p:nvSpPr>
        <p:spPr bwMode="auto">
          <a:xfrm>
            <a:off x="1042988" y="3460750"/>
            <a:ext cx="60975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</a:rPr>
              <a:t>Octets:               1                           1                   variable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Public Key Definition in P802.11ai D0.5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smtClean="0"/>
              <a:t>With a Key Type component (indicates certificate or 2 kinds of raw public key), the public key is limited to 254 octets!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mtClean="0"/>
              <a:t>This may be acceptable for certain raw ECC public keys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mtClean="0"/>
              <a:t>Too small for acceptable FFC public keys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mtClean="0"/>
              <a:t>Too small for certificates (even those with ECC public keys)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mtClean="0"/>
              <a:t>Need some way to convey data &gt; 255 octets using IEs that limit data to 255 octets!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145BF88B-F4C3-4E4C-9622-18515E4BBADE}" type="slidenum">
              <a:rPr lang="en-GB"/>
              <a:pPr/>
              <a:t>4</a:t>
            </a:fld>
            <a:endParaRPr lang="en-GB"/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endParaRPr lang="en-GB" dirty="0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19461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May 2013</a:t>
            </a:r>
            <a:endParaRPr lang="en-GB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331913" y="1844675"/>
            <a:ext cx="5761037" cy="576263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cxnSp>
        <p:nvCxnSpPr>
          <p:cNvPr id="19463" name="Straight Connector 7"/>
          <p:cNvCxnSpPr>
            <a:cxnSpLocks noChangeShapeType="1"/>
          </p:cNvCxnSpPr>
          <p:nvPr/>
        </p:nvCxnSpPr>
        <p:spPr bwMode="auto">
          <a:xfrm>
            <a:off x="2771775" y="184467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9464" name="TextBox 8"/>
          <p:cNvSpPr txBox="1">
            <a:spLocks noChangeArrowheads="1"/>
          </p:cNvSpPr>
          <p:nvPr/>
        </p:nvSpPr>
        <p:spPr bwMode="auto">
          <a:xfrm>
            <a:off x="1403350" y="1916113"/>
            <a:ext cx="13747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chemeClr val="tx1"/>
                </a:solidFill>
              </a:rPr>
              <a:t>Element ID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9465" name="TextBox 9"/>
          <p:cNvSpPr txBox="1">
            <a:spLocks noChangeArrowheads="1"/>
          </p:cNvSpPr>
          <p:nvPr/>
        </p:nvSpPr>
        <p:spPr bwMode="auto">
          <a:xfrm>
            <a:off x="2843213" y="1916113"/>
            <a:ext cx="911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</a:rPr>
              <a:t>Length</a:t>
            </a:r>
          </a:p>
        </p:txBody>
      </p:sp>
      <p:cxnSp>
        <p:nvCxnSpPr>
          <p:cNvPr id="19466" name="Straight Connector 10"/>
          <p:cNvCxnSpPr>
            <a:cxnSpLocks noChangeShapeType="1"/>
          </p:cNvCxnSpPr>
          <p:nvPr/>
        </p:nvCxnSpPr>
        <p:spPr bwMode="auto">
          <a:xfrm>
            <a:off x="3851275" y="184467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9467" name="TextBox 11"/>
          <p:cNvSpPr txBox="1">
            <a:spLocks noChangeArrowheads="1"/>
          </p:cNvSpPr>
          <p:nvPr/>
        </p:nvSpPr>
        <p:spPr bwMode="auto">
          <a:xfrm>
            <a:off x="3924300" y="1916113"/>
            <a:ext cx="1184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</a:rPr>
              <a:t>Key Type</a:t>
            </a:r>
          </a:p>
        </p:txBody>
      </p:sp>
      <p:sp>
        <p:nvSpPr>
          <p:cNvPr id="19468" name="TextBox 12"/>
          <p:cNvSpPr txBox="1">
            <a:spLocks noChangeArrowheads="1"/>
          </p:cNvSpPr>
          <p:nvPr/>
        </p:nvSpPr>
        <p:spPr bwMode="auto">
          <a:xfrm>
            <a:off x="468313" y="2420938"/>
            <a:ext cx="61610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</a:rPr>
              <a:t>Octets:               1                1               1                 variable</a:t>
            </a:r>
          </a:p>
        </p:txBody>
      </p:sp>
      <p:cxnSp>
        <p:nvCxnSpPr>
          <p:cNvPr id="19469" name="Straight Connector 13"/>
          <p:cNvCxnSpPr>
            <a:cxnSpLocks noChangeShapeType="1"/>
          </p:cNvCxnSpPr>
          <p:nvPr/>
        </p:nvCxnSpPr>
        <p:spPr bwMode="auto">
          <a:xfrm>
            <a:off x="5148263" y="184467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9470" name="TextBox 14"/>
          <p:cNvSpPr txBox="1">
            <a:spLocks noChangeArrowheads="1"/>
          </p:cNvSpPr>
          <p:nvPr/>
        </p:nvSpPr>
        <p:spPr bwMode="auto">
          <a:xfrm>
            <a:off x="5148263" y="1949450"/>
            <a:ext cx="1928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</a:rPr>
              <a:t>FILS Public Key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May 2013</a:t>
            </a:r>
            <a:endParaRPr lang="en-GB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0" y="6475413"/>
            <a:ext cx="2255838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MS Gothic" pitchFamily="49" charset="-128"/>
              </a:rPr>
              <a:t>Dan Harkins, Aruba Networks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46CDEAD2-3237-4593-93AE-799FC796420D}" type="slidenum">
              <a:rPr lang="en-GB"/>
              <a:pPr/>
              <a:t>5</a:t>
            </a:fld>
            <a:endParaRPr lang="en-GB"/>
          </a:p>
        </p:txBody>
      </p:sp>
      <p:sp>
        <p:nvSpPr>
          <p:cNvPr id="1741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dirty="0" smtClean="0"/>
              <a:t>Jumbo-IE</a:t>
            </a: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1773238"/>
            <a:ext cx="8388350" cy="4703762"/>
          </a:xfrm>
        </p:spPr>
        <p:txBody>
          <a:bodyPr/>
          <a:lstStyle/>
          <a:p>
            <a:pPr eaLnBrk="1" hangingPunct="1">
              <a:buFont typeface="Times New Roman" pitchFamily="18" charset="0"/>
              <a:buChar char="•"/>
            </a:pPr>
            <a:r>
              <a:rPr lang="en-GB" sz="2000" dirty="0" smtClean="0"/>
              <a:t>Stretches existing IEs by allowing larger length:</a:t>
            </a:r>
            <a:endParaRPr lang="en-GB" dirty="0" smtClean="0"/>
          </a:p>
          <a:p>
            <a:pPr eaLnBrk="1" hangingPunct="1">
              <a:buNone/>
            </a:pPr>
            <a:endParaRPr lang="en-GB" dirty="0" smtClean="0"/>
          </a:p>
          <a:p>
            <a:pPr eaLnBrk="1" hangingPunct="1">
              <a:buNone/>
            </a:pPr>
            <a:endParaRPr lang="en-GB" dirty="0" smtClean="0"/>
          </a:p>
          <a:p>
            <a:pPr eaLnBrk="1" hangingPunct="1">
              <a:buFont typeface="Times New Roman" pitchFamily="18" charset="0"/>
              <a:buChar char="•"/>
            </a:pPr>
            <a:endParaRPr lang="en-GB" dirty="0" smtClean="0"/>
          </a:p>
          <a:p>
            <a:pPr eaLnBrk="1" hangingPunct="1">
              <a:buFont typeface="Times New Roman" pitchFamily="18" charset="0"/>
              <a:buChar char="•"/>
            </a:pPr>
            <a:r>
              <a:rPr lang="en-GB" sz="2000" dirty="0" smtClean="0"/>
              <a:t>The Length field defines the length of the Information field</a:t>
            </a:r>
          </a:p>
          <a:p>
            <a:pPr eaLnBrk="1" hangingPunct="1">
              <a:buFont typeface="Times New Roman" pitchFamily="18" charset="0"/>
              <a:buChar char="•"/>
            </a:pPr>
            <a:r>
              <a:rPr lang="en-GB" sz="2000" dirty="0" smtClean="0"/>
              <a:t>Size of Length field may depend on Element ID (i.e., no a-priori length limitation). </a:t>
            </a:r>
          </a:p>
          <a:p>
            <a:pPr eaLnBrk="1" hangingPunct="1">
              <a:buFont typeface="Times New Roman" pitchFamily="18" charset="0"/>
              <a:buChar char="•"/>
            </a:pPr>
            <a:endParaRPr lang="en-GB" sz="2000" dirty="0" smtClean="0"/>
          </a:p>
          <a:p>
            <a:pPr eaLnBrk="1" hangingPunct="1">
              <a:buFont typeface="Times New Roman" pitchFamily="18" charset="0"/>
              <a:buChar char="•"/>
            </a:pPr>
            <a:r>
              <a:rPr lang="en-GB" sz="2000" dirty="0" smtClean="0"/>
              <a:t>Jumbo-IE encoded, so as to avoid interpreting as existing IEs</a:t>
            </a:r>
          </a:p>
          <a:p>
            <a:pPr eaLnBrk="1" hangingPunct="1">
              <a:buFont typeface="Times New Roman" pitchFamily="18" charset="0"/>
              <a:buChar char="•"/>
            </a:pPr>
            <a:r>
              <a:rPr lang="en-GB" sz="2000" dirty="0" smtClean="0"/>
              <a:t>Jumbo-IE encoded in backward-compatible way</a:t>
            </a:r>
          </a:p>
          <a:p>
            <a:pPr eaLnBrk="1" hangingPunct="1">
              <a:buFont typeface="Times New Roman" pitchFamily="18" charset="0"/>
              <a:buChar char="•"/>
            </a:pPr>
            <a:r>
              <a:rPr lang="en-GB" sz="2000" dirty="0" smtClean="0"/>
              <a:t>Length of Jumbo-IE uniquely recovered during re-assembly</a:t>
            </a:r>
          </a:p>
          <a:p>
            <a:pPr eaLnBrk="1" hangingPunct="1">
              <a:buFont typeface="Times New Roman" pitchFamily="18" charset="0"/>
              <a:buChar char="•"/>
            </a:pPr>
            <a:r>
              <a:rPr lang="en-GB" sz="2000" dirty="0" smtClean="0"/>
              <a:t>Multiple Jumbo-IEs uniquely recovered during re-assembly</a:t>
            </a:r>
          </a:p>
          <a:p>
            <a:pPr eaLnBrk="1" hangingPunct="1">
              <a:buFont typeface="Times New Roman" pitchFamily="18" charset="0"/>
              <a:buChar char="•"/>
            </a:pPr>
            <a:endParaRPr lang="en-GB" dirty="0" smtClean="0"/>
          </a:p>
          <a:p>
            <a:pPr eaLnBrk="1" hangingPunct="1">
              <a:buFont typeface="Times New Roman" pitchFamily="18" charset="0"/>
              <a:buChar char="•"/>
            </a:pPr>
            <a:endParaRPr lang="en-GB" dirty="0" smtClean="0"/>
          </a:p>
          <a:p>
            <a:pPr eaLnBrk="1" hangingPunct="1">
              <a:buFont typeface="Times New Roman" pitchFamily="18" charset="0"/>
              <a:buChar char="•"/>
            </a:pPr>
            <a:endParaRPr lang="en-GB" dirty="0" smtClean="0"/>
          </a:p>
        </p:txBody>
      </p:sp>
      <p:sp>
        <p:nvSpPr>
          <p:cNvPr id="17414" name="Rectangle 1"/>
          <p:cNvSpPr>
            <a:spLocks noChangeArrowheads="1"/>
          </p:cNvSpPr>
          <p:nvPr/>
        </p:nvSpPr>
        <p:spPr bwMode="auto">
          <a:xfrm>
            <a:off x="2057400" y="2438400"/>
            <a:ext cx="5329238" cy="576262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cxnSp>
        <p:nvCxnSpPr>
          <p:cNvPr id="17415" name="Straight Connector 6"/>
          <p:cNvCxnSpPr>
            <a:cxnSpLocks noChangeShapeType="1"/>
          </p:cNvCxnSpPr>
          <p:nvPr/>
        </p:nvCxnSpPr>
        <p:spPr bwMode="auto">
          <a:xfrm>
            <a:off x="3786188" y="2438400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6" name="TextBox 7"/>
          <p:cNvSpPr txBox="1">
            <a:spLocks noChangeArrowheads="1"/>
          </p:cNvSpPr>
          <p:nvPr/>
        </p:nvSpPr>
        <p:spPr bwMode="auto">
          <a:xfrm>
            <a:off x="2201863" y="2511425"/>
            <a:ext cx="13747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chemeClr val="tx1"/>
                </a:solidFill>
              </a:rPr>
              <a:t>Element ID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7417" name="TextBox 8"/>
          <p:cNvSpPr txBox="1">
            <a:spLocks noChangeArrowheads="1"/>
          </p:cNvSpPr>
          <p:nvPr/>
        </p:nvSpPr>
        <p:spPr bwMode="auto">
          <a:xfrm>
            <a:off x="4291013" y="2511425"/>
            <a:ext cx="911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</a:rPr>
              <a:t>Length</a:t>
            </a:r>
          </a:p>
        </p:txBody>
      </p:sp>
      <p:cxnSp>
        <p:nvCxnSpPr>
          <p:cNvPr id="17418" name="Straight Connector 11"/>
          <p:cNvCxnSpPr>
            <a:cxnSpLocks noChangeShapeType="1"/>
          </p:cNvCxnSpPr>
          <p:nvPr/>
        </p:nvCxnSpPr>
        <p:spPr bwMode="auto">
          <a:xfrm>
            <a:off x="5514975" y="2438400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7419" name="TextBox 9"/>
          <p:cNvSpPr txBox="1">
            <a:spLocks noChangeArrowheads="1"/>
          </p:cNvSpPr>
          <p:nvPr/>
        </p:nvSpPr>
        <p:spPr bwMode="auto">
          <a:xfrm>
            <a:off x="5657850" y="2511425"/>
            <a:ext cx="1409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</a:rPr>
              <a:t>Information</a:t>
            </a:r>
          </a:p>
        </p:txBody>
      </p:sp>
      <p:sp>
        <p:nvSpPr>
          <p:cNvPr id="17420" name="TextBox 10"/>
          <p:cNvSpPr txBox="1">
            <a:spLocks noChangeArrowheads="1"/>
          </p:cNvSpPr>
          <p:nvPr/>
        </p:nvSpPr>
        <p:spPr bwMode="auto">
          <a:xfrm>
            <a:off x="1049338" y="3014662"/>
            <a:ext cx="61061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 dirty="0">
                <a:solidFill>
                  <a:srgbClr val="000000"/>
                </a:solidFill>
              </a:rPr>
              <a:t>Octets:               1                           </a:t>
            </a:r>
            <a:r>
              <a:rPr lang="en-US" sz="2000" dirty="0" smtClean="0">
                <a:solidFill>
                  <a:srgbClr val="000000"/>
                </a:solidFill>
                <a:sym typeface="Symbol"/>
              </a:rPr>
              <a:t> 0</a:t>
            </a:r>
            <a:r>
              <a:rPr lang="en-US" sz="2000" dirty="0" smtClean="0">
                <a:solidFill>
                  <a:srgbClr val="000000"/>
                </a:solidFill>
              </a:rPr>
              <a:t>                   </a:t>
            </a:r>
            <a:r>
              <a:rPr lang="en-US" sz="2000" dirty="0">
                <a:solidFill>
                  <a:srgbClr val="000000"/>
                </a:solidFill>
              </a:rPr>
              <a:t>variable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553200" y="6477000"/>
            <a:ext cx="2209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Fragmenting Jumbo-IE into Separate IEs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685800" y="1773238"/>
            <a:ext cx="8458200" cy="4627562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Use a new Fragment IE</a:t>
            </a:r>
          </a:p>
          <a:p>
            <a:pPr eaLnBrk="1" hangingPunct="1">
              <a:buFont typeface="Arial" pitchFamily="34" charset="0"/>
              <a:buChar char="•"/>
            </a:pPr>
            <a:endParaRPr lang="en-US" dirty="0" smtClean="0"/>
          </a:p>
          <a:p>
            <a:pPr eaLnBrk="1" hangingPunct="1">
              <a:buFont typeface="Arial" pitchFamily="34" charset="0"/>
              <a:buChar char="•"/>
            </a:pPr>
            <a:endParaRPr lang="en-US" dirty="0" smtClean="0"/>
          </a:p>
          <a:p>
            <a:pPr eaLnBrk="1" hangingPunct="1">
              <a:buFont typeface="Arial" pitchFamily="34" charset="0"/>
              <a:buChar char="•"/>
            </a:pPr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Jumbo-IE is represented by 1 or more Fragment IEs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dirty="0" smtClean="0"/>
              <a:t>Re-assembly does not depend on details of Jumbo-IE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GB" dirty="0" smtClean="0"/>
              <a:t>Re-assembly of multiple Jumbo-IEs uniquely defined </a:t>
            </a:r>
            <a:endParaRPr lang="en-US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Existing IEs not impacted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A59280E0-E5D8-4D66-A363-3BD1BF19936C}" type="slidenum">
              <a:rPr lang="en-GB"/>
              <a:pPr/>
              <a:t>6</a:t>
            </a:fld>
            <a:endParaRPr lang="en-GB"/>
          </a:p>
        </p:txBody>
      </p:sp>
      <p:sp>
        <p:nvSpPr>
          <p:cNvPr id="2048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endParaRPr lang="en-GB" dirty="0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20485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May 2013</a:t>
            </a:r>
            <a:endParaRPr lang="en-GB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051050" y="2597150"/>
            <a:ext cx="5329238" cy="576263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cxnSp>
        <p:nvCxnSpPr>
          <p:cNvPr id="20487" name="Straight Connector 7"/>
          <p:cNvCxnSpPr>
            <a:cxnSpLocks noChangeShapeType="1"/>
          </p:cNvCxnSpPr>
          <p:nvPr/>
        </p:nvCxnSpPr>
        <p:spPr bwMode="auto">
          <a:xfrm>
            <a:off x="3779838" y="259715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8" name="TextBox 8"/>
          <p:cNvSpPr txBox="1">
            <a:spLocks noChangeArrowheads="1"/>
          </p:cNvSpPr>
          <p:nvPr/>
        </p:nvSpPr>
        <p:spPr bwMode="auto">
          <a:xfrm>
            <a:off x="2195513" y="2668588"/>
            <a:ext cx="1503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chemeClr val="tx1"/>
                </a:solidFill>
              </a:rPr>
              <a:t>Fragment ID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0489" name="TextBox 9"/>
          <p:cNvSpPr txBox="1">
            <a:spLocks noChangeArrowheads="1"/>
          </p:cNvSpPr>
          <p:nvPr/>
        </p:nvSpPr>
        <p:spPr bwMode="auto">
          <a:xfrm>
            <a:off x="4021138" y="2668588"/>
            <a:ext cx="911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</a:rPr>
              <a:t>Length</a:t>
            </a:r>
          </a:p>
        </p:txBody>
      </p:sp>
      <p:cxnSp>
        <p:nvCxnSpPr>
          <p:cNvPr id="20490" name="Straight Connector 10"/>
          <p:cNvCxnSpPr>
            <a:cxnSpLocks noChangeShapeType="1"/>
          </p:cNvCxnSpPr>
          <p:nvPr/>
        </p:nvCxnSpPr>
        <p:spPr bwMode="auto">
          <a:xfrm>
            <a:off x="5148263" y="259715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0491" name="TextBox 11"/>
          <p:cNvSpPr txBox="1">
            <a:spLocks noChangeArrowheads="1"/>
          </p:cNvSpPr>
          <p:nvPr/>
        </p:nvSpPr>
        <p:spPr bwMode="auto">
          <a:xfrm>
            <a:off x="5292725" y="2668588"/>
            <a:ext cx="1966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</a:rPr>
              <a:t>Fragmented Data</a:t>
            </a:r>
          </a:p>
        </p:txBody>
      </p:sp>
      <p:sp>
        <p:nvSpPr>
          <p:cNvPr id="20492" name="TextBox 12"/>
          <p:cNvSpPr txBox="1">
            <a:spLocks noChangeArrowheads="1"/>
          </p:cNvSpPr>
          <p:nvPr/>
        </p:nvSpPr>
        <p:spPr bwMode="auto">
          <a:xfrm>
            <a:off x="1042988" y="3173413"/>
            <a:ext cx="584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000000"/>
                </a:solidFill>
              </a:rPr>
              <a:t>Octets:               1                       1                     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May 2013</a:t>
            </a:r>
            <a:endParaRPr lang="en-GB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2273" y="6475413"/>
            <a:ext cx="65" cy="184666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endParaRPr lang="en-GB" dirty="0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5C7054C1-47B1-4749-8DBC-BF51A5266B4F}" type="slidenum">
              <a:rPr lang="en-GB"/>
              <a:pPr/>
              <a:t>7</a:t>
            </a:fld>
            <a:endParaRPr lang="en-GB"/>
          </a:p>
        </p:txBody>
      </p:sp>
      <p:sp>
        <p:nvSpPr>
          <p:cNvPr id="2150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dirty="0" smtClean="0"/>
              <a:t>Fragmenting Jumbo-IE into Separate IEs</a:t>
            </a: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886200"/>
            <a:ext cx="8458200" cy="2362201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3 FR IEs fragment Jumbo-IE (discarding length info</a:t>
            </a:r>
            <a:r>
              <a:rPr lang="en-US" dirty="0" smtClean="0"/>
              <a:t>)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All fragments except last one have length of 255 octets</a:t>
            </a:r>
          </a:p>
          <a:p>
            <a:pPr eaLnBrk="1" hangingPunct="1">
              <a:buNone/>
            </a:pPr>
            <a:r>
              <a:rPr lang="en-US" dirty="0" smtClean="0"/>
              <a:t>	</a:t>
            </a:r>
            <a:r>
              <a:rPr lang="en-US" dirty="0" smtClean="0"/>
              <a:t>(if necessary, add empty fragment)</a:t>
            </a:r>
            <a:endParaRPr lang="en-US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Receipt of FR IE indicates start fragmentation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Reassembly Jumbo-IE stops with receipt </a:t>
            </a:r>
            <a:r>
              <a:rPr lang="en-US" dirty="0" smtClean="0"/>
              <a:t>length&lt;255 </a:t>
            </a:r>
            <a:r>
              <a:rPr lang="en-US" dirty="0" smtClean="0"/>
              <a:t>FR </a:t>
            </a:r>
            <a:r>
              <a:rPr lang="en-US" dirty="0" smtClean="0"/>
              <a:t>IE</a:t>
            </a:r>
            <a:endParaRPr lang="en-US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Reassembly does not depend on details Jumbo-IE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123043" y="3294062"/>
            <a:ext cx="477157" cy="4318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510" name="Rectangle 1"/>
          <p:cNvSpPr>
            <a:spLocks noChangeArrowheads="1"/>
          </p:cNvSpPr>
          <p:nvPr/>
        </p:nvSpPr>
        <p:spPr bwMode="auto">
          <a:xfrm>
            <a:off x="2266043" y="1857375"/>
            <a:ext cx="4191000" cy="433387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cxnSp>
        <p:nvCxnSpPr>
          <p:cNvPr id="21513" name="Straight Connector 10"/>
          <p:cNvCxnSpPr>
            <a:cxnSpLocks noChangeShapeType="1"/>
          </p:cNvCxnSpPr>
          <p:nvPr/>
        </p:nvCxnSpPr>
        <p:spPr bwMode="auto">
          <a:xfrm>
            <a:off x="2239056" y="1857375"/>
            <a:ext cx="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1515" name="TextBox 8"/>
          <p:cNvSpPr txBox="1">
            <a:spLocks noChangeArrowheads="1"/>
          </p:cNvSpPr>
          <p:nvPr/>
        </p:nvSpPr>
        <p:spPr bwMode="auto">
          <a:xfrm>
            <a:off x="4255181" y="1498600"/>
            <a:ext cx="10246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586 </a:t>
            </a:r>
            <a:r>
              <a:rPr lang="en-US" sz="1600" dirty="0">
                <a:solidFill>
                  <a:srgbClr val="000000"/>
                </a:solidFill>
              </a:rPr>
              <a:t>octets</a:t>
            </a:r>
          </a:p>
        </p:txBody>
      </p:sp>
      <p:cxnSp>
        <p:nvCxnSpPr>
          <p:cNvPr id="21528" name="Straight Connector 25"/>
          <p:cNvCxnSpPr>
            <a:cxnSpLocks noChangeShapeType="1"/>
          </p:cNvCxnSpPr>
          <p:nvPr/>
        </p:nvCxnSpPr>
        <p:spPr bwMode="auto">
          <a:xfrm>
            <a:off x="7136493" y="32988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9" name="Straight Connector 12"/>
          <p:cNvCxnSpPr>
            <a:cxnSpLocks noChangeShapeType="1"/>
          </p:cNvCxnSpPr>
          <p:nvPr/>
        </p:nvCxnSpPr>
        <p:spPr bwMode="auto">
          <a:xfrm flipH="1">
            <a:off x="1600200" y="2286000"/>
            <a:ext cx="201614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30" name="Straight Connector 27"/>
          <p:cNvCxnSpPr>
            <a:cxnSpLocks noChangeShapeType="1"/>
          </p:cNvCxnSpPr>
          <p:nvPr/>
        </p:nvCxnSpPr>
        <p:spPr bwMode="auto">
          <a:xfrm>
            <a:off x="3485243" y="2303462"/>
            <a:ext cx="685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33" name="Straight Connector 37"/>
          <p:cNvCxnSpPr>
            <a:cxnSpLocks noChangeShapeType="1"/>
          </p:cNvCxnSpPr>
          <p:nvPr/>
        </p:nvCxnSpPr>
        <p:spPr bwMode="auto">
          <a:xfrm>
            <a:off x="5466443" y="2303462"/>
            <a:ext cx="1600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1" name="Rectangle 40"/>
          <p:cNvSpPr/>
          <p:nvPr/>
        </p:nvSpPr>
        <p:spPr bwMode="auto">
          <a:xfrm>
            <a:off x="1770744" y="1857375"/>
            <a:ext cx="4686300" cy="433387"/>
          </a:xfrm>
          <a:prstGeom prst="rect">
            <a:avLst/>
          </a:prstGeom>
          <a:pattFill prst="lgConfetti">
            <a:fgClr>
              <a:schemeClr val="accent1">
                <a:lumMod val="75000"/>
              </a:schemeClr>
            </a:fgClr>
            <a:bgClr>
              <a:prstClr val="white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066643" y="3294062"/>
            <a:ext cx="990600" cy="431800"/>
          </a:xfrm>
          <a:prstGeom prst="rect">
            <a:avLst/>
          </a:prstGeom>
          <a:pattFill prst="lgConfetti">
            <a:fgClr>
              <a:schemeClr val="accent1">
                <a:lumMod val="75000"/>
              </a:schemeClr>
            </a:fgClr>
            <a:bgClr>
              <a:prstClr val="white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3" name="Group 61"/>
          <p:cNvGrpSpPr/>
          <p:nvPr/>
        </p:nvGrpSpPr>
        <p:grpSpPr>
          <a:xfrm>
            <a:off x="195943" y="3294062"/>
            <a:ext cx="962343" cy="431800"/>
            <a:chOff x="368300" y="3352800"/>
            <a:chExt cx="962343" cy="431800"/>
          </a:xfrm>
        </p:grpSpPr>
        <p:sp>
          <p:nvSpPr>
            <p:cNvPr id="58" name="Rectangle 57"/>
            <p:cNvSpPr/>
            <p:nvPr/>
          </p:nvSpPr>
          <p:spPr bwMode="auto">
            <a:xfrm>
              <a:off x="368300" y="3352800"/>
              <a:ext cx="927100" cy="431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4" name="Group 45"/>
            <p:cNvGrpSpPr/>
            <p:nvPr/>
          </p:nvGrpSpPr>
          <p:grpSpPr>
            <a:xfrm>
              <a:off x="381000" y="3352800"/>
              <a:ext cx="949643" cy="431800"/>
              <a:chOff x="381000" y="3352800"/>
              <a:chExt cx="949643" cy="431800"/>
            </a:xfrm>
          </p:grpSpPr>
          <p:cxnSp>
            <p:nvCxnSpPr>
              <p:cNvPr id="21518" name="Straight Connector 15"/>
              <p:cNvCxnSpPr>
                <a:cxnSpLocks noChangeShapeType="1"/>
              </p:cNvCxnSpPr>
              <p:nvPr/>
            </p:nvCxnSpPr>
            <p:spPr bwMode="auto">
              <a:xfrm>
                <a:off x="1295400" y="3352800"/>
                <a:ext cx="0" cy="431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9" name="Straight Connector 15"/>
              <p:cNvCxnSpPr>
                <a:cxnSpLocks noChangeShapeType="1"/>
              </p:cNvCxnSpPr>
              <p:nvPr/>
            </p:nvCxnSpPr>
            <p:spPr bwMode="auto">
              <a:xfrm>
                <a:off x="838200" y="3352800"/>
                <a:ext cx="0" cy="431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40" name="TextBox 39"/>
              <p:cNvSpPr txBox="1"/>
              <p:nvPr/>
            </p:nvSpPr>
            <p:spPr>
              <a:xfrm>
                <a:off x="381000" y="3429000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FR</a:t>
                </a:r>
                <a:endParaRPr lang="en-US" sz="1600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838200" y="3429000"/>
                <a:ext cx="49244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255</a:t>
                </a:r>
                <a:endParaRPr lang="en-US" sz="1600" dirty="0"/>
              </a:p>
            </p:txBody>
          </p:sp>
        </p:grpSp>
      </p:grpSp>
      <p:grpSp>
        <p:nvGrpSpPr>
          <p:cNvPr id="5" name="Group 47"/>
          <p:cNvGrpSpPr/>
          <p:nvPr/>
        </p:nvGrpSpPr>
        <p:grpSpPr>
          <a:xfrm>
            <a:off x="1123043" y="3294062"/>
            <a:ext cx="914400" cy="431800"/>
            <a:chOff x="381000" y="3352800"/>
            <a:chExt cx="914400" cy="431800"/>
          </a:xfrm>
        </p:grpSpPr>
        <p:cxnSp>
          <p:nvCxnSpPr>
            <p:cNvPr id="49" name="Straight Connector 15"/>
            <p:cNvCxnSpPr>
              <a:cxnSpLocks noChangeShapeType="1"/>
            </p:cNvCxnSpPr>
            <p:nvPr/>
          </p:nvCxnSpPr>
          <p:spPr bwMode="auto">
            <a:xfrm>
              <a:off x="1295400" y="3352800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0" name="Straight Connector 15"/>
            <p:cNvCxnSpPr>
              <a:cxnSpLocks noChangeShapeType="1"/>
            </p:cNvCxnSpPr>
            <p:nvPr/>
          </p:nvCxnSpPr>
          <p:spPr bwMode="auto">
            <a:xfrm>
              <a:off x="838200" y="3352800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1" name="TextBox 50"/>
            <p:cNvSpPr txBox="1"/>
            <p:nvPr/>
          </p:nvSpPr>
          <p:spPr>
            <a:xfrm>
              <a:off x="381000" y="3429000"/>
              <a:ext cx="4010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ID</a:t>
              </a:r>
              <a:endParaRPr lang="en-US" sz="1600" dirty="0"/>
            </a:p>
          </p:txBody>
        </p:sp>
      </p:grpSp>
      <p:sp>
        <p:nvSpPr>
          <p:cNvPr id="55" name="Rectangle 54"/>
          <p:cNvSpPr/>
          <p:nvPr/>
        </p:nvSpPr>
        <p:spPr bwMode="auto">
          <a:xfrm>
            <a:off x="1338943" y="1858962"/>
            <a:ext cx="457200" cy="4318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881743" y="1858962"/>
            <a:ext cx="457200" cy="4318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ID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1600200" y="3294062"/>
            <a:ext cx="1808843" cy="431800"/>
          </a:xfrm>
          <a:prstGeom prst="rect">
            <a:avLst/>
          </a:prstGeom>
          <a:pattFill prst="lgConfetti">
            <a:fgClr>
              <a:schemeClr val="accent1">
                <a:lumMod val="75000"/>
              </a:schemeClr>
            </a:fgClr>
            <a:bgClr>
              <a:prstClr val="white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4171043" y="3294062"/>
            <a:ext cx="2286000" cy="431800"/>
          </a:xfrm>
          <a:prstGeom prst="rect">
            <a:avLst/>
          </a:prstGeom>
          <a:pattFill prst="lgConfetti">
            <a:fgClr>
              <a:schemeClr val="accent1">
                <a:lumMod val="75000"/>
              </a:schemeClr>
            </a:fgClr>
            <a:bgClr>
              <a:prstClr val="white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6" name="Group 62"/>
          <p:cNvGrpSpPr/>
          <p:nvPr/>
        </p:nvGrpSpPr>
        <p:grpSpPr>
          <a:xfrm>
            <a:off x="3256643" y="3294062"/>
            <a:ext cx="962343" cy="431800"/>
            <a:chOff x="368300" y="3352800"/>
            <a:chExt cx="962343" cy="431800"/>
          </a:xfrm>
        </p:grpSpPr>
        <p:sp>
          <p:nvSpPr>
            <p:cNvPr id="64" name="Rectangle 63"/>
            <p:cNvSpPr/>
            <p:nvPr/>
          </p:nvSpPr>
          <p:spPr bwMode="auto">
            <a:xfrm>
              <a:off x="368300" y="3352800"/>
              <a:ext cx="927100" cy="431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7" name="Group 45"/>
            <p:cNvGrpSpPr/>
            <p:nvPr/>
          </p:nvGrpSpPr>
          <p:grpSpPr>
            <a:xfrm>
              <a:off x="381000" y="3352800"/>
              <a:ext cx="949643" cy="431800"/>
              <a:chOff x="381000" y="3352800"/>
              <a:chExt cx="949643" cy="431800"/>
            </a:xfrm>
          </p:grpSpPr>
          <p:cxnSp>
            <p:nvCxnSpPr>
              <p:cNvPr id="66" name="Straight Connector 15"/>
              <p:cNvCxnSpPr>
                <a:cxnSpLocks noChangeShapeType="1"/>
              </p:cNvCxnSpPr>
              <p:nvPr/>
            </p:nvCxnSpPr>
            <p:spPr bwMode="auto">
              <a:xfrm>
                <a:off x="1295400" y="3352800"/>
                <a:ext cx="0" cy="431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67" name="Straight Connector 15"/>
              <p:cNvCxnSpPr>
                <a:cxnSpLocks noChangeShapeType="1"/>
              </p:cNvCxnSpPr>
              <p:nvPr/>
            </p:nvCxnSpPr>
            <p:spPr bwMode="auto">
              <a:xfrm>
                <a:off x="838200" y="3352800"/>
                <a:ext cx="0" cy="431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68" name="TextBox 67"/>
              <p:cNvSpPr txBox="1"/>
              <p:nvPr/>
            </p:nvSpPr>
            <p:spPr>
              <a:xfrm>
                <a:off x="381000" y="3429000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FR</a:t>
                </a:r>
                <a:endParaRPr lang="en-US" sz="1600" dirty="0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838200" y="3429000"/>
                <a:ext cx="49244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255</a:t>
                </a:r>
                <a:endParaRPr lang="en-US" sz="1600" dirty="0"/>
              </a:p>
            </p:txBody>
          </p:sp>
        </p:grpSp>
      </p:grpSp>
      <p:grpSp>
        <p:nvGrpSpPr>
          <p:cNvPr id="8" name="Group 69"/>
          <p:cNvGrpSpPr/>
          <p:nvPr/>
        </p:nvGrpSpPr>
        <p:grpSpPr>
          <a:xfrm>
            <a:off x="6152243" y="3294062"/>
            <a:ext cx="927100" cy="431800"/>
            <a:chOff x="368300" y="3352800"/>
            <a:chExt cx="927100" cy="431800"/>
          </a:xfrm>
        </p:grpSpPr>
        <p:sp>
          <p:nvSpPr>
            <p:cNvPr id="71" name="Rectangle 70"/>
            <p:cNvSpPr/>
            <p:nvPr/>
          </p:nvSpPr>
          <p:spPr bwMode="auto">
            <a:xfrm>
              <a:off x="368300" y="3352800"/>
              <a:ext cx="927100" cy="431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9" name="Group 45"/>
            <p:cNvGrpSpPr/>
            <p:nvPr/>
          </p:nvGrpSpPr>
          <p:grpSpPr>
            <a:xfrm>
              <a:off x="381000" y="3352800"/>
              <a:ext cx="914400" cy="431800"/>
              <a:chOff x="381000" y="3352800"/>
              <a:chExt cx="914400" cy="431800"/>
            </a:xfrm>
          </p:grpSpPr>
          <p:cxnSp>
            <p:nvCxnSpPr>
              <p:cNvPr id="73" name="Straight Connector 15"/>
              <p:cNvCxnSpPr>
                <a:cxnSpLocks noChangeShapeType="1"/>
              </p:cNvCxnSpPr>
              <p:nvPr/>
            </p:nvCxnSpPr>
            <p:spPr bwMode="auto">
              <a:xfrm>
                <a:off x="1295400" y="3352800"/>
                <a:ext cx="0" cy="431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74" name="Straight Connector 15"/>
              <p:cNvCxnSpPr>
                <a:cxnSpLocks noChangeShapeType="1"/>
              </p:cNvCxnSpPr>
              <p:nvPr/>
            </p:nvCxnSpPr>
            <p:spPr bwMode="auto">
              <a:xfrm>
                <a:off x="838200" y="3352800"/>
                <a:ext cx="0" cy="431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75" name="TextBox 74"/>
              <p:cNvSpPr txBox="1"/>
              <p:nvPr/>
            </p:nvSpPr>
            <p:spPr>
              <a:xfrm>
                <a:off x="381000" y="3429000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FR</a:t>
                </a:r>
                <a:endParaRPr lang="en-US" sz="1600" dirty="0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838200" y="3429000"/>
                <a:ext cx="3898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77</a:t>
                </a:r>
                <a:endParaRPr lang="en-US" sz="1600" dirty="0"/>
              </a:p>
            </p:txBody>
          </p:sp>
        </p:grpSp>
      </p:grpSp>
      <p:cxnSp>
        <p:nvCxnSpPr>
          <p:cNvPr id="81" name="Straight Connector 80"/>
          <p:cNvCxnSpPr/>
          <p:nvPr/>
        </p:nvCxnSpPr>
        <p:spPr bwMode="auto">
          <a:xfrm>
            <a:off x="894443" y="2303462"/>
            <a:ext cx="228600" cy="990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>
            <a:off x="1351643" y="2303462"/>
            <a:ext cx="248557" cy="9731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6" name="Straight Connector 12"/>
          <p:cNvCxnSpPr>
            <a:cxnSpLocks noChangeShapeType="1"/>
          </p:cNvCxnSpPr>
          <p:nvPr/>
        </p:nvCxnSpPr>
        <p:spPr bwMode="auto">
          <a:xfrm flipH="1">
            <a:off x="3256643" y="2303462"/>
            <a:ext cx="201614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0" name="Straight Connector 27"/>
          <p:cNvCxnSpPr>
            <a:cxnSpLocks noChangeShapeType="1"/>
          </p:cNvCxnSpPr>
          <p:nvPr/>
        </p:nvCxnSpPr>
        <p:spPr bwMode="auto">
          <a:xfrm>
            <a:off x="5466443" y="2303462"/>
            <a:ext cx="685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4" name="Straight Connector 93"/>
          <p:cNvCxnSpPr/>
          <p:nvPr/>
        </p:nvCxnSpPr>
        <p:spPr bwMode="auto">
          <a:xfrm>
            <a:off x="3485243" y="1846262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5" name="Straight Connector 94"/>
          <p:cNvCxnSpPr/>
          <p:nvPr/>
        </p:nvCxnSpPr>
        <p:spPr bwMode="auto">
          <a:xfrm>
            <a:off x="5466443" y="1846262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6" name="Straight Connector 37"/>
          <p:cNvCxnSpPr>
            <a:cxnSpLocks noChangeShapeType="1"/>
          </p:cNvCxnSpPr>
          <p:nvPr/>
        </p:nvCxnSpPr>
        <p:spPr bwMode="auto">
          <a:xfrm>
            <a:off x="6457043" y="2303462"/>
            <a:ext cx="1600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0" name="Group 100"/>
          <p:cNvGrpSpPr/>
          <p:nvPr/>
        </p:nvGrpSpPr>
        <p:grpSpPr>
          <a:xfrm>
            <a:off x="8044543" y="3294062"/>
            <a:ext cx="927100" cy="431800"/>
            <a:chOff x="368300" y="3352800"/>
            <a:chExt cx="927100" cy="431800"/>
          </a:xfrm>
        </p:grpSpPr>
        <p:sp>
          <p:nvSpPr>
            <p:cNvPr id="102" name="Rectangle 101"/>
            <p:cNvSpPr/>
            <p:nvPr/>
          </p:nvSpPr>
          <p:spPr bwMode="auto">
            <a:xfrm>
              <a:off x="368300" y="3352800"/>
              <a:ext cx="927100" cy="431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1" name="Group 45"/>
            <p:cNvGrpSpPr/>
            <p:nvPr/>
          </p:nvGrpSpPr>
          <p:grpSpPr>
            <a:xfrm>
              <a:off x="381000" y="3352800"/>
              <a:ext cx="914400" cy="431800"/>
              <a:chOff x="381000" y="3352800"/>
              <a:chExt cx="914400" cy="431800"/>
            </a:xfrm>
          </p:grpSpPr>
          <p:cxnSp>
            <p:nvCxnSpPr>
              <p:cNvPr id="104" name="Straight Connector 15"/>
              <p:cNvCxnSpPr>
                <a:cxnSpLocks noChangeShapeType="1"/>
              </p:cNvCxnSpPr>
              <p:nvPr/>
            </p:nvCxnSpPr>
            <p:spPr bwMode="auto">
              <a:xfrm>
                <a:off x="1295400" y="3352800"/>
                <a:ext cx="0" cy="431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05" name="Straight Connector 15"/>
              <p:cNvCxnSpPr>
                <a:cxnSpLocks noChangeShapeType="1"/>
              </p:cNvCxnSpPr>
              <p:nvPr/>
            </p:nvCxnSpPr>
            <p:spPr bwMode="auto">
              <a:xfrm>
                <a:off x="838200" y="3352800"/>
                <a:ext cx="0" cy="431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106" name="TextBox 105"/>
              <p:cNvSpPr txBox="1"/>
              <p:nvPr/>
            </p:nvSpPr>
            <p:spPr>
              <a:xfrm>
                <a:off x="381000" y="3429000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FR</a:t>
                </a:r>
                <a:endParaRPr lang="en-US" sz="1600" dirty="0"/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838200" y="3429000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0</a:t>
                </a:r>
                <a:endParaRPr lang="en-US" sz="1600" dirty="0"/>
              </a:p>
            </p:txBody>
          </p:sp>
        </p:grpSp>
      </p:grpSp>
      <p:cxnSp>
        <p:nvCxnSpPr>
          <p:cNvPr id="78" name="Straight Arrow Connector 77"/>
          <p:cNvCxnSpPr>
            <a:stCxn id="21515" idx="1"/>
          </p:cNvCxnSpPr>
          <p:nvPr/>
        </p:nvCxnSpPr>
        <p:spPr bwMode="auto">
          <a:xfrm flipH="1">
            <a:off x="1828800" y="1667877"/>
            <a:ext cx="2426381" cy="85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0" name="Straight Arrow Connector 79"/>
          <p:cNvCxnSpPr>
            <a:stCxn id="21515" idx="3"/>
          </p:cNvCxnSpPr>
          <p:nvPr/>
        </p:nvCxnSpPr>
        <p:spPr bwMode="auto">
          <a:xfrm>
            <a:off x="5279820" y="1667877"/>
            <a:ext cx="1197180" cy="85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72" name="Group 100"/>
          <p:cNvGrpSpPr/>
          <p:nvPr/>
        </p:nvGrpSpPr>
        <p:grpSpPr>
          <a:xfrm>
            <a:off x="8044543" y="3294062"/>
            <a:ext cx="927100" cy="431800"/>
            <a:chOff x="368300" y="3352800"/>
            <a:chExt cx="927100" cy="431800"/>
          </a:xfrm>
        </p:grpSpPr>
        <p:sp>
          <p:nvSpPr>
            <p:cNvPr id="77" name="Rectangle 76"/>
            <p:cNvSpPr/>
            <p:nvPr/>
          </p:nvSpPr>
          <p:spPr bwMode="auto">
            <a:xfrm>
              <a:off x="368300" y="3352800"/>
              <a:ext cx="927100" cy="431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79" name="Group 45"/>
            <p:cNvGrpSpPr/>
            <p:nvPr/>
          </p:nvGrpSpPr>
          <p:grpSpPr>
            <a:xfrm>
              <a:off x="381000" y="3352800"/>
              <a:ext cx="914400" cy="431800"/>
              <a:chOff x="381000" y="3352800"/>
              <a:chExt cx="914400" cy="431800"/>
            </a:xfrm>
          </p:grpSpPr>
          <p:cxnSp>
            <p:nvCxnSpPr>
              <p:cNvPr id="82" name="Straight Connector 15"/>
              <p:cNvCxnSpPr>
                <a:cxnSpLocks noChangeShapeType="1"/>
              </p:cNvCxnSpPr>
              <p:nvPr/>
            </p:nvCxnSpPr>
            <p:spPr bwMode="auto">
              <a:xfrm>
                <a:off x="1295400" y="3352800"/>
                <a:ext cx="0" cy="431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84" name="Straight Connector 15"/>
              <p:cNvCxnSpPr>
                <a:cxnSpLocks noChangeShapeType="1"/>
              </p:cNvCxnSpPr>
              <p:nvPr/>
            </p:nvCxnSpPr>
            <p:spPr bwMode="auto">
              <a:xfrm>
                <a:off x="838200" y="3352800"/>
                <a:ext cx="0" cy="431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85" name="TextBox 84"/>
              <p:cNvSpPr txBox="1"/>
              <p:nvPr/>
            </p:nvSpPr>
            <p:spPr>
              <a:xfrm>
                <a:off x="381000" y="3429000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FR</a:t>
                </a:r>
                <a:endParaRPr lang="en-US" sz="1600" dirty="0"/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838200" y="3429000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0</a:t>
                </a:r>
                <a:endParaRPr lang="en-US" sz="1600" dirty="0"/>
              </a:p>
            </p:txBody>
          </p:sp>
        </p:grpSp>
      </p:grpSp>
      <p:sp>
        <p:nvSpPr>
          <p:cNvPr id="88" name="Rounded Rectangle 87"/>
          <p:cNvSpPr/>
          <p:nvPr/>
        </p:nvSpPr>
        <p:spPr bwMode="auto">
          <a:xfrm>
            <a:off x="7772400" y="2743200"/>
            <a:ext cx="1371600" cy="1219200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9" name="Straight Connector 88"/>
          <p:cNvCxnSpPr/>
          <p:nvPr/>
        </p:nvCxnSpPr>
        <p:spPr bwMode="auto">
          <a:xfrm flipH="1" flipV="1">
            <a:off x="8077200" y="2286000"/>
            <a:ext cx="152400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7467600" y="1905000"/>
            <a:ext cx="14702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Only add if all </a:t>
            </a:r>
          </a:p>
          <a:p>
            <a:r>
              <a:rPr lang="en-US" dirty="0" smtClean="0"/>
              <a:t>fragments </a:t>
            </a:r>
            <a:r>
              <a:rPr lang="en-US" dirty="0" err="1" smtClean="0"/>
              <a:t>o.w</a:t>
            </a:r>
            <a:r>
              <a:rPr lang="en-US" dirty="0" smtClean="0"/>
              <a:t>.  </a:t>
            </a:r>
            <a:r>
              <a:rPr lang="en-US" dirty="0" smtClean="0"/>
              <a:t>o</a:t>
            </a:r>
            <a:r>
              <a:rPr lang="en-US" dirty="0" smtClean="0"/>
              <a:t>f </a:t>
            </a:r>
          </a:p>
          <a:p>
            <a:r>
              <a:rPr lang="en-US" dirty="0" smtClean="0"/>
              <a:t>l</a:t>
            </a:r>
            <a:r>
              <a:rPr lang="en-US" dirty="0" smtClean="0"/>
              <a:t>ength       255 octets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May 2013</a:t>
            </a:r>
            <a:endParaRPr lang="en-GB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5C7054C1-47B1-4749-8DBC-BF51A5266B4F}" type="slidenum">
              <a:rPr lang="en-GB"/>
              <a:pPr/>
              <a:t>8</a:t>
            </a:fld>
            <a:endParaRPr lang="en-GB"/>
          </a:p>
        </p:txBody>
      </p:sp>
      <p:sp>
        <p:nvSpPr>
          <p:cNvPr id="21508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84213"/>
            <a:ext cx="91440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dirty="0" smtClean="0"/>
              <a:t>Fragmenting Jumbo-PK IE into Separate IEs</a:t>
            </a:r>
          </a:p>
        </p:txBody>
      </p:sp>
      <p:grpSp>
        <p:nvGrpSpPr>
          <p:cNvPr id="108" name="Group 107"/>
          <p:cNvGrpSpPr/>
          <p:nvPr/>
        </p:nvGrpSpPr>
        <p:grpSpPr>
          <a:xfrm>
            <a:off x="195943" y="1498600"/>
            <a:ext cx="7861300" cy="2232025"/>
            <a:chOff x="368300" y="1557338"/>
            <a:chExt cx="7861300" cy="2232025"/>
          </a:xfrm>
        </p:grpSpPr>
        <p:sp>
          <p:nvSpPr>
            <p:cNvPr id="59" name="Rectangle 58"/>
            <p:cNvSpPr/>
            <p:nvPr/>
          </p:nvSpPr>
          <p:spPr bwMode="auto">
            <a:xfrm>
              <a:off x="1295400" y="3352800"/>
              <a:ext cx="914400" cy="43180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510" name="Rectangle 1"/>
            <p:cNvSpPr>
              <a:spLocks noChangeArrowheads="1"/>
            </p:cNvSpPr>
            <p:nvPr/>
          </p:nvSpPr>
          <p:spPr bwMode="auto">
            <a:xfrm>
              <a:off x="2438400" y="1916113"/>
              <a:ext cx="4191000" cy="4333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en-US"/>
            </a:p>
          </p:txBody>
        </p:sp>
        <p:cxnSp>
          <p:nvCxnSpPr>
            <p:cNvPr id="21513" name="Straight Connector 10"/>
            <p:cNvCxnSpPr>
              <a:cxnSpLocks noChangeShapeType="1"/>
            </p:cNvCxnSpPr>
            <p:nvPr/>
          </p:nvCxnSpPr>
          <p:spPr bwMode="auto">
            <a:xfrm>
              <a:off x="2411413" y="1916113"/>
              <a:ext cx="0" cy="4333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1515" name="TextBox 8"/>
            <p:cNvSpPr txBox="1">
              <a:spLocks noChangeArrowheads="1"/>
            </p:cNvSpPr>
            <p:nvPr/>
          </p:nvSpPr>
          <p:spPr bwMode="auto">
            <a:xfrm>
              <a:off x="4427538" y="1557338"/>
              <a:ext cx="1022350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sz="1600">
                  <a:solidFill>
                    <a:srgbClr val="000000"/>
                  </a:solidFill>
                </a:rPr>
                <a:t>585 octets</a:t>
              </a:r>
            </a:p>
          </p:txBody>
        </p:sp>
        <p:cxnSp>
          <p:nvCxnSpPr>
            <p:cNvPr id="21528" name="Straight Connector 25"/>
            <p:cNvCxnSpPr>
              <a:cxnSpLocks noChangeShapeType="1"/>
            </p:cNvCxnSpPr>
            <p:nvPr/>
          </p:nvCxnSpPr>
          <p:spPr bwMode="auto">
            <a:xfrm>
              <a:off x="7308850" y="3357563"/>
              <a:ext cx="0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529" name="Straight Connector 12"/>
            <p:cNvCxnSpPr>
              <a:cxnSpLocks noChangeShapeType="1"/>
            </p:cNvCxnSpPr>
            <p:nvPr/>
          </p:nvCxnSpPr>
          <p:spPr bwMode="auto">
            <a:xfrm flipH="1">
              <a:off x="2209800" y="2362200"/>
              <a:ext cx="201614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530" name="Straight Connector 27"/>
            <p:cNvCxnSpPr>
              <a:cxnSpLocks noChangeShapeType="1"/>
            </p:cNvCxnSpPr>
            <p:nvPr/>
          </p:nvCxnSpPr>
          <p:spPr bwMode="auto">
            <a:xfrm>
              <a:off x="3657600" y="2362200"/>
              <a:ext cx="68580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533" name="Straight Connector 37"/>
            <p:cNvCxnSpPr>
              <a:cxnSpLocks noChangeShapeType="1"/>
            </p:cNvCxnSpPr>
            <p:nvPr/>
          </p:nvCxnSpPr>
          <p:spPr bwMode="auto">
            <a:xfrm>
              <a:off x="5638800" y="2362200"/>
              <a:ext cx="160020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1" name="Rectangle 40"/>
            <p:cNvSpPr/>
            <p:nvPr/>
          </p:nvSpPr>
          <p:spPr bwMode="auto">
            <a:xfrm>
              <a:off x="2411413" y="1916113"/>
              <a:ext cx="4217987" cy="433387"/>
            </a:xfrm>
            <a:prstGeom prst="rect">
              <a:avLst/>
            </a:prstGeom>
            <a:pattFill prst="lgConfetti">
              <a:fgClr>
                <a:schemeClr val="accent1">
                  <a:lumMod val="75000"/>
                </a:schemeClr>
              </a:fgClr>
              <a:bgClr>
                <a:prstClr val="white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US"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7239000" y="3352800"/>
              <a:ext cx="990600" cy="431800"/>
            </a:xfrm>
            <a:prstGeom prst="rect">
              <a:avLst/>
            </a:prstGeom>
            <a:pattFill prst="lgConfetti">
              <a:fgClr>
                <a:schemeClr val="accent1">
                  <a:lumMod val="75000"/>
                </a:schemeClr>
              </a:fgClr>
              <a:bgClr>
                <a:prstClr val="white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US"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368300" y="3352800"/>
              <a:ext cx="962343" cy="431800"/>
              <a:chOff x="368300" y="3352800"/>
              <a:chExt cx="962343" cy="431800"/>
            </a:xfrm>
          </p:grpSpPr>
          <p:sp>
            <p:nvSpPr>
              <p:cNvPr id="58" name="Rectangle 57"/>
              <p:cNvSpPr/>
              <p:nvPr/>
            </p:nvSpPr>
            <p:spPr bwMode="auto">
              <a:xfrm>
                <a:off x="368300" y="3352800"/>
                <a:ext cx="927100" cy="43180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46" name="Group 45"/>
              <p:cNvGrpSpPr/>
              <p:nvPr/>
            </p:nvGrpSpPr>
            <p:grpSpPr>
              <a:xfrm>
                <a:off x="381000" y="3352800"/>
                <a:ext cx="949643" cy="431800"/>
                <a:chOff x="381000" y="3352800"/>
                <a:chExt cx="949643" cy="431800"/>
              </a:xfrm>
            </p:grpSpPr>
            <p:cxnSp>
              <p:nvCxnSpPr>
                <p:cNvPr id="21518" name="Straight Connector 15"/>
                <p:cNvCxnSpPr>
                  <a:cxnSpLocks noChangeShapeType="1"/>
                </p:cNvCxnSpPr>
                <p:nvPr/>
              </p:nvCxnSpPr>
              <p:spPr bwMode="auto">
                <a:xfrm>
                  <a:off x="1295400" y="3352800"/>
                  <a:ext cx="0" cy="431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39" name="Straight Connector 15"/>
                <p:cNvCxnSpPr>
                  <a:cxnSpLocks noChangeShapeType="1"/>
                </p:cNvCxnSpPr>
                <p:nvPr/>
              </p:nvCxnSpPr>
              <p:spPr bwMode="auto">
                <a:xfrm>
                  <a:off x="838200" y="3352800"/>
                  <a:ext cx="0" cy="431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sp>
              <p:nvSpPr>
                <p:cNvPr id="40" name="TextBox 39"/>
                <p:cNvSpPr txBox="1"/>
                <p:nvPr/>
              </p:nvSpPr>
              <p:spPr>
                <a:xfrm>
                  <a:off x="381000" y="3429000"/>
                  <a:ext cx="43473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FR</a:t>
                  </a:r>
                  <a:endParaRPr lang="en-US" sz="1600" dirty="0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838200" y="3429000"/>
                  <a:ext cx="492443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255</a:t>
                  </a:r>
                  <a:endParaRPr lang="en-US" sz="1600" dirty="0"/>
                </a:p>
              </p:txBody>
            </p:sp>
          </p:grpSp>
        </p:grpSp>
        <p:grpSp>
          <p:nvGrpSpPr>
            <p:cNvPr id="48" name="Group 47"/>
            <p:cNvGrpSpPr/>
            <p:nvPr/>
          </p:nvGrpSpPr>
          <p:grpSpPr>
            <a:xfrm>
              <a:off x="1295400" y="3352800"/>
              <a:ext cx="914400" cy="431800"/>
              <a:chOff x="381000" y="3352800"/>
              <a:chExt cx="914400" cy="431800"/>
            </a:xfrm>
          </p:grpSpPr>
          <p:cxnSp>
            <p:nvCxnSpPr>
              <p:cNvPr id="49" name="Straight Connector 15"/>
              <p:cNvCxnSpPr>
                <a:cxnSpLocks noChangeShapeType="1"/>
              </p:cNvCxnSpPr>
              <p:nvPr/>
            </p:nvCxnSpPr>
            <p:spPr bwMode="auto">
              <a:xfrm>
                <a:off x="1295400" y="3352800"/>
                <a:ext cx="0" cy="431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50" name="Straight Connector 15"/>
              <p:cNvCxnSpPr>
                <a:cxnSpLocks noChangeShapeType="1"/>
              </p:cNvCxnSpPr>
              <p:nvPr/>
            </p:nvCxnSpPr>
            <p:spPr bwMode="auto">
              <a:xfrm>
                <a:off x="838200" y="3352800"/>
                <a:ext cx="0" cy="431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51" name="TextBox 50"/>
              <p:cNvSpPr txBox="1"/>
              <p:nvPr/>
            </p:nvSpPr>
            <p:spPr>
              <a:xfrm>
                <a:off x="381000" y="3429000"/>
                <a:ext cx="4459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PK</a:t>
                </a:r>
                <a:endParaRPr lang="en-US" sz="1600" dirty="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838200" y="3429000"/>
                <a:ext cx="4571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KT</a:t>
                </a:r>
                <a:endParaRPr lang="en-US" sz="1600" dirty="0"/>
              </a:p>
            </p:txBody>
          </p:sp>
        </p:grpSp>
        <p:sp>
          <p:nvSpPr>
            <p:cNvPr id="53" name="Rectangle 52"/>
            <p:cNvSpPr/>
            <p:nvPr/>
          </p:nvSpPr>
          <p:spPr bwMode="auto">
            <a:xfrm>
              <a:off x="1955800" y="1917700"/>
              <a:ext cx="457200" cy="43180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KT</a:t>
              </a: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1511300" y="1917700"/>
              <a:ext cx="457200" cy="431800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Len</a:t>
              </a: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1054100" y="1917700"/>
              <a:ext cx="457200" cy="43180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PK</a:t>
              </a: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209800" y="3352800"/>
              <a:ext cx="1371600" cy="431800"/>
            </a:xfrm>
            <a:prstGeom prst="rect">
              <a:avLst/>
            </a:prstGeom>
            <a:pattFill prst="lgConfetti">
              <a:fgClr>
                <a:schemeClr val="accent1">
                  <a:lumMod val="75000"/>
                </a:schemeClr>
              </a:fgClr>
              <a:bgClr>
                <a:prstClr val="white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US"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4343400" y="3352800"/>
              <a:ext cx="2286000" cy="431800"/>
            </a:xfrm>
            <a:prstGeom prst="rect">
              <a:avLst/>
            </a:prstGeom>
            <a:pattFill prst="lgConfetti">
              <a:fgClr>
                <a:schemeClr val="accent1">
                  <a:lumMod val="75000"/>
                </a:schemeClr>
              </a:fgClr>
              <a:bgClr>
                <a:prstClr val="white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US"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63" name="Group 62"/>
            <p:cNvGrpSpPr/>
            <p:nvPr/>
          </p:nvGrpSpPr>
          <p:grpSpPr>
            <a:xfrm>
              <a:off x="3429000" y="3352800"/>
              <a:ext cx="962343" cy="431800"/>
              <a:chOff x="368300" y="3352800"/>
              <a:chExt cx="962343" cy="431800"/>
            </a:xfrm>
          </p:grpSpPr>
          <p:sp>
            <p:nvSpPr>
              <p:cNvPr id="64" name="Rectangle 63"/>
              <p:cNvSpPr/>
              <p:nvPr/>
            </p:nvSpPr>
            <p:spPr bwMode="auto">
              <a:xfrm>
                <a:off x="368300" y="3352800"/>
                <a:ext cx="927100" cy="43180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65" name="Group 45"/>
              <p:cNvGrpSpPr/>
              <p:nvPr/>
            </p:nvGrpSpPr>
            <p:grpSpPr>
              <a:xfrm>
                <a:off x="381000" y="3352800"/>
                <a:ext cx="949643" cy="431800"/>
                <a:chOff x="381000" y="3352800"/>
                <a:chExt cx="949643" cy="431800"/>
              </a:xfrm>
            </p:grpSpPr>
            <p:cxnSp>
              <p:nvCxnSpPr>
                <p:cNvPr id="66" name="Straight Connector 15"/>
                <p:cNvCxnSpPr>
                  <a:cxnSpLocks noChangeShapeType="1"/>
                </p:cNvCxnSpPr>
                <p:nvPr/>
              </p:nvCxnSpPr>
              <p:spPr bwMode="auto">
                <a:xfrm>
                  <a:off x="1295400" y="3352800"/>
                  <a:ext cx="0" cy="431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67" name="Straight Connector 15"/>
                <p:cNvCxnSpPr>
                  <a:cxnSpLocks noChangeShapeType="1"/>
                </p:cNvCxnSpPr>
                <p:nvPr/>
              </p:nvCxnSpPr>
              <p:spPr bwMode="auto">
                <a:xfrm>
                  <a:off x="838200" y="3352800"/>
                  <a:ext cx="0" cy="431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sp>
              <p:nvSpPr>
                <p:cNvPr id="68" name="TextBox 67"/>
                <p:cNvSpPr txBox="1"/>
                <p:nvPr/>
              </p:nvSpPr>
              <p:spPr>
                <a:xfrm>
                  <a:off x="381000" y="3429000"/>
                  <a:ext cx="43473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FR</a:t>
                  </a:r>
                  <a:endParaRPr lang="en-US" sz="1600" dirty="0"/>
                </a:p>
              </p:txBody>
            </p:sp>
            <p:sp>
              <p:nvSpPr>
                <p:cNvPr id="69" name="TextBox 68"/>
                <p:cNvSpPr txBox="1"/>
                <p:nvPr/>
              </p:nvSpPr>
              <p:spPr>
                <a:xfrm>
                  <a:off x="838200" y="3429000"/>
                  <a:ext cx="492443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255</a:t>
                  </a:r>
                  <a:endParaRPr lang="en-US" sz="1600" dirty="0"/>
                </a:p>
              </p:txBody>
            </p:sp>
          </p:grpSp>
        </p:grpSp>
        <p:grpSp>
          <p:nvGrpSpPr>
            <p:cNvPr id="70" name="Group 69"/>
            <p:cNvGrpSpPr/>
            <p:nvPr/>
          </p:nvGrpSpPr>
          <p:grpSpPr>
            <a:xfrm>
              <a:off x="6324600" y="3352800"/>
              <a:ext cx="927100" cy="431800"/>
              <a:chOff x="368300" y="3352800"/>
              <a:chExt cx="927100" cy="431800"/>
            </a:xfrm>
          </p:grpSpPr>
          <p:sp>
            <p:nvSpPr>
              <p:cNvPr id="71" name="Rectangle 70"/>
              <p:cNvSpPr/>
              <p:nvPr/>
            </p:nvSpPr>
            <p:spPr bwMode="auto">
              <a:xfrm>
                <a:off x="368300" y="3352800"/>
                <a:ext cx="927100" cy="43180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72" name="Group 45"/>
              <p:cNvGrpSpPr/>
              <p:nvPr/>
            </p:nvGrpSpPr>
            <p:grpSpPr>
              <a:xfrm>
                <a:off x="381000" y="3352800"/>
                <a:ext cx="914400" cy="431800"/>
                <a:chOff x="381000" y="3352800"/>
                <a:chExt cx="914400" cy="431800"/>
              </a:xfrm>
            </p:grpSpPr>
            <p:cxnSp>
              <p:nvCxnSpPr>
                <p:cNvPr id="73" name="Straight Connector 15"/>
                <p:cNvCxnSpPr>
                  <a:cxnSpLocks noChangeShapeType="1"/>
                </p:cNvCxnSpPr>
                <p:nvPr/>
              </p:nvCxnSpPr>
              <p:spPr bwMode="auto">
                <a:xfrm>
                  <a:off x="1295400" y="3352800"/>
                  <a:ext cx="0" cy="431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74" name="Straight Connector 15"/>
                <p:cNvCxnSpPr>
                  <a:cxnSpLocks noChangeShapeType="1"/>
                </p:cNvCxnSpPr>
                <p:nvPr/>
              </p:nvCxnSpPr>
              <p:spPr bwMode="auto">
                <a:xfrm>
                  <a:off x="838200" y="3352800"/>
                  <a:ext cx="0" cy="431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sp>
              <p:nvSpPr>
                <p:cNvPr id="75" name="TextBox 74"/>
                <p:cNvSpPr txBox="1"/>
                <p:nvPr/>
              </p:nvSpPr>
              <p:spPr>
                <a:xfrm>
                  <a:off x="381000" y="3429000"/>
                  <a:ext cx="43473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FR</a:t>
                  </a:r>
                  <a:endParaRPr lang="en-US" sz="1600" dirty="0"/>
                </a:p>
              </p:txBody>
            </p:sp>
            <p:sp>
              <p:nvSpPr>
                <p:cNvPr id="76" name="TextBox 75"/>
                <p:cNvSpPr txBox="1"/>
                <p:nvPr/>
              </p:nvSpPr>
              <p:spPr>
                <a:xfrm>
                  <a:off x="838200" y="3429000"/>
                  <a:ext cx="38985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77</a:t>
                  </a:r>
                  <a:endParaRPr lang="en-US" sz="1600" dirty="0"/>
                </a:p>
              </p:txBody>
            </p:sp>
          </p:grpSp>
        </p:grpSp>
        <p:cxnSp>
          <p:nvCxnSpPr>
            <p:cNvPr id="81" name="Straight Connector 80"/>
            <p:cNvCxnSpPr/>
            <p:nvPr/>
          </p:nvCxnSpPr>
          <p:spPr bwMode="auto">
            <a:xfrm>
              <a:off x="1066800" y="2362200"/>
              <a:ext cx="228600" cy="990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3" name="Straight Connector 82"/>
            <p:cNvCxnSpPr>
              <a:endCxn id="59" idx="0"/>
            </p:cNvCxnSpPr>
            <p:nvPr/>
          </p:nvCxnSpPr>
          <p:spPr bwMode="auto">
            <a:xfrm>
              <a:off x="1524000" y="2362200"/>
              <a:ext cx="228600" cy="990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5" name="Straight Connector 84"/>
            <p:cNvCxnSpPr>
              <a:endCxn id="59" idx="0"/>
            </p:cNvCxnSpPr>
            <p:nvPr/>
          </p:nvCxnSpPr>
          <p:spPr bwMode="auto">
            <a:xfrm flipH="1">
              <a:off x="1752600" y="2362200"/>
              <a:ext cx="228600" cy="990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6" name="Straight Connector 12"/>
            <p:cNvCxnSpPr>
              <a:cxnSpLocks noChangeShapeType="1"/>
            </p:cNvCxnSpPr>
            <p:nvPr/>
          </p:nvCxnSpPr>
          <p:spPr bwMode="auto">
            <a:xfrm flipH="1">
              <a:off x="3429000" y="2362200"/>
              <a:ext cx="201614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0" name="Straight Connector 27"/>
            <p:cNvCxnSpPr>
              <a:cxnSpLocks noChangeShapeType="1"/>
            </p:cNvCxnSpPr>
            <p:nvPr/>
          </p:nvCxnSpPr>
          <p:spPr bwMode="auto">
            <a:xfrm>
              <a:off x="5638800" y="2362200"/>
              <a:ext cx="68580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4" name="Straight Connector 93"/>
            <p:cNvCxnSpPr/>
            <p:nvPr/>
          </p:nvCxnSpPr>
          <p:spPr bwMode="auto">
            <a:xfrm>
              <a:off x="3657600" y="1905000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5" name="Straight Connector 94"/>
            <p:cNvCxnSpPr/>
            <p:nvPr/>
          </p:nvCxnSpPr>
          <p:spPr bwMode="auto">
            <a:xfrm>
              <a:off x="5638800" y="1905000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6" name="Straight Connector 37"/>
            <p:cNvCxnSpPr>
              <a:cxnSpLocks noChangeShapeType="1"/>
            </p:cNvCxnSpPr>
            <p:nvPr/>
          </p:nvCxnSpPr>
          <p:spPr bwMode="auto">
            <a:xfrm>
              <a:off x="6629400" y="2362200"/>
              <a:ext cx="160020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110" name="Straight Arrow Connector 109"/>
          <p:cNvCxnSpPr>
            <a:stCxn id="21515" idx="3"/>
          </p:cNvCxnSpPr>
          <p:nvPr/>
        </p:nvCxnSpPr>
        <p:spPr bwMode="auto">
          <a:xfrm>
            <a:off x="5277531" y="1667669"/>
            <a:ext cx="1199469" cy="87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12" name="Straight Arrow Connector 111"/>
          <p:cNvCxnSpPr>
            <a:stCxn id="21515" idx="1"/>
          </p:cNvCxnSpPr>
          <p:nvPr/>
        </p:nvCxnSpPr>
        <p:spPr bwMode="auto">
          <a:xfrm flipH="1">
            <a:off x="2286000" y="1667669"/>
            <a:ext cx="1969181" cy="87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7" name="Content Placeholder 7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78" name="Rectangle 2"/>
          <p:cNvSpPr txBox="1">
            <a:spLocks noChangeArrowheads="1"/>
          </p:cNvSpPr>
          <p:nvPr/>
        </p:nvSpPr>
        <p:spPr bwMode="auto">
          <a:xfrm>
            <a:off x="685800" y="3886200"/>
            <a:ext cx="8458200" cy="236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3 FR IEs fragment Jumbo-IE (discarding length info)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All fragments except last one have length of 255 octets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	(if necessary, add empty fragment)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Receipt of FR IE indicates start fragmentation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Reassembly Jumbo-IE stops with receipt length&lt;255 FR IE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Reassembly does not depend on details Jumbo-IE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Backwards Compatibility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684212" y="1484313"/>
            <a:ext cx="8459787" cy="4113212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IEEE 802.11-2012 says in section 8.3.3.1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dirty="0" smtClean="0"/>
              <a:t>IEs have a fixed order in a frame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dirty="0" smtClean="0"/>
              <a:t>IEs that are not understood are skipped over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Implications of IE ordering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dirty="0" smtClean="0"/>
              <a:t>Cannot rearrange order of existing IEs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dirty="0" smtClean="0"/>
              <a:t>New IEs can be defined to go in any order without affecting existing implementations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Fragment IE is special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dirty="0" smtClean="0"/>
              <a:t>FR IE used as vehicle to transport Jumbo-IE only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dirty="0" smtClean="0"/>
              <a:t>Re-assembly based on FR IEs only: no need to inspect Jumbo-IE details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Other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dirty="0" smtClean="0"/>
              <a:t>No change of semantics of existing IEs 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dirty="0" smtClean="0"/>
              <a:t>FR IE can be used without impacting fixed order in a frame</a:t>
            </a:r>
          </a:p>
          <a:p>
            <a:pPr lvl="1" eaLnBrk="1" hangingPunct="1"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00297827-E141-4C5D-B719-0847309A1519}" type="slidenum">
              <a:rPr lang="en-GB"/>
              <a:pPr/>
              <a:t>9</a:t>
            </a:fld>
            <a:endParaRPr lang="en-GB"/>
          </a:p>
        </p:txBody>
      </p:sp>
      <p:sp>
        <p:nvSpPr>
          <p:cNvPr id="23557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MS Gothic" pitchFamily="49" charset="-128"/>
              </a:rPr>
              <a:t>May 2013</a:t>
            </a:r>
            <a:endParaRPr lang="en-GB" smtClean="0"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7926</TotalTime>
  <Words>771</Words>
  <Application>Microsoft Office PowerPoint</Application>
  <PresentationFormat>On-screen Show (4:3)</PresentationFormat>
  <Paragraphs>209</Paragraphs>
  <Slides>12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802-11-Submission</vt:lpstr>
      <vt:lpstr>Custom Design</vt:lpstr>
      <vt:lpstr>Microsoft Office Word 97 - 2003 Document</vt:lpstr>
      <vt:lpstr>FILS Handling of Large Objects</vt:lpstr>
      <vt:lpstr>Abstract</vt:lpstr>
      <vt:lpstr>IE Size Limitation</vt:lpstr>
      <vt:lpstr>Public Key Definition in P802.11ai D0.5</vt:lpstr>
      <vt:lpstr>Jumbo-IE</vt:lpstr>
      <vt:lpstr>Fragmenting Jumbo-IE into Separate IEs</vt:lpstr>
      <vt:lpstr>Fragmenting Jumbo-IE into Separate IEs</vt:lpstr>
      <vt:lpstr>Fragmenting Jumbo-PK IE into Separate IEs</vt:lpstr>
      <vt:lpstr>Backwards Compatibility</vt:lpstr>
      <vt:lpstr>References</vt:lpstr>
      <vt:lpstr>Slide 11</vt:lpstr>
      <vt:lpstr>Slide 12</vt:lpstr>
    </vt:vector>
  </TitlesOfParts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Large Objects</dc:title>
  <dc:creator>Rene Struik</dc:creator>
  <cp:lastModifiedBy>Rene Struik</cp:lastModifiedBy>
  <cp:revision>730</cp:revision>
  <cp:lastPrinted>1998-02-10T13:28:06Z</cp:lastPrinted>
  <dcterms:created xsi:type="dcterms:W3CDTF">2011-10-10T06:18:28Z</dcterms:created>
  <dcterms:modified xsi:type="dcterms:W3CDTF">2013-05-15T01:31:38Z</dcterms:modified>
</cp:coreProperties>
</file>