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26"/>
  </p:notesMasterIdLst>
  <p:handoutMasterIdLst>
    <p:handoutMasterId r:id="rId27"/>
  </p:handoutMasterIdLst>
  <p:sldIdLst>
    <p:sldId id="417" r:id="rId3"/>
    <p:sldId id="471" r:id="rId4"/>
    <p:sldId id="472" r:id="rId5"/>
    <p:sldId id="474" r:id="rId6"/>
    <p:sldId id="473" r:id="rId7"/>
    <p:sldId id="411" r:id="rId8"/>
    <p:sldId id="475" r:id="rId9"/>
    <p:sldId id="476" r:id="rId10"/>
    <p:sldId id="477" r:id="rId11"/>
    <p:sldId id="482" r:id="rId12"/>
    <p:sldId id="479" r:id="rId13"/>
    <p:sldId id="480" r:id="rId14"/>
    <p:sldId id="484" r:id="rId15"/>
    <p:sldId id="483" r:id="rId16"/>
    <p:sldId id="451" r:id="rId17"/>
    <p:sldId id="462" r:id="rId18"/>
    <p:sldId id="466" r:id="rId19"/>
    <p:sldId id="467" r:id="rId20"/>
    <p:sldId id="468" r:id="rId21"/>
    <p:sldId id="469" r:id="rId22"/>
    <p:sldId id="470" r:id="rId23"/>
    <p:sldId id="486" r:id="rId24"/>
    <p:sldId id="485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11-13-0201-08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Objects, </a:t>
            </a:r>
            <a:br>
              <a:rPr lang="en-US" altLang="ja-JP" dirty="0" smtClean="0">
                <a:ea typeface="ＭＳ Ｐゴシック" pitchFamily="-65" charset="-128"/>
              </a:rPr>
            </a:br>
            <a:r>
              <a:rPr lang="en-US" altLang="ja-JP" dirty="0" smtClean="0">
                <a:ea typeface="ＭＳ Ｐゴシック" pitchFamily="-65" charset="-128"/>
              </a:rPr>
              <a:t>FILS Piggy-Backing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2013-05-13 (WORKING DRAFT ONLY!!!)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178" y="533400"/>
            <a:ext cx="52677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– Straw Poll #1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FILS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r>
              <a:rPr lang="en-CA" sz="1600" b="1" dirty="0" smtClean="0"/>
              <a:t>Conversion mechanism: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Represent single object/multiple objects within single frame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recovering of original object from representation</a:t>
            </a:r>
            <a:endParaRPr lang="en-CA" sz="1600" b="1" dirty="0" smtClean="0"/>
          </a:p>
          <a:p>
            <a:pPr>
              <a:buFont typeface="Symbol" pitchFamily="18" charset="2"/>
              <a:buChar char="-"/>
            </a:pPr>
            <a:r>
              <a:rPr lang="en-CA" sz="1600" i="1" dirty="0" smtClean="0"/>
              <a:t> </a:t>
            </a:r>
            <a:r>
              <a:rPr lang="en-CA" sz="1600" dirty="0" smtClean="0"/>
              <a:t>Works also if object spread over multiple frames</a:t>
            </a:r>
            <a:r>
              <a:rPr lang="en-CA" sz="1600" b="1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reconstruction as soon as segments all received 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Note:</a:t>
            </a:r>
            <a:r>
              <a:rPr lang="en-CA" sz="1600" dirty="0" smtClean="0"/>
              <a:t> This allows full flexibility on how one could carry objects within a single and across multiple frames</a:t>
            </a:r>
            <a:endParaRPr lang="en-CA" sz="1600" b="1" u="sng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255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0498" y="3962400"/>
              <a:ext cx="6202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5341" y="3962400"/>
              <a:ext cx="4459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255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77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62200" y="44958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86200" y="44958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86400" y="44958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192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050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71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95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76528" y="41910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587</a:t>
            </a:r>
            <a:endParaRPr lang="en-US" dirty="0"/>
          </a:p>
        </p:txBody>
      </p:sp>
      <p:sp>
        <p:nvSpPr>
          <p:cNvPr id="78" name="Right Brace 77"/>
          <p:cNvSpPr/>
          <p:nvPr/>
        </p:nvSpPr>
        <p:spPr bwMode="auto">
          <a:xfrm>
            <a:off x="6324600" y="1143000"/>
            <a:ext cx="2286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ight Brace 7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9400" y="990600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Foreign object: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may live outside 802.11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syntax/semantics unknown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to 802.11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DHCP, Higher Layer, IP</a:t>
            </a:r>
          </a:p>
          <a:p>
            <a:r>
              <a:rPr lang="en-US" sz="1600" u="sng" dirty="0" smtClean="0"/>
              <a:t>Large object:</a:t>
            </a:r>
          </a:p>
          <a:p>
            <a:pPr>
              <a:buFont typeface="Symbol" pitchFamily="18" charset="2"/>
              <a:buChar char="-"/>
            </a:pPr>
            <a:r>
              <a:rPr lang="en-US" sz="1600" u="sng" dirty="0" smtClean="0"/>
              <a:t> </a:t>
            </a:r>
            <a:r>
              <a:rPr lang="en-US" sz="1600" dirty="0" smtClean="0"/>
              <a:t>may not fit within single IE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Certificate chain</a:t>
            </a: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/>
              <a:t>Represent as ordered </a:t>
            </a:r>
          </a:p>
          <a:p>
            <a:r>
              <a:rPr lang="en-US" sz="1600" dirty="0" smtClean="0"/>
              <a:t>sequence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/>
              <a:t>of IEs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“piggy-backing”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“squeezing” large objects</a:t>
            </a:r>
          </a:p>
          <a:p>
            <a:r>
              <a:rPr lang="en-US" sz="1600" dirty="0" smtClean="0"/>
              <a:t>     into frame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 “spreading” large objects</a:t>
            </a:r>
          </a:p>
          <a:p>
            <a:r>
              <a:rPr lang="en-US" sz="1600" dirty="0" smtClean="0"/>
              <a:t>     over several frames too…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Requires </a:t>
            </a:r>
            <a:r>
              <a:rPr lang="en-US" sz="1600" u="sng" dirty="0" smtClean="0">
                <a:solidFill>
                  <a:srgbClr val="0070C0"/>
                </a:solidFill>
              </a:rPr>
              <a:t>one</a:t>
            </a:r>
            <a:r>
              <a:rPr lang="en-US" sz="1600" dirty="0" smtClean="0">
                <a:solidFill>
                  <a:srgbClr val="0070C0"/>
                </a:solidFill>
              </a:rPr>
              <a:t> new IE</a:t>
            </a:r>
          </a:p>
          <a:p>
            <a:endParaRPr lang="en-US" sz="1600" dirty="0"/>
          </a:p>
        </p:txBody>
      </p:sp>
      <p:sp>
        <p:nvSpPr>
          <p:cNvPr id="81" name="Down Arrow 80"/>
          <p:cNvSpPr/>
          <p:nvPr/>
        </p:nvSpPr>
        <p:spPr bwMode="auto">
          <a:xfrm>
            <a:off x="7543800" y="3048000"/>
            <a:ext cx="304800" cy="457200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FILS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296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How to recover objects?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Within single frame: separator symbol (‘</a:t>
            </a:r>
            <a:r>
              <a:rPr lang="en-CA" sz="1600" dirty="0" smtClean="0">
                <a:sym typeface="Symbol"/>
              </a:rPr>
              <a:t>’) allows unique recovery of multiple objects</a:t>
            </a:r>
            <a:endParaRPr lang="en-CA" sz="1600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Object spread over multiple frames: parse till ‘</a:t>
            </a:r>
            <a:r>
              <a:rPr lang="en-CA" sz="1600" dirty="0" smtClean="0">
                <a:sym typeface="Symbol"/>
              </a:rPr>
              <a:t>’-symbol found (assuming only one object to spread across) </a:t>
            </a:r>
            <a:endParaRPr lang="en-CA" sz="1600" b="1" dirty="0" smtClean="0"/>
          </a:p>
          <a:p>
            <a:r>
              <a:rPr lang="en-CA" sz="1600" u="sng" dirty="0" smtClean="0"/>
              <a:t>Note: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Up to implementation to partition to one’s needs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Representation with multiple ‘</a:t>
            </a:r>
            <a:r>
              <a:rPr lang="en-CA" sz="1600" dirty="0" smtClean="0">
                <a:sym typeface="Symbol"/>
              </a:rPr>
              <a:t>’-symbols in the end possible (“padding”) </a:t>
            </a:r>
            <a:endParaRPr lang="en-CA" sz="1600" dirty="0" smtClean="0"/>
          </a:p>
          <a:p>
            <a:r>
              <a:rPr lang="en-CA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910435"/>
            <a:chOff x="152400" y="2667000"/>
            <a:chExt cx="5346700" cy="2910435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255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5688" y="3962400"/>
              <a:ext cx="1012" cy="16150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743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7327" y="3962400"/>
              <a:ext cx="2475" cy="16069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255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77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24472" y="50292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48472" y="50292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48672" y="50292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814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8672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33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57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38800" y="47244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587</a:t>
            </a:r>
            <a:endParaRPr lang="en-US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0</a:t>
            </a:r>
            <a:endParaRPr lang="en-CA" b="1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72" name="TextBox 7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4</a:t>
            </a:r>
            <a:endParaRPr lang="en-US" sz="16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6324600" y="45720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6768947" y="4332383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end-of-object indicator (‘</a:t>
            </a:r>
            <a:r>
              <a:rPr lang="en-CA" sz="1600" dirty="0" smtClean="0">
                <a:sym typeface="Symbol"/>
              </a:rPr>
              <a:t>’,  EOF, etc.) </a:t>
            </a:r>
            <a:r>
              <a:rPr lang="en-CA" sz="1600" dirty="0" smtClean="0"/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ight Brace 8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705600" y="31242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object “segments” (in order)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74735" y="533400"/>
            <a:ext cx="57406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FILS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296400" cy="110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/>
              <a:t>Applications:</a:t>
            </a:r>
          </a:p>
          <a:p>
            <a:pPr>
              <a:buFont typeface="Wingdings" pitchFamily="2" charset="2"/>
              <a:buChar char="§"/>
            </a:pPr>
            <a:r>
              <a:rPr lang="en-CA" sz="2000" i="1" dirty="0" smtClean="0"/>
              <a:t> </a:t>
            </a:r>
            <a:r>
              <a:rPr lang="en-US" sz="2000" u="sng" dirty="0" smtClean="0"/>
              <a:t>Foreign object: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may live outside 802.11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syntax/semantics unknown to 802.11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e.g., DHCP, Higher Layer, IP (cf. D0.5, Section 8.4.2.186)</a:t>
            </a:r>
          </a:p>
          <a:p>
            <a:pPr>
              <a:buFont typeface="Wingdings" pitchFamily="2" charset="2"/>
              <a:buChar char="§"/>
            </a:pPr>
            <a:r>
              <a:rPr lang="en-US" sz="2000" u="sng" dirty="0" smtClean="0"/>
              <a:t> Large object:</a:t>
            </a:r>
          </a:p>
          <a:p>
            <a:pPr>
              <a:buFont typeface="Symbol" pitchFamily="18" charset="2"/>
              <a:buChar char="-"/>
            </a:pPr>
            <a:r>
              <a:rPr lang="en-US" sz="2000" u="sng" dirty="0" smtClean="0"/>
              <a:t> </a:t>
            </a:r>
            <a:r>
              <a:rPr lang="en-US" sz="2000" dirty="0" smtClean="0"/>
              <a:t>may not fit within single IE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e.g., Certificate, certificate chain (“super-sized” public key IE, D0.5, 8.4.2.183)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Construct allows more than one foreign object/large object in single frame</a:t>
            </a:r>
          </a:p>
          <a:p>
            <a:endParaRPr lang="en-US" sz="2000" dirty="0" smtClean="0"/>
          </a:p>
          <a:p>
            <a:r>
              <a:rPr lang="en-US" sz="2000" dirty="0" smtClean="0"/>
              <a:t>Lots of flexibility in reducing likelihood of frame fragmentation (i.e., keeping FILS authentication to just 4 exchanges frames, even with certificates and piggy-backed info)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How to recover objects?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Within single frame: separator symbol (‘</a:t>
            </a:r>
            <a:r>
              <a:rPr lang="en-CA" sz="1600" dirty="0" smtClean="0">
                <a:sym typeface="Symbol"/>
              </a:rPr>
              <a:t>’) allows unique recovery of multiple objects</a:t>
            </a:r>
            <a:endParaRPr lang="en-CA" sz="1600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Object spread over multiple frames: parse till ‘</a:t>
            </a:r>
            <a:r>
              <a:rPr lang="en-CA" sz="1600" dirty="0" smtClean="0">
                <a:sym typeface="Symbol"/>
              </a:rPr>
              <a:t>’-symbol found (assuming only one object to spread across) </a:t>
            </a:r>
            <a:endParaRPr lang="en-CA" sz="1600" b="1" dirty="0" smtClean="0"/>
          </a:p>
          <a:p>
            <a:r>
              <a:rPr lang="en-CA" sz="1600" u="sng" dirty="0" smtClean="0"/>
              <a:t>Note: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Up to implementation to partition to one’s needs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Representation with multiple ‘</a:t>
            </a:r>
            <a:r>
              <a:rPr lang="en-CA" sz="1600" dirty="0" smtClean="0">
                <a:sym typeface="Symbol"/>
              </a:rPr>
              <a:t>’-symbols in the end possible (“padding”) </a:t>
            </a:r>
            <a:endParaRPr lang="en-CA" sz="1600" dirty="0" smtClean="0"/>
          </a:p>
          <a:p>
            <a:r>
              <a:rPr lang="en-CA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13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6114" y="533400"/>
            <a:ext cx="59779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Straw Poll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Represent “conceptual objects” as described in 13/311r1: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“conceptual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Have conversion routine for Object as sequence of IEs (and for sequence of Objects) 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56388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15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 this </a:t>
            </a:r>
            <a:r>
              <a:rPr lang="en-CA" sz="1600" i="1" dirty="0" smtClean="0"/>
              <a:t>“L</a:t>
            </a:r>
            <a:r>
              <a:rPr lang="en-CA" sz="1600" dirty="0" smtClean="0"/>
              <a:t>”-symbol)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2" name="Group 110"/>
          <p:cNvGrpSpPr/>
          <p:nvPr/>
        </p:nvGrpSpPr>
        <p:grpSpPr>
          <a:xfrm>
            <a:off x="762000" y="57912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2209800" y="2133600"/>
            <a:ext cx="480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4958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381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4953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066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67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3581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638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324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010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17526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indicator 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16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61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6" name="Group 109"/>
          <p:cNvGrpSpPr/>
          <p:nvPr/>
        </p:nvGrpSpPr>
        <p:grpSpPr>
          <a:xfrm>
            <a:off x="762000" y="2895600"/>
            <a:ext cx="7696200" cy="457200"/>
            <a:chOff x="838200" y="5257800"/>
            <a:chExt cx="7696200" cy="457200"/>
          </a:xfrm>
        </p:grpSpPr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7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8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7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75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" name="Group 109"/>
          <p:cNvGrpSpPr/>
          <p:nvPr/>
        </p:nvGrpSpPr>
        <p:grpSpPr>
          <a:xfrm>
            <a:off x="762000" y="38100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9" name="Group 109"/>
          <p:cNvGrpSpPr/>
          <p:nvPr/>
        </p:nvGrpSpPr>
        <p:grpSpPr>
          <a:xfrm>
            <a:off x="762000" y="44196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8288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>
            <a:stCxn id="168" idx="2"/>
            <a:endCxn id="127" idx="0"/>
          </p:cNvCxnSpPr>
          <p:nvPr/>
        </p:nvCxnSpPr>
        <p:spPr bwMode="auto">
          <a:xfrm>
            <a:off x="32347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>
            <a:stCxn id="173" idx="2"/>
            <a:endCxn id="128" idx="0"/>
          </p:cNvCxnSpPr>
          <p:nvPr/>
        </p:nvCxnSpPr>
        <p:spPr bwMode="auto">
          <a:xfrm>
            <a:off x="3920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>
            <a:stCxn id="171" idx="2"/>
            <a:endCxn id="154" idx="0"/>
          </p:cNvCxnSpPr>
          <p:nvPr/>
        </p:nvCxnSpPr>
        <p:spPr bwMode="auto">
          <a:xfrm>
            <a:off x="46063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>
            <a:stCxn id="163" idx="2"/>
            <a:endCxn id="126" idx="0"/>
          </p:cNvCxnSpPr>
          <p:nvPr/>
        </p:nvCxnSpPr>
        <p:spPr bwMode="auto">
          <a:xfrm>
            <a:off x="52921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75" idx="2"/>
            <a:endCxn id="157" idx="0"/>
          </p:cNvCxnSpPr>
          <p:nvPr/>
        </p:nvCxnSpPr>
        <p:spPr bwMode="auto">
          <a:xfrm>
            <a:off x="59779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>
            <a:stCxn id="177" idx="2"/>
            <a:endCxn id="159" idx="0"/>
          </p:cNvCxnSpPr>
          <p:nvPr/>
        </p:nvCxnSpPr>
        <p:spPr bwMode="auto">
          <a:xfrm>
            <a:off x="6663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>
            <a:stCxn id="179" idx="2"/>
            <a:endCxn id="130" idx="0"/>
          </p:cNvCxnSpPr>
          <p:nvPr/>
        </p:nvCxnSpPr>
        <p:spPr bwMode="auto">
          <a:xfrm>
            <a:off x="7349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38100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343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be encrypted data</a:t>
            </a:r>
            <a:endParaRPr lang="en-US" i="1" dirty="0"/>
          </a:p>
        </p:txBody>
      </p:sp>
      <p:grpSp>
        <p:nvGrpSpPr>
          <p:cNvPr id="113" name="Group 63"/>
          <p:cNvGrpSpPr/>
          <p:nvPr/>
        </p:nvGrpSpPr>
        <p:grpSpPr>
          <a:xfrm>
            <a:off x="381000" y="5867400"/>
            <a:ext cx="8077200" cy="457200"/>
            <a:chOff x="381000" y="2590800"/>
            <a:chExt cx="8077200" cy="457200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17</a:t>
            </a:fld>
            <a:endParaRPr lang="en-US" altLang="ja-JP" dirty="0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9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679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 			</a:t>
            </a:r>
          </a:p>
          <a:p>
            <a:r>
              <a:rPr lang="en-CA" sz="1600" dirty="0" smtClean="0"/>
              <a:t>					(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NOTE: encryption indicator is always “on the left”)</a:t>
            </a: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  <a:endParaRPr lang="en-CA" sz="1600" b="1" dirty="0" smtClean="0"/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" name="Group 109"/>
          <p:cNvGrpSpPr/>
          <p:nvPr/>
        </p:nvGrpSpPr>
        <p:grpSpPr>
          <a:xfrm>
            <a:off x="762000" y="41148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762000" y="47244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32004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41148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Decrypted data</a:t>
            </a:r>
            <a:endParaRPr lang="en-US" i="1" dirty="0"/>
          </a:p>
        </p:txBody>
      </p:sp>
      <p:grpSp>
        <p:nvGrpSpPr>
          <p:cNvPr id="8" name="Group 63"/>
          <p:cNvGrpSpPr/>
          <p:nvPr/>
        </p:nvGrpSpPr>
        <p:grpSpPr>
          <a:xfrm>
            <a:off x="381000" y="2971800"/>
            <a:ext cx="8077200" cy="457200"/>
            <a:chOff x="381000" y="2590800"/>
            <a:chExt cx="8077200" cy="457200"/>
          </a:xfrm>
          <a:noFill/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81" name="Group 63"/>
          <p:cNvGrpSpPr/>
          <p:nvPr/>
        </p:nvGrpSpPr>
        <p:grpSpPr>
          <a:xfrm>
            <a:off x="381000" y="2057400"/>
            <a:ext cx="8077200" cy="457200"/>
            <a:chOff x="381000" y="2590800"/>
            <a:chExt cx="8077200" cy="4572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1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134" name="Straight Arrow Connector 133"/>
          <p:cNvCxnSpPr/>
          <p:nvPr/>
        </p:nvCxnSpPr>
        <p:spPr bwMode="auto">
          <a:xfrm>
            <a:off x="18288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0" name="Group 109"/>
          <p:cNvGrpSpPr/>
          <p:nvPr/>
        </p:nvGrpSpPr>
        <p:grpSpPr>
          <a:xfrm>
            <a:off x="762000" y="5638800"/>
            <a:ext cx="7696200" cy="457200"/>
            <a:chOff x="838200" y="5257800"/>
            <a:chExt cx="7696200" cy="457200"/>
          </a:xfrm>
        </p:grpSpPr>
        <p:sp>
          <p:nvSpPr>
            <p:cNvPr id="141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8" name="Straight Arrow Connector 157"/>
          <p:cNvCxnSpPr>
            <a:stCxn id="147" idx="2"/>
            <a:endCxn id="141" idx="0"/>
          </p:cNvCxnSpPr>
          <p:nvPr/>
        </p:nvCxnSpPr>
        <p:spPr bwMode="auto">
          <a:xfrm>
            <a:off x="11773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9050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25146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6482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60198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66294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>
            <a:stCxn id="127" idx="2"/>
            <a:endCxn id="145" idx="0"/>
          </p:cNvCxnSpPr>
          <p:nvPr/>
        </p:nvCxnSpPr>
        <p:spPr bwMode="auto">
          <a:xfrm>
            <a:off x="32347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>
            <a:stCxn id="128" idx="2"/>
            <a:endCxn id="148" idx="0"/>
          </p:cNvCxnSpPr>
          <p:nvPr/>
        </p:nvCxnSpPr>
        <p:spPr bwMode="auto">
          <a:xfrm>
            <a:off x="3920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3" name="Straight Arrow Connector 182"/>
          <p:cNvCxnSpPr>
            <a:stCxn id="126" idx="2"/>
            <a:endCxn id="142" idx="0"/>
          </p:cNvCxnSpPr>
          <p:nvPr/>
        </p:nvCxnSpPr>
        <p:spPr bwMode="auto">
          <a:xfrm>
            <a:off x="52921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6" name="Straight Arrow Connector 185"/>
          <p:cNvCxnSpPr>
            <a:stCxn id="130" idx="2"/>
            <a:endCxn id="153" idx="0"/>
          </p:cNvCxnSpPr>
          <p:nvPr/>
        </p:nvCxnSpPr>
        <p:spPr bwMode="auto">
          <a:xfrm>
            <a:off x="7349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18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4088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6096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(5)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What about complexity?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pPr marL="342900" indent="-342900"/>
            <a:r>
              <a:rPr lang="en-CA" sz="1600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data from left to right and partition string according to “Encryption ON/OFF” indication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</a:p>
          <a:p>
            <a:pPr marL="342900" indent="-342900"/>
            <a:r>
              <a:rPr lang="en-CA" sz="1600" b="1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leftmost elements of two substrings and build combined string according to order IE Identifiers.</a:t>
            </a:r>
            <a:endParaRPr lang="en-CA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CA" sz="16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@sender:</a:t>
            </a:r>
            <a:r>
              <a:rPr lang="en-CA" sz="1600" dirty="0" smtClean="0"/>
              <a:t> encrypt and authenticate and put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 (encryption length indicator IE) in place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pPr marL="342900" indent="-342900"/>
            <a:endParaRPr lang="en-CA" sz="1600" dirty="0" smtClean="0"/>
          </a:p>
          <a:p>
            <a:pPr marL="342900" indent="-342900"/>
            <a:endParaRPr lang="en-CA" sz="1600" dirty="0" smtClean="0"/>
          </a:p>
        </p:txBody>
      </p:sp>
      <p:grpSp>
        <p:nvGrpSpPr>
          <p:cNvPr id="177" name="Group 176"/>
          <p:cNvGrpSpPr/>
          <p:nvPr/>
        </p:nvGrpSpPr>
        <p:grpSpPr>
          <a:xfrm>
            <a:off x="304800" y="2286000"/>
            <a:ext cx="8458200" cy="2094131"/>
            <a:chOff x="304800" y="2743200"/>
            <a:chExt cx="8458200" cy="2094131"/>
          </a:xfrm>
        </p:grpSpPr>
        <p:grpSp>
          <p:nvGrpSpPr>
            <p:cNvPr id="76" name="Group 109"/>
            <p:cNvGrpSpPr/>
            <p:nvPr/>
          </p:nvGrpSpPr>
          <p:grpSpPr>
            <a:xfrm>
              <a:off x="1066800" y="2743200"/>
              <a:ext cx="7696200" cy="457200"/>
              <a:chOff x="838200" y="5257800"/>
              <a:chExt cx="7696200" cy="457200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91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3" name="Group 109"/>
            <p:cNvGrpSpPr/>
            <p:nvPr/>
          </p:nvGrpSpPr>
          <p:grpSpPr>
            <a:xfrm>
              <a:off x="1066800" y="3657600"/>
              <a:ext cx="7696200" cy="457200"/>
              <a:chOff x="838200" y="5257800"/>
              <a:chExt cx="7696200" cy="457200"/>
            </a:xfrm>
          </p:grpSpPr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9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6" name="Group 109"/>
            <p:cNvGrpSpPr/>
            <p:nvPr/>
          </p:nvGrpSpPr>
          <p:grpSpPr>
            <a:xfrm>
              <a:off x="1066800" y="4267200"/>
              <a:ext cx="7696200" cy="457200"/>
              <a:chOff x="838200" y="5257800"/>
              <a:chExt cx="7696200" cy="4572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108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09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14478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1336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28194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81" idx="2"/>
              <a:endCxn id="108" idx="0"/>
            </p:cNvCxnSpPr>
            <p:nvPr/>
          </p:nvCxnSpPr>
          <p:spPr bwMode="auto">
            <a:xfrm>
              <a:off x="35395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>
              <a:stCxn id="88" idx="2"/>
              <a:endCxn id="109" idx="0"/>
            </p:cNvCxnSpPr>
            <p:nvPr/>
          </p:nvCxnSpPr>
          <p:spPr bwMode="auto">
            <a:xfrm>
              <a:off x="4225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87" idx="2"/>
              <a:endCxn id="97" idx="0"/>
            </p:cNvCxnSpPr>
            <p:nvPr/>
          </p:nvCxnSpPr>
          <p:spPr bwMode="auto">
            <a:xfrm>
              <a:off x="49111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>
              <a:stCxn id="78" idx="2"/>
              <a:endCxn id="107" idx="0"/>
            </p:cNvCxnSpPr>
            <p:nvPr/>
          </p:nvCxnSpPr>
          <p:spPr bwMode="auto">
            <a:xfrm>
              <a:off x="55969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89" idx="2"/>
              <a:endCxn id="103" idx="0"/>
            </p:cNvCxnSpPr>
            <p:nvPr/>
          </p:nvCxnSpPr>
          <p:spPr bwMode="auto">
            <a:xfrm>
              <a:off x="62827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>
              <a:stCxn id="90" idx="2"/>
              <a:endCxn id="104" idx="0"/>
            </p:cNvCxnSpPr>
            <p:nvPr/>
          </p:nvCxnSpPr>
          <p:spPr bwMode="auto">
            <a:xfrm>
              <a:off x="6968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>
              <a:stCxn id="91" idx="2"/>
              <a:endCxn id="135" idx="0"/>
            </p:cNvCxnSpPr>
            <p:nvPr/>
          </p:nvCxnSpPr>
          <p:spPr bwMode="auto">
            <a:xfrm>
              <a:off x="7654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57200" y="365760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Other </a:t>
              </a:r>
            </a:p>
            <a:p>
              <a:r>
                <a:rPr lang="en-US" i="1" dirty="0" smtClean="0"/>
                <a:t>data</a:t>
              </a:r>
              <a:endParaRPr lang="en-US" i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" y="41910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 be encrypted data</a:t>
              </a:r>
              <a:endParaRPr lang="en-US" i="1" dirty="0"/>
            </a:p>
          </p:txBody>
        </p:sp>
      </p:grpSp>
      <p:cxnSp>
        <p:nvCxnSpPr>
          <p:cNvPr id="178" name="Straight Arrow Connector 177"/>
          <p:cNvCxnSpPr/>
          <p:nvPr/>
        </p:nvCxnSpPr>
        <p:spPr bwMode="auto">
          <a:xfrm>
            <a:off x="14478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5052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8194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81" name="Group 63"/>
          <p:cNvGrpSpPr/>
          <p:nvPr/>
        </p:nvGrpSpPr>
        <p:grpSpPr>
          <a:xfrm>
            <a:off x="685800" y="6019800"/>
            <a:ext cx="8077200" cy="457200"/>
            <a:chOff x="381000" y="2590800"/>
            <a:chExt cx="8077200" cy="457200"/>
          </a:xfrm>
          <a:noFill/>
        </p:grpSpPr>
        <p:sp>
          <p:nvSpPr>
            <p:cNvPr id="182" name="Rectangle 18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8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89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9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96" name="Group 63"/>
          <p:cNvGrpSpPr/>
          <p:nvPr/>
        </p:nvGrpSpPr>
        <p:grpSpPr>
          <a:xfrm>
            <a:off x="685800" y="5105400"/>
            <a:ext cx="8077200" cy="457200"/>
            <a:chOff x="381000" y="2590800"/>
            <a:chExt cx="8077200" cy="4572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9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20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20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20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20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20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207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208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flipH="1"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19</a:t>
            </a:fld>
            <a:endParaRPr lang="en-US" altLang="ja-JP" dirty="0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(6)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r>
              <a:rPr lang="en-CA" sz="2000" dirty="0" smtClean="0"/>
              <a:t>Limited incremental cost: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new 4-octet information element (“encryption indicator element”)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chemeClr val="accent6">
                    <a:lumMod val="50000"/>
                  </a:schemeClr>
                </a:solidFill>
              </a:rPr>
              <a:t>This allows recipient to always easily find “encrypted data” and “other data”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single left-to-right scan of string on sender’s and recipient’s side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rgbClr val="002060"/>
                </a:solidFill>
              </a:rPr>
              <a:t>Implementation cost scan operation insignificant: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      *Scan on recipient’s side only after decrypt-and-verify, so no schedule impact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*Scan on sender’s side may be trivial and can be anticipated by sender</a:t>
            </a:r>
          </a:p>
          <a:p>
            <a:pPr marL="342900" indent="-342900"/>
            <a:r>
              <a:rPr lang="en-CA" sz="2000" u="sng" dirty="0" smtClean="0"/>
              <a:t>Notes:</a:t>
            </a:r>
          </a:p>
          <a:p>
            <a:pPr marL="342900" indent="-342900"/>
            <a:r>
              <a:rPr lang="en-CA" sz="2000" dirty="0" smtClean="0"/>
              <a:t>AEAD scheme described has </a:t>
            </a:r>
            <a:r>
              <a:rPr lang="en-CA" sz="2000" u="sng" dirty="0" smtClean="0"/>
              <a:t>minimal complexity</a:t>
            </a:r>
            <a:r>
              <a:rPr lang="en-CA" sz="2000" dirty="0" smtClean="0"/>
              <a:t>, in the following sense: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AEAD scheme where one cannot statically determine size and/or location of “encrypted data” from frame itself requires introduction of “encryption indicator IE”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scheme where one wishes to have “encrypted data” together, so that AEAD crypto inputs can be easily determined ,requires some type of “scan” operation</a:t>
            </a:r>
            <a:endParaRPr lang="en-CA" sz="2000" i="1" dirty="0" smtClean="0"/>
          </a:p>
          <a:p>
            <a:pPr marL="342900" indent="-342900">
              <a:buFont typeface="Symbol" pitchFamily="18" charset="2"/>
              <a:buChar char="-"/>
            </a:pP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20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(7)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Implementation choices: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 does not care about flexibility (i.e., its security policy is to always encrypts the entire frame), does not need to implement “scan” on sender’s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side. In that case, encrypt-and-authenticate coincides with usual CCM mode.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whose incoming frame processing considers IEs as a set, i.e., unordered, does not need to implement “scan” on recipient’s side. In that case, decrypt-and-verify coincides with usual CCM mode. </a:t>
            </a:r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u="sng" dirty="0" smtClean="0">
                <a:solidFill>
                  <a:srgbClr val="002060"/>
                </a:solidFill>
              </a:rPr>
              <a:t>Result:</a:t>
            </a:r>
            <a:r>
              <a:rPr lang="en-CA" sz="2000" dirty="0" smtClean="0">
                <a:solidFill>
                  <a:srgbClr val="002060"/>
                </a:solidFill>
              </a:rPr>
              <a:t> (“Best of both worlds”)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Implementers who </a:t>
            </a:r>
            <a:r>
              <a:rPr lang="en-CA" sz="2000" i="1" dirty="0" smtClean="0">
                <a:solidFill>
                  <a:srgbClr val="002060"/>
                </a:solidFill>
              </a:rPr>
              <a:t>do not</a:t>
            </a:r>
            <a:r>
              <a:rPr lang="en-CA" sz="2000" dirty="0" smtClean="0">
                <a:solidFill>
                  <a:srgbClr val="002060"/>
                </a:solidFill>
              </a:rPr>
              <a:t> like flexibility/generality can go their way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Implementation of “encryption indicator element” allows others who </a:t>
            </a:r>
            <a:r>
              <a:rPr lang="en-CA" sz="2000" i="1" dirty="0" smtClean="0">
                <a:solidFill>
                  <a:srgbClr val="002060"/>
                </a:solidFill>
              </a:rPr>
              <a:t>do </a:t>
            </a:r>
            <a:r>
              <a:rPr lang="en-CA" sz="2000" dirty="0" smtClean="0">
                <a:solidFill>
                  <a:srgbClr val="002060"/>
                </a:solidFill>
              </a:rPr>
              <a:t>like flexibility to go their way as well (“peaceful coexistence”)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21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(8)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13/311r1.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22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1567" y="533400"/>
            <a:ext cx="57070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 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13/311r1: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“security indicator element” (4-octets), so as to indicate length of encryption segment following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frames</a:t>
            </a:r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23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0599" y="533400"/>
            <a:ext cx="81089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Use of Existing 802.11-2012 Frame Fragmentation with FILS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Indeed possible, FILS protocol does not use 802.11-2012 frame protection</a:t>
            </a:r>
          </a:p>
          <a:p>
            <a:pPr marL="342900" indent="-342900"/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Doesn’t this cause Denial-of-Service Attacks?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needs to keep state on Auth Request received from STA till moment it receives verdict back from TTP;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state longer, till it received and processed Assoc Request from STA (prior to key confirmation, there is no evidence that STA was indeed alive)</a:t>
            </a: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state till it received and processed Assoc Request from STA (prior to key confirmation, there is no evidence that STA was indeed alive)</a:t>
            </a:r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either FILS scheme, AP needs to keep state till it received and processed message flow #3 (Assoc Request aka key confirmation) from STA.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TTP, time window during which AP needs to keep state may be shorter than if back-end TTP communication required, depending on implementation details.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3468" y="533400"/>
            <a:ext cx="762324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 #1)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 of fragmentation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single STA sending fragmented Auth Request with 3 fragments: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AP: keep 1 record; correspond with up to 1 TTP; perform 1 computation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3 STAs sending short, non-fragmented Auth Request only: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AP: keep 3 records; correspond with up to 3 TTPs; perform 3 computations</a:t>
            </a: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terms of resource consumption, Denial-of-Service attack scales at most linearly with 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 of STAs or with maximum # of fragments in Auth frame.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4996" y="533400"/>
            <a:ext cx="770018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(cont’d, #2)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of authorization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maintain state longer, if ultimate verdict on access based on both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Authentication of STA;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Authorization of STA.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 window to reach authorization decision determines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attack time window.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Hence, beneficial to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 early-on insight into credential validity (e.g., certificate verification so as to know who STA is)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 communicate certificates early-on (in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Resp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helps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get early-on insight into authorization decisions (e.g., by third party)  “aggressive mode” piggy-backing (w/ some stuff 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/Resp.) helps as well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real life, there are limits to time-bounded local resource allocation to handle n STA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join request. Having modest (say, at most three) # fragments does not impact this a lot.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7786</TotalTime>
  <Words>2454</Words>
  <Application>Microsoft Office PowerPoint</Application>
  <PresentationFormat>On-screen Show (4:3)</PresentationFormat>
  <Paragraphs>940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Custom Design</vt:lpstr>
      <vt:lpstr>FILS Handling of Large Objects,  FILS Piggy-Backing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706</cp:revision>
  <cp:lastPrinted>1998-02-10T13:28:06Z</cp:lastPrinted>
  <dcterms:created xsi:type="dcterms:W3CDTF">2011-10-10T06:18:28Z</dcterms:created>
  <dcterms:modified xsi:type="dcterms:W3CDTF">2013-05-13T23:55:32Z</dcterms:modified>
</cp:coreProperties>
</file>