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84" r:id="rId2"/>
  </p:sldMasterIdLst>
  <p:notesMasterIdLst>
    <p:notesMasterId r:id="rId26"/>
  </p:notesMasterIdLst>
  <p:handoutMasterIdLst>
    <p:handoutMasterId r:id="rId27"/>
  </p:handoutMasterIdLst>
  <p:sldIdLst>
    <p:sldId id="417" r:id="rId3"/>
    <p:sldId id="471" r:id="rId4"/>
    <p:sldId id="472" r:id="rId5"/>
    <p:sldId id="474" r:id="rId6"/>
    <p:sldId id="473" r:id="rId7"/>
    <p:sldId id="411" r:id="rId8"/>
    <p:sldId id="475" r:id="rId9"/>
    <p:sldId id="476" r:id="rId10"/>
    <p:sldId id="477" r:id="rId11"/>
    <p:sldId id="482" r:id="rId12"/>
    <p:sldId id="479" r:id="rId13"/>
    <p:sldId id="480" r:id="rId14"/>
    <p:sldId id="484" r:id="rId15"/>
    <p:sldId id="483" r:id="rId16"/>
    <p:sldId id="451" r:id="rId17"/>
    <p:sldId id="462" r:id="rId18"/>
    <p:sldId id="466" r:id="rId19"/>
    <p:sldId id="467" r:id="rId20"/>
    <p:sldId id="468" r:id="rId21"/>
    <p:sldId id="469" r:id="rId22"/>
    <p:sldId id="470" r:id="rId23"/>
    <p:sldId id="486" r:id="rId24"/>
    <p:sldId id="485" r:id="rId25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444" autoAdjust="0"/>
  </p:normalViewPr>
  <p:slideViewPr>
    <p:cSldViewPr>
      <p:cViewPr>
        <p:scale>
          <a:sx n="75" d="100"/>
          <a:sy n="75" d="100"/>
        </p:scale>
        <p:origin x="-186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56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410"/>
    </p:cViewPr>
  </p:sorterViewPr>
  <p:notesViewPr>
    <p:cSldViewPr>
      <p:cViewPr varScale="1">
        <p:scale>
          <a:sx n="48" d="100"/>
          <a:sy n="48" d="100"/>
        </p:scale>
        <p:origin x="-2676" y="-96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6196" y="199841"/>
            <a:ext cx="23612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802.19-09/1243r1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87043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90588" y="9905482"/>
            <a:ext cx="21780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3B50A7B1-F885-41A3-BA2A-F0C1299C4E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6327" y="112306"/>
            <a:ext cx="225497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doc.: IEEE 802.11-1408-r11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137890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October 25, 2011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59482" y="9908983"/>
            <a:ext cx="26718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latin typeface="Times New Roman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448928F9-FA9C-4026-9183-38FA09FD77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589178" y="112306"/>
            <a:ext cx="2842125" cy="230832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latin typeface="Times New Roman" pitchFamily="-65" charset="0"/>
              </a:rPr>
              <a:t>doc.: IEEE </a:t>
            </a:r>
            <a:r>
              <a:rPr lang="en-US" altLang="ja-JP" dirty="0" smtClean="0">
                <a:latin typeface="Times New Roman" pitchFamily="-65" charset="0"/>
              </a:rPr>
              <a:t>802.19-09/1243r1-draft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9622" y="112306"/>
            <a:ext cx="870431" cy="230832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pitchFamily="-65" charset="0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</a:rPr>
              <a:t>Rich Kennedy, Research In Motion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DE2F3C66-9A81-4BE3-8A5A-D6A2CE2B489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 smtClean="0">
              <a:latin typeface="Times New Roman" pitchFamily="-65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A15865-7CFF-44F9-B81A-26EBC14B72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Slide </a:t>
            </a:r>
            <a:fld id="{9A41C9FF-428F-4A49-ADD0-84D872BBA7D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A73CC2F-B557-44EA-BC6D-DBEB1A5BF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>
            <a:lvl1pPr>
              <a:defRPr/>
            </a:lvl1pPr>
          </a:lstStyle>
          <a:p>
            <a:pPr marL="228600" indent="-228600">
              <a:defRPr/>
            </a:pPr>
            <a:r>
              <a:rPr lang="en-US" altLang="ja-JP" dirty="0" smtClean="0"/>
              <a:t>Slide </a:t>
            </a:r>
            <a:fld id="{A0E9736F-34C7-4D92-95A5-7DB6353CE552}" type="slidenum">
              <a:rPr lang="en-US" altLang="ja-JP" smtClean="0"/>
              <a:pPr marL="228600" indent="-228600"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6305E9B-66C5-4B3D-ADEA-476958C13C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444DBE2-331F-4B51-9437-E5C223C48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1E3F839-9B8C-4684-A34B-490A82A348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7E8C7A-A6F6-41AE-9AF9-8965624AE1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 smtClean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 marL="228600" indent="-228600">
              <a:defRPr/>
            </a:pPr>
            <a:r>
              <a:rPr lang="en-US" altLang="ja-JP" dirty="0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EE351E9-5561-4C62-8E9D-432F9D8810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013F18-279C-43D9-A1F6-39635F429C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75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2E7F192-D81A-4BD8-992D-9332D6F26B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72863" y="332601"/>
            <a:ext cx="23726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</a:t>
            </a:r>
            <a:r>
              <a:rPr lang="en-US" altLang="ja-JP" sz="1800" b="1" dirty="0" smtClean="0"/>
              <a:t>11-13-0201-08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14462" cy="276999"/>
          </a:xfrm>
          <a:noFill/>
        </p:spPr>
        <p:txBody>
          <a:bodyPr/>
          <a:lstStyle/>
          <a:p>
            <a:r>
              <a:rPr lang="en-US" altLang="ja-JP" smtClean="0"/>
              <a:t>May 13, 2013</a:t>
            </a:r>
            <a:endParaRPr lang="en-US" altLang="ja-JP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  <a:noFill/>
        </p:spPr>
        <p:txBody>
          <a:bodyPr/>
          <a:lstStyle/>
          <a:p>
            <a:r>
              <a:rPr lang="en-US" altLang="ja-JP" smtClean="0"/>
              <a:t>Rene Struik (Struik Security Consultancy)</a:t>
            </a:r>
            <a:endParaRPr lang="en-US" altLang="ja-JP" dirty="0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60BD0153-3F2F-4281-AC7F-5CDE1370743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65" charset="-128"/>
              </a:rPr>
              <a:t>FILS Handling of Large Objects, </a:t>
            </a:r>
            <a:br>
              <a:rPr lang="en-US" altLang="ja-JP" dirty="0" smtClean="0">
                <a:ea typeface="ＭＳ Ｐゴシック" pitchFamily="-65" charset="-128"/>
              </a:rPr>
            </a:br>
            <a:r>
              <a:rPr lang="en-US" altLang="ja-JP" dirty="0" smtClean="0">
                <a:ea typeface="ＭＳ Ｐゴシック" pitchFamily="-65" charset="-128"/>
              </a:rPr>
              <a:t>FILS Piggy-Backing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ja-JP" sz="2000" dirty="0" smtClean="0">
                <a:ea typeface="ＭＳ Ｐゴシック" pitchFamily="-65" charset="-128"/>
              </a:rPr>
              <a:t>Date:</a:t>
            </a:r>
            <a:r>
              <a:rPr lang="en-US" altLang="ja-JP" sz="2000" b="0" dirty="0" smtClean="0">
                <a:ea typeface="ＭＳ Ｐゴシック" pitchFamily="-65" charset="-128"/>
              </a:rPr>
              <a:t> 2013-05-13 (WORKING DRAFT ONLY!!!)</a:t>
            </a: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143000"/>
                <a:gridCol w="1600200"/>
                <a:gridCol w="1600200"/>
                <a:gridCol w="2057400"/>
                <a:gridCol w="1676400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Name</a:t>
                      </a:r>
                      <a:endParaRPr kumimoji="1" lang="ja-JP" altLang="ja-JP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Company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Address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Phone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email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René Struik</a:t>
                      </a:r>
                      <a:endParaRPr kumimoji="1" lang="ja-JP" altLang="ja-JP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Struik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Security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Consultancy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 ON, 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Canada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USA:  +1 (415) 690-7363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Toronto:  +1 (647) 867-5658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Skype: rstruik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rstruik.ext@gmail.com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011178" y="533400"/>
            <a:ext cx="5267789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Frame Fragmentation – Straw Poll #1 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dirty="0" smtClean="0"/>
              <a:t>Use existing frame fragmentation  mechanism (802.11-2012) to handle frames that</a:t>
            </a:r>
          </a:p>
          <a:p>
            <a:pPr marL="342900" indent="-342900"/>
            <a:r>
              <a:rPr lang="en-CA" sz="2000" dirty="0" smtClean="0"/>
              <a:t>would otherwise not “fit”.</a:t>
            </a:r>
          </a:p>
          <a:p>
            <a:pPr marL="342900" indent="-342900"/>
            <a:endParaRPr lang="en-CA" sz="2000" dirty="0" smtClean="0"/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Yes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No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“Don’t Care”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Need more information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10</a:t>
            </a:fld>
            <a:endParaRPr lang="en-US" altLang="ja-JP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774735" y="533400"/>
            <a:ext cx="5740675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Intra-Frame Fragmentation with FILS (1)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 smtClean="0"/>
              <a:t>Conceptual Object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802.11 Representation as Sequence of Information Elements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pPr>
              <a:lnSpc>
                <a:spcPct val="150000"/>
              </a:lnSpc>
            </a:pPr>
            <a:endParaRPr lang="en-CA" sz="1600" b="1" dirty="0" smtClean="0"/>
          </a:p>
          <a:p>
            <a:pPr>
              <a:lnSpc>
                <a:spcPct val="150000"/>
              </a:lnSpc>
            </a:pPr>
            <a:endParaRPr lang="en-CA" sz="1600" b="1" dirty="0" smtClean="0"/>
          </a:p>
          <a:p>
            <a:r>
              <a:rPr lang="en-CA" sz="1600" b="1" dirty="0" smtClean="0"/>
              <a:t>Conversion mechanism:</a:t>
            </a:r>
          </a:p>
          <a:p>
            <a:pPr>
              <a:buFont typeface="Symbol" pitchFamily="18" charset="2"/>
              <a:buChar char="-"/>
            </a:pPr>
            <a:r>
              <a:rPr lang="en-CA" sz="1600" b="1" dirty="0" smtClean="0"/>
              <a:t> </a:t>
            </a:r>
            <a:r>
              <a:rPr lang="en-CA" sz="1600" dirty="0" smtClean="0"/>
              <a:t>Represent single object/multiple objects within single frame</a:t>
            </a:r>
          </a:p>
          <a:p>
            <a:pPr>
              <a:buFont typeface="Symbol" pitchFamily="18" charset="2"/>
              <a:buChar char="-"/>
            </a:pPr>
            <a:r>
              <a:rPr lang="en-CA" sz="1600" b="1" dirty="0" smtClean="0"/>
              <a:t> </a:t>
            </a:r>
            <a:r>
              <a:rPr lang="en-CA" sz="1600" dirty="0" smtClean="0"/>
              <a:t>Allows recovering of original object from representation</a:t>
            </a:r>
            <a:endParaRPr lang="en-CA" sz="1600" b="1" dirty="0" smtClean="0"/>
          </a:p>
          <a:p>
            <a:pPr>
              <a:buFont typeface="Symbol" pitchFamily="18" charset="2"/>
              <a:buChar char="-"/>
            </a:pPr>
            <a:r>
              <a:rPr lang="en-CA" sz="1600" i="1" dirty="0" smtClean="0"/>
              <a:t> </a:t>
            </a:r>
            <a:r>
              <a:rPr lang="en-CA" sz="1600" dirty="0" smtClean="0"/>
              <a:t>Works also if object spread over multiple frames</a:t>
            </a:r>
            <a:r>
              <a:rPr lang="en-CA" sz="1600" b="1" dirty="0" smtClean="0"/>
              <a:t> </a:t>
            </a:r>
          </a:p>
          <a:p>
            <a:pPr>
              <a:buFont typeface="Symbol" pitchFamily="18" charset="2"/>
              <a:buChar char="-"/>
            </a:pPr>
            <a:r>
              <a:rPr lang="en-CA" sz="1600" b="1" dirty="0" smtClean="0"/>
              <a:t> </a:t>
            </a:r>
            <a:r>
              <a:rPr lang="en-CA" sz="1600" dirty="0" smtClean="0"/>
              <a:t>Allows reconstruction as soon as segments all received </a:t>
            </a:r>
            <a:endParaRPr lang="en-CA" sz="1600" b="1" dirty="0" smtClean="0"/>
          </a:p>
          <a:p>
            <a:pPr>
              <a:lnSpc>
                <a:spcPct val="150000"/>
              </a:lnSpc>
            </a:pPr>
            <a:r>
              <a:rPr lang="en-CA" sz="1600" u="sng" dirty="0" smtClean="0"/>
              <a:t>Note:</a:t>
            </a:r>
            <a:r>
              <a:rPr lang="en-CA" sz="1600" dirty="0" smtClean="0"/>
              <a:t> This allows full flexibility on how one could carry objects within a single and across multiple frames</a:t>
            </a:r>
            <a:endParaRPr lang="en-CA" sz="1600" b="1" u="sng" dirty="0" smtClean="0"/>
          </a:p>
        </p:txBody>
      </p:sp>
      <p:grpSp>
        <p:nvGrpSpPr>
          <p:cNvPr id="3" name="Group 65"/>
          <p:cNvGrpSpPr/>
          <p:nvPr/>
        </p:nvGrpSpPr>
        <p:grpSpPr>
          <a:xfrm>
            <a:off x="914400" y="1524000"/>
            <a:ext cx="5346700" cy="2679700"/>
            <a:chOff x="152400" y="2667000"/>
            <a:chExt cx="5346700" cy="2679700"/>
          </a:xfrm>
        </p:grpSpPr>
        <p:grpSp>
          <p:nvGrpSpPr>
            <p:cNvPr id="4" name="Group 19"/>
            <p:cNvGrpSpPr/>
            <p:nvPr/>
          </p:nvGrpSpPr>
          <p:grpSpPr>
            <a:xfrm>
              <a:off x="152400" y="2667000"/>
              <a:ext cx="5334000" cy="338554"/>
              <a:chOff x="152400" y="2819400"/>
              <a:chExt cx="5334000" cy="338554"/>
            </a:xfrm>
          </p:grpSpPr>
          <p:sp>
            <p:nvSpPr>
              <p:cNvPr id="7" name="Rectangle 6"/>
              <p:cNvSpPr>
                <a:spLocks noChangeArrowheads="1"/>
              </p:cNvSpPr>
              <p:nvPr/>
            </p:nvSpPr>
            <p:spPr bwMode="auto">
              <a:xfrm>
                <a:off x="1600200" y="2819400"/>
                <a:ext cx="38862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                  Body</a:t>
                </a:r>
                <a:endParaRPr lang="en-CA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52400" y="2819400"/>
                <a:ext cx="1847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1600" dirty="0"/>
              </a:p>
            </p:txBody>
          </p:sp>
        </p:grpSp>
        <p:sp>
          <p:nvSpPr>
            <p:cNvPr id="13" name="Rectangle 6"/>
            <p:cNvSpPr>
              <a:spLocks noChangeArrowheads="1"/>
            </p:cNvSpPr>
            <p:nvPr/>
          </p:nvSpPr>
          <p:spPr bwMode="auto">
            <a:xfrm>
              <a:off x="927100" y="3962400"/>
              <a:ext cx="678352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b="1" dirty="0" smtClean="0"/>
                <a:t>255</a:t>
              </a:r>
              <a:endParaRPr lang="en-CA" b="1" dirty="0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600200" y="3962400"/>
              <a:ext cx="15240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Body</a:t>
              </a:r>
              <a:r>
                <a:rPr lang="en-CA" baseline="-25000" dirty="0" smtClean="0"/>
                <a:t>1</a:t>
              </a:r>
              <a:endParaRPr lang="en-CA" dirty="0"/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>
              <a:off x="1600200" y="39624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4724400" y="2667000"/>
              <a:ext cx="0" cy="2667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3124200" y="2667000"/>
              <a:ext cx="0" cy="2667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4724400" y="5041900"/>
              <a:ext cx="7747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Body</a:t>
              </a:r>
              <a:r>
                <a:rPr lang="en-CA" baseline="-25000" dirty="0" smtClean="0"/>
                <a:t>3</a:t>
              </a:r>
              <a:endParaRPr lang="en-CA" dirty="0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3124200" y="4495800"/>
              <a:ext cx="16002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Body</a:t>
              </a:r>
              <a:r>
                <a:rPr lang="en-CA" baseline="-25000" dirty="0" smtClean="0"/>
                <a:t>2</a:t>
              </a:r>
              <a:endParaRPr lang="en-CA" dirty="0"/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3124200" y="3962400"/>
              <a:ext cx="2362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3124200" y="4267200"/>
              <a:ext cx="2362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4992928" y="2667000"/>
              <a:ext cx="1847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en-CA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249728" y="2667000"/>
              <a:ext cx="1847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endParaRPr lang="en-CA" dirty="0"/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>
              <a:off x="1600200" y="5334000"/>
              <a:ext cx="3124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>
              <a:off x="1600200" y="5029200"/>
              <a:ext cx="3124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>
              <a:off x="1600200" y="4495800"/>
              <a:ext cx="388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1600200" y="4800600"/>
              <a:ext cx="388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5486400" y="2819400"/>
              <a:ext cx="0" cy="2514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flipH="1">
              <a:off x="260498" y="3962400"/>
              <a:ext cx="6202" cy="1371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1600200" y="2819400"/>
              <a:ext cx="0" cy="2514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flipH="1">
              <a:off x="935341" y="3962400"/>
              <a:ext cx="4459" cy="1371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152400" y="44958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50" name="Rectangle 6"/>
          <p:cNvSpPr>
            <a:spLocks noChangeArrowheads="1"/>
          </p:cNvSpPr>
          <p:nvPr/>
        </p:nvSpPr>
        <p:spPr bwMode="auto">
          <a:xfrm>
            <a:off x="1685925" y="3352800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 dirty="0" smtClean="0"/>
              <a:t>255</a:t>
            </a:r>
            <a:endParaRPr lang="en-CA" b="1" dirty="0"/>
          </a:p>
        </p:txBody>
      </p:sp>
      <p:sp>
        <p:nvSpPr>
          <p:cNvPr id="51" name="Rectangle 6"/>
          <p:cNvSpPr>
            <a:spLocks noChangeArrowheads="1"/>
          </p:cNvSpPr>
          <p:nvPr/>
        </p:nvSpPr>
        <p:spPr bwMode="auto">
          <a:xfrm>
            <a:off x="1685925" y="3895725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 dirty="0" smtClean="0"/>
              <a:t>77</a:t>
            </a:r>
            <a:endParaRPr lang="en-CA" b="1" dirty="0"/>
          </a:p>
        </p:txBody>
      </p:sp>
      <p:sp>
        <p:nvSpPr>
          <p:cNvPr id="66" name="Rectangle 6"/>
          <p:cNvSpPr>
            <a:spLocks noChangeArrowheads="1"/>
          </p:cNvSpPr>
          <p:nvPr/>
        </p:nvSpPr>
        <p:spPr bwMode="auto">
          <a:xfrm>
            <a:off x="1020007" y="2819400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176</a:t>
            </a:r>
            <a:endParaRPr lang="en-CA" dirty="0"/>
          </a:p>
        </p:txBody>
      </p:sp>
      <p:sp>
        <p:nvSpPr>
          <p:cNvPr id="67" name="Rectangle 6"/>
          <p:cNvSpPr>
            <a:spLocks noChangeArrowheads="1"/>
          </p:cNvSpPr>
          <p:nvPr/>
        </p:nvSpPr>
        <p:spPr bwMode="auto">
          <a:xfrm>
            <a:off x="1016703" y="3349978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176</a:t>
            </a:r>
            <a:endParaRPr lang="en-CA" dirty="0"/>
          </a:p>
        </p:txBody>
      </p:sp>
      <p:sp>
        <p:nvSpPr>
          <p:cNvPr id="68" name="Rectangle 6"/>
          <p:cNvSpPr>
            <a:spLocks noChangeArrowheads="1"/>
          </p:cNvSpPr>
          <p:nvPr/>
        </p:nvSpPr>
        <p:spPr bwMode="auto">
          <a:xfrm>
            <a:off x="1019391" y="3899347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176</a:t>
            </a:r>
            <a:endParaRPr lang="en-CA" dirty="0"/>
          </a:p>
        </p:txBody>
      </p:sp>
      <p:sp>
        <p:nvSpPr>
          <p:cNvPr id="69" name="TextBox 68"/>
          <p:cNvSpPr txBox="1"/>
          <p:nvPr/>
        </p:nvSpPr>
        <p:spPr>
          <a:xfrm>
            <a:off x="381000" y="28194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1</a:t>
            </a:r>
            <a:endParaRPr lang="en-US" sz="1600" dirty="0"/>
          </a:p>
        </p:txBody>
      </p:sp>
      <p:sp>
        <p:nvSpPr>
          <p:cNvPr id="70" name="TextBox 69"/>
          <p:cNvSpPr txBox="1"/>
          <p:nvPr/>
        </p:nvSpPr>
        <p:spPr>
          <a:xfrm>
            <a:off x="381000" y="33528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2</a:t>
            </a:r>
            <a:endParaRPr lang="en-US" sz="1600" dirty="0"/>
          </a:p>
        </p:txBody>
      </p:sp>
      <p:sp>
        <p:nvSpPr>
          <p:cNvPr id="71" name="TextBox 70"/>
          <p:cNvSpPr txBox="1"/>
          <p:nvPr/>
        </p:nvSpPr>
        <p:spPr>
          <a:xfrm>
            <a:off x="381000" y="38862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3</a:t>
            </a:r>
            <a:endParaRPr lang="en-US" sz="1600" dirty="0"/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2362200" y="4495800"/>
            <a:ext cx="1524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3886200" y="4495800"/>
            <a:ext cx="1600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>
            <a:off x="5486400" y="4495800"/>
            <a:ext cx="838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1219200" y="41910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1905000" y="41910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2971056" y="4191000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255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4495056" y="4191000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255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5676528" y="4191000"/>
            <a:ext cx="3385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77</a:t>
            </a:r>
            <a:endParaRPr lang="en-US" dirty="0"/>
          </a:p>
        </p:txBody>
      </p:sp>
      <p:cxnSp>
        <p:nvCxnSpPr>
          <p:cNvPr id="73" name="Straight Arrow Connector 72"/>
          <p:cNvCxnSpPr/>
          <p:nvPr/>
        </p:nvCxnSpPr>
        <p:spPr bwMode="auto">
          <a:xfrm>
            <a:off x="2362200" y="1371600"/>
            <a:ext cx="3886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4191000" y="1066800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587</a:t>
            </a:r>
            <a:endParaRPr lang="en-US" dirty="0"/>
          </a:p>
        </p:txBody>
      </p:sp>
      <p:sp>
        <p:nvSpPr>
          <p:cNvPr id="78" name="Right Brace 77"/>
          <p:cNvSpPr/>
          <p:nvPr/>
        </p:nvSpPr>
        <p:spPr bwMode="auto">
          <a:xfrm>
            <a:off x="6324600" y="1143000"/>
            <a:ext cx="228600" cy="12192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9" name="Right Brace 78"/>
          <p:cNvSpPr/>
          <p:nvPr/>
        </p:nvSpPr>
        <p:spPr bwMode="auto">
          <a:xfrm>
            <a:off x="6400800" y="2590800"/>
            <a:ext cx="152400" cy="16764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629400" y="990600"/>
            <a:ext cx="2743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Foreign object:</a:t>
            </a:r>
          </a:p>
          <a:p>
            <a:pPr>
              <a:buFont typeface="Symbol" pitchFamily="18" charset="2"/>
              <a:buChar char="-"/>
            </a:pPr>
            <a:r>
              <a:rPr lang="en-US" sz="1600" dirty="0" smtClean="0"/>
              <a:t> may live outside 802.11</a:t>
            </a:r>
          </a:p>
          <a:p>
            <a:pPr>
              <a:buFont typeface="Symbol" pitchFamily="18" charset="2"/>
              <a:buChar char="-"/>
            </a:pPr>
            <a:r>
              <a:rPr lang="en-US" sz="1600" dirty="0" smtClean="0"/>
              <a:t> syntax/semantics unknown</a:t>
            </a:r>
          </a:p>
          <a:p>
            <a:pPr>
              <a:buFont typeface="Symbol" pitchFamily="18" charset="2"/>
              <a:buChar char="-"/>
            </a:pPr>
            <a:r>
              <a:rPr lang="en-US" sz="1600" dirty="0" smtClean="0"/>
              <a:t>to 802.11</a:t>
            </a:r>
          </a:p>
          <a:p>
            <a:r>
              <a:rPr lang="en-US" sz="1600" dirty="0" smtClean="0">
                <a:solidFill>
                  <a:schemeClr val="accent2"/>
                </a:solidFill>
              </a:rPr>
              <a:t>e.g., DHCP, Higher Layer, IP</a:t>
            </a:r>
          </a:p>
          <a:p>
            <a:r>
              <a:rPr lang="en-US" sz="1600" u="sng" dirty="0" smtClean="0"/>
              <a:t>Large object:</a:t>
            </a:r>
          </a:p>
          <a:p>
            <a:pPr>
              <a:buFont typeface="Symbol" pitchFamily="18" charset="2"/>
              <a:buChar char="-"/>
            </a:pPr>
            <a:r>
              <a:rPr lang="en-US" sz="1600" u="sng" dirty="0" smtClean="0"/>
              <a:t> </a:t>
            </a:r>
            <a:r>
              <a:rPr lang="en-US" sz="1600" dirty="0" smtClean="0"/>
              <a:t>may not fit within single IE</a:t>
            </a:r>
          </a:p>
          <a:p>
            <a:r>
              <a:rPr lang="en-US" sz="1600" dirty="0" smtClean="0">
                <a:solidFill>
                  <a:schemeClr val="accent2"/>
                </a:solidFill>
              </a:rPr>
              <a:t>e.g., Certificate chain</a:t>
            </a:r>
          </a:p>
          <a:p>
            <a:endParaRPr lang="en-US" sz="1600" dirty="0" smtClean="0">
              <a:solidFill>
                <a:schemeClr val="accent2"/>
              </a:solidFill>
            </a:endParaRPr>
          </a:p>
          <a:p>
            <a:endParaRPr lang="en-US" sz="1600" dirty="0" smtClean="0">
              <a:solidFill>
                <a:schemeClr val="accent2"/>
              </a:solidFill>
            </a:endParaRPr>
          </a:p>
          <a:p>
            <a:endParaRPr lang="en-US" sz="1600" dirty="0" smtClean="0">
              <a:solidFill>
                <a:schemeClr val="accent2"/>
              </a:solidFill>
            </a:endParaRPr>
          </a:p>
          <a:p>
            <a:r>
              <a:rPr lang="en-US" sz="1600" dirty="0" smtClean="0"/>
              <a:t>Represent as ordered </a:t>
            </a:r>
          </a:p>
          <a:p>
            <a:r>
              <a:rPr lang="en-US" sz="1600" dirty="0" smtClean="0"/>
              <a:t>sequence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smtClean="0"/>
              <a:t>of IEs</a:t>
            </a:r>
          </a:p>
          <a:p>
            <a:pPr>
              <a:buFont typeface="Symbol" pitchFamily="18" charset="2"/>
              <a:buChar char="-"/>
            </a:pPr>
            <a:r>
              <a:rPr lang="en-US" sz="1600" dirty="0" smtClean="0"/>
              <a:t> “piggy-backing” possible</a:t>
            </a:r>
          </a:p>
          <a:p>
            <a:pPr>
              <a:buFont typeface="Symbol" pitchFamily="18" charset="2"/>
              <a:buChar char="-"/>
            </a:pPr>
            <a:r>
              <a:rPr lang="en-US" sz="1600" dirty="0" smtClean="0"/>
              <a:t> “squeezing” large objects</a:t>
            </a:r>
          </a:p>
          <a:p>
            <a:r>
              <a:rPr lang="en-US" sz="1600" dirty="0" smtClean="0"/>
              <a:t>     into frame possible</a:t>
            </a:r>
          </a:p>
          <a:p>
            <a:pPr>
              <a:buFont typeface="Symbol" pitchFamily="18" charset="2"/>
              <a:buChar char="-"/>
            </a:pPr>
            <a:r>
              <a:rPr lang="en-US" sz="1600" dirty="0" smtClean="0"/>
              <a:t>  “spreading” large objects</a:t>
            </a:r>
          </a:p>
          <a:p>
            <a:r>
              <a:rPr lang="en-US" sz="1600" dirty="0" smtClean="0"/>
              <a:t>     over several frames too… </a:t>
            </a:r>
          </a:p>
          <a:p>
            <a:r>
              <a:rPr lang="en-US" sz="1600" dirty="0" smtClean="0">
                <a:solidFill>
                  <a:srgbClr val="0070C0"/>
                </a:solidFill>
              </a:rPr>
              <a:t>Requires </a:t>
            </a:r>
            <a:r>
              <a:rPr lang="en-US" sz="1600" u="sng" dirty="0" smtClean="0">
                <a:solidFill>
                  <a:srgbClr val="0070C0"/>
                </a:solidFill>
              </a:rPr>
              <a:t>one</a:t>
            </a:r>
            <a:r>
              <a:rPr lang="en-US" sz="1600" dirty="0" smtClean="0">
                <a:solidFill>
                  <a:srgbClr val="0070C0"/>
                </a:solidFill>
              </a:rPr>
              <a:t> new IE</a:t>
            </a:r>
          </a:p>
          <a:p>
            <a:endParaRPr lang="en-US" sz="1600" dirty="0"/>
          </a:p>
        </p:txBody>
      </p:sp>
      <p:sp>
        <p:nvSpPr>
          <p:cNvPr id="81" name="Down Arrow 80"/>
          <p:cNvSpPr/>
          <p:nvPr/>
        </p:nvSpPr>
        <p:spPr bwMode="auto">
          <a:xfrm>
            <a:off x="7543800" y="3048000"/>
            <a:ext cx="304800" cy="457200"/>
          </a:xfrm>
          <a:prstGeom prst="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Slide Number Placeholder 5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11</a:t>
            </a:fld>
            <a:endParaRPr lang="en-US" altLang="ja-JP" dirty="0"/>
          </a:p>
        </p:txBody>
      </p:sp>
      <p:sp>
        <p:nvSpPr>
          <p:cNvPr id="59" name="Footer Placeholder 5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774735" y="533400"/>
            <a:ext cx="5740675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Intra-Frame Fragmentation with FILS (2)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296400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 smtClean="0"/>
              <a:t>Conceptual Object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802.11 Representation as Sequence of Information Elements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pPr>
              <a:lnSpc>
                <a:spcPct val="150000"/>
              </a:lnSpc>
            </a:pPr>
            <a:endParaRPr lang="en-CA" sz="1600" b="1" dirty="0" smtClean="0"/>
          </a:p>
          <a:p>
            <a:pPr>
              <a:lnSpc>
                <a:spcPct val="150000"/>
              </a:lnSpc>
            </a:pPr>
            <a:endParaRPr lang="en-CA" sz="1600" b="1" dirty="0" smtClean="0"/>
          </a:p>
          <a:p>
            <a:endParaRPr lang="en-CA" sz="1600" b="1" dirty="0" smtClean="0"/>
          </a:p>
          <a:p>
            <a:r>
              <a:rPr lang="en-CA" sz="1600" b="1" dirty="0" smtClean="0"/>
              <a:t>How to recover objects?</a:t>
            </a:r>
          </a:p>
          <a:p>
            <a:pPr>
              <a:buFont typeface="Symbol" pitchFamily="18" charset="2"/>
              <a:buChar char="-"/>
            </a:pPr>
            <a:r>
              <a:rPr lang="en-CA" sz="1600" b="1" dirty="0" smtClean="0"/>
              <a:t> </a:t>
            </a:r>
            <a:r>
              <a:rPr lang="en-CA" sz="1600" dirty="0" smtClean="0"/>
              <a:t>Within single frame: separator symbol (‘</a:t>
            </a:r>
            <a:r>
              <a:rPr lang="en-CA" sz="1600" dirty="0" smtClean="0">
                <a:sym typeface="Symbol"/>
              </a:rPr>
              <a:t>’) allows unique recovery of multiple objects</a:t>
            </a:r>
            <a:endParaRPr lang="en-CA" sz="1600" dirty="0" smtClean="0"/>
          </a:p>
          <a:p>
            <a:pPr>
              <a:buFont typeface="Symbol" pitchFamily="18" charset="2"/>
              <a:buChar char="-"/>
            </a:pPr>
            <a:r>
              <a:rPr lang="en-CA" sz="1600" b="1" dirty="0" smtClean="0"/>
              <a:t> </a:t>
            </a:r>
            <a:r>
              <a:rPr lang="en-CA" sz="1600" dirty="0" smtClean="0"/>
              <a:t>Object spread over multiple frames: parse till ‘</a:t>
            </a:r>
            <a:r>
              <a:rPr lang="en-CA" sz="1600" dirty="0" smtClean="0">
                <a:sym typeface="Symbol"/>
              </a:rPr>
              <a:t>’-symbol found (assuming only one object to spread across) </a:t>
            </a:r>
            <a:endParaRPr lang="en-CA" sz="1600" b="1" dirty="0" smtClean="0"/>
          </a:p>
          <a:p>
            <a:r>
              <a:rPr lang="en-CA" sz="1600" u="sng" dirty="0" smtClean="0"/>
              <a:t>Note: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Up to implementation to partition to one’s needs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Representation with multiple ‘</a:t>
            </a:r>
            <a:r>
              <a:rPr lang="en-CA" sz="1600" dirty="0" smtClean="0">
                <a:sym typeface="Symbol"/>
              </a:rPr>
              <a:t>’-symbols in the end possible (“padding”) </a:t>
            </a:r>
            <a:endParaRPr lang="en-CA" sz="1600" dirty="0" smtClean="0"/>
          </a:p>
          <a:p>
            <a:r>
              <a:rPr lang="en-CA" sz="1600" u="sng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3" name="Group 65"/>
          <p:cNvGrpSpPr/>
          <p:nvPr/>
        </p:nvGrpSpPr>
        <p:grpSpPr>
          <a:xfrm>
            <a:off x="914400" y="1524000"/>
            <a:ext cx="5346700" cy="2910435"/>
            <a:chOff x="152400" y="2667000"/>
            <a:chExt cx="5346700" cy="2910435"/>
          </a:xfrm>
        </p:grpSpPr>
        <p:grpSp>
          <p:nvGrpSpPr>
            <p:cNvPr id="4" name="Group 19"/>
            <p:cNvGrpSpPr/>
            <p:nvPr/>
          </p:nvGrpSpPr>
          <p:grpSpPr>
            <a:xfrm>
              <a:off x="152400" y="2667000"/>
              <a:ext cx="5334000" cy="338554"/>
              <a:chOff x="152400" y="2819400"/>
              <a:chExt cx="5334000" cy="338554"/>
            </a:xfrm>
          </p:grpSpPr>
          <p:sp>
            <p:nvSpPr>
              <p:cNvPr id="7" name="Rectangle 6"/>
              <p:cNvSpPr>
                <a:spLocks noChangeArrowheads="1"/>
              </p:cNvSpPr>
              <p:nvPr/>
            </p:nvSpPr>
            <p:spPr bwMode="auto">
              <a:xfrm>
                <a:off x="1600200" y="2819400"/>
                <a:ext cx="38862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                  Body</a:t>
                </a:r>
                <a:endParaRPr lang="en-CA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52400" y="2819400"/>
                <a:ext cx="1847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1600" dirty="0"/>
              </a:p>
            </p:txBody>
          </p:sp>
        </p:grpSp>
        <p:sp>
          <p:nvSpPr>
            <p:cNvPr id="13" name="Rectangle 6"/>
            <p:cNvSpPr>
              <a:spLocks noChangeArrowheads="1"/>
            </p:cNvSpPr>
            <p:nvPr/>
          </p:nvSpPr>
          <p:spPr bwMode="auto">
            <a:xfrm>
              <a:off x="927100" y="3962400"/>
              <a:ext cx="678352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b="1" dirty="0" smtClean="0"/>
                <a:t>255</a:t>
              </a:r>
              <a:endParaRPr lang="en-CA" b="1" dirty="0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600200" y="3962400"/>
              <a:ext cx="15240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Body</a:t>
              </a:r>
              <a:r>
                <a:rPr lang="en-CA" baseline="-25000" dirty="0" smtClean="0"/>
                <a:t>1</a:t>
              </a:r>
              <a:endParaRPr lang="en-CA" dirty="0"/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>
              <a:off x="1600200" y="39624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4724400" y="2667000"/>
              <a:ext cx="0" cy="2667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3124200" y="2667000"/>
              <a:ext cx="0" cy="2667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4724400" y="5041900"/>
              <a:ext cx="7747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Body</a:t>
              </a:r>
              <a:r>
                <a:rPr lang="en-CA" baseline="-25000" dirty="0" smtClean="0"/>
                <a:t>3</a:t>
              </a:r>
              <a:endParaRPr lang="en-CA" dirty="0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3124200" y="4495800"/>
              <a:ext cx="16002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Body</a:t>
              </a:r>
              <a:r>
                <a:rPr lang="en-CA" baseline="-25000" dirty="0" smtClean="0"/>
                <a:t>2</a:t>
              </a:r>
              <a:endParaRPr lang="en-CA" dirty="0"/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3124200" y="3962400"/>
              <a:ext cx="2362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3124200" y="4267200"/>
              <a:ext cx="2362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4992928" y="2667000"/>
              <a:ext cx="1847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en-CA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249728" y="2667000"/>
              <a:ext cx="1847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endParaRPr lang="en-CA" dirty="0"/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>
              <a:off x="1600200" y="5334000"/>
              <a:ext cx="3124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>
              <a:off x="1600200" y="5029200"/>
              <a:ext cx="3124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>
              <a:off x="1600200" y="4495800"/>
              <a:ext cx="388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1600200" y="4800600"/>
              <a:ext cx="388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5486400" y="2819400"/>
              <a:ext cx="0" cy="2514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flipH="1">
              <a:off x="265688" y="3962400"/>
              <a:ext cx="1012" cy="161503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1600200" y="2819400"/>
              <a:ext cx="0" cy="2743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flipH="1">
              <a:off x="937327" y="3962400"/>
              <a:ext cx="2475" cy="160694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152400" y="44958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50" name="Rectangle 6"/>
          <p:cNvSpPr>
            <a:spLocks noChangeArrowheads="1"/>
          </p:cNvSpPr>
          <p:nvPr/>
        </p:nvSpPr>
        <p:spPr bwMode="auto">
          <a:xfrm>
            <a:off x="1685925" y="3352800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 dirty="0" smtClean="0"/>
              <a:t>255</a:t>
            </a:r>
            <a:endParaRPr lang="en-CA" b="1" dirty="0"/>
          </a:p>
        </p:txBody>
      </p:sp>
      <p:sp>
        <p:nvSpPr>
          <p:cNvPr id="51" name="Rectangle 6"/>
          <p:cNvSpPr>
            <a:spLocks noChangeArrowheads="1"/>
          </p:cNvSpPr>
          <p:nvPr/>
        </p:nvSpPr>
        <p:spPr bwMode="auto">
          <a:xfrm>
            <a:off x="1685925" y="3895725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 dirty="0" smtClean="0"/>
              <a:t>77</a:t>
            </a:r>
            <a:endParaRPr lang="en-CA" b="1" dirty="0"/>
          </a:p>
        </p:txBody>
      </p:sp>
      <p:sp>
        <p:nvSpPr>
          <p:cNvPr id="66" name="Rectangle 6"/>
          <p:cNvSpPr>
            <a:spLocks noChangeArrowheads="1"/>
          </p:cNvSpPr>
          <p:nvPr/>
        </p:nvSpPr>
        <p:spPr bwMode="auto">
          <a:xfrm>
            <a:off x="1020007" y="2819400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176</a:t>
            </a:r>
            <a:endParaRPr lang="en-CA" dirty="0"/>
          </a:p>
        </p:txBody>
      </p:sp>
      <p:sp>
        <p:nvSpPr>
          <p:cNvPr id="67" name="Rectangle 6"/>
          <p:cNvSpPr>
            <a:spLocks noChangeArrowheads="1"/>
          </p:cNvSpPr>
          <p:nvPr/>
        </p:nvSpPr>
        <p:spPr bwMode="auto">
          <a:xfrm>
            <a:off x="1016703" y="3349978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176</a:t>
            </a:r>
            <a:endParaRPr lang="en-CA" dirty="0"/>
          </a:p>
        </p:txBody>
      </p:sp>
      <p:sp>
        <p:nvSpPr>
          <p:cNvPr id="68" name="Rectangle 6"/>
          <p:cNvSpPr>
            <a:spLocks noChangeArrowheads="1"/>
          </p:cNvSpPr>
          <p:nvPr/>
        </p:nvSpPr>
        <p:spPr bwMode="auto">
          <a:xfrm>
            <a:off x="1019391" y="3899347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176</a:t>
            </a:r>
            <a:endParaRPr lang="en-CA" dirty="0"/>
          </a:p>
        </p:txBody>
      </p:sp>
      <p:sp>
        <p:nvSpPr>
          <p:cNvPr id="69" name="TextBox 68"/>
          <p:cNvSpPr txBox="1"/>
          <p:nvPr/>
        </p:nvSpPr>
        <p:spPr>
          <a:xfrm>
            <a:off x="381000" y="28194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1</a:t>
            </a:r>
            <a:endParaRPr lang="en-US" sz="1600" dirty="0"/>
          </a:p>
        </p:txBody>
      </p:sp>
      <p:sp>
        <p:nvSpPr>
          <p:cNvPr id="70" name="TextBox 69"/>
          <p:cNvSpPr txBox="1"/>
          <p:nvPr/>
        </p:nvSpPr>
        <p:spPr>
          <a:xfrm>
            <a:off x="381000" y="33528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2</a:t>
            </a:r>
            <a:endParaRPr lang="en-US" sz="1600" dirty="0"/>
          </a:p>
        </p:txBody>
      </p:sp>
      <p:sp>
        <p:nvSpPr>
          <p:cNvPr id="71" name="TextBox 70"/>
          <p:cNvSpPr txBox="1"/>
          <p:nvPr/>
        </p:nvSpPr>
        <p:spPr>
          <a:xfrm>
            <a:off x="381000" y="38862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3</a:t>
            </a:r>
            <a:endParaRPr lang="en-US" sz="1600" dirty="0"/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2324472" y="5029200"/>
            <a:ext cx="1524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3848472" y="5029200"/>
            <a:ext cx="1600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>
            <a:off x="5448672" y="5029200"/>
            <a:ext cx="838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1181472" y="47244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1867272" y="47244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2933328" y="4724400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250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4457328" y="4724400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255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5638800" y="4724400"/>
            <a:ext cx="3385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77</a:t>
            </a:r>
            <a:endParaRPr lang="en-US" dirty="0"/>
          </a:p>
        </p:txBody>
      </p:sp>
      <p:cxnSp>
        <p:nvCxnSpPr>
          <p:cNvPr id="73" name="Straight Arrow Connector 72"/>
          <p:cNvCxnSpPr/>
          <p:nvPr/>
        </p:nvCxnSpPr>
        <p:spPr bwMode="auto">
          <a:xfrm>
            <a:off x="2362200" y="1371600"/>
            <a:ext cx="3886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4191000" y="1066800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587</a:t>
            </a:r>
            <a:endParaRPr lang="en-US" dirty="0"/>
          </a:p>
        </p:txBody>
      </p:sp>
      <p:sp>
        <p:nvSpPr>
          <p:cNvPr id="54" name="Rectangle 6"/>
          <p:cNvSpPr>
            <a:spLocks noChangeArrowheads="1"/>
          </p:cNvSpPr>
          <p:nvPr/>
        </p:nvSpPr>
        <p:spPr bwMode="auto">
          <a:xfrm>
            <a:off x="1685925" y="4429125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 dirty="0" smtClean="0"/>
              <a:t>0</a:t>
            </a:r>
            <a:endParaRPr lang="en-CA" b="1" dirty="0"/>
          </a:p>
        </p:txBody>
      </p:sp>
      <p:sp>
        <p:nvSpPr>
          <p:cNvPr id="59" name="Rectangle 6"/>
          <p:cNvSpPr>
            <a:spLocks noChangeArrowheads="1"/>
          </p:cNvSpPr>
          <p:nvPr/>
        </p:nvSpPr>
        <p:spPr bwMode="auto">
          <a:xfrm>
            <a:off x="1019391" y="4432747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176</a:t>
            </a:r>
            <a:endParaRPr lang="en-CA" dirty="0"/>
          </a:p>
        </p:txBody>
      </p:sp>
      <p:sp>
        <p:nvSpPr>
          <p:cNvPr id="72" name="TextBox 71"/>
          <p:cNvSpPr txBox="1"/>
          <p:nvPr/>
        </p:nvSpPr>
        <p:spPr>
          <a:xfrm>
            <a:off x="381000" y="44196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4</a:t>
            </a:r>
            <a:endParaRPr lang="en-US" sz="1600" dirty="0"/>
          </a:p>
        </p:txBody>
      </p:sp>
      <p:cxnSp>
        <p:nvCxnSpPr>
          <p:cNvPr id="87" name="Straight Arrow Connector 86"/>
          <p:cNvCxnSpPr/>
          <p:nvPr/>
        </p:nvCxnSpPr>
        <p:spPr bwMode="auto">
          <a:xfrm>
            <a:off x="6324600" y="4572000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8" name="Rectangle 87"/>
          <p:cNvSpPr/>
          <p:nvPr/>
        </p:nvSpPr>
        <p:spPr bwMode="auto">
          <a:xfrm>
            <a:off x="6768947" y="4332383"/>
            <a:ext cx="22860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CA" sz="1600" dirty="0" smtClean="0"/>
              <a:t>end-of-object indicator (‘</a:t>
            </a:r>
            <a:r>
              <a:rPr lang="en-CA" sz="1600" dirty="0" smtClean="0">
                <a:sym typeface="Symbol"/>
              </a:rPr>
              <a:t>’,  EOF, etc.) </a:t>
            </a:r>
            <a:r>
              <a:rPr lang="en-CA" sz="1600" dirty="0" smtClean="0"/>
              <a:t>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ight Brace 88"/>
          <p:cNvSpPr/>
          <p:nvPr/>
        </p:nvSpPr>
        <p:spPr bwMode="auto">
          <a:xfrm>
            <a:off x="6400800" y="2590800"/>
            <a:ext cx="152400" cy="16764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6705600" y="3124200"/>
            <a:ext cx="22860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CA" sz="1600" dirty="0" smtClean="0"/>
              <a:t>object “segments” (in order)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Slide Number Placeholder 7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12</a:t>
            </a:fld>
            <a:endParaRPr lang="en-US" altLang="ja-JP" dirty="0"/>
          </a:p>
        </p:txBody>
      </p:sp>
      <p:sp>
        <p:nvSpPr>
          <p:cNvPr id="76" name="Footer Placeholder 7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774735" y="533400"/>
            <a:ext cx="5740675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Intra-Frame Fragmentation with FILS (3)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296400" cy="11049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i="1" dirty="0" smtClean="0"/>
              <a:t>Applications:</a:t>
            </a:r>
          </a:p>
          <a:p>
            <a:pPr>
              <a:buFont typeface="Wingdings" pitchFamily="2" charset="2"/>
              <a:buChar char="§"/>
            </a:pPr>
            <a:r>
              <a:rPr lang="en-CA" sz="2000" i="1" dirty="0" smtClean="0"/>
              <a:t> </a:t>
            </a:r>
            <a:r>
              <a:rPr lang="en-US" sz="2000" u="sng" dirty="0" smtClean="0"/>
              <a:t>Foreign object:</a:t>
            </a:r>
          </a:p>
          <a:p>
            <a:pPr>
              <a:buFont typeface="Symbol" pitchFamily="18" charset="2"/>
              <a:buChar char="-"/>
            </a:pPr>
            <a:r>
              <a:rPr lang="en-US" sz="2000" dirty="0" smtClean="0"/>
              <a:t> may live outside 802.11</a:t>
            </a:r>
          </a:p>
          <a:p>
            <a:pPr>
              <a:buFont typeface="Symbol" pitchFamily="18" charset="2"/>
              <a:buChar char="-"/>
            </a:pPr>
            <a:r>
              <a:rPr lang="en-US" sz="2000" dirty="0" smtClean="0"/>
              <a:t> syntax/semantics unknown to 802.11</a:t>
            </a:r>
          </a:p>
          <a:p>
            <a:r>
              <a:rPr lang="en-US" sz="2000" dirty="0" smtClean="0">
                <a:solidFill>
                  <a:schemeClr val="accent2"/>
                </a:solidFill>
              </a:rPr>
              <a:t>e.g., DHCP, Higher Layer, IP (cf. D0.5, Section 8.4.2.186)</a:t>
            </a:r>
          </a:p>
          <a:p>
            <a:pPr>
              <a:buFont typeface="Wingdings" pitchFamily="2" charset="2"/>
              <a:buChar char="§"/>
            </a:pPr>
            <a:r>
              <a:rPr lang="en-US" sz="2000" u="sng" dirty="0" smtClean="0"/>
              <a:t> Large object:</a:t>
            </a:r>
          </a:p>
          <a:p>
            <a:pPr>
              <a:buFont typeface="Symbol" pitchFamily="18" charset="2"/>
              <a:buChar char="-"/>
            </a:pPr>
            <a:r>
              <a:rPr lang="en-US" sz="2000" u="sng" dirty="0" smtClean="0"/>
              <a:t> </a:t>
            </a:r>
            <a:r>
              <a:rPr lang="en-US" sz="2000" dirty="0" smtClean="0"/>
              <a:t>may not fit within single IE</a:t>
            </a:r>
          </a:p>
          <a:p>
            <a:r>
              <a:rPr lang="en-US" sz="2000" dirty="0" smtClean="0">
                <a:solidFill>
                  <a:schemeClr val="accent2"/>
                </a:solidFill>
              </a:rPr>
              <a:t>e.g., Certificate, certificate chain (“super-sized” public key IE, D0.5, 8.4.2.183)</a:t>
            </a:r>
            <a:r>
              <a:rPr lang="en-US" sz="2000" dirty="0" smtClean="0"/>
              <a:t> </a:t>
            </a:r>
          </a:p>
          <a:p>
            <a:endParaRPr lang="en-US" sz="2000" dirty="0" smtClean="0"/>
          </a:p>
          <a:p>
            <a:r>
              <a:rPr lang="en-US" sz="2000" dirty="0" smtClean="0"/>
              <a:t>Construct allows more than one foreign object/large object in single frame</a:t>
            </a:r>
          </a:p>
          <a:p>
            <a:endParaRPr lang="en-US" sz="2000" dirty="0" smtClean="0"/>
          </a:p>
          <a:p>
            <a:r>
              <a:rPr lang="en-US" sz="2000" dirty="0" smtClean="0"/>
              <a:t>Lots of flexibility in reducing likelihood of frame fragmentation (i.e., keeping FILS authentication to just 4 exchanges frames, even with certificates and piggy-backed info)</a:t>
            </a:r>
          </a:p>
          <a:p>
            <a:endParaRPr lang="en-US" sz="2000" dirty="0" smtClean="0">
              <a:solidFill>
                <a:schemeClr val="accent2"/>
              </a:solidFill>
            </a:endParaRP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pPr>
              <a:lnSpc>
                <a:spcPct val="150000"/>
              </a:lnSpc>
            </a:pPr>
            <a:endParaRPr lang="en-CA" sz="1600" b="1" dirty="0" smtClean="0"/>
          </a:p>
          <a:p>
            <a:pPr>
              <a:lnSpc>
                <a:spcPct val="150000"/>
              </a:lnSpc>
            </a:pPr>
            <a:endParaRPr lang="en-CA" sz="1600" b="1" dirty="0" smtClean="0"/>
          </a:p>
          <a:p>
            <a:endParaRPr lang="en-CA" sz="1600" b="1" dirty="0" smtClean="0"/>
          </a:p>
          <a:p>
            <a:r>
              <a:rPr lang="en-CA" sz="1600" b="1" dirty="0" smtClean="0"/>
              <a:t>How to recover objects?</a:t>
            </a:r>
          </a:p>
          <a:p>
            <a:pPr>
              <a:buFont typeface="Symbol" pitchFamily="18" charset="2"/>
              <a:buChar char="-"/>
            </a:pPr>
            <a:r>
              <a:rPr lang="en-CA" sz="1600" b="1" dirty="0" smtClean="0"/>
              <a:t> </a:t>
            </a:r>
            <a:r>
              <a:rPr lang="en-CA" sz="1600" dirty="0" smtClean="0"/>
              <a:t>Within single frame: separator symbol (‘</a:t>
            </a:r>
            <a:r>
              <a:rPr lang="en-CA" sz="1600" dirty="0" smtClean="0">
                <a:sym typeface="Symbol"/>
              </a:rPr>
              <a:t>’) allows unique recovery of multiple objects</a:t>
            </a:r>
            <a:endParaRPr lang="en-CA" sz="1600" dirty="0" smtClean="0"/>
          </a:p>
          <a:p>
            <a:pPr>
              <a:buFont typeface="Symbol" pitchFamily="18" charset="2"/>
              <a:buChar char="-"/>
            </a:pPr>
            <a:r>
              <a:rPr lang="en-CA" sz="1600" b="1" dirty="0" smtClean="0"/>
              <a:t> </a:t>
            </a:r>
            <a:r>
              <a:rPr lang="en-CA" sz="1600" dirty="0" smtClean="0"/>
              <a:t>Object spread over multiple frames: parse till ‘</a:t>
            </a:r>
            <a:r>
              <a:rPr lang="en-CA" sz="1600" dirty="0" smtClean="0">
                <a:sym typeface="Symbol"/>
              </a:rPr>
              <a:t>’-symbol found (assuming only one object to spread across) </a:t>
            </a:r>
            <a:endParaRPr lang="en-CA" sz="1600" b="1" dirty="0" smtClean="0"/>
          </a:p>
          <a:p>
            <a:r>
              <a:rPr lang="en-CA" sz="1600" u="sng" dirty="0" smtClean="0"/>
              <a:t>Note: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Up to implementation to partition to one’s needs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Representation with multiple ‘</a:t>
            </a:r>
            <a:r>
              <a:rPr lang="en-CA" sz="1600" dirty="0" smtClean="0">
                <a:sym typeface="Symbol"/>
              </a:rPr>
              <a:t>’-symbols in the end possible (“padding”) </a:t>
            </a:r>
            <a:endParaRPr lang="en-CA" sz="1600" dirty="0" smtClean="0"/>
          </a:p>
          <a:p>
            <a:r>
              <a:rPr lang="en-CA" sz="1600" u="sng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sp>
        <p:nvSpPr>
          <p:cNvPr id="75" name="Slide Number Placeholder 7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13</a:t>
            </a:fld>
            <a:endParaRPr lang="en-US" altLang="ja-JP" dirty="0"/>
          </a:p>
        </p:txBody>
      </p:sp>
      <p:sp>
        <p:nvSpPr>
          <p:cNvPr id="76" name="Footer Placeholder 7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656114" y="533400"/>
            <a:ext cx="5977919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Intra-Frame Fragmentation – Straw Poll #2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dirty="0" smtClean="0"/>
              <a:t>Represent “conceptual objects” as described in 13/311r1: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Introduce new Information Element (IE) for “conceptual object” type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Have conversion routine for Object as sequence of IEs (and for sequence of Objects) </a:t>
            </a:r>
          </a:p>
          <a:p>
            <a:pPr marL="342900" indent="-342900"/>
            <a:endParaRPr lang="en-CA" sz="2000" dirty="0" smtClean="0">
              <a:sym typeface="Symbol"/>
            </a:endParaRP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 Yes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No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“Don’t Care”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Need more information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Result:</a:t>
            </a:r>
          </a:p>
          <a:p>
            <a:pPr marL="457200" indent="-457200">
              <a:buFont typeface="Symbol" pitchFamily="18" charset="2"/>
              <a:buChar char="-"/>
            </a:pPr>
            <a:endParaRPr lang="en-CA" sz="2000" dirty="0" smtClean="0">
              <a:sym typeface="Symbo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14</a:t>
            </a:fld>
            <a:endParaRPr lang="en-US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 bwMode="auto">
          <a:xfrm>
            <a:off x="838200" y="2057400"/>
            <a:ext cx="76962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81854" y="533400"/>
            <a:ext cx="412645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(1)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0802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 smtClean="0"/>
              <a:t>General mechanism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After AEAD protection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Now with Information elements: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or...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or...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or...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pPr>
              <a:lnSpc>
                <a:spcPct val="150000"/>
              </a:lnSpc>
            </a:pPr>
            <a:r>
              <a:rPr lang="en-CA" sz="1600" u="sng" dirty="0" smtClean="0"/>
              <a:t>Main problem:</a:t>
            </a:r>
            <a:r>
              <a:rPr lang="en-CA" sz="1600" dirty="0" smtClean="0"/>
              <a:t> How to pinpoint the portions that are encrypted? (only problem for recipient)</a:t>
            </a:r>
            <a:endParaRPr lang="en-CA" sz="1600" u="sng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3" name="Group 19"/>
          <p:cNvGrpSpPr/>
          <p:nvPr/>
        </p:nvGrpSpPr>
        <p:grpSpPr>
          <a:xfrm>
            <a:off x="0" y="1295400"/>
            <a:ext cx="3657601" cy="338554"/>
            <a:chOff x="152400" y="2819400"/>
            <a:chExt cx="5333988" cy="338554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485898" y="2819400"/>
              <a:ext cx="400049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Header</a:t>
              </a:r>
              <a:endParaRPr lang="en-CA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grpSp>
        <p:nvGrpSpPr>
          <p:cNvPr id="4" name="Group 19"/>
          <p:cNvGrpSpPr/>
          <p:nvPr/>
        </p:nvGrpSpPr>
        <p:grpSpPr>
          <a:xfrm>
            <a:off x="-1600200" y="1295400"/>
            <a:ext cx="9372600" cy="1155418"/>
            <a:chOff x="152400" y="2002536"/>
            <a:chExt cx="9372600" cy="1155418"/>
          </a:xfrm>
        </p:grpSpPr>
        <p:sp>
          <p:nvSpPr>
            <p:cNvPr id="75" name="Rectangle 74"/>
            <p:cNvSpPr>
              <a:spLocks noChangeArrowheads="1"/>
            </p:cNvSpPr>
            <p:nvPr/>
          </p:nvSpPr>
          <p:spPr bwMode="auto">
            <a:xfrm>
              <a:off x="5410200" y="2002536"/>
              <a:ext cx="4114800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Payload</a:t>
              </a:r>
              <a:endParaRPr lang="en-CA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grpSp>
        <p:nvGrpSpPr>
          <p:cNvPr id="37" name="Group 19"/>
          <p:cNvGrpSpPr/>
          <p:nvPr/>
        </p:nvGrpSpPr>
        <p:grpSpPr>
          <a:xfrm>
            <a:off x="0" y="2108200"/>
            <a:ext cx="3657601" cy="338554"/>
            <a:chOff x="152400" y="2819400"/>
            <a:chExt cx="5334001" cy="338554"/>
          </a:xfrm>
        </p:grpSpPr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1485901" y="2819400"/>
              <a:ext cx="40005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Header</a:t>
              </a:r>
              <a:endParaRPr lang="en-CA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3657600" y="2108200"/>
            <a:ext cx="41148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Secured Payload</a:t>
            </a:r>
            <a:endParaRPr lang="en-CA" dirty="0"/>
          </a:p>
        </p:txBody>
      </p:sp>
      <p:cxnSp>
        <p:nvCxnSpPr>
          <p:cNvPr id="47" name="Straight Arrow Connector 46"/>
          <p:cNvCxnSpPr/>
          <p:nvPr/>
        </p:nvCxnSpPr>
        <p:spPr bwMode="auto">
          <a:xfrm>
            <a:off x="8382000" y="2286000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7083821" y="2590800"/>
            <a:ext cx="2060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Authentication of entire frame</a:t>
            </a:r>
            <a:endParaRPr lang="en-US" dirty="0"/>
          </a:p>
        </p:txBody>
      </p:sp>
      <p:cxnSp>
        <p:nvCxnSpPr>
          <p:cNvPr id="60" name="Straight Arrow Connector 59"/>
          <p:cNvCxnSpPr/>
          <p:nvPr/>
        </p:nvCxnSpPr>
        <p:spPr bwMode="auto">
          <a:xfrm flipV="1">
            <a:off x="3657600" y="243840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73" name="Group 72"/>
          <p:cNvGrpSpPr/>
          <p:nvPr/>
        </p:nvGrpSpPr>
        <p:grpSpPr>
          <a:xfrm>
            <a:off x="838200" y="3124200"/>
            <a:ext cx="7696200" cy="457200"/>
            <a:chOff x="838200" y="3581400"/>
            <a:chExt cx="7696200" cy="457200"/>
          </a:xfrm>
        </p:grpSpPr>
        <p:sp>
          <p:nvSpPr>
            <p:cNvPr id="72" name="Rectangle 71"/>
            <p:cNvSpPr/>
            <p:nvPr/>
          </p:nvSpPr>
          <p:spPr bwMode="auto">
            <a:xfrm>
              <a:off x="838200" y="3581400"/>
              <a:ext cx="7696200" cy="457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0" name="Rectangle 6"/>
            <p:cNvSpPr>
              <a:spLocks noChangeArrowheads="1"/>
            </p:cNvSpPr>
            <p:nvPr/>
          </p:nvSpPr>
          <p:spPr bwMode="auto">
            <a:xfrm>
              <a:off x="9144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51" name="Rectangle 6"/>
            <p:cNvSpPr>
              <a:spLocks noChangeArrowheads="1"/>
            </p:cNvSpPr>
            <p:nvPr/>
          </p:nvSpPr>
          <p:spPr bwMode="auto">
            <a:xfrm>
              <a:off x="50292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66" name="Rectangle 6"/>
            <p:cNvSpPr>
              <a:spLocks noChangeArrowheads="1"/>
            </p:cNvSpPr>
            <p:nvPr/>
          </p:nvSpPr>
          <p:spPr bwMode="auto">
            <a:xfrm>
              <a:off x="16002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67" name="Rectangle 6"/>
            <p:cNvSpPr>
              <a:spLocks noChangeArrowheads="1"/>
            </p:cNvSpPr>
            <p:nvPr/>
          </p:nvSpPr>
          <p:spPr bwMode="auto">
            <a:xfrm>
              <a:off x="22860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68" name="Rectangle 6"/>
            <p:cNvSpPr>
              <a:spLocks noChangeArrowheads="1"/>
            </p:cNvSpPr>
            <p:nvPr/>
          </p:nvSpPr>
          <p:spPr bwMode="auto">
            <a:xfrm>
              <a:off x="29718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64" name="Rectangle 6"/>
            <p:cNvSpPr>
              <a:spLocks noChangeArrowheads="1"/>
            </p:cNvSpPr>
            <p:nvPr/>
          </p:nvSpPr>
          <p:spPr bwMode="auto">
            <a:xfrm>
              <a:off x="43434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65" name="Rectangle 6"/>
            <p:cNvSpPr>
              <a:spLocks noChangeArrowheads="1"/>
            </p:cNvSpPr>
            <p:nvPr/>
          </p:nvSpPr>
          <p:spPr bwMode="auto">
            <a:xfrm>
              <a:off x="36576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69" name="Rectangle 6"/>
            <p:cNvSpPr>
              <a:spLocks noChangeArrowheads="1"/>
            </p:cNvSpPr>
            <p:nvPr/>
          </p:nvSpPr>
          <p:spPr bwMode="auto">
            <a:xfrm>
              <a:off x="57150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70" name="Rectangle 6"/>
            <p:cNvSpPr>
              <a:spLocks noChangeArrowheads="1"/>
            </p:cNvSpPr>
            <p:nvPr/>
          </p:nvSpPr>
          <p:spPr bwMode="auto">
            <a:xfrm>
              <a:off x="64008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71" name="Rectangle 6"/>
            <p:cNvSpPr>
              <a:spLocks noChangeArrowheads="1"/>
            </p:cNvSpPr>
            <p:nvPr/>
          </p:nvSpPr>
          <p:spPr bwMode="auto">
            <a:xfrm>
              <a:off x="70866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838200" y="3962400"/>
            <a:ext cx="7696200" cy="457200"/>
            <a:chOff x="838200" y="4419600"/>
            <a:chExt cx="7696200" cy="457200"/>
          </a:xfrm>
        </p:grpSpPr>
        <p:sp>
          <p:nvSpPr>
            <p:cNvPr id="86" name="Rectangle 85"/>
            <p:cNvSpPr/>
            <p:nvPr/>
          </p:nvSpPr>
          <p:spPr bwMode="auto">
            <a:xfrm>
              <a:off x="838200" y="4419600"/>
              <a:ext cx="7696200" cy="457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Rectangle 6"/>
            <p:cNvSpPr>
              <a:spLocks noChangeArrowheads="1"/>
            </p:cNvSpPr>
            <p:nvPr/>
          </p:nvSpPr>
          <p:spPr bwMode="auto">
            <a:xfrm>
              <a:off x="9144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77" name="Rectangle 6"/>
            <p:cNvSpPr>
              <a:spLocks noChangeArrowheads="1"/>
            </p:cNvSpPr>
            <p:nvPr/>
          </p:nvSpPr>
          <p:spPr bwMode="auto">
            <a:xfrm>
              <a:off x="50292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78" name="Rectangle 6"/>
            <p:cNvSpPr>
              <a:spLocks noChangeArrowheads="1"/>
            </p:cNvSpPr>
            <p:nvPr/>
          </p:nvSpPr>
          <p:spPr bwMode="auto">
            <a:xfrm>
              <a:off x="16002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79" name="Rectangle 6"/>
            <p:cNvSpPr>
              <a:spLocks noChangeArrowheads="1"/>
            </p:cNvSpPr>
            <p:nvPr/>
          </p:nvSpPr>
          <p:spPr bwMode="auto">
            <a:xfrm>
              <a:off x="22860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80" name="Rectangle 6"/>
            <p:cNvSpPr>
              <a:spLocks noChangeArrowheads="1"/>
            </p:cNvSpPr>
            <p:nvPr/>
          </p:nvSpPr>
          <p:spPr bwMode="auto">
            <a:xfrm>
              <a:off x="29718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81" name="Rectangle 6"/>
            <p:cNvSpPr>
              <a:spLocks noChangeArrowheads="1"/>
            </p:cNvSpPr>
            <p:nvPr/>
          </p:nvSpPr>
          <p:spPr bwMode="auto">
            <a:xfrm>
              <a:off x="43434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82" name="Rectangle 6"/>
            <p:cNvSpPr>
              <a:spLocks noChangeArrowheads="1"/>
            </p:cNvSpPr>
            <p:nvPr/>
          </p:nvSpPr>
          <p:spPr bwMode="auto">
            <a:xfrm>
              <a:off x="36576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83" name="Rectangle 6"/>
            <p:cNvSpPr>
              <a:spLocks noChangeArrowheads="1"/>
            </p:cNvSpPr>
            <p:nvPr/>
          </p:nvSpPr>
          <p:spPr bwMode="auto">
            <a:xfrm>
              <a:off x="57150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84" name="Rectangle 6"/>
            <p:cNvSpPr>
              <a:spLocks noChangeArrowheads="1"/>
            </p:cNvSpPr>
            <p:nvPr/>
          </p:nvSpPr>
          <p:spPr bwMode="auto">
            <a:xfrm>
              <a:off x="64008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85" name="Rectangle 6"/>
            <p:cNvSpPr>
              <a:spLocks noChangeArrowheads="1"/>
            </p:cNvSpPr>
            <p:nvPr/>
          </p:nvSpPr>
          <p:spPr bwMode="auto">
            <a:xfrm>
              <a:off x="70866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838200" y="4800600"/>
            <a:ext cx="7696200" cy="457200"/>
            <a:chOff x="838200" y="5257800"/>
            <a:chExt cx="7696200" cy="457200"/>
          </a:xfrm>
        </p:grpSpPr>
        <p:sp>
          <p:nvSpPr>
            <p:cNvPr id="97" name="Rectangle 96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88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8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90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91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92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93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94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95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96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838200" y="5638800"/>
            <a:ext cx="7696200" cy="457200"/>
            <a:chOff x="838200" y="5943600"/>
            <a:chExt cx="7696200" cy="457200"/>
          </a:xfrm>
        </p:grpSpPr>
        <p:sp>
          <p:nvSpPr>
            <p:cNvPr id="108" name="Rectangle 107"/>
            <p:cNvSpPr/>
            <p:nvPr/>
          </p:nvSpPr>
          <p:spPr bwMode="auto">
            <a:xfrm>
              <a:off x="838200" y="5943600"/>
              <a:ext cx="7696200" cy="457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8" name="Rectangle 6"/>
            <p:cNvSpPr>
              <a:spLocks noChangeArrowheads="1"/>
            </p:cNvSpPr>
            <p:nvPr/>
          </p:nvSpPr>
          <p:spPr bwMode="auto">
            <a:xfrm>
              <a:off x="9144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99" name="Rectangle 6"/>
            <p:cNvSpPr>
              <a:spLocks noChangeArrowheads="1"/>
            </p:cNvSpPr>
            <p:nvPr/>
          </p:nvSpPr>
          <p:spPr bwMode="auto">
            <a:xfrm>
              <a:off x="50292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00" name="Rectangle 6"/>
            <p:cNvSpPr>
              <a:spLocks noChangeArrowheads="1"/>
            </p:cNvSpPr>
            <p:nvPr/>
          </p:nvSpPr>
          <p:spPr bwMode="auto">
            <a:xfrm>
              <a:off x="16002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01" name="Rectangle 6"/>
            <p:cNvSpPr>
              <a:spLocks noChangeArrowheads="1"/>
            </p:cNvSpPr>
            <p:nvPr/>
          </p:nvSpPr>
          <p:spPr bwMode="auto">
            <a:xfrm>
              <a:off x="22860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02" name="Rectangle 6"/>
            <p:cNvSpPr>
              <a:spLocks noChangeArrowheads="1"/>
            </p:cNvSpPr>
            <p:nvPr/>
          </p:nvSpPr>
          <p:spPr bwMode="auto">
            <a:xfrm>
              <a:off x="29718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03" name="Rectangle 6"/>
            <p:cNvSpPr>
              <a:spLocks noChangeArrowheads="1"/>
            </p:cNvSpPr>
            <p:nvPr/>
          </p:nvSpPr>
          <p:spPr bwMode="auto">
            <a:xfrm>
              <a:off x="43434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04" name="Rectangle 6"/>
            <p:cNvSpPr>
              <a:spLocks noChangeArrowheads="1"/>
            </p:cNvSpPr>
            <p:nvPr/>
          </p:nvSpPr>
          <p:spPr bwMode="auto">
            <a:xfrm>
              <a:off x="36576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05" name="Rectangle 6"/>
            <p:cNvSpPr>
              <a:spLocks noChangeArrowheads="1"/>
            </p:cNvSpPr>
            <p:nvPr/>
          </p:nvSpPr>
          <p:spPr bwMode="auto">
            <a:xfrm>
              <a:off x="57150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06" name="Rectangle 6"/>
            <p:cNvSpPr>
              <a:spLocks noChangeArrowheads="1"/>
            </p:cNvSpPr>
            <p:nvPr/>
          </p:nvSpPr>
          <p:spPr bwMode="auto">
            <a:xfrm>
              <a:off x="64008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07" name="Rectangle 6"/>
            <p:cNvSpPr>
              <a:spLocks noChangeArrowheads="1"/>
            </p:cNvSpPr>
            <p:nvPr/>
          </p:nvSpPr>
          <p:spPr bwMode="auto">
            <a:xfrm>
              <a:off x="70866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sp>
        <p:nvSpPr>
          <p:cNvPr id="113" name="Right Arrow 112"/>
          <p:cNvSpPr/>
          <p:nvPr/>
        </p:nvSpPr>
        <p:spPr bwMode="auto">
          <a:xfrm rot="5400000">
            <a:off x="3924300" y="1714500"/>
            <a:ext cx="266700" cy="26670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838200" y="1219200"/>
            <a:ext cx="76962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657600" y="2590800"/>
            <a:ext cx="21002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Encrypted segments starts here</a:t>
            </a:r>
            <a:endParaRPr lang="en-US" dirty="0"/>
          </a:p>
        </p:txBody>
      </p:sp>
      <p:sp>
        <p:nvSpPr>
          <p:cNvPr id="115" name="Slide Number Placeholder 1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15</a:t>
            </a:fld>
            <a:endParaRPr lang="en-US" altLang="ja-JP" dirty="0"/>
          </a:p>
        </p:txBody>
      </p:sp>
      <p:sp>
        <p:nvSpPr>
          <p:cNvPr id="116" name="Footer Placeholder 1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22"/>
          <p:cNvSpPr/>
          <p:nvPr/>
        </p:nvSpPr>
        <p:spPr bwMode="auto">
          <a:xfrm>
            <a:off x="304800" y="2590800"/>
            <a:ext cx="815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20326" y="533400"/>
            <a:ext cx="404950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(2)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043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How to pinpoint the portions that are encrypted? (only problem for recipient)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Recipient can easily find this “</a:t>
            </a:r>
            <a:r>
              <a:rPr lang="en-CA" sz="1600" i="1" dirty="0" smtClean="0"/>
              <a:t>L</a:t>
            </a:r>
            <a:r>
              <a:rPr lang="en-CA" sz="1600" dirty="0" smtClean="0"/>
              <a:t>”-symbol: simply parse received message (and remove this </a:t>
            </a:r>
            <a:r>
              <a:rPr lang="en-CA" sz="1600" i="1" dirty="0" smtClean="0"/>
              <a:t>“L</a:t>
            </a:r>
            <a:r>
              <a:rPr lang="en-CA" sz="1600" dirty="0" smtClean="0"/>
              <a:t>”-symbol)</a:t>
            </a:r>
            <a:endParaRPr lang="en-CA" sz="1600" i="1" dirty="0" smtClean="0"/>
          </a:p>
          <a:p>
            <a:endParaRPr lang="en-CA" sz="1600" dirty="0" smtClean="0"/>
          </a:p>
          <a:p>
            <a:r>
              <a:rPr lang="en-CA" sz="1600" dirty="0" smtClean="0"/>
              <a:t>Does this also work for other “encryption ON/OFF” combinations?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9" name="Group 108"/>
          <p:cNvGrpSpPr/>
          <p:nvPr/>
        </p:nvGrpSpPr>
        <p:grpSpPr>
          <a:xfrm>
            <a:off x="762000" y="1524000"/>
            <a:ext cx="7696200" cy="457200"/>
            <a:chOff x="838200" y="4419600"/>
            <a:chExt cx="7696200" cy="457200"/>
          </a:xfrm>
        </p:grpSpPr>
        <p:sp>
          <p:nvSpPr>
            <p:cNvPr id="86" name="Rectangle 85"/>
            <p:cNvSpPr/>
            <p:nvPr/>
          </p:nvSpPr>
          <p:spPr bwMode="auto">
            <a:xfrm>
              <a:off x="838200" y="4419600"/>
              <a:ext cx="76962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Rectangle 6"/>
            <p:cNvSpPr>
              <a:spLocks noChangeArrowheads="1"/>
            </p:cNvSpPr>
            <p:nvPr/>
          </p:nvSpPr>
          <p:spPr bwMode="auto">
            <a:xfrm>
              <a:off x="9144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77" name="Rectangle 6"/>
            <p:cNvSpPr>
              <a:spLocks noChangeArrowheads="1"/>
            </p:cNvSpPr>
            <p:nvPr/>
          </p:nvSpPr>
          <p:spPr bwMode="auto">
            <a:xfrm>
              <a:off x="50292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78" name="Rectangle 6"/>
            <p:cNvSpPr>
              <a:spLocks noChangeArrowheads="1"/>
            </p:cNvSpPr>
            <p:nvPr/>
          </p:nvSpPr>
          <p:spPr bwMode="auto">
            <a:xfrm>
              <a:off x="16002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79" name="Rectangle 6"/>
            <p:cNvSpPr>
              <a:spLocks noChangeArrowheads="1"/>
            </p:cNvSpPr>
            <p:nvPr/>
          </p:nvSpPr>
          <p:spPr bwMode="auto">
            <a:xfrm>
              <a:off x="22860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80" name="Rectangle 6"/>
            <p:cNvSpPr>
              <a:spLocks noChangeArrowheads="1"/>
            </p:cNvSpPr>
            <p:nvPr/>
          </p:nvSpPr>
          <p:spPr bwMode="auto">
            <a:xfrm>
              <a:off x="29718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81" name="Rectangle 6"/>
            <p:cNvSpPr>
              <a:spLocks noChangeArrowheads="1"/>
            </p:cNvSpPr>
            <p:nvPr/>
          </p:nvSpPr>
          <p:spPr bwMode="auto">
            <a:xfrm>
              <a:off x="43434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82" name="Rectangle 6"/>
            <p:cNvSpPr>
              <a:spLocks noChangeArrowheads="1"/>
            </p:cNvSpPr>
            <p:nvPr/>
          </p:nvSpPr>
          <p:spPr bwMode="auto">
            <a:xfrm>
              <a:off x="36576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83" name="Rectangle 6"/>
            <p:cNvSpPr>
              <a:spLocks noChangeArrowheads="1"/>
            </p:cNvSpPr>
            <p:nvPr/>
          </p:nvSpPr>
          <p:spPr bwMode="auto">
            <a:xfrm>
              <a:off x="57150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84" name="Rectangle 6"/>
            <p:cNvSpPr>
              <a:spLocks noChangeArrowheads="1"/>
            </p:cNvSpPr>
            <p:nvPr/>
          </p:nvSpPr>
          <p:spPr bwMode="auto">
            <a:xfrm>
              <a:off x="64008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85" name="Rectangle 6"/>
            <p:cNvSpPr>
              <a:spLocks noChangeArrowheads="1"/>
            </p:cNvSpPr>
            <p:nvPr/>
          </p:nvSpPr>
          <p:spPr bwMode="auto">
            <a:xfrm>
              <a:off x="70866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grpSp>
        <p:nvGrpSpPr>
          <p:cNvPr id="10" name="Group 109"/>
          <p:cNvGrpSpPr/>
          <p:nvPr/>
        </p:nvGrpSpPr>
        <p:grpSpPr>
          <a:xfrm>
            <a:off x="762000" y="5029200"/>
            <a:ext cx="7696200" cy="457200"/>
            <a:chOff x="838200" y="5257800"/>
            <a:chExt cx="7696200" cy="457200"/>
          </a:xfrm>
        </p:grpSpPr>
        <p:sp>
          <p:nvSpPr>
            <p:cNvPr id="97" name="Rectangle 96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88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8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90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91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92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93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94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95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96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grpSp>
        <p:nvGrpSpPr>
          <p:cNvPr id="12" name="Group 110"/>
          <p:cNvGrpSpPr/>
          <p:nvPr/>
        </p:nvGrpSpPr>
        <p:grpSpPr>
          <a:xfrm>
            <a:off x="762000" y="5791200"/>
            <a:ext cx="7696200" cy="457200"/>
            <a:chOff x="838200" y="5943600"/>
            <a:chExt cx="7696200" cy="457200"/>
          </a:xfrm>
        </p:grpSpPr>
        <p:sp>
          <p:nvSpPr>
            <p:cNvPr id="108" name="Rectangle 107"/>
            <p:cNvSpPr/>
            <p:nvPr/>
          </p:nvSpPr>
          <p:spPr bwMode="auto">
            <a:xfrm>
              <a:off x="838200" y="5943600"/>
              <a:ext cx="76962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8" name="Rectangle 6"/>
            <p:cNvSpPr>
              <a:spLocks noChangeArrowheads="1"/>
            </p:cNvSpPr>
            <p:nvPr/>
          </p:nvSpPr>
          <p:spPr bwMode="auto">
            <a:xfrm>
              <a:off x="9144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99" name="Rectangle 6"/>
            <p:cNvSpPr>
              <a:spLocks noChangeArrowheads="1"/>
            </p:cNvSpPr>
            <p:nvPr/>
          </p:nvSpPr>
          <p:spPr bwMode="auto">
            <a:xfrm>
              <a:off x="50292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00" name="Rectangle 6"/>
            <p:cNvSpPr>
              <a:spLocks noChangeArrowheads="1"/>
            </p:cNvSpPr>
            <p:nvPr/>
          </p:nvSpPr>
          <p:spPr bwMode="auto">
            <a:xfrm>
              <a:off x="16002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01" name="Rectangle 6"/>
            <p:cNvSpPr>
              <a:spLocks noChangeArrowheads="1"/>
            </p:cNvSpPr>
            <p:nvPr/>
          </p:nvSpPr>
          <p:spPr bwMode="auto">
            <a:xfrm>
              <a:off x="22860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02" name="Rectangle 6"/>
            <p:cNvSpPr>
              <a:spLocks noChangeArrowheads="1"/>
            </p:cNvSpPr>
            <p:nvPr/>
          </p:nvSpPr>
          <p:spPr bwMode="auto">
            <a:xfrm>
              <a:off x="29718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03" name="Rectangle 6"/>
            <p:cNvSpPr>
              <a:spLocks noChangeArrowheads="1"/>
            </p:cNvSpPr>
            <p:nvPr/>
          </p:nvSpPr>
          <p:spPr bwMode="auto">
            <a:xfrm>
              <a:off x="43434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04" name="Rectangle 6"/>
            <p:cNvSpPr>
              <a:spLocks noChangeArrowheads="1"/>
            </p:cNvSpPr>
            <p:nvPr/>
          </p:nvSpPr>
          <p:spPr bwMode="auto">
            <a:xfrm>
              <a:off x="36576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05" name="Rectangle 6"/>
            <p:cNvSpPr>
              <a:spLocks noChangeArrowheads="1"/>
            </p:cNvSpPr>
            <p:nvPr/>
          </p:nvSpPr>
          <p:spPr bwMode="auto">
            <a:xfrm>
              <a:off x="57150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06" name="Rectangle 6"/>
            <p:cNvSpPr>
              <a:spLocks noChangeArrowheads="1"/>
            </p:cNvSpPr>
            <p:nvPr/>
          </p:nvSpPr>
          <p:spPr bwMode="auto">
            <a:xfrm>
              <a:off x="64008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07" name="Rectangle 6"/>
            <p:cNvSpPr>
              <a:spLocks noChangeArrowheads="1"/>
            </p:cNvSpPr>
            <p:nvPr/>
          </p:nvSpPr>
          <p:spPr bwMode="auto">
            <a:xfrm>
              <a:off x="70866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cxnSp>
        <p:nvCxnSpPr>
          <p:cNvPr id="109" name="Straight Arrow Connector 108"/>
          <p:cNvCxnSpPr/>
          <p:nvPr/>
        </p:nvCxnSpPr>
        <p:spPr bwMode="auto">
          <a:xfrm>
            <a:off x="2209800" y="2133600"/>
            <a:ext cx="4800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4495800" y="21336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L</a:t>
            </a:r>
            <a:endParaRPr lang="en-US" i="1" dirty="0"/>
          </a:p>
        </p:txBody>
      </p:sp>
      <p:sp>
        <p:nvSpPr>
          <p:cNvPr id="112" name="Rectangle 6"/>
          <p:cNvSpPr>
            <a:spLocks noChangeArrowheads="1"/>
          </p:cNvSpPr>
          <p:nvPr/>
        </p:nvSpPr>
        <p:spPr bwMode="auto">
          <a:xfrm>
            <a:off x="381000" y="2667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0</a:t>
            </a:r>
            <a:endParaRPr lang="en-CA" dirty="0"/>
          </a:p>
        </p:txBody>
      </p:sp>
      <p:sp>
        <p:nvSpPr>
          <p:cNvPr id="114" name="Rectangle 6"/>
          <p:cNvSpPr>
            <a:spLocks noChangeArrowheads="1"/>
          </p:cNvSpPr>
          <p:nvPr/>
        </p:nvSpPr>
        <p:spPr bwMode="auto">
          <a:xfrm>
            <a:off x="49530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7</a:t>
            </a:r>
            <a:endParaRPr lang="en-CA" dirty="0"/>
          </a:p>
        </p:txBody>
      </p:sp>
      <p:sp>
        <p:nvSpPr>
          <p:cNvPr id="115" name="Rectangle 6"/>
          <p:cNvSpPr>
            <a:spLocks noChangeArrowheads="1"/>
          </p:cNvSpPr>
          <p:nvPr/>
        </p:nvSpPr>
        <p:spPr bwMode="auto">
          <a:xfrm>
            <a:off x="1066800" y="2667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1</a:t>
            </a:r>
            <a:endParaRPr lang="en-CA" dirty="0"/>
          </a:p>
        </p:txBody>
      </p:sp>
      <p:sp>
        <p:nvSpPr>
          <p:cNvPr id="116" name="Rectangle 6"/>
          <p:cNvSpPr>
            <a:spLocks noChangeArrowheads="1"/>
          </p:cNvSpPr>
          <p:nvPr/>
        </p:nvSpPr>
        <p:spPr bwMode="auto">
          <a:xfrm>
            <a:off x="22098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3</a:t>
            </a:r>
            <a:endParaRPr lang="en-CA" dirty="0"/>
          </a:p>
        </p:txBody>
      </p:sp>
      <p:sp>
        <p:nvSpPr>
          <p:cNvPr id="117" name="Rectangle 6"/>
          <p:cNvSpPr>
            <a:spLocks noChangeArrowheads="1"/>
          </p:cNvSpPr>
          <p:nvPr/>
        </p:nvSpPr>
        <p:spPr bwMode="auto">
          <a:xfrm>
            <a:off x="28956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4</a:t>
            </a:r>
            <a:endParaRPr lang="en-CA" dirty="0"/>
          </a:p>
        </p:txBody>
      </p:sp>
      <p:sp>
        <p:nvSpPr>
          <p:cNvPr id="118" name="Rectangle 6"/>
          <p:cNvSpPr>
            <a:spLocks noChangeArrowheads="1"/>
          </p:cNvSpPr>
          <p:nvPr/>
        </p:nvSpPr>
        <p:spPr bwMode="auto">
          <a:xfrm>
            <a:off x="42672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6</a:t>
            </a:r>
            <a:endParaRPr lang="en-CA" dirty="0"/>
          </a:p>
        </p:txBody>
      </p:sp>
      <p:sp>
        <p:nvSpPr>
          <p:cNvPr id="119" name="Rectangle 6"/>
          <p:cNvSpPr>
            <a:spLocks noChangeArrowheads="1"/>
          </p:cNvSpPr>
          <p:nvPr/>
        </p:nvSpPr>
        <p:spPr bwMode="auto">
          <a:xfrm>
            <a:off x="35814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5</a:t>
            </a:r>
            <a:endParaRPr lang="en-CA" dirty="0"/>
          </a:p>
        </p:txBody>
      </p:sp>
      <p:sp>
        <p:nvSpPr>
          <p:cNvPr id="120" name="Rectangle 6"/>
          <p:cNvSpPr>
            <a:spLocks noChangeArrowheads="1"/>
          </p:cNvSpPr>
          <p:nvPr/>
        </p:nvSpPr>
        <p:spPr bwMode="auto">
          <a:xfrm>
            <a:off x="56388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8</a:t>
            </a:r>
            <a:endParaRPr lang="en-CA" dirty="0"/>
          </a:p>
        </p:txBody>
      </p:sp>
      <p:sp>
        <p:nvSpPr>
          <p:cNvPr id="121" name="Rectangle 6"/>
          <p:cNvSpPr>
            <a:spLocks noChangeArrowheads="1"/>
          </p:cNvSpPr>
          <p:nvPr/>
        </p:nvSpPr>
        <p:spPr bwMode="auto">
          <a:xfrm>
            <a:off x="63246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9</a:t>
            </a:r>
            <a:endParaRPr lang="en-CA" dirty="0"/>
          </a:p>
        </p:txBody>
      </p:sp>
      <p:sp>
        <p:nvSpPr>
          <p:cNvPr id="122" name="Rectangle 6"/>
          <p:cNvSpPr>
            <a:spLocks noChangeArrowheads="1"/>
          </p:cNvSpPr>
          <p:nvPr/>
        </p:nvSpPr>
        <p:spPr bwMode="auto">
          <a:xfrm>
            <a:off x="7010400" y="2667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A</a:t>
            </a:r>
            <a:endParaRPr lang="en-CA" dirty="0"/>
          </a:p>
        </p:txBody>
      </p:sp>
      <p:sp>
        <p:nvSpPr>
          <p:cNvPr id="124" name="Rectangle 6"/>
          <p:cNvSpPr>
            <a:spLocks noChangeArrowheads="1"/>
          </p:cNvSpPr>
          <p:nvPr/>
        </p:nvSpPr>
        <p:spPr bwMode="auto">
          <a:xfrm>
            <a:off x="1752600" y="25908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“L”</a:t>
            </a:r>
            <a:endParaRPr lang="en-CA" i="1" dirty="0"/>
          </a:p>
        </p:txBody>
      </p:sp>
      <p:sp>
        <p:nvSpPr>
          <p:cNvPr id="125" name="TextBox 124"/>
          <p:cNvSpPr txBox="1"/>
          <p:nvPr/>
        </p:nvSpPr>
        <p:spPr>
          <a:xfrm>
            <a:off x="1447800" y="37338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2209800" y="37338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7" name="Rectangle 6"/>
          <p:cNvSpPr>
            <a:spLocks noChangeArrowheads="1"/>
          </p:cNvSpPr>
          <p:nvPr/>
        </p:nvSpPr>
        <p:spPr bwMode="auto">
          <a:xfrm>
            <a:off x="1961934" y="3425378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 dirty="0" smtClean="0"/>
              <a:t>2</a:t>
            </a:r>
            <a:endParaRPr lang="en-CA" b="1" dirty="0"/>
          </a:p>
        </p:txBody>
      </p:sp>
      <p:sp>
        <p:nvSpPr>
          <p:cNvPr id="128" name="Rectangle 6"/>
          <p:cNvSpPr>
            <a:spLocks noChangeArrowheads="1"/>
          </p:cNvSpPr>
          <p:nvPr/>
        </p:nvSpPr>
        <p:spPr bwMode="auto">
          <a:xfrm>
            <a:off x="1295400" y="3429000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2</a:t>
            </a:r>
            <a:endParaRPr lang="en-CA" dirty="0"/>
          </a:p>
        </p:txBody>
      </p:sp>
      <p:sp>
        <p:nvSpPr>
          <p:cNvPr id="130" name="Rectangle 6"/>
          <p:cNvSpPr>
            <a:spLocks noChangeArrowheads="1"/>
          </p:cNvSpPr>
          <p:nvPr/>
        </p:nvSpPr>
        <p:spPr bwMode="auto">
          <a:xfrm>
            <a:off x="2641600" y="3429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L</a:t>
            </a:r>
            <a:endParaRPr lang="en-CA" i="1" dirty="0"/>
          </a:p>
        </p:txBody>
      </p:sp>
      <p:sp>
        <p:nvSpPr>
          <p:cNvPr id="131" name="Rectangle 6"/>
          <p:cNvSpPr>
            <a:spLocks noChangeArrowheads="1"/>
          </p:cNvSpPr>
          <p:nvPr/>
        </p:nvSpPr>
        <p:spPr bwMode="auto">
          <a:xfrm>
            <a:off x="457200" y="33528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“L”</a:t>
            </a:r>
            <a:endParaRPr lang="en-CA" i="1" dirty="0"/>
          </a:p>
        </p:txBody>
      </p:sp>
      <p:sp>
        <p:nvSpPr>
          <p:cNvPr id="132" name="TextBox 131"/>
          <p:cNvSpPr txBox="1"/>
          <p:nvPr/>
        </p:nvSpPr>
        <p:spPr>
          <a:xfrm>
            <a:off x="2819400" y="37338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33" name="TextBox 132"/>
          <p:cNvSpPr txBox="1"/>
          <p:nvPr/>
        </p:nvSpPr>
        <p:spPr>
          <a:xfrm>
            <a:off x="990600" y="3429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ym typeface="Symbol"/>
              </a:rPr>
              <a:t></a:t>
            </a:r>
            <a:endParaRPr lang="en-CA" dirty="0" smtClean="0"/>
          </a:p>
        </p:txBody>
      </p:sp>
      <p:sp>
        <p:nvSpPr>
          <p:cNvPr id="134" name="Rectangle 133"/>
          <p:cNvSpPr/>
          <p:nvPr/>
        </p:nvSpPr>
        <p:spPr bwMode="auto">
          <a:xfrm>
            <a:off x="3962400" y="3352800"/>
            <a:ext cx="22860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600" dirty="0" smtClean="0"/>
              <a:t>Encryption length indicator IE</a:t>
            </a:r>
          </a:p>
          <a:p>
            <a:pPr algn="ctr"/>
            <a:r>
              <a:rPr lang="en-CA" sz="1600" dirty="0" smtClean="0"/>
              <a:t>(4 octets)</a:t>
            </a:r>
          </a:p>
        </p:txBody>
      </p:sp>
      <p:sp>
        <p:nvSpPr>
          <p:cNvPr id="64" name="Slide Number Placeholder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16</a:t>
            </a:fld>
            <a:endParaRPr lang="en-US" altLang="ja-JP" dirty="0"/>
          </a:p>
        </p:txBody>
      </p:sp>
      <p:sp>
        <p:nvSpPr>
          <p:cNvPr id="65" name="Footer Placeholder 6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81861" y="533400"/>
            <a:ext cx="412645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(3)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043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Does this also work for other “encryption ON/OFF” combinations?</a:t>
            </a:r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r>
              <a:rPr lang="en-CA" sz="1600" dirty="0" smtClean="0"/>
              <a:t>YES! Exploit structure in IEs: encryption/decryption is essentially on “unordered” set of IEs. </a:t>
            </a:r>
          </a:p>
          <a:p>
            <a:endParaRPr lang="en-CA" sz="1600" dirty="0" smtClean="0"/>
          </a:p>
          <a:p>
            <a:r>
              <a:rPr lang="en-CA" sz="1600" b="1" dirty="0" smtClean="0"/>
              <a:t>Step 1 @sender: </a:t>
            </a:r>
            <a:r>
              <a:rPr lang="en-CA" sz="1600" dirty="0" smtClean="0"/>
              <a:t>massage in right form (split frame into “to be encrypted elements” and “other data”)</a:t>
            </a:r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b="1" dirty="0" smtClean="0"/>
              <a:t>Step 2 @sender:</a:t>
            </a:r>
            <a:r>
              <a:rPr lang="en-CA" sz="1600" dirty="0" smtClean="0"/>
              <a:t> encrypt and put “</a:t>
            </a:r>
            <a:r>
              <a:rPr lang="en-CA" sz="1600" i="1" dirty="0" smtClean="0"/>
              <a:t>L”</a:t>
            </a:r>
            <a:r>
              <a:rPr lang="en-CA" sz="1600" dirty="0" smtClean="0"/>
              <a:t>-symbol (encryption indicator IE) in place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3" name="Group 109"/>
          <p:cNvGrpSpPr/>
          <p:nvPr/>
        </p:nvGrpSpPr>
        <p:grpSpPr>
          <a:xfrm>
            <a:off x="762000" y="1371600"/>
            <a:ext cx="7696200" cy="457200"/>
            <a:chOff x="838200" y="5257800"/>
            <a:chExt cx="7696200" cy="457200"/>
          </a:xfrm>
        </p:grpSpPr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88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8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90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91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92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93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94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95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96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86" name="Group 109"/>
          <p:cNvGrpSpPr/>
          <p:nvPr/>
        </p:nvGrpSpPr>
        <p:grpSpPr>
          <a:xfrm>
            <a:off x="762000" y="2895600"/>
            <a:ext cx="7696200" cy="457200"/>
            <a:chOff x="838200" y="5257800"/>
            <a:chExt cx="7696200" cy="457200"/>
          </a:xfrm>
        </p:grpSpPr>
        <p:sp>
          <p:nvSpPr>
            <p:cNvPr id="162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63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65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67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68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71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73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75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77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79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80" name="Rectangle 179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98" name="Group 109"/>
          <p:cNvGrpSpPr/>
          <p:nvPr/>
        </p:nvGrpSpPr>
        <p:grpSpPr>
          <a:xfrm>
            <a:off x="762000" y="3810000"/>
            <a:ext cx="7696200" cy="457200"/>
            <a:chOff x="838200" y="5257800"/>
            <a:chExt cx="7696200" cy="457200"/>
          </a:xfrm>
        </p:grpSpPr>
        <p:sp>
          <p:nvSpPr>
            <p:cNvPr id="14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4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52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54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57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59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99" name="Group 109"/>
          <p:cNvGrpSpPr/>
          <p:nvPr/>
        </p:nvGrpSpPr>
        <p:grpSpPr>
          <a:xfrm>
            <a:off x="762000" y="4419600"/>
            <a:ext cx="7696200" cy="457200"/>
            <a:chOff x="838200" y="5257800"/>
            <a:chExt cx="7696200" cy="457200"/>
          </a:xfrm>
        </p:grpSpPr>
        <p:sp>
          <p:nvSpPr>
            <p:cNvPr id="126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27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28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30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31" name="Rectangle 130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100" name="Straight Arrow Connector 99"/>
          <p:cNvCxnSpPr/>
          <p:nvPr/>
        </p:nvCxnSpPr>
        <p:spPr bwMode="auto">
          <a:xfrm>
            <a:off x="1143000" y="33528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1" name="Straight Arrow Connector 100"/>
          <p:cNvCxnSpPr/>
          <p:nvPr/>
        </p:nvCxnSpPr>
        <p:spPr bwMode="auto">
          <a:xfrm>
            <a:off x="1828800" y="33528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2" name="Straight Arrow Connector 101"/>
          <p:cNvCxnSpPr/>
          <p:nvPr/>
        </p:nvCxnSpPr>
        <p:spPr bwMode="auto">
          <a:xfrm>
            <a:off x="2514600" y="33528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3" name="Straight Arrow Connector 102"/>
          <p:cNvCxnSpPr>
            <a:stCxn id="168" idx="2"/>
            <a:endCxn id="127" idx="0"/>
          </p:cNvCxnSpPr>
          <p:nvPr/>
        </p:nvCxnSpPr>
        <p:spPr bwMode="auto">
          <a:xfrm>
            <a:off x="3234776" y="32766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4" name="Straight Arrow Connector 103"/>
          <p:cNvCxnSpPr>
            <a:stCxn id="173" idx="2"/>
            <a:endCxn id="128" idx="0"/>
          </p:cNvCxnSpPr>
          <p:nvPr/>
        </p:nvCxnSpPr>
        <p:spPr bwMode="auto">
          <a:xfrm>
            <a:off x="3920576" y="32766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5" name="Straight Arrow Connector 104"/>
          <p:cNvCxnSpPr>
            <a:stCxn id="171" idx="2"/>
            <a:endCxn id="154" idx="0"/>
          </p:cNvCxnSpPr>
          <p:nvPr/>
        </p:nvCxnSpPr>
        <p:spPr bwMode="auto">
          <a:xfrm>
            <a:off x="4606376" y="32766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6" name="Straight Arrow Connector 105"/>
          <p:cNvCxnSpPr>
            <a:stCxn id="163" idx="2"/>
            <a:endCxn id="126" idx="0"/>
          </p:cNvCxnSpPr>
          <p:nvPr/>
        </p:nvCxnSpPr>
        <p:spPr bwMode="auto">
          <a:xfrm>
            <a:off x="5292176" y="32766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7" name="Straight Arrow Connector 106"/>
          <p:cNvCxnSpPr>
            <a:stCxn id="175" idx="2"/>
            <a:endCxn id="157" idx="0"/>
          </p:cNvCxnSpPr>
          <p:nvPr/>
        </p:nvCxnSpPr>
        <p:spPr bwMode="auto">
          <a:xfrm>
            <a:off x="5977976" y="32766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8" name="Straight Arrow Connector 107"/>
          <p:cNvCxnSpPr>
            <a:stCxn id="177" idx="2"/>
            <a:endCxn id="159" idx="0"/>
          </p:cNvCxnSpPr>
          <p:nvPr/>
        </p:nvCxnSpPr>
        <p:spPr bwMode="auto">
          <a:xfrm>
            <a:off x="6663776" y="32766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9" name="Straight Arrow Connector 108"/>
          <p:cNvCxnSpPr>
            <a:stCxn id="179" idx="2"/>
            <a:endCxn id="130" idx="0"/>
          </p:cNvCxnSpPr>
          <p:nvPr/>
        </p:nvCxnSpPr>
        <p:spPr bwMode="auto">
          <a:xfrm>
            <a:off x="7349576" y="32766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152400" y="3810000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Other </a:t>
            </a:r>
          </a:p>
          <a:p>
            <a:r>
              <a:rPr lang="en-US" i="1" dirty="0" smtClean="0"/>
              <a:t>data</a:t>
            </a:r>
            <a:endParaRPr lang="en-US" i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0" y="43434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To be encrypted data</a:t>
            </a:r>
            <a:endParaRPr lang="en-US" i="1" dirty="0"/>
          </a:p>
        </p:txBody>
      </p:sp>
      <p:grpSp>
        <p:nvGrpSpPr>
          <p:cNvPr id="113" name="Group 63"/>
          <p:cNvGrpSpPr/>
          <p:nvPr/>
        </p:nvGrpSpPr>
        <p:grpSpPr>
          <a:xfrm>
            <a:off x="381000" y="5867400"/>
            <a:ext cx="8077200" cy="457200"/>
            <a:chOff x="381000" y="2590800"/>
            <a:chExt cx="8077200" cy="457200"/>
          </a:xfrm>
        </p:grpSpPr>
        <p:sp>
          <p:nvSpPr>
            <p:cNvPr id="124" name="Rectangle 123"/>
            <p:cNvSpPr/>
            <p:nvPr/>
          </p:nvSpPr>
          <p:spPr bwMode="auto">
            <a:xfrm>
              <a:off x="381000" y="2590800"/>
              <a:ext cx="80772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4" name="Rectangle 6"/>
            <p:cNvSpPr>
              <a:spLocks noChangeArrowheads="1"/>
            </p:cNvSpPr>
            <p:nvPr/>
          </p:nvSpPr>
          <p:spPr bwMode="auto">
            <a:xfrm>
              <a:off x="3581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15" name="Rectangle 6"/>
            <p:cNvSpPr>
              <a:spLocks noChangeArrowheads="1"/>
            </p:cNvSpPr>
            <p:nvPr/>
          </p:nvSpPr>
          <p:spPr bwMode="auto">
            <a:xfrm>
              <a:off x="28956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16" name="Rectangle 6"/>
            <p:cNvSpPr>
              <a:spLocks noChangeArrowheads="1"/>
            </p:cNvSpPr>
            <p:nvPr/>
          </p:nvSpPr>
          <p:spPr bwMode="auto">
            <a:xfrm>
              <a:off x="42672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17" name="Rectangle 6"/>
            <p:cNvSpPr>
              <a:spLocks noChangeArrowheads="1"/>
            </p:cNvSpPr>
            <p:nvPr/>
          </p:nvSpPr>
          <p:spPr bwMode="auto">
            <a:xfrm>
              <a:off x="49530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18" name="Rectangle 6"/>
            <p:cNvSpPr>
              <a:spLocks noChangeArrowheads="1"/>
            </p:cNvSpPr>
            <p:nvPr/>
          </p:nvSpPr>
          <p:spPr bwMode="auto">
            <a:xfrm>
              <a:off x="8382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19" name="Rectangle 6"/>
            <p:cNvSpPr>
              <a:spLocks noChangeArrowheads="1"/>
            </p:cNvSpPr>
            <p:nvPr/>
          </p:nvSpPr>
          <p:spPr bwMode="auto">
            <a:xfrm>
              <a:off x="22098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20" name="Rectangle 6"/>
            <p:cNvSpPr>
              <a:spLocks noChangeArrowheads="1"/>
            </p:cNvSpPr>
            <p:nvPr/>
          </p:nvSpPr>
          <p:spPr bwMode="auto">
            <a:xfrm>
              <a:off x="15240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21" name="Rectangle 6"/>
            <p:cNvSpPr>
              <a:spLocks noChangeArrowheads="1"/>
            </p:cNvSpPr>
            <p:nvPr/>
          </p:nvSpPr>
          <p:spPr bwMode="auto">
            <a:xfrm>
              <a:off x="56388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22" name="Rectangle 6"/>
            <p:cNvSpPr>
              <a:spLocks noChangeArrowheads="1"/>
            </p:cNvSpPr>
            <p:nvPr/>
          </p:nvSpPr>
          <p:spPr bwMode="auto">
            <a:xfrm>
              <a:off x="6324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23" name="Rectangle 6"/>
            <p:cNvSpPr>
              <a:spLocks noChangeArrowheads="1"/>
            </p:cNvSpPr>
            <p:nvPr/>
          </p:nvSpPr>
          <p:spPr bwMode="auto">
            <a:xfrm>
              <a:off x="7010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25" name="Rectangle 6"/>
            <p:cNvSpPr>
              <a:spLocks noChangeArrowheads="1"/>
            </p:cNvSpPr>
            <p:nvPr/>
          </p:nvSpPr>
          <p:spPr bwMode="auto">
            <a:xfrm>
              <a:off x="381000" y="25908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i="1" dirty="0" smtClean="0"/>
                <a:t>“L”</a:t>
              </a:r>
              <a:endParaRPr lang="en-CA" i="1" dirty="0"/>
            </a:p>
          </p:txBody>
        </p:sp>
      </p:grpSp>
      <p:sp>
        <p:nvSpPr>
          <p:cNvPr id="68" name="Slide Number Placeholder 6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17</a:t>
            </a:fld>
            <a:endParaRPr lang="en-US" altLang="ja-JP" dirty="0"/>
          </a:p>
        </p:txBody>
      </p:sp>
      <p:sp>
        <p:nvSpPr>
          <p:cNvPr id="69" name="Footer Placeholder 6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81859" y="533400"/>
            <a:ext cx="412645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(4)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06798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CA" sz="1600" b="1" dirty="0" smtClean="0"/>
          </a:p>
          <a:p>
            <a:r>
              <a:rPr lang="en-CA" sz="1600" b="1" dirty="0" smtClean="0"/>
              <a:t>Step 1 @recipient: </a:t>
            </a:r>
            <a:r>
              <a:rPr lang="en-CA" sz="1600" dirty="0" smtClean="0"/>
              <a:t>find encryption indicator, length of encrypted segment, decrypt and verify authenticity, and remove “</a:t>
            </a:r>
            <a:r>
              <a:rPr lang="en-CA" sz="1600" i="1" dirty="0" smtClean="0"/>
              <a:t>L”</a:t>
            </a:r>
            <a:r>
              <a:rPr lang="en-CA" sz="1600" dirty="0" smtClean="0"/>
              <a:t>-symbol  			</a:t>
            </a:r>
          </a:p>
          <a:p>
            <a:r>
              <a:rPr lang="en-CA" sz="1600" dirty="0" smtClean="0"/>
              <a:t>					(</a:t>
            </a:r>
            <a:r>
              <a:rPr lang="en-CA" sz="1600" dirty="0" smtClean="0">
                <a:solidFill>
                  <a:schemeClr val="accent6">
                    <a:lumMod val="50000"/>
                  </a:schemeClr>
                </a:solidFill>
              </a:rPr>
              <a:t>NOTE: encryption indicator is always “on the left”)</a:t>
            </a:r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CA" sz="1600" b="1" dirty="0" smtClean="0"/>
              <a:t>Step 2 @recipient:</a:t>
            </a:r>
            <a:r>
              <a:rPr lang="en-CA" sz="1600" dirty="0" smtClean="0"/>
              <a:t> massage “decrypted data” and “other data”, so that IEs will be in ascending order.</a:t>
            </a:r>
            <a:endParaRPr lang="en-CA" sz="1600" b="1" dirty="0" smtClean="0"/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6" name="Group 109"/>
          <p:cNvGrpSpPr/>
          <p:nvPr/>
        </p:nvGrpSpPr>
        <p:grpSpPr>
          <a:xfrm>
            <a:off x="762000" y="4114800"/>
            <a:ext cx="7696200" cy="457200"/>
            <a:chOff x="838200" y="5257800"/>
            <a:chExt cx="7696200" cy="457200"/>
          </a:xfrm>
        </p:grpSpPr>
        <p:sp>
          <p:nvSpPr>
            <p:cNvPr id="14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4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52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54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57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59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7" name="Group 109"/>
          <p:cNvGrpSpPr/>
          <p:nvPr/>
        </p:nvGrpSpPr>
        <p:grpSpPr>
          <a:xfrm>
            <a:off x="762000" y="4724400"/>
            <a:ext cx="7696200" cy="457200"/>
            <a:chOff x="838200" y="5257800"/>
            <a:chExt cx="7696200" cy="457200"/>
          </a:xfrm>
        </p:grpSpPr>
        <p:sp>
          <p:nvSpPr>
            <p:cNvPr id="126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27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28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30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31" name="Rectangle 130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100" name="Straight Arrow Connector 99"/>
          <p:cNvCxnSpPr/>
          <p:nvPr/>
        </p:nvCxnSpPr>
        <p:spPr bwMode="auto">
          <a:xfrm>
            <a:off x="1143000" y="2514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1" name="Straight Arrow Connector 100"/>
          <p:cNvCxnSpPr/>
          <p:nvPr/>
        </p:nvCxnSpPr>
        <p:spPr bwMode="auto">
          <a:xfrm>
            <a:off x="3200400" y="2514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2" name="Straight Arrow Connector 101"/>
          <p:cNvCxnSpPr/>
          <p:nvPr/>
        </p:nvCxnSpPr>
        <p:spPr bwMode="auto">
          <a:xfrm>
            <a:off x="2514600" y="2514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152400" y="4114800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Other </a:t>
            </a:r>
          </a:p>
          <a:p>
            <a:r>
              <a:rPr lang="en-US" i="1" dirty="0" smtClean="0"/>
              <a:t>data</a:t>
            </a:r>
            <a:endParaRPr lang="en-US" i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0" y="47244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Decrypted data</a:t>
            </a:r>
            <a:endParaRPr lang="en-US" i="1" dirty="0"/>
          </a:p>
        </p:txBody>
      </p:sp>
      <p:grpSp>
        <p:nvGrpSpPr>
          <p:cNvPr id="8" name="Group 63"/>
          <p:cNvGrpSpPr/>
          <p:nvPr/>
        </p:nvGrpSpPr>
        <p:grpSpPr>
          <a:xfrm>
            <a:off x="381000" y="2971800"/>
            <a:ext cx="8077200" cy="457200"/>
            <a:chOff x="381000" y="2590800"/>
            <a:chExt cx="8077200" cy="457200"/>
          </a:xfrm>
          <a:noFill/>
        </p:grpSpPr>
        <p:sp>
          <p:nvSpPr>
            <p:cNvPr id="124" name="Rectangle 123"/>
            <p:cNvSpPr/>
            <p:nvPr/>
          </p:nvSpPr>
          <p:spPr bwMode="auto">
            <a:xfrm>
              <a:off x="381000" y="2590800"/>
              <a:ext cx="8077200" cy="4572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4" name="Rectangle 6"/>
            <p:cNvSpPr>
              <a:spLocks noChangeArrowheads="1"/>
            </p:cNvSpPr>
            <p:nvPr/>
          </p:nvSpPr>
          <p:spPr bwMode="auto">
            <a:xfrm>
              <a:off x="3581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15" name="Rectangle 6"/>
            <p:cNvSpPr>
              <a:spLocks noChangeArrowheads="1"/>
            </p:cNvSpPr>
            <p:nvPr/>
          </p:nvSpPr>
          <p:spPr bwMode="auto">
            <a:xfrm>
              <a:off x="28956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16" name="Rectangle 6"/>
            <p:cNvSpPr>
              <a:spLocks noChangeArrowheads="1"/>
            </p:cNvSpPr>
            <p:nvPr/>
          </p:nvSpPr>
          <p:spPr bwMode="auto">
            <a:xfrm>
              <a:off x="42672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17" name="Rectangle 6"/>
            <p:cNvSpPr>
              <a:spLocks noChangeArrowheads="1"/>
            </p:cNvSpPr>
            <p:nvPr/>
          </p:nvSpPr>
          <p:spPr bwMode="auto">
            <a:xfrm>
              <a:off x="49530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18" name="Rectangle 6"/>
            <p:cNvSpPr>
              <a:spLocks noChangeArrowheads="1"/>
            </p:cNvSpPr>
            <p:nvPr/>
          </p:nvSpPr>
          <p:spPr bwMode="auto">
            <a:xfrm>
              <a:off x="8382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19" name="Rectangle 6"/>
            <p:cNvSpPr>
              <a:spLocks noChangeArrowheads="1"/>
            </p:cNvSpPr>
            <p:nvPr/>
          </p:nvSpPr>
          <p:spPr bwMode="auto">
            <a:xfrm>
              <a:off x="22098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20" name="Rectangle 6"/>
            <p:cNvSpPr>
              <a:spLocks noChangeArrowheads="1"/>
            </p:cNvSpPr>
            <p:nvPr/>
          </p:nvSpPr>
          <p:spPr bwMode="auto">
            <a:xfrm>
              <a:off x="15240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21" name="Rectangle 6"/>
            <p:cNvSpPr>
              <a:spLocks noChangeArrowheads="1"/>
            </p:cNvSpPr>
            <p:nvPr/>
          </p:nvSpPr>
          <p:spPr bwMode="auto">
            <a:xfrm>
              <a:off x="56388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22" name="Rectangle 6"/>
            <p:cNvSpPr>
              <a:spLocks noChangeArrowheads="1"/>
            </p:cNvSpPr>
            <p:nvPr/>
          </p:nvSpPr>
          <p:spPr bwMode="auto">
            <a:xfrm>
              <a:off x="6324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23" name="Rectangle 6"/>
            <p:cNvSpPr>
              <a:spLocks noChangeArrowheads="1"/>
            </p:cNvSpPr>
            <p:nvPr/>
          </p:nvSpPr>
          <p:spPr bwMode="auto">
            <a:xfrm>
              <a:off x="7010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25" name="Rectangle 6"/>
            <p:cNvSpPr>
              <a:spLocks noChangeArrowheads="1"/>
            </p:cNvSpPr>
            <p:nvPr/>
          </p:nvSpPr>
          <p:spPr bwMode="auto">
            <a:xfrm>
              <a:off x="381000" y="25908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i="1" dirty="0" smtClean="0"/>
                <a:t>“L”</a:t>
              </a:r>
              <a:endParaRPr lang="en-CA" i="1" dirty="0"/>
            </a:p>
          </p:txBody>
        </p:sp>
      </p:grpSp>
      <p:grpSp>
        <p:nvGrpSpPr>
          <p:cNvPr id="81" name="Group 63"/>
          <p:cNvGrpSpPr/>
          <p:nvPr/>
        </p:nvGrpSpPr>
        <p:grpSpPr>
          <a:xfrm>
            <a:off x="381000" y="2057400"/>
            <a:ext cx="8077200" cy="457200"/>
            <a:chOff x="381000" y="2590800"/>
            <a:chExt cx="8077200" cy="457200"/>
          </a:xfrm>
        </p:grpSpPr>
        <p:sp>
          <p:nvSpPr>
            <p:cNvPr id="132" name="Rectangle 131"/>
            <p:cNvSpPr/>
            <p:nvPr/>
          </p:nvSpPr>
          <p:spPr bwMode="auto">
            <a:xfrm>
              <a:off x="381000" y="2590800"/>
              <a:ext cx="80772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2" name="Rectangle 6"/>
            <p:cNvSpPr>
              <a:spLocks noChangeArrowheads="1"/>
            </p:cNvSpPr>
            <p:nvPr/>
          </p:nvSpPr>
          <p:spPr bwMode="auto">
            <a:xfrm>
              <a:off x="3581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83" name="Rectangle 6"/>
            <p:cNvSpPr>
              <a:spLocks noChangeArrowheads="1"/>
            </p:cNvSpPr>
            <p:nvPr/>
          </p:nvSpPr>
          <p:spPr bwMode="auto">
            <a:xfrm>
              <a:off x="28956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84" name="Rectangle 6"/>
            <p:cNvSpPr>
              <a:spLocks noChangeArrowheads="1"/>
            </p:cNvSpPr>
            <p:nvPr/>
          </p:nvSpPr>
          <p:spPr bwMode="auto">
            <a:xfrm>
              <a:off x="42672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85" name="Rectangle 6"/>
            <p:cNvSpPr>
              <a:spLocks noChangeArrowheads="1"/>
            </p:cNvSpPr>
            <p:nvPr/>
          </p:nvSpPr>
          <p:spPr bwMode="auto">
            <a:xfrm>
              <a:off x="49530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86" name="Rectangle 6"/>
            <p:cNvSpPr>
              <a:spLocks noChangeArrowheads="1"/>
            </p:cNvSpPr>
            <p:nvPr/>
          </p:nvSpPr>
          <p:spPr bwMode="auto">
            <a:xfrm>
              <a:off x="8382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98" name="Rectangle 6"/>
            <p:cNvSpPr>
              <a:spLocks noChangeArrowheads="1"/>
            </p:cNvSpPr>
            <p:nvPr/>
          </p:nvSpPr>
          <p:spPr bwMode="auto">
            <a:xfrm>
              <a:off x="22098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99" name="Rectangle 6"/>
            <p:cNvSpPr>
              <a:spLocks noChangeArrowheads="1"/>
            </p:cNvSpPr>
            <p:nvPr/>
          </p:nvSpPr>
          <p:spPr bwMode="auto">
            <a:xfrm>
              <a:off x="15240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11" name="Rectangle 6"/>
            <p:cNvSpPr>
              <a:spLocks noChangeArrowheads="1"/>
            </p:cNvSpPr>
            <p:nvPr/>
          </p:nvSpPr>
          <p:spPr bwMode="auto">
            <a:xfrm>
              <a:off x="56388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13" name="Rectangle 6"/>
            <p:cNvSpPr>
              <a:spLocks noChangeArrowheads="1"/>
            </p:cNvSpPr>
            <p:nvPr/>
          </p:nvSpPr>
          <p:spPr bwMode="auto">
            <a:xfrm>
              <a:off x="6324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29" name="Rectangle 6"/>
            <p:cNvSpPr>
              <a:spLocks noChangeArrowheads="1"/>
            </p:cNvSpPr>
            <p:nvPr/>
          </p:nvSpPr>
          <p:spPr bwMode="auto">
            <a:xfrm>
              <a:off x="7010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33" name="Rectangle 6"/>
            <p:cNvSpPr>
              <a:spLocks noChangeArrowheads="1"/>
            </p:cNvSpPr>
            <p:nvPr/>
          </p:nvSpPr>
          <p:spPr bwMode="auto">
            <a:xfrm>
              <a:off x="381000" y="25908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i="1" dirty="0" smtClean="0"/>
                <a:t>“L”</a:t>
              </a:r>
              <a:endParaRPr lang="en-CA" i="1" dirty="0"/>
            </a:p>
          </p:txBody>
        </p:sp>
      </p:grpSp>
      <p:cxnSp>
        <p:nvCxnSpPr>
          <p:cNvPr id="134" name="Straight Arrow Connector 133"/>
          <p:cNvCxnSpPr/>
          <p:nvPr/>
        </p:nvCxnSpPr>
        <p:spPr bwMode="auto">
          <a:xfrm>
            <a:off x="1828800" y="2514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36" name="Straight Connector 135"/>
          <p:cNvCxnSpPr/>
          <p:nvPr/>
        </p:nvCxnSpPr>
        <p:spPr bwMode="auto">
          <a:xfrm flipH="1">
            <a:off x="381000" y="2971800"/>
            <a:ext cx="457200" cy="457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8" name="Straight Connector 137"/>
          <p:cNvCxnSpPr/>
          <p:nvPr/>
        </p:nvCxnSpPr>
        <p:spPr bwMode="auto">
          <a:xfrm>
            <a:off x="381000" y="2971800"/>
            <a:ext cx="457200" cy="457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40" name="Group 109"/>
          <p:cNvGrpSpPr/>
          <p:nvPr/>
        </p:nvGrpSpPr>
        <p:grpSpPr>
          <a:xfrm>
            <a:off x="762000" y="5638800"/>
            <a:ext cx="7696200" cy="457200"/>
            <a:chOff x="838200" y="5257800"/>
            <a:chExt cx="7696200" cy="457200"/>
          </a:xfrm>
        </p:grpSpPr>
        <p:sp>
          <p:nvSpPr>
            <p:cNvPr id="141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42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43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44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45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46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48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50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51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53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158" name="Straight Arrow Connector 157"/>
          <p:cNvCxnSpPr>
            <a:stCxn id="147" idx="2"/>
            <a:endCxn id="141" idx="0"/>
          </p:cNvCxnSpPr>
          <p:nvPr/>
        </p:nvCxnSpPr>
        <p:spPr bwMode="auto">
          <a:xfrm>
            <a:off x="1177376" y="44958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1" name="Straight Arrow Connector 160"/>
          <p:cNvCxnSpPr/>
          <p:nvPr/>
        </p:nvCxnSpPr>
        <p:spPr bwMode="auto">
          <a:xfrm>
            <a:off x="1905000" y="44958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4" name="Straight Arrow Connector 163"/>
          <p:cNvCxnSpPr/>
          <p:nvPr/>
        </p:nvCxnSpPr>
        <p:spPr bwMode="auto">
          <a:xfrm>
            <a:off x="2514600" y="44958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6" name="Straight Arrow Connector 165"/>
          <p:cNvCxnSpPr/>
          <p:nvPr/>
        </p:nvCxnSpPr>
        <p:spPr bwMode="auto">
          <a:xfrm>
            <a:off x="4648200" y="44958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9" name="Straight Arrow Connector 168"/>
          <p:cNvCxnSpPr/>
          <p:nvPr/>
        </p:nvCxnSpPr>
        <p:spPr bwMode="auto">
          <a:xfrm>
            <a:off x="6019800" y="44958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0" name="Straight Arrow Connector 169"/>
          <p:cNvCxnSpPr/>
          <p:nvPr/>
        </p:nvCxnSpPr>
        <p:spPr bwMode="auto">
          <a:xfrm>
            <a:off x="6629400" y="44958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2" name="Straight Arrow Connector 171"/>
          <p:cNvCxnSpPr>
            <a:stCxn id="127" idx="2"/>
            <a:endCxn id="145" idx="0"/>
          </p:cNvCxnSpPr>
          <p:nvPr/>
        </p:nvCxnSpPr>
        <p:spPr bwMode="auto">
          <a:xfrm>
            <a:off x="3234776" y="51054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4" name="Straight Arrow Connector 173"/>
          <p:cNvCxnSpPr>
            <a:stCxn id="128" idx="2"/>
            <a:endCxn id="148" idx="0"/>
          </p:cNvCxnSpPr>
          <p:nvPr/>
        </p:nvCxnSpPr>
        <p:spPr bwMode="auto">
          <a:xfrm>
            <a:off x="3920576" y="51054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83" name="Straight Arrow Connector 182"/>
          <p:cNvCxnSpPr>
            <a:stCxn id="126" idx="2"/>
            <a:endCxn id="142" idx="0"/>
          </p:cNvCxnSpPr>
          <p:nvPr/>
        </p:nvCxnSpPr>
        <p:spPr bwMode="auto">
          <a:xfrm>
            <a:off x="5292176" y="51054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86" name="Straight Arrow Connector 185"/>
          <p:cNvCxnSpPr>
            <a:stCxn id="130" idx="2"/>
            <a:endCxn id="153" idx="0"/>
          </p:cNvCxnSpPr>
          <p:nvPr/>
        </p:nvCxnSpPr>
        <p:spPr bwMode="auto">
          <a:xfrm>
            <a:off x="7349576" y="51054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5" name="Slide Number Placeholder 7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18</a:t>
            </a:fld>
            <a:endParaRPr lang="en-US" altLang="ja-JP" dirty="0"/>
          </a:p>
        </p:txBody>
      </p:sp>
      <p:sp>
        <p:nvSpPr>
          <p:cNvPr id="76" name="Footer Placeholder 7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4088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20331" y="609600"/>
            <a:ext cx="404950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(5)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0" y="914400"/>
            <a:ext cx="9144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dirty="0" smtClean="0"/>
              <a:t>What about complexity?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1600" b="1" dirty="0" smtClean="0"/>
              <a:t>Step 1 @sender: </a:t>
            </a:r>
            <a:r>
              <a:rPr lang="en-CA" sz="1600" dirty="0" smtClean="0"/>
              <a:t>massage in right form (split frame into “to be encrypted elements” and “other data”)</a:t>
            </a:r>
          </a:p>
          <a:p>
            <a:pPr marL="342900" indent="-342900"/>
            <a:r>
              <a:rPr lang="en-CA" sz="1600" dirty="0" smtClean="0"/>
              <a:t>	</a:t>
            </a:r>
            <a:r>
              <a:rPr lang="en-CA" sz="1600" dirty="0" smtClean="0">
                <a:solidFill>
                  <a:schemeClr val="accent6">
                    <a:lumMod val="50000"/>
                  </a:schemeClr>
                </a:solidFill>
              </a:rPr>
              <a:t>Scan data from left to right and partition string according to “Encryption ON/OFF” indication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1600" b="1" dirty="0" smtClean="0"/>
              <a:t>Step 2 @recipient:</a:t>
            </a:r>
            <a:r>
              <a:rPr lang="en-CA" sz="1600" dirty="0" smtClean="0"/>
              <a:t> massage “decrypted data” and “other data”, so that IEs will be in ascending order.</a:t>
            </a:r>
          </a:p>
          <a:p>
            <a:pPr marL="342900" indent="-342900"/>
            <a:r>
              <a:rPr lang="en-CA" sz="1600" b="1" dirty="0" smtClean="0"/>
              <a:t>	</a:t>
            </a:r>
            <a:r>
              <a:rPr lang="en-CA" sz="1600" dirty="0" smtClean="0">
                <a:solidFill>
                  <a:schemeClr val="accent6">
                    <a:lumMod val="50000"/>
                  </a:schemeClr>
                </a:solidFill>
              </a:rPr>
              <a:t>Scan leftmost elements of two substrings and build combined string according to order IE Identifiers.</a:t>
            </a:r>
            <a:endParaRPr lang="en-CA" sz="16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buFont typeface="Symbol" pitchFamily="18" charset="2"/>
              <a:buChar char="-"/>
            </a:pPr>
            <a:endParaRPr lang="en-CA" sz="1600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endParaRPr lang="en-CA" sz="2000" dirty="0" smtClean="0"/>
          </a:p>
          <a:p>
            <a:pPr marL="342900" indent="-342900">
              <a:buFont typeface="Symbol" pitchFamily="18" charset="2"/>
              <a:buChar char="-"/>
            </a:pPr>
            <a:r>
              <a:rPr lang="en-CA" sz="1600" b="1" dirty="0" smtClean="0"/>
              <a:t>Step 2 @sender:</a:t>
            </a:r>
            <a:r>
              <a:rPr lang="en-CA" sz="1600" dirty="0" smtClean="0"/>
              <a:t> encrypt and authenticate and put “</a:t>
            </a:r>
            <a:r>
              <a:rPr lang="en-CA" sz="1600" i="1" dirty="0" smtClean="0"/>
              <a:t>L</a:t>
            </a:r>
            <a:r>
              <a:rPr lang="en-CA" sz="1600" dirty="0" smtClean="0"/>
              <a:t>”-symbol (encryption length indicator IE) in place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1600" b="1" dirty="0" smtClean="0"/>
              <a:t>Step 1 @recipient: </a:t>
            </a:r>
            <a:r>
              <a:rPr lang="en-CA" sz="1600" dirty="0" smtClean="0"/>
              <a:t>find encryption indicator, length of encrypted segment, decrypt and verify authenticity, and remove “</a:t>
            </a:r>
            <a:r>
              <a:rPr lang="en-CA" sz="1600" i="1" dirty="0" smtClean="0"/>
              <a:t>L”</a:t>
            </a:r>
            <a:r>
              <a:rPr lang="en-CA" sz="1600" dirty="0" smtClean="0"/>
              <a:t>-symbol</a:t>
            </a:r>
          </a:p>
          <a:p>
            <a:pPr marL="342900" indent="-342900"/>
            <a:endParaRPr lang="en-CA" sz="1600" dirty="0" smtClean="0"/>
          </a:p>
          <a:p>
            <a:pPr marL="342900" indent="-342900"/>
            <a:endParaRPr lang="en-CA" sz="1600" dirty="0" smtClean="0"/>
          </a:p>
        </p:txBody>
      </p:sp>
      <p:grpSp>
        <p:nvGrpSpPr>
          <p:cNvPr id="177" name="Group 176"/>
          <p:cNvGrpSpPr/>
          <p:nvPr/>
        </p:nvGrpSpPr>
        <p:grpSpPr>
          <a:xfrm>
            <a:off x="304800" y="2286000"/>
            <a:ext cx="8458200" cy="2094131"/>
            <a:chOff x="304800" y="2743200"/>
            <a:chExt cx="8458200" cy="2094131"/>
          </a:xfrm>
        </p:grpSpPr>
        <p:grpSp>
          <p:nvGrpSpPr>
            <p:cNvPr id="76" name="Group 109"/>
            <p:cNvGrpSpPr/>
            <p:nvPr/>
          </p:nvGrpSpPr>
          <p:grpSpPr>
            <a:xfrm>
              <a:off x="1066800" y="2743200"/>
              <a:ext cx="7696200" cy="457200"/>
              <a:chOff x="838200" y="5257800"/>
              <a:chExt cx="7696200" cy="457200"/>
            </a:xfrm>
          </p:grpSpPr>
          <p:sp>
            <p:nvSpPr>
              <p:cNvPr id="77" name="Rectangle 6"/>
              <p:cNvSpPr>
                <a:spLocks noChangeArrowheads="1"/>
              </p:cNvSpPr>
              <p:nvPr/>
            </p:nvSpPr>
            <p:spPr bwMode="auto">
              <a:xfrm>
                <a:off x="9144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0</a:t>
                </a:r>
                <a:endParaRPr lang="en-CA" dirty="0"/>
              </a:p>
            </p:txBody>
          </p:sp>
          <p:sp>
            <p:nvSpPr>
              <p:cNvPr id="78" name="Rectangle 6"/>
              <p:cNvSpPr>
                <a:spLocks noChangeArrowheads="1"/>
              </p:cNvSpPr>
              <p:nvPr/>
            </p:nvSpPr>
            <p:spPr bwMode="auto">
              <a:xfrm>
                <a:off x="50292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7</a:t>
                </a:r>
                <a:endParaRPr lang="en-CA" dirty="0"/>
              </a:p>
            </p:txBody>
          </p:sp>
          <p:sp>
            <p:nvSpPr>
              <p:cNvPr id="79" name="Rectangle 6"/>
              <p:cNvSpPr>
                <a:spLocks noChangeArrowheads="1"/>
              </p:cNvSpPr>
              <p:nvPr/>
            </p:nvSpPr>
            <p:spPr bwMode="auto">
              <a:xfrm>
                <a:off x="16002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1</a:t>
                </a:r>
                <a:endParaRPr lang="en-CA" dirty="0"/>
              </a:p>
            </p:txBody>
          </p:sp>
          <p:sp>
            <p:nvSpPr>
              <p:cNvPr id="80" name="Rectangle 6"/>
              <p:cNvSpPr>
                <a:spLocks noChangeArrowheads="1"/>
              </p:cNvSpPr>
              <p:nvPr/>
            </p:nvSpPr>
            <p:spPr bwMode="auto">
              <a:xfrm>
                <a:off x="22860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3</a:t>
                </a:r>
                <a:endParaRPr lang="en-CA" dirty="0"/>
              </a:p>
            </p:txBody>
          </p:sp>
          <p:sp>
            <p:nvSpPr>
              <p:cNvPr id="81" name="Rectangle 6"/>
              <p:cNvSpPr>
                <a:spLocks noChangeArrowheads="1"/>
              </p:cNvSpPr>
              <p:nvPr/>
            </p:nvSpPr>
            <p:spPr bwMode="auto">
              <a:xfrm>
                <a:off x="29718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4</a:t>
                </a:r>
                <a:endParaRPr lang="en-CA" dirty="0"/>
              </a:p>
            </p:txBody>
          </p:sp>
          <p:sp>
            <p:nvSpPr>
              <p:cNvPr id="87" name="Rectangle 6"/>
              <p:cNvSpPr>
                <a:spLocks noChangeArrowheads="1"/>
              </p:cNvSpPr>
              <p:nvPr/>
            </p:nvSpPr>
            <p:spPr bwMode="auto">
              <a:xfrm>
                <a:off x="43434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6</a:t>
                </a:r>
                <a:endParaRPr lang="en-CA" dirty="0"/>
              </a:p>
            </p:txBody>
          </p:sp>
          <p:sp>
            <p:nvSpPr>
              <p:cNvPr id="88" name="Rectangle 6"/>
              <p:cNvSpPr>
                <a:spLocks noChangeArrowheads="1"/>
              </p:cNvSpPr>
              <p:nvPr/>
            </p:nvSpPr>
            <p:spPr bwMode="auto">
              <a:xfrm>
                <a:off x="36576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5</a:t>
                </a:r>
                <a:endParaRPr lang="en-CA" dirty="0"/>
              </a:p>
            </p:txBody>
          </p:sp>
          <p:sp>
            <p:nvSpPr>
              <p:cNvPr id="89" name="Rectangle 6"/>
              <p:cNvSpPr>
                <a:spLocks noChangeArrowheads="1"/>
              </p:cNvSpPr>
              <p:nvPr/>
            </p:nvSpPr>
            <p:spPr bwMode="auto">
              <a:xfrm>
                <a:off x="57150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8</a:t>
                </a:r>
                <a:endParaRPr lang="en-CA" dirty="0"/>
              </a:p>
            </p:txBody>
          </p:sp>
          <p:sp>
            <p:nvSpPr>
              <p:cNvPr id="90" name="Rectangle 6"/>
              <p:cNvSpPr>
                <a:spLocks noChangeArrowheads="1"/>
              </p:cNvSpPr>
              <p:nvPr/>
            </p:nvSpPr>
            <p:spPr bwMode="auto">
              <a:xfrm>
                <a:off x="64008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9</a:t>
                </a:r>
                <a:endParaRPr lang="en-CA" dirty="0"/>
              </a:p>
            </p:txBody>
          </p:sp>
          <p:sp>
            <p:nvSpPr>
              <p:cNvPr id="91" name="Rectangle 6"/>
              <p:cNvSpPr>
                <a:spLocks noChangeArrowheads="1"/>
              </p:cNvSpPr>
              <p:nvPr/>
            </p:nvSpPr>
            <p:spPr bwMode="auto">
              <a:xfrm>
                <a:off x="70866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A</a:t>
                </a:r>
                <a:endParaRPr lang="en-CA" dirty="0"/>
              </a:p>
            </p:txBody>
          </p:sp>
          <p:sp>
            <p:nvSpPr>
              <p:cNvPr id="92" name="Rectangle 91"/>
              <p:cNvSpPr/>
              <p:nvPr/>
            </p:nvSpPr>
            <p:spPr bwMode="auto">
              <a:xfrm>
                <a:off x="838200" y="5257800"/>
                <a:ext cx="7696200" cy="457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93" name="Group 109"/>
            <p:cNvGrpSpPr/>
            <p:nvPr/>
          </p:nvGrpSpPr>
          <p:grpSpPr>
            <a:xfrm>
              <a:off x="1066800" y="3657600"/>
              <a:ext cx="7696200" cy="457200"/>
              <a:chOff x="838200" y="5257800"/>
              <a:chExt cx="7696200" cy="457200"/>
            </a:xfrm>
          </p:grpSpPr>
          <p:sp>
            <p:nvSpPr>
              <p:cNvPr id="94" name="Rectangle 6"/>
              <p:cNvSpPr>
                <a:spLocks noChangeArrowheads="1"/>
              </p:cNvSpPr>
              <p:nvPr/>
            </p:nvSpPr>
            <p:spPr bwMode="auto">
              <a:xfrm>
                <a:off x="9144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0</a:t>
                </a:r>
                <a:endParaRPr lang="en-CA" dirty="0"/>
              </a:p>
            </p:txBody>
          </p:sp>
          <p:sp>
            <p:nvSpPr>
              <p:cNvPr id="95" name="Rectangle 6"/>
              <p:cNvSpPr>
                <a:spLocks noChangeArrowheads="1"/>
              </p:cNvSpPr>
              <p:nvPr/>
            </p:nvSpPr>
            <p:spPr bwMode="auto">
              <a:xfrm>
                <a:off x="16002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1</a:t>
                </a:r>
                <a:endParaRPr lang="en-CA" dirty="0"/>
              </a:p>
            </p:txBody>
          </p:sp>
          <p:sp>
            <p:nvSpPr>
              <p:cNvPr id="96" name="Rectangle 6"/>
              <p:cNvSpPr>
                <a:spLocks noChangeArrowheads="1"/>
              </p:cNvSpPr>
              <p:nvPr/>
            </p:nvSpPr>
            <p:spPr bwMode="auto">
              <a:xfrm>
                <a:off x="22860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3</a:t>
                </a:r>
                <a:endParaRPr lang="en-CA" dirty="0"/>
              </a:p>
            </p:txBody>
          </p:sp>
          <p:sp>
            <p:nvSpPr>
              <p:cNvPr id="97" name="Rectangle 6"/>
              <p:cNvSpPr>
                <a:spLocks noChangeArrowheads="1"/>
              </p:cNvSpPr>
              <p:nvPr/>
            </p:nvSpPr>
            <p:spPr bwMode="auto">
              <a:xfrm>
                <a:off x="43434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6</a:t>
                </a:r>
                <a:endParaRPr lang="en-CA" dirty="0"/>
              </a:p>
            </p:txBody>
          </p:sp>
          <p:sp>
            <p:nvSpPr>
              <p:cNvPr id="103" name="Rectangle 6"/>
              <p:cNvSpPr>
                <a:spLocks noChangeArrowheads="1"/>
              </p:cNvSpPr>
              <p:nvPr/>
            </p:nvSpPr>
            <p:spPr bwMode="auto">
              <a:xfrm>
                <a:off x="57150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8</a:t>
                </a:r>
                <a:endParaRPr lang="en-CA" dirty="0"/>
              </a:p>
            </p:txBody>
          </p:sp>
          <p:sp>
            <p:nvSpPr>
              <p:cNvPr id="104" name="Rectangle 6"/>
              <p:cNvSpPr>
                <a:spLocks noChangeArrowheads="1"/>
              </p:cNvSpPr>
              <p:nvPr/>
            </p:nvSpPr>
            <p:spPr bwMode="auto">
              <a:xfrm>
                <a:off x="64008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9</a:t>
                </a:r>
                <a:endParaRPr lang="en-CA" dirty="0"/>
              </a:p>
            </p:txBody>
          </p:sp>
          <p:sp>
            <p:nvSpPr>
              <p:cNvPr id="105" name="Rectangle 104"/>
              <p:cNvSpPr/>
              <p:nvPr/>
            </p:nvSpPr>
            <p:spPr bwMode="auto">
              <a:xfrm>
                <a:off x="838200" y="5257800"/>
                <a:ext cx="7696200" cy="457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06" name="Group 109"/>
            <p:cNvGrpSpPr/>
            <p:nvPr/>
          </p:nvGrpSpPr>
          <p:grpSpPr>
            <a:xfrm>
              <a:off x="1066800" y="4267200"/>
              <a:ext cx="7696200" cy="457200"/>
              <a:chOff x="838200" y="5257800"/>
              <a:chExt cx="7696200" cy="457200"/>
            </a:xfrm>
          </p:grpSpPr>
          <p:sp>
            <p:nvSpPr>
              <p:cNvPr id="107" name="Rectangle 6"/>
              <p:cNvSpPr>
                <a:spLocks noChangeArrowheads="1"/>
              </p:cNvSpPr>
              <p:nvPr/>
            </p:nvSpPr>
            <p:spPr bwMode="auto">
              <a:xfrm>
                <a:off x="50292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7</a:t>
                </a:r>
                <a:endParaRPr lang="en-CA" dirty="0"/>
              </a:p>
            </p:txBody>
          </p:sp>
          <p:sp>
            <p:nvSpPr>
              <p:cNvPr id="108" name="Rectangle 6"/>
              <p:cNvSpPr>
                <a:spLocks noChangeArrowheads="1"/>
              </p:cNvSpPr>
              <p:nvPr/>
            </p:nvSpPr>
            <p:spPr bwMode="auto">
              <a:xfrm>
                <a:off x="29718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4</a:t>
                </a:r>
                <a:endParaRPr lang="en-CA" dirty="0"/>
              </a:p>
            </p:txBody>
          </p:sp>
          <p:sp>
            <p:nvSpPr>
              <p:cNvPr id="109" name="Rectangle 6"/>
              <p:cNvSpPr>
                <a:spLocks noChangeArrowheads="1"/>
              </p:cNvSpPr>
              <p:nvPr/>
            </p:nvSpPr>
            <p:spPr bwMode="auto">
              <a:xfrm>
                <a:off x="36576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5</a:t>
                </a:r>
                <a:endParaRPr lang="en-CA" dirty="0"/>
              </a:p>
            </p:txBody>
          </p:sp>
          <p:sp>
            <p:nvSpPr>
              <p:cNvPr id="135" name="Rectangle 6"/>
              <p:cNvSpPr>
                <a:spLocks noChangeArrowheads="1"/>
              </p:cNvSpPr>
              <p:nvPr/>
            </p:nvSpPr>
            <p:spPr bwMode="auto">
              <a:xfrm>
                <a:off x="70866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A</a:t>
                </a:r>
                <a:endParaRPr lang="en-CA" dirty="0"/>
              </a:p>
            </p:txBody>
          </p:sp>
          <p:sp>
            <p:nvSpPr>
              <p:cNvPr id="137" name="Rectangle 136"/>
              <p:cNvSpPr/>
              <p:nvPr/>
            </p:nvSpPr>
            <p:spPr bwMode="auto">
              <a:xfrm>
                <a:off x="838200" y="5257800"/>
                <a:ext cx="7696200" cy="457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cxnSp>
          <p:nvCxnSpPr>
            <p:cNvPr id="139" name="Straight Arrow Connector 138"/>
            <p:cNvCxnSpPr/>
            <p:nvPr/>
          </p:nvCxnSpPr>
          <p:spPr bwMode="auto">
            <a:xfrm>
              <a:off x="1447800" y="3200400"/>
              <a:ext cx="0" cy="457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40" name="Straight Arrow Connector 139"/>
            <p:cNvCxnSpPr/>
            <p:nvPr/>
          </p:nvCxnSpPr>
          <p:spPr bwMode="auto">
            <a:xfrm>
              <a:off x="2133600" y="3200400"/>
              <a:ext cx="0" cy="457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56" name="Straight Arrow Connector 155"/>
            <p:cNvCxnSpPr/>
            <p:nvPr/>
          </p:nvCxnSpPr>
          <p:spPr bwMode="auto">
            <a:xfrm>
              <a:off x="2819400" y="3200400"/>
              <a:ext cx="0" cy="457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2" name="Straight Arrow Connector 161"/>
            <p:cNvCxnSpPr>
              <a:stCxn id="81" idx="2"/>
              <a:endCxn id="108" idx="0"/>
            </p:cNvCxnSpPr>
            <p:nvPr/>
          </p:nvCxnSpPr>
          <p:spPr bwMode="auto">
            <a:xfrm>
              <a:off x="3539576" y="3124200"/>
              <a:ext cx="0" cy="1219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3" name="Straight Arrow Connector 162"/>
            <p:cNvCxnSpPr>
              <a:stCxn id="88" idx="2"/>
              <a:endCxn id="109" idx="0"/>
            </p:cNvCxnSpPr>
            <p:nvPr/>
          </p:nvCxnSpPr>
          <p:spPr bwMode="auto">
            <a:xfrm>
              <a:off x="4225376" y="3124200"/>
              <a:ext cx="0" cy="1219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5" name="Straight Arrow Connector 164"/>
            <p:cNvCxnSpPr>
              <a:stCxn id="87" idx="2"/>
              <a:endCxn id="97" idx="0"/>
            </p:cNvCxnSpPr>
            <p:nvPr/>
          </p:nvCxnSpPr>
          <p:spPr bwMode="auto">
            <a:xfrm>
              <a:off x="4911176" y="3124200"/>
              <a:ext cx="0" cy="609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7" name="Straight Arrow Connector 166"/>
            <p:cNvCxnSpPr>
              <a:stCxn id="78" idx="2"/>
              <a:endCxn id="107" idx="0"/>
            </p:cNvCxnSpPr>
            <p:nvPr/>
          </p:nvCxnSpPr>
          <p:spPr bwMode="auto">
            <a:xfrm>
              <a:off x="5596976" y="3124200"/>
              <a:ext cx="0" cy="1219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8" name="Straight Arrow Connector 167"/>
            <p:cNvCxnSpPr>
              <a:stCxn id="89" idx="2"/>
              <a:endCxn id="103" idx="0"/>
            </p:cNvCxnSpPr>
            <p:nvPr/>
          </p:nvCxnSpPr>
          <p:spPr bwMode="auto">
            <a:xfrm>
              <a:off x="6282776" y="3124200"/>
              <a:ext cx="0" cy="609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71" name="Straight Arrow Connector 170"/>
            <p:cNvCxnSpPr>
              <a:stCxn id="90" idx="2"/>
              <a:endCxn id="104" idx="0"/>
            </p:cNvCxnSpPr>
            <p:nvPr/>
          </p:nvCxnSpPr>
          <p:spPr bwMode="auto">
            <a:xfrm>
              <a:off x="6968576" y="3124200"/>
              <a:ext cx="0" cy="609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73" name="Straight Arrow Connector 172"/>
            <p:cNvCxnSpPr>
              <a:stCxn id="91" idx="2"/>
              <a:endCxn id="135" idx="0"/>
            </p:cNvCxnSpPr>
            <p:nvPr/>
          </p:nvCxnSpPr>
          <p:spPr bwMode="auto">
            <a:xfrm>
              <a:off x="7654376" y="3124200"/>
              <a:ext cx="0" cy="1219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75" name="TextBox 174"/>
            <p:cNvSpPr txBox="1"/>
            <p:nvPr/>
          </p:nvSpPr>
          <p:spPr>
            <a:xfrm>
              <a:off x="457200" y="3657600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Other </a:t>
              </a:r>
            </a:p>
            <a:p>
              <a:r>
                <a:rPr lang="en-US" i="1" dirty="0" smtClean="0"/>
                <a:t>data</a:t>
              </a:r>
              <a:endParaRPr lang="en-US" i="1" dirty="0"/>
            </a:p>
          </p:txBody>
        </p:sp>
        <p:sp>
          <p:nvSpPr>
            <p:cNvPr id="176" name="TextBox 175"/>
            <p:cNvSpPr txBox="1"/>
            <p:nvPr/>
          </p:nvSpPr>
          <p:spPr>
            <a:xfrm>
              <a:off x="304800" y="4191000"/>
              <a:ext cx="838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To be encrypted data</a:t>
              </a:r>
              <a:endParaRPr lang="en-US" i="1" dirty="0"/>
            </a:p>
          </p:txBody>
        </p:sp>
      </p:grpSp>
      <p:cxnSp>
        <p:nvCxnSpPr>
          <p:cNvPr id="178" name="Straight Arrow Connector 177"/>
          <p:cNvCxnSpPr/>
          <p:nvPr/>
        </p:nvCxnSpPr>
        <p:spPr bwMode="auto">
          <a:xfrm>
            <a:off x="1447800" y="5562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9" name="Straight Arrow Connector 178"/>
          <p:cNvCxnSpPr/>
          <p:nvPr/>
        </p:nvCxnSpPr>
        <p:spPr bwMode="auto">
          <a:xfrm>
            <a:off x="3505200" y="5562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80" name="Straight Arrow Connector 179"/>
          <p:cNvCxnSpPr/>
          <p:nvPr/>
        </p:nvCxnSpPr>
        <p:spPr bwMode="auto">
          <a:xfrm>
            <a:off x="2819400" y="5562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181" name="Group 63"/>
          <p:cNvGrpSpPr/>
          <p:nvPr/>
        </p:nvGrpSpPr>
        <p:grpSpPr>
          <a:xfrm>
            <a:off x="685800" y="6019800"/>
            <a:ext cx="8077200" cy="457200"/>
            <a:chOff x="381000" y="2590800"/>
            <a:chExt cx="8077200" cy="457200"/>
          </a:xfrm>
          <a:noFill/>
        </p:grpSpPr>
        <p:sp>
          <p:nvSpPr>
            <p:cNvPr id="182" name="Rectangle 181"/>
            <p:cNvSpPr/>
            <p:nvPr/>
          </p:nvSpPr>
          <p:spPr bwMode="auto">
            <a:xfrm>
              <a:off x="381000" y="2590800"/>
              <a:ext cx="8077200" cy="4572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4" name="Rectangle 6"/>
            <p:cNvSpPr>
              <a:spLocks noChangeArrowheads="1"/>
            </p:cNvSpPr>
            <p:nvPr/>
          </p:nvSpPr>
          <p:spPr bwMode="auto">
            <a:xfrm>
              <a:off x="3581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85" name="Rectangle 6"/>
            <p:cNvSpPr>
              <a:spLocks noChangeArrowheads="1"/>
            </p:cNvSpPr>
            <p:nvPr/>
          </p:nvSpPr>
          <p:spPr bwMode="auto">
            <a:xfrm>
              <a:off x="28956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87" name="Rectangle 6"/>
            <p:cNvSpPr>
              <a:spLocks noChangeArrowheads="1"/>
            </p:cNvSpPr>
            <p:nvPr/>
          </p:nvSpPr>
          <p:spPr bwMode="auto">
            <a:xfrm>
              <a:off x="42672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88" name="Rectangle 6"/>
            <p:cNvSpPr>
              <a:spLocks noChangeArrowheads="1"/>
            </p:cNvSpPr>
            <p:nvPr/>
          </p:nvSpPr>
          <p:spPr bwMode="auto">
            <a:xfrm>
              <a:off x="49530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89" name="Rectangle 6"/>
            <p:cNvSpPr>
              <a:spLocks noChangeArrowheads="1"/>
            </p:cNvSpPr>
            <p:nvPr/>
          </p:nvSpPr>
          <p:spPr bwMode="auto">
            <a:xfrm>
              <a:off x="8382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90" name="Rectangle 6"/>
            <p:cNvSpPr>
              <a:spLocks noChangeArrowheads="1"/>
            </p:cNvSpPr>
            <p:nvPr/>
          </p:nvSpPr>
          <p:spPr bwMode="auto">
            <a:xfrm>
              <a:off x="22098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91" name="Rectangle 6"/>
            <p:cNvSpPr>
              <a:spLocks noChangeArrowheads="1"/>
            </p:cNvSpPr>
            <p:nvPr/>
          </p:nvSpPr>
          <p:spPr bwMode="auto">
            <a:xfrm>
              <a:off x="15240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92" name="Rectangle 6"/>
            <p:cNvSpPr>
              <a:spLocks noChangeArrowheads="1"/>
            </p:cNvSpPr>
            <p:nvPr/>
          </p:nvSpPr>
          <p:spPr bwMode="auto">
            <a:xfrm>
              <a:off x="56388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93" name="Rectangle 6"/>
            <p:cNvSpPr>
              <a:spLocks noChangeArrowheads="1"/>
            </p:cNvSpPr>
            <p:nvPr/>
          </p:nvSpPr>
          <p:spPr bwMode="auto">
            <a:xfrm>
              <a:off x="6324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94" name="Rectangle 6"/>
            <p:cNvSpPr>
              <a:spLocks noChangeArrowheads="1"/>
            </p:cNvSpPr>
            <p:nvPr/>
          </p:nvSpPr>
          <p:spPr bwMode="auto">
            <a:xfrm>
              <a:off x="7010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95" name="Rectangle 6"/>
            <p:cNvSpPr>
              <a:spLocks noChangeArrowheads="1"/>
            </p:cNvSpPr>
            <p:nvPr/>
          </p:nvSpPr>
          <p:spPr bwMode="auto">
            <a:xfrm>
              <a:off x="381000" y="25908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i="1" dirty="0" smtClean="0"/>
                <a:t>“L”</a:t>
              </a:r>
              <a:endParaRPr lang="en-CA" i="1" dirty="0"/>
            </a:p>
          </p:txBody>
        </p:sp>
      </p:grpSp>
      <p:grpSp>
        <p:nvGrpSpPr>
          <p:cNvPr id="196" name="Group 63"/>
          <p:cNvGrpSpPr/>
          <p:nvPr/>
        </p:nvGrpSpPr>
        <p:grpSpPr>
          <a:xfrm>
            <a:off x="685800" y="5105400"/>
            <a:ext cx="8077200" cy="457200"/>
            <a:chOff x="381000" y="2590800"/>
            <a:chExt cx="8077200" cy="457200"/>
          </a:xfrm>
        </p:grpSpPr>
        <p:sp>
          <p:nvSpPr>
            <p:cNvPr id="197" name="Rectangle 196"/>
            <p:cNvSpPr/>
            <p:nvPr/>
          </p:nvSpPr>
          <p:spPr bwMode="auto">
            <a:xfrm>
              <a:off x="381000" y="2590800"/>
              <a:ext cx="80772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8" name="Rectangle 6"/>
            <p:cNvSpPr>
              <a:spLocks noChangeArrowheads="1"/>
            </p:cNvSpPr>
            <p:nvPr/>
          </p:nvSpPr>
          <p:spPr bwMode="auto">
            <a:xfrm>
              <a:off x="3581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99" name="Rectangle 6"/>
            <p:cNvSpPr>
              <a:spLocks noChangeArrowheads="1"/>
            </p:cNvSpPr>
            <p:nvPr/>
          </p:nvSpPr>
          <p:spPr bwMode="auto">
            <a:xfrm>
              <a:off x="28956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200" name="Rectangle 6"/>
            <p:cNvSpPr>
              <a:spLocks noChangeArrowheads="1"/>
            </p:cNvSpPr>
            <p:nvPr/>
          </p:nvSpPr>
          <p:spPr bwMode="auto">
            <a:xfrm>
              <a:off x="42672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201" name="Rectangle 6"/>
            <p:cNvSpPr>
              <a:spLocks noChangeArrowheads="1"/>
            </p:cNvSpPr>
            <p:nvPr/>
          </p:nvSpPr>
          <p:spPr bwMode="auto">
            <a:xfrm>
              <a:off x="49530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202" name="Rectangle 6"/>
            <p:cNvSpPr>
              <a:spLocks noChangeArrowheads="1"/>
            </p:cNvSpPr>
            <p:nvPr/>
          </p:nvSpPr>
          <p:spPr bwMode="auto">
            <a:xfrm>
              <a:off x="8382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203" name="Rectangle 6"/>
            <p:cNvSpPr>
              <a:spLocks noChangeArrowheads="1"/>
            </p:cNvSpPr>
            <p:nvPr/>
          </p:nvSpPr>
          <p:spPr bwMode="auto">
            <a:xfrm>
              <a:off x="22098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204" name="Rectangle 6"/>
            <p:cNvSpPr>
              <a:spLocks noChangeArrowheads="1"/>
            </p:cNvSpPr>
            <p:nvPr/>
          </p:nvSpPr>
          <p:spPr bwMode="auto">
            <a:xfrm>
              <a:off x="15240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205" name="Rectangle 6"/>
            <p:cNvSpPr>
              <a:spLocks noChangeArrowheads="1"/>
            </p:cNvSpPr>
            <p:nvPr/>
          </p:nvSpPr>
          <p:spPr bwMode="auto">
            <a:xfrm>
              <a:off x="56388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206" name="Rectangle 6"/>
            <p:cNvSpPr>
              <a:spLocks noChangeArrowheads="1"/>
            </p:cNvSpPr>
            <p:nvPr/>
          </p:nvSpPr>
          <p:spPr bwMode="auto">
            <a:xfrm>
              <a:off x="6324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207" name="Rectangle 6"/>
            <p:cNvSpPr>
              <a:spLocks noChangeArrowheads="1"/>
            </p:cNvSpPr>
            <p:nvPr/>
          </p:nvSpPr>
          <p:spPr bwMode="auto">
            <a:xfrm>
              <a:off x="7010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208" name="Rectangle 6"/>
            <p:cNvSpPr>
              <a:spLocks noChangeArrowheads="1"/>
            </p:cNvSpPr>
            <p:nvPr/>
          </p:nvSpPr>
          <p:spPr bwMode="auto">
            <a:xfrm>
              <a:off x="381000" y="25908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i="1" dirty="0" smtClean="0"/>
                <a:t>“L”</a:t>
              </a:r>
              <a:endParaRPr lang="en-CA" i="1" dirty="0"/>
            </a:p>
          </p:txBody>
        </p:sp>
      </p:grpSp>
      <p:cxnSp>
        <p:nvCxnSpPr>
          <p:cNvPr id="209" name="Straight Arrow Connector 208"/>
          <p:cNvCxnSpPr/>
          <p:nvPr/>
        </p:nvCxnSpPr>
        <p:spPr bwMode="auto">
          <a:xfrm>
            <a:off x="2133600" y="5562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0" name="Straight Connector 209"/>
          <p:cNvCxnSpPr/>
          <p:nvPr/>
        </p:nvCxnSpPr>
        <p:spPr bwMode="auto">
          <a:xfrm flipH="1">
            <a:off x="685800" y="6019800"/>
            <a:ext cx="457200" cy="457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1" name="Straight Connector 210"/>
          <p:cNvCxnSpPr/>
          <p:nvPr/>
        </p:nvCxnSpPr>
        <p:spPr bwMode="auto">
          <a:xfrm>
            <a:off x="685800" y="6019800"/>
            <a:ext cx="457200" cy="457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2" name="Slide Number Placeholder 8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19</a:t>
            </a:fld>
            <a:endParaRPr lang="en-US" altLang="ja-JP" dirty="0"/>
          </a:p>
        </p:txBody>
      </p:sp>
      <p:sp>
        <p:nvSpPr>
          <p:cNvPr id="83" name="Footer Placeholder 8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r>
              <a:rPr lang="en-US" altLang="ja-JP" sz="2400" dirty="0" smtClean="0"/>
              <a:t>FILS Key Establishment</a:t>
            </a:r>
            <a:endParaRPr lang="ja-JP" altLang="en-US" sz="24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13, 2013</a:t>
            </a:r>
            <a:endParaRPr lang="en-US" altLang="ja-JP" dirty="0"/>
          </a:p>
        </p:txBody>
      </p:sp>
      <p:grpSp>
        <p:nvGrpSpPr>
          <p:cNvPr id="4" name="Group 66"/>
          <p:cNvGrpSpPr/>
          <p:nvPr/>
        </p:nvGrpSpPr>
        <p:grpSpPr>
          <a:xfrm>
            <a:off x="0" y="1219200"/>
            <a:ext cx="6858000" cy="3582988"/>
            <a:chOff x="0" y="1219200"/>
            <a:chExt cx="6858000" cy="3582988"/>
          </a:xfrm>
        </p:grpSpPr>
        <p:grpSp>
          <p:nvGrpSpPr>
            <p:cNvPr id="5" name="Group 54"/>
            <p:cNvGrpSpPr/>
            <p:nvPr/>
          </p:nvGrpSpPr>
          <p:grpSpPr>
            <a:xfrm>
              <a:off x="0" y="1219200"/>
              <a:ext cx="4951340" cy="3582988"/>
              <a:chOff x="0" y="1219200"/>
              <a:chExt cx="4951340" cy="3582988"/>
            </a:xfrm>
          </p:grpSpPr>
          <p:sp>
            <p:nvSpPr>
              <p:cNvPr id="7" name="正方形/長方形 6"/>
              <p:cNvSpPr/>
              <p:nvPr/>
            </p:nvSpPr>
            <p:spPr bwMode="auto">
              <a:xfrm>
                <a:off x="1217540" y="1219200"/>
                <a:ext cx="762000" cy="457200"/>
              </a:xfrm>
              <a:prstGeom prst="rect">
                <a:avLst/>
              </a:prstGeom>
              <a:solidFill>
                <a:srgbClr val="FFC000"/>
              </a:solidFill>
              <a:ln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STA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8" name="正方形/長方形 7"/>
              <p:cNvSpPr/>
              <p:nvPr/>
            </p:nvSpPr>
            <p:spPr bwMode="auto">
              <a:xfrm>
                <a:off x="4189340" y="1219200"/>
                <a:ext cx="762000" cy="457200"/>
              </a:xfrm>
              <a:prstGeom prst="rect">
                <a:avLst/>
              </a:prstGeom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AP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9" name="直線コネクタ 8"/>
              <p:cNvCxnSpPr>
                <a:stCxn id="8" idx="2"/>
              </p:cNvCxnSpPr>
              <p:nvPr/>
            </p:nvCxnSpPr>
            <p:spPr bwMode="auto">
              <a:xfrm rot="5400000">
                <a:off x="3007446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 bwMode="auto">
              <a:xfrm rot="5400000">
                <a:off x="37234" y="3237706"/>
                <a:ext cx="3125788" cy="3176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5" name="直線矢印コネクタ 44"/>
              <p:cNvCxnSpPr/>
              <p:nvPr/>
            </p:nvCxnSpPr>
            <p:spPr bwMode="auto">
              <a:xfrm>
                <a:off x="1598540" y="3733800"/>
                <a:ext cx="2971800" cy="0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6" name="直線矢印コネクタ 45"/>
              <p:cNvCxnSpPr/>
              <p:nvPr/>
            </p:nvCxnSpPr>
            <p:spPr bwMode="auto">
              <a:xfrm flipH="1" flipV="1">
                <a:off x="1598540" y="42672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1" name="テキスト ボックス 30"/>
              <p:cNvSpPr txBox="1"/>
              <p:nvPr/>
            </p:nvSpPr>
            <p:spPr>
              <a:xfrm>
                <a:off x="2131940" y="33528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Association Request</a:t>
                </a:r>
              </a:p>
            </p:txBody>
          </p:sp>
          <p:cxnSp>
            <p:nvCxnSpPr>
              <p:cNvPr id="27" name="直線矢印コネクタ 26"/>
              <p:cNvCxnSpPr/>
              <p:nvPr/>
            </p:nvCxnSpPr>
            <p:spPr bwMode="auto">
              <a:xfrm flipH="1" flipV="1">
                <a:off x="1598540" y="2133600"/>
                <a:ext cx="2971800" cy="1588"/>
              </a:xfrm>
              <a:prstGeom prst="straightConnector1">
                <a:avLst/>
              </a:prstGeom>
              <a:ln w="28575"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9" name="テキスト ボックス 28"/>
              <p:cNvSpPr txBox="1"/>
              <p:nvPr/>
            </p:nvSpPr>
            <p:spPr>
              <a:xfrm>
                <a:off x="2131940" y="1828800"/>
                <a:ext cx="18485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Beacon/Probe Resp.</a:t>
                </a:r>
              </a:p>
            </p:txBody>
          </p:sp>
          <p:cxnSp>
            <p:nvCxnSpPr>
              <p:cNvPr id="30" name="直線矢印コネクタ 29"/>
              <p:cNvCxnSpPr/>
              <p:nvPr/>
            </p:nvCxnSpPr>
            <p:spPr bwMode="auto">
              <a:xfrm flipV="1">
                <a:off x="1598540" y="26670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3" name="直線矢印コネクタ 32"/>
              <p:cNvCxnSpPr/>
              <p:nvPr/>
            </p:nvCxnSpPr>
            <p:spPr bwMode="auto">
              <a:xfrm flipH="1" flipV="1">
                <a:off x="1598540" y="32004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4" name="テキスト ボックス 33"/>
              <p:cNvSpPr txBox="1"/>
              <p:nvPr/>
            </p:nvSpPr>
            <p:spPr>
              <a:xfrm>
                <a:off x="2002021" y="2362200"/>
                <a:ext cx="21210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Authentication Request</a:t>
                </a:r>
                <a:endParaRPr kumimoji="1" lang="ja-JP" altLang="en-US" sz="1600" dirty="0"/>
              </a:p>
            </p:txBody>
          </p:sp>
          <p:sp>
            <p:nvSpPr>
              <p:cNvPr id="38" name="テキスト ボックス 33"/>
              <p:cNvSpPr txBox="1"/>
              <p:nvPr/>
            </p:nvSpPr>
            <p:spPr>
              <a:xfrm>
                <a:off x="1979540" y="2819400"/>
                <a:ext cx="2246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Authentication Response</a:t>
                </a:r>
                <a:endParaRPr kumimoji="1" lang="ja-JP" altLang="en-US" sz="1600" dirty="0"/>
              </a:p>
            </p:txBody>
          </p:sp>
          <p:sp>
            <p:nvSpPr>
              <p:cNvPr id="42" name="Left Brace 41"/>
              <p:cNvSpPr/>
              <p:nvPr/>
            </p:nvSpPr>
            <p:spPr bwMode="auto">
              <a:xfrm>
                <a:off x="1217540" y="25908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" name="Left Brace 42"/>
              <p:cNvSpPr/>
              <p:nvPr/>
            </p:nvSpPr>
            <p:spPr bwMode="auto">
              <a:xfrm>
                <a:off x="1217540" y="36576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4" name="テキスト ボックス 30"/>
              <p:cNvSpPr txBox="1"/>
              <p:nvPr/>
            </p:nvSpPr>
            <p:spPr>
              <a:xfrm>
                <a:off x="2131940" y="38862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Association Request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0" y="2743200"/>
                <a:ext cx="13516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/>
                  <a:t>Key </a:t>
                </a:r>
              </a:p>
              <a:p>
                <a:pPr algn="ctr"/>
                <a:r>
                  <a:rPr lang="en-CA" sz="1600" dirty="0" smtClean="0"/>
                  <a:t>Establishment</a:t>
                </a:r>
                <a:endParaRPr lang="en-CA" sz="1600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8856" y="3733800"/>
                <a:ext cx="129394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/>
                  <a:t>Key </a:t>
                </a:r>
              </a:p>
              <a:p>
                <a:pPr algn="ctr"/>
                <a:r>
                  <a:rPr lang="en-CA" sz="1600" dirty="0" smtClean="0"/>
                  <a:t>Confirmation</a:t>
                </a:r>
                <a:endParaRPr lang="en-CA" sz="1600" dirty="0"/>
              </a:p>
            </p:txBody>
          </p:sp>
        </p:grpSp>
        <p:grpSp>
          <p:nvGrpSpPr>
            <p:cNvPr id="6" name="Group 55"/>
            <p:cNvGrpSpPr/>
            <p:nvPr/>
          </p:nvGrpSpPr>
          <p:grpSpPr>
            <a:xfrm>
              <a:off x="6096000" y="1219200"/>
              <a:ext cx="762000" cy="3582194"/>
              <a:chOff x="6096000" y="1219200"/>
              <a:chExt cx="762000" cy="3582194"/>
            </a:xfrm>
          </p:grpSpPr>
          <p:sp>
            <p:nvSpPr>
              <p:cNvPr id="47" name="正方形/長方形 7"/>
              <p:cNvSpPr/>
              <p:nvPr/>
            </p:nvSpPr>
            <p:spPr bwMode="auto">
              <a:xfrm>
                <a:off x="6096000" y="1219200"/>
                <a:ext cx="762000" cy="45720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TTP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53" name="直線コネクタ 8"/>
              <p:cNvCxnSpPr/>
              <p:nvPr/>
            </p:nvCxnSpPr>
            <p:spPr bwMode="auto">
              <a:xfrm rot="5400000">
                <a:off x="4914900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62" name="直線矢印コネクタ 29"/>
            <p:cNvCxnSpPr/>
            <p:nvPr/>
          </p:nvCxnSpPr>
          <p:spPr bwMode="auto">
            <a:xfrm flipV="1">
              <a:off x="4572000" y="2819400"/>
              <a:ext cx="1905000" cy="1588"/>
            </a:xfrm>
            <a:prstGeom prst="straightConnector1">
              <a:avLst/>
            </a:prstGeom>
            <a:ln w="28575">
              <a:prstDash val="dash"/>
              <a:headEnd type="triangle" w="med" len="med"/>
              <a:tailEnd type="triangl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32" name="Oval Callout 31"/>
          <p:cNvSpPr/>
          <p:nvPr/>
        </p:nvSpPr>
        <p:spPr bwMode="auto">
          <a:xfrm>
            <a:off x="6858000" y="838200"/>
            <a:ext cx="2286000" cy="533400"/>
          </a:xfrm>
          <a:prstGeom prst="wedgeEllipseCallout">
            <a:avLst>
              <a:gd name="adj1" fmla="val -49924"/>
              <a:gd name="adj2" fmla="val 67459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858000" y="7620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online/offline assistance </a:t>
            </a:r>
          </a:p>
          <a:p>
            <a:r>
              <a:rPr lang="en-US" sz="1600" dirty="0" smtClean="0"/>
              <a:t>with authentication</a:t>
            </a:r>
            <a:endParaRPr lang="en-US" sz="1600" dirty="0"/>
          </a:p>
        </p:txBody>
      </p:sp>
      <p:cxnSp>
        <p:nvCxnSpPr>
          <p:cNvPr id="36" name="直線矢印コネクタ 29"/>
          <p:cNvCxnSpPr/>
          <p:nvPr/>
        </p:nvCxnSpPr>
        <p:spPr bwMode="auto">
          <a:xfrm flipV="1">
            <a:off x="4572000" y="3352800"/>
            <a:ext cx="1905000" cy="1588"/>
          </a:xfrm>
          <a:prstGeom prst="straightConnector1">
            <a:avLst/>
          </a:prstGeom>
          <a:ln w="28575">
            <a:prstDash val="dash"/>
            <a:headEnd type="triangl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0" y="480060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FILS key establishment protocol options provided: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n-US" sz="2000" dirty="0" smtClean="0"/>
              <a:t>FILS Authentication </a:t>
            </a:r>
            <a:r>
              <a:rPr lang="en-US" sz="2000" i="1" dirty="0" smtClean="0"/>
              <a:t>with</a:t>
            </a:r>
            <a:r>
              <a:rPr lang="en-US" sz="2000" dirty="0" smtClean="0"/>
              <a:t> TTP, based on ERP</a:t>
            </a:r>
          </a:p>
          <a:p>
            <a:r>
              <a:rPr lang="en-US" sz="2000" dirty="0" smtClean="0"/>
              <a:t>   (two flavors: </a:t>
            </a:r>
            <a:r>
              <a:rPr lang="en-US" sz="2000" i="1" dirty="0" smtClean="0"/>
              <a:t>with</a:t>
            </a:r>
            <a:r>
              <a:rPr lang="en-US" sz="2000" dirty="0" smtClean="0"/>
              <a:t> or </a:t>
            </a:r>
            <a:r>
              <a:rPr lang="en-US" sz="2000" i="1" dirty="0" smtClean="0"/>
              <a:t>without</a:t>
            </a:r>
            <a:r>
              <a:rPr lang="en-US" sz="2000" dirty="0" smtClean="0"/>
              <a:t> “PFS” (ERP+ECDH, resp. ERP) </a:t>
            </a:r>
            <a:r>
              <a:rPr lang="en-US" sz="2000" dirty="0" smtClean="0">
                <a:sym typeface="Symbol"/>
              </a:rPr>
              <a:t></a:t>
            </a:r>
            <a:r>
              <a:rPr lang="en-US" sz="2000" dirty="0" smtClean="0"/>
              <a:t> see next slides)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n-US" sz="2000" dirty="0" smtClean="0"/>
              <a:t>Authentication </a:t>
            </a:r>
            <a:r>
              <a:rPr lang="en-US" sz="2000" i="1" dirty="0" smtClean="0"/>
              <a:t>without</a:t>
            </a:r>
            <a:r>
              <a:rPr lang="en-US" sz="2000" dirty="0" smtClean="0"/>
              <a:t> online TTP, based on ECDH and ECDSA certificate</a:t>
            </a:r>
          </a:p>
          <a:p>
            <a:endParaRPr lang="en-US" sz="2000" b="1" u="sng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7086600" y="6172200"/>
            <a:ext cx="1583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Slide source: </a:t>
            </a:r>
            <a:r>
              <a:rPr lang="en-US" dirty="0" smtClean="0"/>
              <a:t>13/324r0</a:t>
            </a:r>
            <a:endParaRPr lang="en-US" dirty="0"/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A0E9736F-34C7-4D92-95A5-7DB6353CE552}" type="slidenum">
              <a:rPr lang="en-US" altLang="ja-JP" smtClean="0"/>
              <a:pPr marL="228600" indent="-228600">
                <a:defRPr/>
              </a:pPr>
              <a:t>2</a:t>
            </a:fld>
            <a:endParaRPr lang="en-US" altLang="ja-JP" dirty="0"/>
          </a:p>
        </p:txBody>
      </p:sp>
      <p:sp>
        <p:nvSpPr>
          <p:cNvPr id="41" name="Footer Placeholder 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20331" y="533400"/>
            <a:ext cx="404950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(6)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0" y="914400"/>
            <a:ext cx="9144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b="1" dirty="0" smtClean="0"/>
              <a:t>Summary:</a:t>
            </a:r>
          </a:p>
          <a:p>
            <a:pPr marL="342900" indent="-342900"/>
            <a:r>
              <a:rPr lang="en-CA" sz="2000" dirty="0" smtClean="0"/>
              <a:t>Flexible authenticated encryption scheme: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Sender has full control over which portions to encrypt</a:t>
            </a:r>
          </a:p>
          <a:p>
            <a:pPr marL="342900" indent="-342900"/>
            <a:r>
              <a:rPr lang="en-CA" sz="2000" dirty="0" smtClean="0"/>
              <a:t> 	(e.g., encryption of vendor-specific info, specific higher-layer objects)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Recipient can always decrypt-and-verify, irrespective of sender’s security policy</a:t>
            </a:r>
          </a:p>
          <a:p>
            <a:pPr marL="342900" indent="-342900"/>
            <a:r>
              <a:rPr lang="en-CA" sz="2000" dirty="0" smtClean="0"/>
              <a:t>Limited incremental cost: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Requires new 4-octet information element (“encryption indicator element”)</a:t>
            </a:r>
          </a:p>
          <a:p>
            <a:pPr marL="342900" indent="-342900"/>
            <a:r>
              <a:rPr lang="en-CA" sz="2000" dirty="0" smtClean="0"/>
              <a:t>	</a:t>
            </a:r>
            <a:r>
              <a:rPr lang="en-CA" sz="2000" dirty="0" smtClean="0">
                <a:solidFill>
                  <a:schemeClr val="accent6">
                    <a:lumMod val="50000"/>
                  </a:schemeClr>
                </a:solidFill>
              </a:rPr>
              <a:t>This allows recipient to always easily find “encrypted data” and “other data”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Requires single left-to-right scan of string on sender’s and recipient’s side</a:t>
            </a:r>
          </a:p>
          <a:p>
            <a:pPr marL="342900" indent="-342900"/>
            <a:r>
              <a:rPr lang="en-CA" sz="2000" dirty="0" smtClean="0"/>
              <a:t>	</a:t>
            </a:r>
            <a:r>
              <a:rPr lang="en-CA" sz="2000" dirty="0" smtClean="0">
                <a:solidFill>
                  <a:srgbClr val="002060"/>
                </a:solidFill>
              </a:rPr>
              <a:t>Implementation cost scan operation insignificant:</a:t>
            </a:r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      *Scan on recipient’s side only after decrypt-and-verify, so no schedule impact</a:t>
            </a:r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	*Scan on sender’s side may be trivial and can be anticipated by sender</a:t>
            </a:r>
          </a:p>
          <a:p>
            <a:pPr marL="342900" indent="-342900"/>
            <a:r>
              <a:rPr lang="en-CA" sz="2000" u="sng" dirty="0" smtClean="0"/>
              <a:t>Notes:</a:t>
            </a:r>
          </a:p>
          <a:p>
            <a:pPr marL="342900" indent="-342900"/>
            <a:r>
              <a:rPr lang="en-CA" sz="2000" dirty="0" smtClean="0"/>
              <a:t>AEAD scheme described has </a:t>
            </a:r>
            <a:r>
              <a:rPr lang="en-CA" sz="2000" u="sng" dirty="0" smtClean="0"/>
              <a:t>minimal complexity</a:t>
            </a:r>
            <a:r>
              <a:rPr lang="en-CA" sz="2000" dirty="0" smtClean="0"/>
              <a:t>, in the following sense: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i="1" dirty="0" smtClean="0"/>
              <a:t>Any</a:t>
            </a:r>
            <a:r>
              <a:rPr lang="en-CA" sz="2000" dirty="0" smtClean="0"/>
              <a:t> AEAD scheme where one cannot statically determine size and/or location of “encrypted data” from frame itself requires introduction of “encryption indicator IE”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i="1" dirty="0" smtClean="0"/>
              <a:t>Any</a:t>
            </a:r>
            <a:r>
              <a:rPr lang="en-CA" sz="2000" dirty="0" smtClean="0"/>
              <a:t> scheme where one wishes to have “encrypted data” together, so that AEAD crypto inputs can be easily determined ,requires some type of “scan” operation</a:t>
            </a:r>
            <a:endParaRPr lang="en-CA" sz="2000" i="1" dirty="0" smtClean="0"/>
          </a:p>
          <a:p>
            <a:pPr marL="342900" indent="-342900">
              <a:buFont typeface="Symbol" pitchFamily="18" charset="2"/>
              <a:buChar char="-"/>
            </a:pPr>
            <a:endParaRPr lang="en-CA" sz="2000" dirty="0" smtClean="0"/>
          </a:p>
          <a:p>
            <a:pPr marL="342900" indent="-342900"/>
            <a:endParaRPr lang="en-CA" sz="2000" i="1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	</a:t>
            </a:r>
            <a:endParaRPr lang="en-CA" sz="1600" dirty="0" smtClean="0">
              <a:solidFill>
                <a:srgbClr val="00206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20</a:t>
            </a:fld>
            <a:endParaRPr lang="en-US" altLang="ja-JP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20331" y="533400"/>
            <a:ext cx="404950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(7)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0" y="914400"/>
            <a:ext cx="9144000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b="1" dirty="0" smtClean="0"/>
              <a:t>Summary:</a:t>
            </a:r>
          </a:p>
          <a:p>
            <a:pPr marL="342900" indent="-342900"/>
            <a:r>
              <a:rPr lang="en-CA" sz="2000" dirty="0" smtClean="0"/>
              <a:t>Flexible authenticated encryption scheme: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Sender has full control over which portions to encrypt</a:t>
            </a:r>
          </a:p>
          <a:p>
            <a:pPr marL="342900" indent="-342900"/>
            <a:r>
              <a:rPr lang="en-CA" sz="2000" dirty="0" smtClean="0"/>
              <a:t> 	(e.g., encryption of vendor-specific info, specific higher-layer objects)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Recipient can always decrypt-and-verify, irrespective of sender’s security policy</a:t>
            </a:r>
          </a:p>
          <a:p>
            <a:pPr marL="342900" indent="-342900"/>
            <a:endParaRPr lang="en-CA" sz="2000" dirty="0" smtClean="0"/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Implementation choices: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>
                <a:solidFill>
                  <a:srgbClr val="002060"/>
                </a:solidFill>
              </a:rPr>
              <a:t>Any implementer who does not care about flexibility (i.e., its security policy is to always encrypts the entire frame), does not need to implement “scan” on sender’s</a:t>
            </a:r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	side. In that case, encrypt-and-authenticate coincides with usual CCM mode.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>
                <a:solidFill>
                  <a:srgbClr val="002060"/>
                </a:solidFill>
              </a:rPr>
              <a:t>Any implementer whose incoming frame processing considers IEs as a set, i.e., unordered, does not need to implement “scan” on recipient’s side. In that case, decrypt-and-verify coincides with usual CCM mode. </a:t>
            </a:r>
          </a:p>
          <a:p>
            <a:pPr marL="342900" indent="-342900"/>
            <a:endParaRPr lang="en-CA" sz="2000" dirty="0" smtClean="0">
              <a:solidFill>
                <a:srgbClr val="002060"/>
              </a:solidFill>
            </a:endParaRPr>
          </a:p>
          <a:p>
            <a:pPr marL="342900" indent="-342900"/>
            <a:r>
              <a:rPr lang="en-CA" sz="2000" u="sng" dirty="0" smtClean="0">
                <a:solidFill>
                  <a:srgbClr val="002060"/>
                </a:solidFill>
              </a:rPr>
              <a:t>Result:</a:t>
            </a:r>
            <a:r>
              <a:rPr lang="en-CA" sz="2000" dirty="0" smtClean="0">
                <a:solidFill>
                  <a:srgbClr val="002060"/>
                </a:solidFill>
              </a:rPr>
              <a:t> (“Best of both worlds”)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>
                <a:solidFill>
                  <a:srgbClr val="002060"/>
                </a:solidFill>
              </a:rPr>
              <a:t>Implementers who </a:t>
            </a:r>
            <a:r>
              <a:rPr lang="en-CA" sz="2000" i="1" dirty="0" smtClean="0">
                <a:solidFill>
                  <a:srgbClr val="002060"/>
                </a:solidFill>
              </a:rPr>
              <a:t>do not</a:t>
            </a:r>
            <a:r>
              <a:rPr lang="en-CA" sz="2000" dirty="0" smtClean="0">
                <a:solidFill>
                  <a:srgbClr val="002060"/>
                </a:solidFill>
              </a:rPr>
              <a:t> like flexibility/generality can go their way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>
                <a:solidFill>
                  <a:srgbClr val="002060"/>
                </a:solidFill>
              </a:rPr>
              <a:t>Implementation of “encryption indicator element” allows others who </a:t>
            </a:r>
            <a:r>
              <a:rPr lang="en-CA" sz="2000" i="1" dirty="0" smtClean="0">
                <a:solidFill>
                  <a:srgbClr val="002060"/>
                </a:solidFill>
              </a:rPr>
              <a:t>do </a:t>
            </a:r>
            <a:r>
              <a:rPr lang="en-CA" sz="2000" dirty="0" smtClean="0">
                <a:solidFill>
                  <a:srgbClr val="002060"/>
                </a:solidFill>
              </a:rPr>
              <a:t>like flexibility to go their way as well (“peaceful coexistence”)</a:t>
            </a:r>
          </a:p>
          <a:p>
            <a:pPr marL="342900" indent="-342900"/>
            <a:r>
              <a:rPr lang="en-CA" sz="2000" dirty="0" smtClean="0"/>
              <a:t>	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CA" sz="2000" dirty="0" smtClean="0"/>
          </a:p>
          <a:p>
            <a:pPr marL="342900" indent="-342900"/>
            <a:endParaRPr lang="en-CA" sz="2000" i="1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	</a:t>
            </a:r>
            <a:endParaRPr lang="en-CA" sz="1600" dirty="0" smtClean="0">
              <a:solidFill>
                <a:srgbClr val="00206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21</a:t>
            </a:fld>
            <a:endParaRPr lang="en-US" altLang="ja-JP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20331" y="533400"/>
            <a:ext cx="404950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(8)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0" y="914400"/>
            <a:ext cx="9144000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b="1" dirty="0" smtClean="0"/>
              <a:t>Options:</a:t>
            </a:r>
          </a:p>
          <a:p>
            <a:pPr marL="457200" indent="-457200"/>
            <a:r>
              <a:rPr lang="en-CA" sz="2000" dirty="0" smtClean="0"/>
              <a:t>1. 	</a:t>
            </a:r>
            <a:r>
              <a:rPr lang="en-CA" sz="2000" i="1" dirty="0" smtClean="0"/>
              <a:t>No flexibility</a:t>
            </a:r>
            <a:r>
              <a:rPr lang="en-CA" sz="2000" dirty="0" smtClean="0"/>
              <a:t>. Always encrypt FILS Association Request/Response “body”</a:t>
            </a:r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r>
              <a:rPr lang="en-CA" sz="2000" dirty="0" smtClean="0"/>
              <a:t>2.	</a:t>
            </a:r>
            <a:r>
              <a:rPr lang="en-CA" sz="2000" i="1" dirty="0" smtClean="0"/>
              <a:t>Some flexibility</a:t>
            </a:r>
            <a:r>
              <a:rPr lang="en-CA" sz="2000" dirty="0" smtClean="0"/>
              <a:t>. Allow only encryption of “first chunk”…</a:t>
            </a:r>
          </a:p>
          <a:p>
            <a:pPr marL="457200" indent="-457200">
              <a:buAutoNum type="arabicPeriod" startAt="2"/>
            </a:pPr>
            <a:endParaRPr lang="en-CA" sz="2000" dirty="0" smtClean="0"/>
          </a:p>
          <a:p>
            <a:pPr marL="457200" indent="-457200">
              <a:buAutoNum type="arabicPeriod" startAt="2"/>
            </a:pPr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r>
              <a:rPr lang="en-CA" sz="2000" dirty="0" smtClean="0"/>
              <a:t>	No re-ordering of IEs at all.</a:t>
            </a:r>
          </a:p>
          <a:p>
            <a:pPr marL="457200" indent="-457200"/>
            <a:r>
              <a:rPr lang="en-CA" sz="2000" dirty="0" smtClean="0"/>
              <a:t>3. 	</a:t>
            </a:r>
            <a:r>
              <a:rPr lang="en-CA" sz="2000" i="1" dirty="0" smtClean="0"/>
              <a:t>Full flexibility</a:t>
            </a:r>
            <a:r>
              <a:rPr lang="en-CA" sz="2000" dirty="0" smtClean="0"/>
              <a:t>. Allow encryption of any chunks, as set by senders policy…</a:t>
            </a:r>
          </a:p>
          <a:p>
            <a:pPr marL="457200" indent="-457200">
              <a:buAutoNum type="arabicPeriod" startAt="3"/>
            </a:pPr>
            <a:endParaRPr lang="en-CA" sz="2000" dirty="0" smtClean="0"/>
          </a:p>
          <a:p>
            <a:pPr marL="457200" indent="-457200">
              <a:buAutoNum type="arabicPeriod" startAt="3"/>
            </a:pPr>
            <a:endParaRPr lang="en-CA" sz="2000" dirty="0" smtClean="0"/>
          </a:p>
          <a:p>
            <a:pPr marL="457200" indent="-457200"/>
            <a:r>
              <a:rPr lang="en-CA" sz="2000" dirty="0" smtClean="0"/>
              <a:t>	Potential re-ordering of IEs “under the hood”. Put “right” as part of AEAD routine.</a:t>
            </a:r>
          </a:p>
          <a:p>
            <a:pPr marL="457200" indent="-457200"/>
            <a:endParaRPr lang="en-CA" sz="2000" dirty="0" smtClean="0"/>
          </a:p>
          <a:p>
            <a:pPr marL="457200" indent="-457200"/>
            <a:r>
              <a:rPr lang="en-CA" sz="2000" dirty="0" smtClean="0"/>
              <a:t>Details in 13/311r1.</a:t>
            </a:r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342900" indent="-342900"/>
            <a:endParaRPr lang="en-CA" sz="2000" dirty="0" smtClean="0">
              <a:solidFill>
                <a:srgbClr val="002060"/>
              </a:solidFill>
            </a:endParaRPr>
          </a:p>
          <a:p>
            <a:pPr marL="342900" indent="-342900"/>
            <a:r>
              <a:rPr lang="en-CA" sz="2000" dirty="0" smtClean="0"/>
              <a:t>	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CA" sz="2000" dirty="0" smtClean="0"/>
          </a:p>
          <a:p>
            <a:pPr marL="342900" indent="-342900"/>
            <a:endParaRPr lang="en-CA" sz="2000" i="1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	</a:t>
            </a:r>
            <a:endParaRPr lang="en-CA" sz="1600" dirty="0" smtClean="0">
              <a:solidFill>
                <a:srgbClr val="002060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0" y="1676400"/>
            <a:ext cx="8534400" cy="457200"/>
            <a:chOff x="0" y="1676400"/>
            <a:chExt cx="8534400" cy="457200"/>
          </a:xfrm>
        </p:grpSpPr>
        <p:sp>
          <p:nvSpPr>
            <p:cNvPr id="6" name="Rectangle 5"/>
            <p:cNvSpPr/>
            <p:nvPr/>
          </p:nvSpPr>
          <p:spPr bwMode="auto">
            <a:xfrm>
              <a:off x="838200" y="1676400"/>
              <a:ext cx="7696200" cy="457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7" name="Group 19"/>
            <p:cNvGrpSpPr/>
            <p:nvPr/>
          </p:nvGrpSpPr>
          <p:grpSpPr>
            <a:xfrm>
              <a:off x="0" y="1752600"/>
              <a:ext cx="3657601" cy="338554"/>
              <a:chOff x="152400" y="2819400"/>
              <a:chExt cx="5334001" cy="338554"/>
            </a:xfrm>
          </p:grpSpPr>
          <p:sp>
            <p:nvSpPr>
              <p:cNvPr id="8" name="Rectangle 7"/>
              <p:cNvSpPr>
                <a:spLocks noChangeArrowheads="1"/>
              </p:cNvSpPr>
              <p:nvPr/>
            </p:nvSpPr>
            <p:spPr bwMode="auto">
              <a:xfrm>
                <a:off x="1485901" y="2819400"/>
                <a:ext cx="40005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                  Header</a:t>
                </a:r>
                <a:endParaRPr lang="en-CA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52400" y="2819400"/>
                <a:ext cx="1847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1600" dirty="0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657600" y="1752600"/>
              <a:ext cx="4495800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Secured Payload</a:t>
              </a:r>
              <a:endParaRPr lang="en-CA" dirty="0"/>
            </a:p>
          </p:txBody>
        </p:sp>
      </p:grpSp>
      <p:sp>
        <p:nvSpPr>
          <p:cNvPr id="18" name="Rectangle 17"/>
          <p:cNvSpPr/>
          <p:nvPr/>
        </p:nvSpPr>
        <p:spPr bwMode="auto">
          <a:xfrm>
            <a:off x="838200" y="2971800"/>
            <a:ext cx="76962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9" name="Group 19"/>
          <p:cNvGrpSpPr/>
          <p:nvPr/>
        </p:nvGrpSpPr>
        <p:grpSpPr>
          <a:xfrm>
            <a:off x="0" y="3048000"/>
            <a:ext cx="3657601" cy="338554"/>
            <a:chOff x="152400" y="2819400"/>
            <a:chExt cx="5334001" cy="338554"/>
          </a:xfrm>
        </p:grpSpPr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1485901" y="2819400"/>
              <a:ext cx="40005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Header</a:t>
              </a:r>
              <a:endParaRPr lang="en-CA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3657600" y="3048000"/>
            <a:ext cx="3505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Secured Payload</a:t>
            </a:r>
            <a:endParaRPr lang="en-CA" dirty="0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7162800" y="3048000"/>
            <a:ext cx="990600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en-CA" dirty="0" smtClean="0"/>
              <a:t>                 Visible Chunk</a:t>
            </a:r>
            <a:endParaRPr lang="en-CA" dirty="0"/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3657600" y="29718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“L”</a:t>
            </a:r>
            <a:endParaRPr lang="en-CA" i="1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838200" y="4419600"/>
            <a:ext cx="76962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6" name="Group 19"/>
          <p:cNvGrpSpPr/>
          <p:nvPr/>
        </p:nvGrpSpPr>
        <p:grpSpPr>
          <a:xfrm>
            <a:off x="0" y="4495800"/>
            <a:ext cx="3657601" cy="338554"/>
            <a:chOff x="152400" y="2819400"/>
            <a:chExt cx="5334001" cy="338554"/>
          </a:xfrm>
        </p:grpSpPr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1485901" y="2819400"/>
              <a:ext cx="40005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Header</a:t>
              </a:r>
              <a:endParaRPr lang="en-CA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3657600" y="4495800"/>
            <a:ext cx="3505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Secured Payload</a:t>
            </a:r>
            <a:endParaRPr lang="en-CA" dirty="0"/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7162800" y="4495800"/>
            <a:ext cx="990600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en-CA" dirty="0" smtClean="0"/>
              <a:t>                 Visible Chunk</a:t>
            </a:r>
            <a:endParaRPr lang="en-CA" dirty="0"/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3657600" y="44196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“L”</a:t>
            </a:r>
            <a:endParaRPr lang="en-CA" i="1" dirty="0"/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22</a:t>
            </a:fld>
            <a:endParaRPr lang="en-US" altLang="ja-JP" dirty="0"/>
          </a:p>
        </p:txBody>
      </p:sp>
      <p:sp>
        <p:nvSpPr>
          <p:cNvPr id="33" name="Footer Placeholder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791567" y="533400"/>
            <a:ext cx="570701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– Straw Poll #3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CA" sz="2000" dirty="0" smtClean="0"/>
              <a:t>Implement flexible encryption scheme as specified in 13/311r1:</a:t>
            </a:r>
          </a:p>
          <a:p>
            <a:pPr lvl="1" indent="-457200">
              <a:buFont typeface="Symbol" pitchFamily="18" charset="2"/>
              <a:buChar char="-"/>
            </a:pPr>
            <a:r>
              <a:rPr lang="en-CA" sz="2000" dirty="0" smtClean="0"/>
              <a:t>Introduce new Information Element (IE) as “security indicator element” (4-octets), so as to indicate length of encryption segment following</a:t>
            </a:r>
          </a:p>
          <a:p>
            <a:pPr lvl="1" indent="-457200">
              <a:buFont typeface="Symbol" pitchFamily="18" charset="2"/>
              <a:buChar char="-"/>
            </a:pPr>
            <a:r>
              <a:rPr lang="en-CA" sz="2000" dirty="0" smtClean="0"/>
              <a:t>Facilitate Option #2 of previous Slide (#22).</a:t>
            </a:r>
          </a:p>
          <a:p>
            <a:pPr lvl="1" indent="-457200">
              <a:buFont typeface="Symbol" pitchFamily="18" charset="2"/>
              <a:buChar char="-"/>
            </a:pPr>
            <a:r>
              <a:rPr lang="en-CA" sz="2000" dirty="0" smtClean="0"/>
              <a:t>For clarity: This </a:t>
            </a:r>
            <a:r>
              <a:rPr lang="en-CA" sz="2000" u="sng" dirty="0" smtClean="0"/>
              <a:t>only</a:t>
            </a:r>
            <a:r>
              <a:rPr lang="en-CA" sz="2000" dirty="0" smtClean="0"/>
              <a:t> applies to FILS Association frames</a:t>
            </a:r>
          </a:p>
          <a:p>
            <a:pPr lvl="1" indent="-457200"/>
            <a:endParaRPr lang="en-CA" sz="2000" dirty="0" smtClean="0"/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Yes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No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“Don’t Care”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Need more information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Result:</a:t>
            </a:r>
            <a:endParaRPr lang="en-CA" sz="20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23</a:t>
            </a:fld>
            <a:endParaRPr lang="en-US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r>
              <a:rPr lang="en-US" altLang="ja-JP" sz="2400" dirty="0" smtClean="0"/>
              <a:t>Adding “piggy-backed info” to protocol flows …</a:t>
            </a:r>
            <a:endParaRPr lang="ja-JP" altLang="en-US" sz="24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13, 2013</a:t>
            </a:r>
            <a:endParaRPr lang="en-US" altLang="ja-JP" dirty="0"/>
          </a:p>
        </p:txBody>
      </p:sp>
      <p:grpSp>
        <p:nvGrpSpPr>
          <p:cNvPr id="4" name="Group 66"/>
          <p:cNvGrpSpPr/>
          <p:nvPr/>
        </p:nvGrpSpPr>
        <p:grpSpPr>
          <a:xfrm>
            <a:off x="0" y="1219200"/>
            <a:ext cx="6858000" cy="3582988"/>
            <a:chOff x="0" y="1219200"/>
            <a:chExt cx="6858000" cy="3582988"/>
          </a:xfrm>
        </p:grpSpPr>
        <p:grpSp>
          <p:nvGrpSpPr>
            <p:cNvPr id="5" name="Group 54"/>
            <p:cNvGrpSpPr/>
            <p:nvPr/>
          </p:nvGrpSpPr>
          <p:grpSpPr>
            <a:xfrm>
              <a:off x="0" y="1219200"/>
              <a:ext cx="4951340" cy="3582988"/>
              <a:chOff x="0" y="1219200"/>
              <a:chExt cx="4951340" cy="3582988"/>
            </a:xfrm>
          </p:grpSpPr>
          <p:sp>
            <p:nvSpPr>
              <p:cNvPr id="7" name="正方形/長方形 6"/>
              <p:cNvSpPr/>
              <p:nvPr/>
            </p:nvSpPr>
            <p:spPr bwMode="auto">
              <a:xfrm>
                <a:off x="1217540" y="1219200"/>
                <a:ext cx="762000" cy="457200"/>
              </a:xfrm>
              <a:prstGeom prst="rect">
                <a:avLst/>
              </a:prstGeom>
              <a:solidFill>
                <a:srgbClr val="FFC000"/>
              </a:solidFill>
              <a:ln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STA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8" name="正方形/長方形 7"/>
              <p:cNvSpPr/>
              <p:nvPr/>
            </p:nvSpPr>
            <p:spPr bwMode="auto">
              <a:xfrm>
                <a:off x="4189340" y="1219200"/>
                <a:ext cx="762000" cy="457200"/>
              </a:xfrm>
              <a:prstGeom prst="rect">
                <a:avLst/>
              </a:prstGeom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AP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9" name="直線コネクタ 8"/>
              <p:cNvCxnSpPr>
                <a:stCxn id="8" idx="2"/>
              </p:cNvCxnSpPr>
              <p:nvPr/>
            </p:nvCxnSpPr>
            <p:spPr bwMode="auto">
              <a:xfrm rot="5400000">
                <a:off x="3007446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 bwMode="auto">
              <a:xfrm rot="5400000">
                <a:off x="37234" y="3237706"/>
                <a:ext cx="3125788" cy="3176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5" name="直線矢印コネクタ 44"/>
              <p:cNvCxnSpPr/>
              <p:nvPr/>
            </p:nvCxnSpPr>
            <p:spPr bwMode="auto">
              <a:xfrm>
                <a:off x="1598540" y="3733800"/>
                <a:ext cx="2971800" cy="0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6" name="直線矢印コネクタ 45"/>
              <p:cNvCxnSpPr/>
              <p:nvPr/>
            </p:nvCxnSpPr>
            <p:spPr bwMode="auto">
              <a:xfrm flipH="1" flipV="1">
                <a:off x="1598540" y="42672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1" name="テキスト ボックス 30"/>
              <p:cNvSpPr txBox="1"/>
              <p:nvPr/>
            </p:nvSpPr>
            <p:spPr>
              <a:xfrm>
                <a:off x="2131940" y="33528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Association Request</a:t>
                </a:r>
              </a:p>
            </p:txBody>
          </p:sp>
          <p:cxnSp>
            <p:nvCxnSpPr>
              <p:cNvPr id="27" name="直線矢印コネクタ 26"/>
              <p:cNvCxnSpPr/>
              <p:nvPr/>
            </p:nvCxnSpPr>
            <p:spPr bwMode="auto">
              <a:xfrm flipH="1" flipV="1">
                <a:off x="1598540" y="2133600"/>
                <a:ext cx="2971800" cy="1588"/>
              </a:xfrm>
              <a:prstGeom prst="straightConnector1">
                <a:avLst/>
              </a:prstGeom>
              <a:ln w="28575"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9" name="テキスト ボックス 28"/>
              <p:cNvSpPr txBox="1"/>
              <p:nvPr/>
            </p:nvSpPr>
            <p:spPr>
              <a:xfrm>
                <a:off x="2131940" y="1828800"/>
                <a:ext cx="18485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Beacon/Probe Resp.</a:t>
                </a:r>
              </a:p>
            </p:txBody>
          </p:sp>
          <p:cxnSp>
            <p:nvCxnSpPr>
              <p:cNvPr id="30" name="直線矢印コネクタ 29"/>
              <p:cNvCxnSpPr/>
              <p:nvPr/>
            </p:nvCxnSpPr>
            <p:spPr bwMode="auto">
              <a:xfrm flipV="1">
                <a:off x="1598540" y="26670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3" name="直線矢印コネクタ 32"/>
              <p:cNvCxnSpPr/>
              <p:nvPr/>
            </p:nvCxnSpPr>
            <p:spPr bwMode="auto">
              <a:xfrm flipH="1" flipV="1">
                <a:off x="1598540" y="32004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4" name="テキスト ボックス 33"/>
              <p:cNvSpPr txBox="1"/>
              <p:nvPr/>
            </p:nvSpPr>
            <p:spPr>
              <a:xfrm>
                <a:off x="2002021" y="2362200"/>
                <a:ext cx="21210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Authentication Request</a:t>
                </a:r>
                <a:endParaRPr kumimoji="1" lang="ja-JP" altLang="en-US" sz="1600" dirty="0"/>
              </a:p>
            </p:txBody>
          </p:sp>
          <p:sp>
            <p:nvSpPr>
              <p:cNvPr id="38" name="テキスト ボックス 33"/>
              <p:cNvSpPr txBox="1"/>
              <p:nvPr/>
            </p:nvSpPr>
            <p:spPr>
              <a:xfrm>
                <a:off x="1979540" y="2819400"/>
                <a:ext cx="2246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Authentication Response</a:t>
                </a:r>
                <a:endParaRPr kumimoji="1" lang="ja-JP" altLang="en-US" sz="1600" dirty="0"/>
              </a:p>
            </p:txBody>
          </p:sp>
          <p:sp>
            <p:nvSpPr>
              <p:cNvPr id="42" name="Left Brace 41"/>
              <p:cNvSpPr/>
              <p:nvPr/>
            </p:nvSpPr>
            <p:spPr bwMode="auto">
              <a:xfrm>
                <a:off x="1217540" y="25908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" name="Left Brace 42"/>
              <p:cNvSpPr/>
              <p:nvPr/>
            </p:nvSpPr>
            <p:spPr bwMode="auto">
              <a:xfrm>
                <a:off x="1217540" y="36576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4" name="テキスト ボックス 30"/>
              <p:cNvSpPr txBox="1"/>
              <p:nvPr/>
            </p:nvSpPr>
            <p:spPr>
              <a:xfrm>
                <a:off x="2131940" y="38862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Association Request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0" y="2743200"/>
                <a:ext cx="13516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/>
                  <a:t>Key </a:t>
                </a:r>
              </a:p>
              <a:p>
                <a:pPr algn="ctr"/>
                <a:r>
                  <a:rPr lang="en-CA" sz="1600" dirty="0" smtClean="0"/>
                  <a:t>Establishment</a:t>
                </a:r>
                <a:endParaRPr lang="en-CA" sz="1600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8856" y="3733800"/>
                <a:ext cx="129394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/>
                  <a:t>Key </a:t>
                </a:r>
              </a:p>
              <a:p>
                <a:pPr algn="ctr"/>
                <a:r>
                  <a:rPr lang="en-CA" sz="1600" dirty="0" smtClean="0"/>
                  <a:t>Confirmation</a:t>
                </a:r>
                <a:endParaRPr lang="en-CA" sz="1600" dirty="0"/>
              </a:p>
            </p:txBody>
          </p:sp>
        </p:grpSp>
        <p:grpSp>
          <p:nvGrpSpPr>
            <p:cNvPr id="6" name="Group 55"/>
            <p:cNvGrpSpPr/>
            <p:nvPr/>
          </p:nvGrpSpPr>
          <p:grpSpPr>
            <a:xfrm>
              <a:off x="6096000" y="1219200"/>
              <a:ext cx="762000" cy="3582194"/>
              <a:chOff x="6096000" y="1219200"/>
              <a:chExt cx="762000" cy="3582194"/>
            </a:xfrm>
          </p:grpSpPr>
          <p:sp>
            <p:nvSpPr>
              <p:cNvPr id="47" name="正方形/長方形 7"/>
              <p:cNvSpPr/>
              <p:nvPr/>
            </p:nvSpPr>
            <p:spPr bwMode="auto">
              <a:xfrm>
                <a:off x="6096000" y="1219200"/>
                <a:ext cx="762000" cy="45720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TTP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53" name="直線コネクタ 8"/>
              <p:cNvCxnSpPr/>
              <p:nvPr/>
            </p:nvCxnSpPr>
            <p:spPr bwMode="auto">
              <a:xfrm rot="5400000">
                <a:off x="4914900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62" name="直線矢印コネクタ 29"/>
            <p:cNvCxnSpPr/>
            <p:nvPr/>
          </p:nvCxnSpPr>
          <p:spPr bwMode="auto">
            <a:xfrm flipV="1">
              <a:off x="4572000" y="2819400"/>
              <a:ext cx="1905000" cy="1588"/>
            </a:xfrm>
            <a:prstGeom prst="straightConnector1">
              <a:avLst/>
            </a:prstGeom>
            <a:ln w="28575">
              <a:prstDash val="dash"/>
              <a:headEnd type="triangle" w="med" len="med"/>
              <a:tailEnd type="triangl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40" name="正方形/長方形 7"/>
          <p:cNvSpPr/>
          <p:nvPr/>
        </p:nvSpPr>
        <p:spPr bwMode="auto">
          <a:xfrm>
            <a:off x="6781800" y="1524000"/>
            <a:ext cx="1143000" cy="457200"/>
          </a:xfrm>
          <a:prstGeom prst="rect">
            <a:avLst/>
          </a:prstGeom>
          <a:solidFill>
            <a:srgbClr val="FFA264"/>
          </a:solidFill>
          <a:ln>
            <a:solidFill>
              <a:srgbClr val="00B0F0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>
                <a:solidFill>
                  <a:schemeClr val="tx1"/>
                </a:solidFill>
                <a:latin typeface="Times New Roman" charset="0"/>
              </a:rPr>
              <a:t>Services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1" name="直線コネクタ 8"/>
          <p:cNvCxnSpPr/>
          <p:nvPr/>
        </p:nvCxnSpPr>
        <p:spPr bwMode="auto">
          <a:xfrm flipH="1">
            <a:off x="7315200" y="1981200"/>
            <a:ext cx="794" cy="28194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1" name="直線矢印コネクタ 29"/>
          <p:cNvCxnSpPr/>
          <p:nvPr/>
        </p:nvCxnSpPr>
        <p:spPr bwMode="auto">
          <a:xfrm flipV="1">
            <a:off x="4572000" y="3886200"/>
            <a:ext cx="2743200" cy="1588"/>
          </a:xfrm>
          <a:prstGeom prst="straightConnector1">
            <a:avLst/>
          </a:prstGeom>
          <a:ln w="28575">
            <a:prstDash val="dash"/>
            <a:headEnd type="triangle" w="med" len="med"/>
            <a:tailEnd type="triangl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828800" y="4267200"/>
            <a:ext cx="2659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solidFill>
                  <a:srgbClr val="002060"/>
                </a:solidFill>
              </a:rPr>
              <a:t>+ piggy-backed info response</a:t>
            </a:r>
            <a:endParaRPr lang="en-US" sz="1600" b="1" i="1" dirty="0">
              <a:solidFill>
                <a:srgbClr val="00206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828800" y="3657600"/>
            <a:ext cx="25346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i="1" dirty="0" smtClean="0">
                <a:solidFill>
                  <a:srgbClr val="002060"/>
                </a:solidFill>
              </a:rPr>
              <a:t>+ piggy-backed info request</a:t>
            </a:r>
            <a:endParaRPr lang="en-US" sz="1600" b="1" i="1" dirty="0">
              <a:solidFill>
                <a:srgbClr val="00206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648200" y="2438400"/>
            <a:ext cx="18020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Authentication help</a:t>
            </a:r>
            <a:endParaRPr lang="en-US" sz="1600" i="1" dirty="0"/>
          </a:p>
        </p:txBody>
      </p:sp>
      <p:sp>
        <p:nvSpPr>
          <p:cNvPr id="61" name="TextBox 60"/>
          <p:cNvSpPr txBox="1"/>
          <p:nvPr/>
        </p:nvSpPr>
        <p:spPr>
          <a:xfrm>
            <a:off x="4648200" y="3581400"/>
            <a:ext cx="17556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Configuration help</a:t>
            </a:r>
            <a:endParaRPr lang="en-US" sz="1600" i="1" dirty="0"/>
          </a:p>
        </p:txBody>
      </p:sp>
      <p:sp>
        <p:nvSpPr>
          <p:cNvPr id="63" name="TextBox 62"/>
          <p:cNvSpPr txBox="1"/>
          <p:nvPr/>
        </p:nvSpPr>
        <p:spPr>
          <a:xfrm>
            <a:off x="7109597" y="2971800"/>
            <a:ext cx="2034403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IP address assignment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086600" y="3429000"/>
            <a:ext cx="1316386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Authorization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086600" y="4038600"/>
            <a:ext cx="1276311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Subscription </a:t>
            </a:r>
          </a:p>
          <a:p>
            <a:r>
              <a:rPr lang="en-US" sz="1600" i="1" dirty="0" smtClean="0"/>
              <a:t>credentials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0" y="487680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Piggy-backing info along FILS authentication protocol: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n-US" sz="2000" dirty="0" smtClean="0"/>
              <a:t>Higher-layer set-up, including IP address assignment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Authorization functionality, subscription credentials, etc.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/>
          </a:p>
          <a:p>
            <a:r>
              <a:rPr lang="en-US" sz="2000" dirty="0" smtClean="0"/>
              <a:t>See details elsewhere in presentation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086600" y="6172200"/>
            <a:ext cx="1583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Slide source: </a:t>
            </a:r>
            <a:r>
              <a:rPr lang="en-US" dirty="0" smtClean="0"/>
              <a:t>13/324r0</a:t>
            </a:r>
            <a:endParaRPr lang="en-US" dirty="0"/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A0E9736F-34C7-4D92-95A5-7DB6353CE552}" type="slidenum">
              <a:rPr lang="en-US" altLang="ja-JP" smtClean="0"/>
              <a:pPr marL="228600" indent="-228600">
                <a:defRPr/>
              </a:pPr>
              <a:t>3</a:t>
            </a:fld>
            <a:endParaRPr lang="en-US" altLang="ja-JP" dirty="0"/>
          </a:p>
        </p:txBody>
      </p:sp>
      <p:sp>
        <p:nvSpPr>
          <p:cNvPr id="52" name="Footer Placeholder 5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r>
              <a:rPr lang="en-US" altLang="ja-JP" sz="2400" dirty="0" smtClean="0"/>
              <a:t>FILS Security Status</a:t>
            </a:r>
            <a:endParaRPr lang="ja-JP" altLang="en-US" sz="24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39" name="TextBox 38"/>
          <p:cNvSpPr txBox="1"/>
          <p:nvPr/>
        </p:nvSpPr>
        <p:spPr>
          <a:xfrm>
            <a:off x="0" y="917912"/>
            <a:ext cx="9144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Current Status: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Three FILS authentication protocol options specified: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FILS Authentication </a:t>
            </a:r>
            <a:r>
              <a:rPr lang="en-US" sz="2000" i="1" dirty="0" smtClean="0"/>
              <a:t>with</a:t>
            </a:r>
            <a:r>
              <a:rPr lang="en-US" sz="2000" dirty="0" smtClean="0"/>
              <a:t> Trusted Third Party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FILS Authentication </a:t>
            </a:r>
            <a:r>
              <a:rPr lang="en-US" sz="2000" i="1" dirty="0" smtClean="0"/>
              <a:t>with</a:t>
            </a:r>
            <a:r>
              <a:rPr lang="en-US" sz="2000" dirty="0" smtClean="0"/>
              <a:t> Trusted Third Party and “PFS”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FILS Authentication </a:t>
            </a:r>
            <a:r>
              <a:rPr lang="en-US" sz="2000" i="1" dirty="0" smtClean="0"/>
              <a:t>without</a:t>
            </a:r>
            <a:r>
              <a:rPr lang="en-US" sz="2000" dirty="0" smtClean="0"/>
              <a:t> Trusted Third Party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Main differences: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Different trust assumptions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Different assumption on “pre-existing” system set-up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Different assumptions on online availability of the “backbone network”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Common elements: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All have only four protocol flows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All implemented via Authentication/Association Request/Response frames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All allow piggy-backing of other info along Association frames</a:t>
            </a:r>
          </a:p>
          <a:p>
            <a:pPr lvl="1"/>
            <a:r>
              <a:rPr lang="en-US" sz="2000" dirty="0" smtClean="0"/>
              <a:t>   (e.g., IP address assignment)</a:t>
            </a:r>
          </a:p>
          <a:p>
            <a:r>
              <a:rPr lang="en-US" sz="2000" b="1" u="sng" dirty="0" smtClean="0"/>
              <a:t>Current Work in Progress: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How to deal with large objects (e.g., certificates, higher-layer data objects)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How to specify main piggy-backing details (e.g., on IP address assignment)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/>
          </a:p>
          <a:p>
            <a:r>
              <a:rPr lang="en-US" sz="2000" dirty="0" smtClean="0"/>
              <a:t>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86600" y="6172200"/>
            <a:ext cx="1583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Slide source: </a:t>
            </a:r>
            <a:r>
              <a:rPr lang="en-US" dirty="0" smtClean="0"/>
              <a:t>13/324r0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A0E9736F-34C7-4D92-95A5-7DB6353CE552}" type="slidenum">
              <a:rPr lang="en-US" altLang="ja-JP" smtClean="0"/>
              <a:pPr marL="228600" indent="-228600">
                <a:defRPr/>
              </a:pPr>
              <a:t>4</a:t>
            </a:fld>
            <a:endParaRPr lang="en-US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902733" y="533400"/>
            <a:ext cx="148470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Questions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1. How to deal with large objects (e.g., certificates, higher-layer data objects)?</a:t>
            </a:r>
          </a:p>
          <a:p>
            <a:pPr>
              <a:buFont typeface="Symbol" pitchFamily="18" charset="2"/>
              <a:buChar char="-"/>
            </a:pPr>
            <a:r>
              <a:rPr lang="en-US" sz="2000" dirty="0" smtClean="0"/>
              <a:t> </a:t>
            </a:r>
            <a:r>
              <a:rPr lang="en-US" sz="2000" i="1" dirty="0" smtClean="0"/>
              <a:t>Intra-frame fragmentation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   How to handle large objects that fit within a single frame</a:t>
            </a:r>
          </a:p>
          <a:p>
            <a:pPr>
              <a:buFont typeface="Symbol" pitchFamily="18" charset="2"/>
              <a:buChar char="-"/>
            </a:pPr>
            <a:r>
              <a:rPr lang="en-US" sz="2000" i="1" dirty="0" smtClean="0"/>
              <a:t> Inter-frame fragmentation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   How to fragment FILS frames, if these become too long due to large objects</a:t>
            </a:r>
          </a:p>
          <a:p>
            <a:endParaRPr lang="en-US" sz="2000" dirty="0" smtClean="0"/>
          </a:p>
          <a:p>
            <a:r>
              <a:rPr lang="en-US" sz="2000" dirty="0" smtClean="0"/>
              <a:t>2. How to specify main piggy-backing details (e.g., on IP address assignment)?</a:t>
            </a:r>
          </a:p>
          <a:p>
            <a:pPr>
              <a:buFont typeface="Symbol" pitchFamily="18" charset="2"/>
              <a:buChar char="-"/>
            </a:pPr>
            <a:r>
              <a:rPr lang="en-US" sz="2000" dirty="0" smtClean="0"/>
              <a:t> </a:t>
            </a:r>
            <a:r>
              <a:rPr lang="en-US" sz="2000" i="1" dirty="0" smtClean="0"/>
              <a:t>Flexibility re AEAD authenticated encryption mode.</a:t>
            </a:r>
          </a:p>
          <a:p>
            <a:r>
              <a:rPr lang="en-US" sz="2000" i="1" dirty="0" smtClean="0"/>
              <a:t>   </a:t>
            </a:r>
            <a:r>
              <a:rPr lang="en-US" sz="2000" dirty="0" smtClean="0"/>
              <a:t>Authentication and potential encryption of piggy-backed information</a:t>
            </a:r>
            <a:r>
              <a:rPr lang="en-US" sz="1600" dirty="0" smtClean="0"/>
              <a:t> </a:t>
            </a:r>
            <a:endParaRPr lang="en-US" sz="1600" i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5</a:t>
            </a:fld>
            <a:endParaRPr lang="en-US" altLang="ja-JP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181574" y="533400"/>
            <a:ext cx="492699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Frame Fragmentation (802.11-2012)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 smtClean="0"/>
              <a:t>Conceptual Channel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802.11 Channel w/Fragmentation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pPr>
              <a:lnSpc>
                <a:spcPct val="150000"/>
              </a:lnSpc>
            </a:pPr>
            <a:r>
              <a:rPr lang="en-CA" sz="1600" b="1" dirty="0" smtClean="0"/>
              <a:t>Notes: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Header contains Sequence Control Field</a:t>
            </a:r>
            <a:r>
              <a:rPr lang="en-CA" sz="1600" i="1" dirty="0" smtClean="0"/>
              <a:t> </a:t>
            </a:r>
            <a:r>
              <a:rPr lang="en-CA" sz="1600" dirty="0" smtClean="0"/>
              <a:t>that indicates fragment# (4-bits) and sequence # (12-bits)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Originator (A) partitions frame body and sends individual segments in separate frames, in order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Recipient (B) reconstructs original (conceptual) frame from received segments, in order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When secure channel used, each segment is individually secured (by originator) or unsecured (by recipient)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Duplicate segments and segments received after time-out are acknowledged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r>
              <a:rPr lang="en-CA" sz="1600" b="1" dirty="0" smtClean="0"/>
              <a:t>802.11-2012 </a:t>
            </a:r>
            <a:r>
              <a:rPr lang="en-CA" sz="1600" dirty="0" smtClean="0"/>
              <a:t>allows fragmentation/defragmentation with individually addressed MSDUs and MMPDUs</a:t>
            </a:r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53" name="Group 52"/>
          <p:cNvGrpSpPr/>
          <p:nvPr/>
        </p:nvGrpSpPr>
        <p:grpSpPr>
          <a:xfrm>
            <a:off x="228600" y="1524000"/>
            <a:ext cx="6732942" cy="2700754"/>
            <a:chOff x="228600" y="1524000"/>
            <a:chExt cx="6732942" cy="2700754"/>
          </a:xfrm>
        </p:grpSpPr>
        <p:grpSp>
          <p:nvGrpSpPr>
            <p:cNvPr id="66" name="Group 65"/>
            <p:cNvGrpSpPr/>
            <p:nvPr/>
          </p:nvGrpSpPr>
          <p:grpSpPr>
            <a:xfrm>
              <a:off x="228600" y="1524000"/>
              <a:ext cx="6732942" cy="2700754"/>
              <a:chOff x="152400" y="2667000"/>
              <a:chExt cx="6732942" cy="2700754"/>
            </a:xfrm>
          </p:grpSpPr>
          <p:cxnSp>
            <p:nvCxnSpPr>
              <p:cNvPr id="61" name="Straight Arrow Connector 60"/>
              <p:cNvCxnSpPr/>
              <p:nvPr/>
            </p:nvCxnSpPr>
            <p:spPr bwMode="auto">
              <a:xfrm>
                <a:off x="533400" y="5181600"/>
                <a:ext cx="59436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60" name="Straight Arrow Connector 59"/>
              <p:cNvCxnSpPr/>
              <p:nvPr/>
            </p:nvCxnSpPr>
            <p:spPr bwMode="auto">
              <a:xfrm>
                <a:off x="533400" y="4648200"/>
                <a:ext cx="59436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59" name="Straight Arrow Connector 58"/>
              <p:cNvCxnSpPr/>
              <p:nvPr/>
            </p:nvCxnSpPr>
            <p:spPr bwMode="auto">
              <a:xfrm>
                <a:off x="533400" y="4114800"/>
                <a:ext cx="59436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grpSp>
            <p:nvGrpSpPr>
              <p:cNvPr id="20" name="Group 19"/>
              <p:cNvGrpSpPr/>
              <p:nvPr/>
            </p:nvGrpSpPr>
            <p:grpSpPr>
              <a:xfrm>
                <a:off x="152400" y="2667000"/>
                <a:ext cx="6732942" cy="338554"/>
                <a:chOff x="152400" y="2819400"/>
                <a:chExt cx="6732942" cy="338554"/>
              </a:xfrm>
            </p:grpSpPr>
            <p:cxnSp>
              <p:nvCxnSpPr>
                <p:cNvPr id="10" name="Straight Arrow Connector 9"/>
                <p:cNvCxnSpPr/>
                <p:nvPr/>
              </p:nvCxnSpPr>
              <p:spPr bwMode="auto">
                <a:xfrm>
                  <a:off x="533400" y="2971800"/>
                  <a:ext cx="594360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</p:cxnSp>
            <p:sp>
              <p:nvSpPr>
                <p:cNvPr id="6" name="Rectangle 6"/>
                <p:cNvSpPr>
                  <a:spLocks noChangeArrowheads="1"/>
                </p:cNvSpPr>
                <p:nvPr/>
              </p:nvSpPr>
              <p:spPr bwMode="auto">
                <a:xfrm>
                  <a:off x="927100" y="2819400"/>
                  <a:ext cx="678352" cy="304800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HDR</a:t>
                  </a:r>
                  <a:endParaRPr lang="en-CA" dirty="0"/>
                </a:p>
              </p:txBody>
            </p:sp>
            <p:sp>
              <p:nvSpPr>
                <p:cNvPr id="7" name="Rectangle 6"/>
                <p:cNvSpPr>
                  <a:spLocks noChangeArrowheads="1"/>
                </p:cNvSpPr>
                <p:nvPr/>
              </p:nvSpPr>
              <p:spPr bwMode="auto">
                <a:xfrm>
                  <a:off x="1600200" y="2819400"/>
                  <a:ext cx="3886200" cy="304800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                  Body</a:t>
                  </a:r>
                  <a:endParaRPr lang="en-CA" dirty="0"/>
                </a:p>
              </p:txBody>
            </p:sp>
            <p:sp>
              <p:nvSpPr>
                <p:cNvPr id="8" name="Rectangle 6"/>
                <p:cNvSpPr>
                  <a:spLocks noChangeArrowheads="1"/>
                </p:cNvSpPr>
                <p:nvPr/>
              </p:nvSpPr>
              <p:spPr bwMode="auto">
                <a:xfrm>
                  <a:off x="5486400" y="2819400"/>
                  <a:ext cx="678352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FCS</a:t>
                  </a:r>
                  <a:endParaRPr lang="en-CA" dirty="0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152400" y="2819400"/>
                  <a:ext cx="33214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 smtClean="0"/>
                    <a:t>A</a:t>
                  </a:r>
                  <a:endParaRPr lang="en-US" sz="1600" dirty="0"/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6553200" y="2819400"/>
                  <a:ext cx="33214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 smtClean="0"/>
                    <a:t>B</a:t>
                  </a:r>
                  <a:endParaRPr lang="en-US" sz="1600" dirty="0"/>
                </a:p>
              </p:txBody>
            </p:sp>
          </p:grpSp>
          <p:sp>
            <p:nvSpPr>
              <p:cNvPr id="13" name="Rectangle 6"/>
              <p:cNvSpPr>
                <a:spLocks noChangeArrowheads="1"/>
              </p:cNvSpPr>
              <p:nvPr/>
            </p:nvSpPr>
            <p:spPr bwMode="auto">
              <a:xfrm>
                <a:off x="927100" y="3962400"/>
                <a:ext cx="678352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HDR</a:t>
                </a:r>
                <a:r>
                  <a:rPr lang="en-CA" baseline="-25000" dirty="0" smtClean="0"/>
                  <a:t>1</a:t>
                </a:r>
                <a:endParaRPr lang="en-CA" dirty="0"/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1600200" y="3962400"/>
                <a:ext cx="15240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Body</a:t>
                </a:r>
                <a:r>
                  <a:rPr lang="en-CA" baseline="-25000" dirty="0" smtClean="0"/>
                  <a:t>1</a:t>
                </a:r>
                <a:endParaRPr lang="en-CA" dirty="0"/>
              </a:p>
            </p:txBody>
          </p:sp>
          <p:sp>
            <p:nvSpPr>
              <p:cNvPr id="15" name="Rectangle 6"/>
              <p:cNvSpPr>
                <a:spLocks noChangeArrowheads="1"/>
              </p:cNvSpPr>
              <p:nvPr/>
            </p:nvSpPr>
            <p:spPr bwMode="auto">
              <a:xfrm>
                <a:off x="5486400" y="3962400"/>
                <a:ext cx="678352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FCS</a:t>
                </a:r>
                <a:r>
                  <a:rPr lang="en-CA" baseline="-25000" dirty="0" smtClean="0"/>
                  <a:t>1</a:t>
                </a:r>
                <a:endParaRPr lang="en-CA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52400" y="39624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A</a:t>
                </a:r>
                <a:endParaRPr lang="en-US" sz="16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553200" y="39624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B</a:t>
                </a:r>
                <a:endParaRPr lang="en-US" sz="1600" dirty="0"/>
              </a:p>
            </p:txBody>
          </p:sp>
          <p:cxnSp>
            <p:nvCxnSpPr>
              <p:cNvPr id="22" name="Straight Connector 21"/>
              <p:cNvCxnSpPr/>
              <p:nvPr/>
            </p:nvCxnSpPr>
            <p:spPr bwMode="auto">
              <a:xfrm>
                <a:off x="1600200" y="3962400"/>
                <a:ext cx="0" cy="12954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3" name="Straight Connector 22"/>
              <p:cNvCxnSpPr/>
              <p:nvPr/>
            </p:nvCxnSpPr>
            <p:spPr bwMode="auto">
              <a:xfrm>
                <a:off x="4724400" y="2667000"/>
                <a:ext cx="0" cy="2667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4" name="Straight Connector 23"/>
              <p:cNvCxnSpPr/>
              <p:nvPr/>
            </p:nvCxnSpPr>
            <p:spPr bwMode="auto">
              <a:xfrm>
                <a:off x="3124200" y="2667000"/>
                <a:ext cx="0" cy="2667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grpSp>
            <p:nvGrpSpPr>
              <p:cNvPr id="32" name="Group 31"/>
              <p:cNvGrpSpPr/>
              <p:nvPr/>
            </p:nvGrpSpPr>
            <p:grpSpPr>
              <a:xfrm>
                <a:off x="4724400" y="5041900"/>
                <a:ext cx="1440352" cy="304800"/>
                <a:chOff x="5041900" y="4279900"/>
                <a:chExt cx="1440352" cy="304800"/>
              </a:xfrm>
            </p:grpSpPr>
            <p:sp>
              <p:nvSpPr>
                <p:cNvPr id="30" name="Rectangle 29"/>
                <p:cNvSpPr>
                  <a:spLocks noChangeArrowheads="1"/>
                </p:cNvSpPr>
                <p:nvPr/>
              </p:nvSpPr>
              <p:spPr bwMode="auto">
                <a:xfrm>
                  <a:off x="5041900" y="4279900"/>
                  <a:ext cx="774700" cy="304800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Body</a:t>
                  </a:r>
                  <a:r>
                    <a:rPr lang="en-CA" baseline="-25000" dirty="0" smtClean="0"/>
                    <a:t>3</a:t>
                  </a:r>
                  <a:endParaRPr lang="en-CA" dirty="0"/>
                </a:p>
              </p:txBody>
            </p:sp>
            <p:sp>
              <p:nvSpPr>
                <p:cNvPr id="31" name="Rectangle 6"/>
                <p:cNvSpPr>
                  <a:spLocks noChangeArrowheads="1"/>
                </p:cNvSpPr>
                <p:nvPr/>
              </p:nvSpPr>
              <p:spPr bwMode="auto">
                <a:xfrm>
                  <a:off x="5803900" y="4279900"/>
                  <a:ext cx="678352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FCS</a:t>
                  </a:r>
                  <a:r>
                    <a:rPr lang="en-CA" baseline="-25000" dirty="0" smtClean="0"/>
                    <a:t>3</a:t>
                  </a:r>
                  <a:endParaRPr lang="en-CA" dirty="0"/>
                </a:p>
              </p:txBody>
            </p:sp>
          </p:grpSp>
          <p:grpSp>
            <p:nvGrpSpPr>
              <p:cNvPr id="33" name="Group 32"/>
              <p:cNvGrpSpPr/>
              <p:nvPr/>
            </p:nvGrpSpPr>
            <p:grpSpPr>
              <a:xfrm>
                <a:off x="3124200" y="4495800"/>
                <a:ext cx="3040552" cy="304800"/>
                <a:chOff x="3441700" y="4267200"/>
                <a:chExt cx="3040552" cy="304800"/>
              </a:xfrm>
            </p:grpSpPr>
            <p:sp>
              <p:nvSpPr>
                <p:cNvPr id="35" name="Rectangle 34"/>
                <p:cNvSpPr>
                  <a:spLocks noChangeArrowheads="1"/>
                </p:cNvSpPr>
                <p:nvPr/>
              </p:nvSpPr>
              <p:spPr bwMode="auto">
                <a:xfrm>
                  <a:off x="3441700" y="4267200"/>
                  <a:ext cx="1600200" cy="304800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Body</a:t>
                  </a:r>
                  <a:r>
                    <a:rPr lang="en-CA" baseline="-25000" dirty="0" smtClean="0"/>
                    <a:t>2</a:t>
                  </a:r>
                  <a:endParaRPr lang="en-CA" dirty="0"/>
                </a:p>
              </p:txBody>
            </p:sp>
            <p:sp>
              <p:nvSpPr>
                <p:cNvPr id="36" name="Rectangle 6"/>
                <p:cNvSpPr>
                  <a:spLocks noChangeArrowheads="1"/>
                </p:cNvSpPr>
                <p:nvPr/>
              </p:nvSpPr>
              <p:spPr bwMode="auto">
                <a:xfrm>
                  <a:off x="5803900" y="4267200"/>
                  <a:ext cx="678352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FCS</a:t>
                  </a:r>
                  <a:r>
                    <a:rPr lang="en-CA" baseline="-25000" dirty="0" smtClean="0"/>
                    <a:t>2</a:t>
                  </a:r>
                  <a:endParaRPr lang="en-CA" dirty="0"/>
                </a:p>
              </p:txBody>
            </p:sp>
          </p:grpSp>
          <p:cxnSp>
            <p:nvCxnSpPr>
              <p:cNvPr id="38" name="Straight Connector 37"/>
              <p:cNvCxnSpPr/>
              <p:nvPr/>
            </p:nvCxnSpPr>
            <p:spPr bwMode="auto">
              <a:xfrm>
                <a:off x="3124200" y="3962400"/>
                <a:ext cx="2362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9" name="Straight Connector 38"/>
              <p:cNvCxnSpPr/>
              <p:nvPr/>
            </p:nvCxnSpPr>
            <p:spPr bwMode="auto">
              <a:xfrm>
                <a:off x="3124200" y="4267200"/>
                <a:ext cx="2362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43" name="TextBox 42"/>
              <p:cNvSpPr txBox="1"/>
              <p:nvPr/>
            </p:nvSpPr>
            <p:spPr>
              <a:xfrm>
                <a:off x="4992928" y="2667000"/>
                <a:ext cx="18473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endParaRPr lang="en-CA" dirty="0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2249728" y="2667000"/>
                <a:ext cx="184731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endParaRPr lang="en-CA" dirty="0"/>
              </a:p>
            </p:txBody>
          </p:sp>
          <p:cxnSp>
            <p:nvCxnSpPr>
              <p:cNvPr id="47" name="Straight Connector 46"/>
              <p:cNvCxnSpPr/>
              <p:nvPr/>
            </p:nvCxnSpPr>
            <p:spPr bwMode="auto">
              <a:xfrm>
                <a:off x="1600200" y="5334000"/>
                <a:ext cx="3124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8" name="Straight Connector 47"/>
              <p:cNvCxnSpPr/>
              <p:nvPr/>
            </p:nvCxnSpPr>
            <p:spPr bwMode="auto">
              <a:xfrm>
                <a:off x="1600200" y="5029200"/>
                <a:ext cx="3124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9" name="Straight Connector 48"/>
              <p:cNvCxnSpPr/>
              <p:nvPr/>
            </p:nvCxnSpPr>
            <p:spPr bwMode="auto">
              <a:xfrm>
                <a:off x="1600200" y="4495800"/>
                <a:ext cx="3886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2" name="Straight Connector 51"/>
              <p:cNvCxnSpPr/>
              <p:nvPr/>
            </p:nvCxnSpPr>
            <p:spPr bwMode="auto">
              <a:xfrm>
                <a:off x="1600200" y="4800600"/>
                <a:ext cx="3886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5" name="Straight Connector 54"/>
              <p:cNvCxnSpPr/>
              <p:nvPr/>
            </p:nvCxnSpPr>
            <p:spPr bwMode="auto">
              <a:xfrm>
                <a:off x="5486400" y="2819400"/>
                <a:ext cx="0" cy="2514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6" name="Straight Connector 55"/>
              <p:cNvCxnSpPr/>
              <p:nvPr/>
            </p:nvCxnSpPr>
            <p:spPr bwMode="auto">
              <a:xfrm>
                <a:off x="6172200" y="2819400"/>
                <a:ext cx="0" cy="2514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7" name="Straight Connector 56"/>
              <p:cNvCxnSpPr/>
              <p:nvPr/>
            </p:nvCxnSpPr>
            <p:spPr bwMode="auto">
              <a:xfrm>
                <a:off x="1600200" y="2819400"/>
                <a:ext cx="0" cy="2514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8" name="Straight Connector 57"/>
              <p:cNvCxnSpPr/>
              <p:nvPr/>
            </p:nvCxnSpPr>
            <p:spPr bwMode="auto">
              <a:xfrm>
                <a:off x="914400" y="2819400"/>
                <a:ext cx="0" cy="2514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62" name="TextBox 61"/>
              <p:cNvSpPr txBox="1"/>
              <p:nvPr/>
            </p:nvSpPr>
            <p:spPr>
              <a:xfrm>
                <a:off x="152400" y="44958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A</a:t>
                </a:r>
                <a:endParaRPr lang="en-US" sz="1600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152400" y="50292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A</a:t>
                </a:r>
                <a:endParaRPr lang="en-US" sz="1600" dirty="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6553200" y="44958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B</a:t>
                </a:r>
                <a:endParaRPr lang="en-US" sz="1600" dirty="0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6553200" y="50292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B</a:t>
                </a:r>
                <a:endParaRPr lang="en-US" sz="1600" dirty="0"/>
              </a:p>
            </p:txBody>
          </p:sp>
        </p:grpSp>
        <p:sp>
          <p:nvSpPr>
            <p:cNvPr id="50" name="Rectangle 6"/>
            <p:cNvSpPr>
              <a:spLocks noChangeArrowheads="1"/>
            </p:cNvSpPr>
            <p:nvPr/>
          </p:nvSpPr>
          <p:spPr bwMode="auto">
            <a:xfrm>
              <a:off x="1000125" y="3362325"/>
              <a:ext cx="678352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HDR</a:t>
              </a:r>
              <a:r>
                <a:rPr lang="en-CA" baseline="-25000" dirty="0" smtClean="0"/>
                <a:t>2</a:t>
              </a:r>
              <a:endParaRPr lang="en-CA" dirty="0"/>
            </a:p>
          </p:txBody>
        </p:sp>
        <p:sp>
          <p:nvSpPr>
            <p:cNvPr id="51" name="Rectangle 6"/>
            <p:cNvSpPr>
              <a:spLocks noChangeArrowheads="1"/>
            </p:cNvSpPr>
            <p:nvPr/>
          </p:nvSpPr>
          <p:spPr bwMode="auto">
            <a:xfrm>
              <a:off x="1000125" y="3895725"/>
              <a:ext cx="678352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HDR</a:t>
              </a:r>
              <a:r>
                <a:rPr lang="en-CA" baseline="-25000" dirty="0" smtClean="0"/>
                <a:t>3</a:t>
              </a:r>
              <a:endParaRPr lang="en-CA" dirty="0"/>
            </a:p>
          </p:txBody>
        </p:sp>
      </p:grpSp>
      <p:sp>
        <p:nvSpPr>
          <p:cNvPr id="54" name="Slide Number Placeholder 5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6</a:t>
            </a:fld>
            <a:endParaRPr lang="en-US" altLang="ja-JP" dirty="0"/>
          </a:p>
        </p:txBody>
      </p:sp>
      <p:sp>
        <p:nvSpPr>
          <p:cNvPr id="67" name="Footer Placeholder 6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590599" y="533400"/>
            <a:ext cx="810895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Use of Existing 802.11-2012 Frame Fragmentation with FILS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Indeed possible, FILS protocol does not use 802.11-2012 frame protection</a:t>
            </a:r>
          </a:p>
          <a:p>
            <a:pPr marL="342900" indent="-342900"/>
            <a:endParaRPr lang="en-GB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ctr"/>
            <a:r>
              <a:rPr lang="en-GB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Doesn’t this cause Denial-of-Service Attacks?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With TTP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AP needs to keep state on Auth Request received from STA till moment it receives verdict back from TTP;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AP may need to keep state longer, till it received and processed Assoc Request from STA (prior to key confirmation, there is no evidence that STA was indeed alive)</a:t>
            </a:r>
          </a:p>
          <a:p>
            <a:pPr marL="342900" indent="-342900"/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Without TTP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AP may need to keep state till it received and processed Assoc Request from STA (prior to key confirmation, there is no evidence that STA was indeed alive)</a:t>
            </a:r>
            <a:endParaRPr lang="en-US" sz="2000" u="sng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US" sz="2000" u="sng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r>
              <a:rPr lang="en-US" sz="20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Conclusion: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With either FILS scheme, AP needs to keep state till it received and processed message flow #3 (Assoc Request aka key confirmation) from STA.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Without TTP, time window during which AP needs to keep state may be shorter than if back-end TTP communication required, depending on implementation details.</a:t>
            </a:r>
          </a:p>
          <a:p>
            <a:pPr marL="342900" indent="-342900">
              <a:buFont typeface="Wingdings" pitchFamily="2" charset="2"/>
              <a:buChar char="§"/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Symbol" pitchFamily="18" charset="2"/>
              <a:buChar char="-"/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CA" sz="2000" dirty="0" smtClean="0"/>
          </a:p>
          <a:p>
            <a:endParaRPr lang="en-CA" sz="20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7</a:t>
            </a:fld>
            <a:endParaRPr lang="en-US" altLang="ja-JP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833468" y="533400"/>
            <a:ext cx="762324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Doesn’t this cause Denial-of-Service Attacks? (cont’d #1)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Effect  of fragmentation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FILS initiated by single STA sending fragmented Auth Request with 3 fragments:</a:t>
            </a:r>
          </a:p>
          <a:p>
            <a:pPr marL="342900" indent="-342900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AP: keep 1 record; correspond with up to 1 TTP; perform 1 computation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FILS initiated by 3 STAs sending short, non-fragmented Auth Request only:</a:t>
            </a:r>
          </a:p>
          <a:p>
            <a:pPr marL="342900" indent="-342900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AP: keep 3 records; correspond with up to 3 TTPs; perform 3 computations</a:t>
            </a:r>
          </a:p>
          <a:p>
            <a:pPr marL="342900" indent="-342900"/>
            <a:endParaRPr lang="en-US" sz="20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r>
              <a:rPr lang="en-US" sz="20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Conclusion: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 terms of resource consumption, Denial-of-Service attack scales at most linearly with </a:t>
            </a:r>
          </a:p>
          <a:p>
            <a:pPr marL="342900" indent="-342900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number of STAs or with maximum # of fragments in Auth frame.</a:t>
            </a:r>
          </a:p>
          <a:p>
            <a:pPr marL="342900" indent="-342900"/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CA" sz="2000" dirty="0" smtClean="0"/>
          </a:p>
          <a:p>
            <a:endParaRPr lang="en-CA" sz="20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8</a:t>
            </a:fld>
            <a:endParaRPr lang="en-US" altLang="ja-JP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94996" y="533400"/>
            <a:ext cx="7700185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Doesn’t this cause Denial-of-Service Attacks? (cont’d, #2)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Effect of authorization</a:t>
            </a:r>
          </a:p>
          <a:p>
            <a:pPr marL="342900" indent="-342900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AP may need to maintain state longer, if ultimate verdict on access based on both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Authentication of STA;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Authorization of STA.</a:t>
            </a:r>
          </a:p>
          <a:p>
            <a:pPr marL="342900" indent="-342900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Time window to reach authorization decision determines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DoS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attack time window.</a:t>
            </a:r>
          </a:p>
          <a:p>
            <a:pPr marL="342900" indent="-342900"/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Hence, beneficial to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get early-on insight into credential validity (e.g., certificate verification so as to know who STA is)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 communicate certificates early-on (in Auth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Req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/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Resp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) helps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get early-on insight into authorization decisions (e.g., by third party)  “aggressive mode” piggy-backing (w/ some stuff in Auth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Req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/Resp.) helps as well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US" sz="20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r>
              <a:rPr lang="en-US" sz="20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Conclusion: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 real life, there are limits to time-bounded local resource allocation to handle n STA</a:t>
            </a:r>
          </a:p>
          <a:p>
            <a:pPr marL="342900" indent="-342900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join request. Having modest (say, at most three) # fragments does not impact this a lot.</a:t>
            </a:r>
          </a:p>
          <a:p>
            <a:pPr marL="342900" indent="-342900"/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CA" sz="2000" dirty="0" smtClean="0"/>
          </a:p>
          <a:p>
            <a:endParaRPr lang="en-CA" sz="20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9</a:t>
            </a:fld>
            <a:endParaRPr lang="en-US" altLang="ja-JP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7786</TotalTime>
  <Words>2454</Words>
  <Application>Microsoft Office PowerPoint</Application>
  <PresentationFormat>On-screen Show (4:3)</PresentationFormat>
  <Paragraphs>940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802-11-Submission</vt:lpstr>
      <vt:lpstr>Custom Design</vt:lpstr>
      <vt:lpstr>FILS Handling of Large Objects,  FILS Piggy-Backing</vt:lpstr>
      <vt:lpstr>FILS Key Establishment</vt:lpstr>
      <vt:lpstr>Adding “piggy-backed info” to protocol flows …</vt:lpstr>
      <vt:lpstr>FILS Security Status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TGai  Some Notes and Thoughts on TGai Security Properties</dc:title>
  <dc:creator>Rene Struik</dc:creator>
  <cp:lastModifiedBy>Rene Struik</cp:lastModifiedBy>
  <cp:revision>706</cp:revision>
  <cp:lastPrinted>1998-02-10T13:28:06Z</cp:lastPrinted>
  <dcterms:created xsi:type="dcterms:W3CDTF">2011-10-10T06:18:28Z</dcterms:created>
  <dcterms:modified xsi:type="dcterms:W3CDTF">2013-05-13T23:55:32Z</dcterms:modified>
</cp:coreProperties>
</file>