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</p:sldMasterIdLst>
  <p:notesMasterIdLst>
    <p:notesMasterId r:id="rId22"/>
  </p:notesMasterIdLst>
  <p:handoutMasterIdLst>
    <p:handoutMasterId r:id="rId23"/>
  </p:handoutMasterIdLst>
  <p:sldIdLst>
    <p:sldId id="417" r:id="rId3"/>
    <p:sldId id="434" r:id="rId4"/>
    <p:sldId id="471" r:id="rId5"/>
    <p:sldId id="472" r:id="rId6"/>
    <p:sldId id="474" r:id="rId7"/>
    <p:sldId id="473" r:id="rId8"/>
    <p:sldId id="411" r:id="rId9"/>
    <p:sldId id="475" r:id="rId10"/>
    <p:sldId id="476" r:id="rId11"/>
    <p:sldId id="477" r:id="rId12"/>
    <p:sldId id="478" r:id="rId13"/>
    <p:sldId id="451" r:id="rId14"/>
    <p:sldId id="462" r:id="rId15"/>
    <p:sldId id="466" r:id="rId16"/>
    <p:sldId id="467" r:id="rId17"/>
    <p:sldId id="468" r:id="rId18"/>
    <p:sldId id="469" r:id="rId19"/>
    <p:sldId id="470" r:id="rId20"/>
    <p:sldId id="453" r:id="rId2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11-13-0201-06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AFF94-B99D-4559-A205-3C9BCF4473FE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91407" cy="276999"/>
          </a:xfrm>
          <a:noFill/>
        </p:spPr>
        <p:txBody>
          <a:bodyPr/>
          <a:lstStyle/>
          <a:p>
            <a:r>
              <a:rPr lang="en-US" altLang="ja-JP" dirty="0" smtClean="0"/>
              <a:t>April 22, 2013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Handling of </a:t>
            </a:r>
            <a:r>
              <a:rPr lang="en-US" altLang="ja-JP" dirty="0" smtClean="0">
                <a:ea typeface="ＭＳ Ｐゴシック" pitchFamily="-65" charset="-128"/>
              </a:rPr>
              <a:t>Large Objects, </a:t>
            </a:r>
            <a:br>
              <a:rPr lang="en-US" altLang="ja-JP" dirty="0" smtClean="0">
                <a:ea typeface="ＭＳ Ｐゴシック" pitchFamily="-65" charset="-128"/>
              </a:rPr>
            </a:br>
            <a:r>
              <a:rPr lang="en-US" altLang="ja-JP" dirty="0" smtClean="0">
                <a:ea typeface="ＭＳ Ｐゴシック" pitchFamily="-65" charset="-128"/>
              </a:rPr>
              <a:t>FILS Piggy-Backing</a:t>
            </a:r>
            <a:endParaRPr lang="en-US" altLang="ja-JP" dirty="0" smtClean="0">
              <a:ea typeface="ＭＳ Ｐゴシック" pitchFamily="-65" charset="-128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2013-04-22 </a:t>
            </a:r>
            <a:r>
              <a:rPr lang="en-US" altLang="ja-JP" sz="2000" b="0" dirty="0" smtClean="0">
                <a:ea typeface="ＭＳ Ｐゴシック" pitchFamily="-65" charset="-128"/>
              </a:rPr>
              <a:t>(WORKING DRAFT ONLY!!!)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94996" y="533400"/>
            <a:ext cx="770018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Doesn’t this cause Denial-of-Service Attacks? (cont’d, #2)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Effect of authorization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may need to maintain state longer, if ultimate verdict on access based on both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Authentication of STA;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Authorization of STA.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 window to reach authorization decision determines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attack time window.</a:t>
            </a: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Hence, beneficial to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 early-on insight into credential validity (e.g., certificate verification so as to know who STA is)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 communicate certificates early-on (in Auth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/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Resp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) helps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get early-on insight into authorization decisions (e.g., by third party)  “aggressive mode” piggy-backing (w/ some stuff in Auth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Req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/Resp.) helps as well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Conclusion: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real life, there are limits to time-bounded local resource allocation to handle n STA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join request. Having modest (say, at most three) # fragments does not impact this a lot.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2000" dirty="0" smtClean="0"/>
          </a:p>
          <a:p>
            <a:endParaRPr lang="en-CA" sz="20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92747" y="533400"/>
            <a:ext cx="530465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Intra-Frame Fragmentation with FILS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slide is left blank for now</a:t>
            </a:r>
          </a:p>
          <a:p>
            <a:pPr marL="342900" indent="-342900" algn="ctr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(re-instated in next revision)</a:t>
            </a:r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2000" dirty="0" smtClean="0"/>
          </a:p>
          <a:p>
            <a:endParaRPr lang="en-CA" sz="20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838200" y="20574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4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400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General mechanism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After AEAD protection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Now with Information elements: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Main problem:</a:t>
            </a:r>
            <a:r>
              <a:rPr lang="en-CA" sz="1600" dirty="0" smtClean="0"/>
              <a:t> How to pinpoint the portions that are encrypted? (only problem for recipient)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Security of object (=confidentiality) determined by Object Type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Object Type and Header fields (length info) visible, also to parties without access to keying material</a:t>
            </a:r>
          </a:p>
          <a:p>
            <a:r>
              <a:rPr lang="en-CA" sz="1600" u="sng" dirty="0" smtClean="0"/>
              <a:t>Consequences:</a:t>
            </a:r>
            <a:r>
              <a:rPr lang="en-CA" sz="1600" dirty="0" smtClean="0"/>
              <a:t> 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One cannot decide on case-by-case basis whether or not to encrypt object of specific object type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Object types to be encrypted need to be clustered (since Object Types in increasing order)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Never possible to encrypt “vendor-specific” information element (Type:=0xFF), even if, e.g., privacy info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Party who monitors traffic can “jump” over secured object and parse remaining (unsecured) IEs.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0" y="1295400"/>
            <a:ext cx="3657601" cy="338554"/>
            <a:chOff x="152400" y="2819400"/>
            <a:chExt cx="5333988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85898" y="2819400"/>
              <a:ext cx="400049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-1600200" y="1295400"/>
            <a:ext cx="9372600" cy="1155418"/>
            <a:chOff x="152400" y="2002536"/>
            <a:chExt cx="9372600" cy="1155418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410200" y="2002536"/>
              <a:ext cx="4114800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Payload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0" y="2108200"/>
            <a:ext cx="3657601" cy="338554"/>
            <a:chOff x="152400" y="2819400"/>
            <a:chExt cx="5334001" cy="338554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657600" y="2108200"/>
            <a:ext cx="411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8382000" y="2286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83821" y="2590800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of entire frame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3657600" y="2438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3" name="Group 72"/>
          <p:cNvGrpSpPr/>
          <p:nvPr/>
        </p:nvGrpSpPr>
        <p:grpSpPr>
          <a:xfrm>
            <a:off x="838200" y="3124200"/>
            <a:ext cx="7696200" cy="457200"/>
            <a:chOff x="838200" y="3581400"/>
            <a:chExt cx="7696200" cy="4572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838200" y="3581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9144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50292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16002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22860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29718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43434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3657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57150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64008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7086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38200" y="39624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38200" y="48006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838200" y="5638800"/>
            <a:ext cx="7696200" cy="457200"/>
            <a:chOff x="838200" y="5943600"/>
            <a:chExt cx="7696200" cy="457200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838200" y="5943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914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50292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16002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22860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29718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4343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36576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05" name="Rectangle 6"/>
            <p:cNvSpPr>
              <a:spLocks noChangeArrowheads="1"/>
            </p:cNvSpPr>
            <p:nvPr/>
          </p:nvSpPr>
          <p:spPr bwMode="auto">
            <a:xfrm>
              <a:off x="57150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64008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07" name="Rectangle 6"/>
            <p:cNvSpPr>
              <a:spLocks noChangeArrowheads="1"/>
            </p:cNvSpPr>
            <p:nvPr/>
          </p:nvSpPr>
          <p:spPr bwMode="auto">
            <a:xfrm>
              <a:off x="70866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sp>
        <p:nvSpPr>
          <p:cNvPr id="113" name="Right Arrow 112"/>
          <p:cNvSpPr/>
          <p:nvPr/>
        </p:nvSpPr>
        <p:spPr bwMode="auto">
          <a:xfrm rot="5400000">
            <a:off x="3924300" y="1714500"/>
            <a:ext cx="266700" cy="2667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38200" y="1219200"/>
            <a:ext cx="7696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57600" y="2590800"/>
            <a:ext cx="2100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Encrypted segments starts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304800" y="2590800"/>
            <a:ext cx="815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26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How to pinpoint the portions that are encrypted? (only problem for recipient)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Recipient can easily find this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”-symbol: simply parse received message (and remove this </a:t>
            </a:r>
            <a:r>
              <a:rPr lang="en-CA" sz="1600" i="1" dirty="0" smtClean="0"/>
              <a:t>“L</a:t>
            </a:r>
            <a:r>
              <a:rPr lang="en-CA" sz="1600" dirty="0" smtClean="0"/>
              <a:t>”-symbol)</a:t>
            </a:r>
            <a:endParaRPr lang="en-CA" sz="1600" i="1" dirty="0" smtClean="0"/>
          </a:p>
          <a:p>
            <a:endParaRPr lang="en-CA" sz="1600" dirty="0" smtClean="0"/>
          </a:p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9" name="Group 108"/>
          <p:cNvGrpSpPr/>
          <p:nvPr/>
        </p:nvGrpSpPr>
        <p:grpSpPr>
          <a:xfrm>
            <a:off x="762000" y="15240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" name="Group 109"/>
          <p:cNvGrpSpPr/>
          <p:nvPr/>
        </p:nvGrpSpPr>
        <p:grpSpPr>
          <a:xfrm>
            <a:off x="762000" y="50292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2" name="Group 110"/>
          <p:cNvGrpSpPr/>
          <p:nvPr/>
        </p:nvGrpSpPr>
        <p:grpSpPr>
          <a:xfrm>
            <a:off x="762000" y="5791200"/>
            <a:ext cx="7696200" cy="457200"/>
            <a:chOff x="838200" y="5943600"/>
            <a:chExt cx="7696200" cy="457200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838200" y="5943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914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50292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16002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22860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29718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4343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36576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05" name="Rectangle 6"/>
            <p:cNvSpPr>
              <a:spLocks noChangeArrowheads="1"/>
            </p:cNvSpPr>
            <p:nvPr/>
          </p:nvSpPr>
          <p:spPr bwMode="auto">
            <a:xfrm>
              <a:off x="57150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64008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07" name="Rectangle 6"/>
            <p:cNvSpPr>
              <a:spLocks noChangeArrowheads="1"/>
            </p:cNvSpPr>
            <p:nvPr/>
          </p:nvSpPr>
          <p:spPr bwMode="auto">
            <a:xfrm>
              <a:off x="70866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cxnSp>
        <p:nvCxnSpPr>
          <p:cNvPr id="109" name="Straight Arrow Connector 108"/>
          <p:cNvCxnSpPr/>
          <p:nvPr/>
        </p:nvCxnSpPr>
        <p:spPr bwMode="auto">
          <a:xfrm>
            <a:off x="2209800" y="2133600"/>
            <a:ext cx="480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4495800" y="2133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12" name="Rectangle 6"/>
          <p:cNvSpPr>
            <a:spLocks noChangeArrowheads="1"/>
          </p:cNvSpPr>
          <p:nvPr/>
        </p:nvSpPr>
        <p:spPr bwMode="auto">
          <a:xfrm>
            <a:off x="3810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114" name="Rectangle 6"/>
          <p:cNvSpPr>
            <a:spLocks noChangeArrowheads="1"/>
          </p:cNvSpPr>
          <p:nvPr/>
        </p:nvSpPr>
        <p:spPr bwMode="auto">
          <a:xfrm>
            <a:off x="49530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115" name="Rectangle 6"/>
          <p:cNvSpPr>
            <a:spLocks noChangeArrowheads="1"/>
          </p:cNvSpPr>
          <p:nvPr/>
        </p:nvSpPr>
        <p:spPr bwMode="auto">
          <a:xfrm>
            <a:off x="10668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2209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117" name="Rectangle 6"/>
          <p:cNvSpPr>
            <a:spLocks noChangeArrowheads="1"/>
          </p:cNvSpPr>
          <p:nvPr/>
        </p:nvSpPr>
        <p:spPr bwMode="auto">
          <a:xfrm>
            <a:off x="2895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118" name="Rectangle 6"/>
          <p:cNvSpPr>
            <a:spLocks noChangeArrowheads="1"/>
          </p:cNvSpPr>
          <p:nvPr/>
        </p:nvSpPr>
        <p:spPr bwMode="auto">
          <a:xfrm>
            <a:off x="42672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119" name="Rectangle 6"/>
          <p:cNvSpPr>
            <a:spLocks noChangeArrowheads="1"/>
          </p:cNvSpPr>
          <p:nvPr/>
        </p:nvSpPr>
        <p:spPr bwMode="auto">
          <a:xfrm>
            <a:off x="35814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>
            <a:off x="5638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121" name="Rectangle 6"/>
          <p:cNvSpPr>
            <a:spLocks noChangeArrowheads="1"/>
          </p:cNvSpPr>
          <p:nvPr/>
        </p:nvSpPr>
        <p:spPr bwMode="auto">
          <a:xfrm>
            <a:off x="6324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22" name="Rectangle 6"/>
          <p:cNvSpPr>
            <a:spLocks noChangeArrowheads="1"/>
          </p:cNvSpPr>
          <p:nvPr/>
        </p:nvSpPr>
        <p:spPr bwMode="auto">
          <a:xfrm>
            <a:off x="70104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1752600" y="2590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1447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209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7" name="Rectangle 6"/>
          <p:cNvSpPr>
            <a:spLocks noChangeArrowheads="1"/>
          </p:cNvSpPr>
          <p:nvPr/>
        </p:nvSpPr>
        <p:spPr bwMode="auto">
          <a:xfrm>
            <a:off x="1961934" y="3425378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</a:t>
            </a:r>
            <a:endParaRPr lang="en-CA" b="1" dirty="0"/>
          </a:p>
        </p:txBody>
      </p:sp>
      <p:sp>
        <p:nvSpPr>
          <p:cNvPr id="128" name="Rectangle 6"/>
          <p:cNvSpPr>
            <a:spLocks noChangeArrowheads="1"/>
          </p:cNvSpPr>
          <p:nvPr/>
        </p:nvSpPr>
        <p:spPr bwMode="auto">
          <a:xfrm>
            <a:off x="1295400" y="34290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130" name="Rectangle 6"/>
          <p:cNvSpPr>
            <a:spLocks noChangeArrowheads="1"/>
          </p:cNvSpPr>
          <p:nvPr/>
        </p:nvSpPr>
        <p:spPr bwMode="auto">
          <a:xfrm>
            <a:off x="2641600" y="3429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L</a:t>
            </a:r>
            <a:endParaRPr lang="en-CA" i="1" dirty="0"/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457200" y="3352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28194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9906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ym typeface="Symbol"/>
              </a:rPr>
              <a:t></a:t>
            </a:r>
            <a:endParaRPr lang="en-CA" dirty="0" smtClean="0"/>
          </a:p>
        </p:txBody>
      </p:sp>
      <p:sp>
        <p:nvSpPr>
          <p:cNvPr id="134" name="Rectangle 133"/>
          <p:cNvSpPr/>
          <p:nvPr/>
        </p:nvSpPr>
        <p:spPr bwMode="auto">
          <a:xfrm>
            <a:off x="3962400" y="33528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600" dirty="0" smtClean="0"/>
              <a:t>Encryption indicator IE</a:t>
            </a:r>
          </a:p>
          <a:p>
            <a:pPr algn="ctr"/>
            <a:r>
              <a:rPr lang="en-CA" sz="1600" dirty="0" smtClean="0"/>
              <a:t>(4 octets)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61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dirty="0" smtClean="0"/>
              <a:t>YES! Exploit structure in IEs: encryption/decryption is essentially on “unordered” set of IEs. </a:t>
            </a:r>
          </a:p>
          <a:p>
            <a:endParaRPr lang="en-CA" sz="1600" dirty="0" smtClean="0"/>
          </a:p>
          <a:p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 (split frame into “to be encrypted elements” and “other data”)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b="1" dirty="0" smtClean="0"/>
              <a:t>Step 2 @sender:</a:t>
            </a:r>
            <a:r>
              <a:rPr lang="en-CA" sz="1600" dirty="0" smtClean="0"/>
              <a:t> encrypt and put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(encryption indicator IE) in place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09"/>
          <p:cNvGrpSpPr/>
          <p:nvPr/>
        </p:nvGrpSpPr>
        <p:grpSpPr>
          <a:xfrm>
            <a:off x="762000" y="1371600"/>
            <a:ext cx="7696200" cy="457200"/>
            <a:chOff x="838200" y="5257800"/>
            <a:chExt cx="7696200" cy="457200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6" name="Group 109"/>
          <p:cNvGrpSpPr/>
          <p:nvPr/>
        </p:nvGrpSpPr>
        <p:grpSpPr>
          <a:xfrm>
            <a:off x="762000" y="2895600"/>
            <a:ext cx="7696200" cy="457200"/>
            <a:chOff x="838200" y="5257800"/>
            <a:chExt cx="7696200" cy="457200"/>
          </a:xfrm>
        </p:grpSpPr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63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65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67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68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71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7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75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77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79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8" name="Group 109"/>
          <p:cNvGrpSpPr/>
          <p:nvPr/>
        </p:nvGrpSpPr>
        <p:grpSpPr>
          <a:xfrm>
            <a:off x="762000" y="3810000"/>
            <a:ext cx="7696200" cy="457200"/>
            <a:chOff x="838200" y="5257800"/>
            <a:chExt cx="7696200" cy="457200"/>
          </a:xfrm>
        </p:grpSpPr>
        <p:sp>
          <p:nvSpPr>
            <p:cNvPr id="14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52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57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9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9" name="Group 109"/>
          <p:cNvGrpSpPr/>
          <p:nvPr/>
        </p:nvGrpSpPr>
        <p:grpSpPr>
          <a:xfrm>
            <a:off x="762000" y="4419600"/>
            <a:ext cx="7696200" cy="457200"/>
            <a:chOff x="838200" y="5257800"/>
            <a:chExt cx="7696200" cy="457200"/>
          </a:xfrm>
        </p:grpSpPr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7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2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30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0" name="Straight Arrow Connector 99"/>
          <p:cNvCxnSpPr/>
          <p:nvPr/>
        </p:nvCxnSpPr>
        <p:spPr bwMode="auto">
          <a:xfrm>
            <a:off x="11430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18288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5146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Arrow Connector 102"/>
          <p:cNvCxnSpPr>
            <a:stCxn id="168" idx="2"/>
            <a:endCxn id="127" idx="0"/>
          </p:cNvCxnSpPr>
          <p:nvPr/>
        </p:nvCxnSpPr>
        <p:spPr bwMode="auto">
          <a:xfrm>
            <a:off x="32347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4" name="Straight Arrow Connector 103"/>
          <p:cNvCxnSpPr>
            <a:stCxn id="173" idx="2"/>
            <a:endCxn id="128" idx="0"/>
          </p:cNvCxnSpPr>
          <p:nvPr/>
        </p:nvCxnSpPr>
        <p:spPr bwMode="auto">
          <a:xfrm>
            <a:off x="39205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Straight Arrow Connector 104"/>
          <p:cNvCxnSpPr>
            <a:stCxn id="171" idx="2"/>
            <a:endCxn id="154" idx="0"/>
          </p:cNvCxnSpPr>
          <p:nvPr/>
        </p:nvCxnSpPr>
        <p:spPr bwMode="auto">
          <a:xfrm>
            <a:off x="46063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6" name="Straight Arrow Connector 105"/>
          <p:cNvCxnSpPr>
            <a:stCxn id="163" idx="2"/>
            <a:endCxn id="126" idx="0"/>
          </p:cNvCxnSpPr>
          <p:nvPr/>
        </p:nvCxnSpPr>
        <p:spPr bwMode="auto">
          <a:xfrm>
            <a:off x="52921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>
            <a:stCxn id="175" idx="2"/>
            <a:endCxn id="157" idx="0"/>
          </p:cNvCxnSpPr>
          <p:nvPr/>
        </p:nvCxnSpPr>
        <p:spPr bwMode="auto">
          <a:xfrm>
            <a:off x="59779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8" name="Straight Arrow Connector 107"/>
          <p:cNvCxnSpPr>
            <a:stCxn id="177" idx="2"/>
            <a:endCxn id="159" idx="0"/>
          </p:cNvCxnSpPr>
          <p:nvPr/>
        </p:nvCxnSpPr>
        <p:spPr bwMode="auto">
          <a:xfrm>
            <a:off x="66637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9" name="Straight Arrow Connector 108"/>
          <p:cNvCxnSpPr>
            <a:stCxn id="179" idx="2"/>
            <a:endCxn id="130" idx="0"/>
          </p:cNvCxnSpPr>
          <p:nvPr/>
        </p:nvCxnSpPr>
        <p:spPr bwMode="auto">
          <a:xfrm>
            <a:off x="73495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152400" y="3810000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Other </a:t>
            </a:r>
          </a:p>
          <a:p>
            <a:r>
              <a:rPr lang="en-US" i="1" dirty="0" smtClean="0"/>
              <a:t>data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0" y="4343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 be encrypted data</a:t>
            </a:r>
            <a:endParaRPr lang="en-US" i="1" dirty="0"/>
          </a:p>
        </p:txBody>
      </p:sp>
      <p:grpSp>
        <p:nvGrpSpPr>
          <p:cNvPr id="113" name="Group 63"/>
          <p:cNvGrpSpPr/>
          <p:nvPr/>
        </p:nvGrpSpPr>
        <p:grpSpPr>
          <a:xfrm>
            <a:off x="381000" y="5867400"/>
            <a:ext cx="8077200" cy="457200"/>
            <a:chOff x="381000" y="2590800"/>
            <a:chExt cx="8077200" cy="457200"/>
          </a:xfrm>
        </p:grpSpPr>
        <p:sp>
          <p:nvSpPr>
            <p:cNvPr id="124" name="Rectangle 123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9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(4)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6798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CA" sz="1600" b="1" dirty="0" smtClean="0"/>
          </a:p>
          <a:p>
            <a:r>
              <a:rPr lang="en-CA" sz="1600" b="1" dirty="0" smtClean="0"/>
              <a:t>Step 1 @recipient: </a:t>
            </a:r>
            <a:r>
              <a:rPr lang="en-CA" sz="1600" dirty="0" smtClean="0"/>
              <a:t>find encryption indicator, length of encrypted segment, decrypt and verify authenticity, and remove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 			</a:t>
            </a:r>
          </a:p>
          <a:p>
            <a:r>
              <a:rPr lang="en-CA" sz="1600" dirty="0" smtClean="0"/>
              <a:t>					(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NOTE: encryption indicator is always “on the left”)</a:t>
            </a: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CA" sz="1600" b="1" dirty="0" smtClean="0"/>
              <a:t>Step 2 @recipient:</a:t>
            </a:r>
            <a:r>
              <a:rPr lang="en-CA" sz="1600" dirty="0" smtClean="0"/>
              <a:t> massage “decrypted data” and “other data”, so that IEs will be in ascending order.</a:t>
            </a:r>
            <a:endParaRPr lang="en-CA" sz="1600" b="1" dirty="0" smtClean="0"/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6" name="Group 109"/>
          <p:cNvGrpSpPr/>
          <p:nvPr/>
        </p:nvGrpSpPr>
        <p:grpSpPr>
          <a:xfrm>
            <a:off x="762000" y="4114800"/>
            <a:ext cx="7696200" cy="457200"/>
            <a:chOff x="838200" y="5257800"/>
            <a:chExt cx="7696200" cy="457200"/>
          </a:xfrm>
        </p:grpSpPr>
        <p:sp>
          <p:nvSpPr>
            <p:cNvPr id="14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52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57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9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" name="Group 109"/>
          <p:cNvGrpSpPr/>
          <p:nvPr/>
        </p:nvGrpSpPr>
        <p:grpSpPr>
          <a:xfrm>
            <a:off x="762000" y="4724400"/>
            <a:ext cx="7696200" cy="457200"/>
            <a:chOff x="838200" y="5257800"/>
            <a:chExt cx="7696200" cy="457200"/>
          </a:xfrm>
        </p:grpSpPr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7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2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30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0" name="Straight Arrow Connector 99"/>
          <p:cNvCxnSpPr/>
          <p:nvPr/>
        </p:nvCxnSpPr>
        <p:spPr bwMode="auto">
          <a:xfrm>
            <a:off x="11430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32004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5146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152400" y="4114800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Other </a:t>
            </a:r>
          </a:p>
          <a:p>
            <a:r>
              <a:rPr lang="en-US" i="1" dirty="0" smtClean="0"/>
              <a:t>data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Decrypted data</a:t>
            </a:r>
            <a:endParaRPr lang="en-US" i="1" dirty="0"/>
          </a:p>
        </p:txBody>
      </p:sp>
      <p:grpSp>
        <p:nvGrpSpPr>
          <p:cNvPr id="8" name="Group 63"/>
          <p:cNvGrpSpPr/>
          <p:nvPr/>
        </p:nvGrpSpPr>
        <p:grpSpPr>
          <a:xfrm>
            <a:off x="381000" y="2971800"/>
            <a:ext cx="8077200" cy="457200"/>
            <a:chOff x="381000" y="2590800"/>
            <a:chExt cx="8077200" cy="457200"/>
          </a:xfrm>
          <a:noFill/>
        </p:grpSpPr>
        <p:sp>
          <p:nvSpPr>
            <p:cNvPr id="124" name="Rectangle 123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81" name="Group 63"/>
          <p:cNvGrpSpPr/>
          <p:nvPr/>
        </p:nvGrpSpPr>
        <p:grpSpPr>
          <a:xfrm>
            <a:off x="381000" y="2057400"/>
            <a:ext cx="8077200" cy="457200"/>
            <a:chOff x="381000" y="2590800"/>
            <a:chExt cx="8077200" cy="457200"/>
          </a:xfrm>
        </p:grpSpPr>
        <p:sp>
          <p:nvSpPr>
            <p:cNvPr id="132" name="Rectangle 131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6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1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13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9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33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cxnSp>
        <p:nvCxnSpPr>
          <p:cNvPr id="134" name="Straight Arrow Connector 133"/>
          <p:cNvCxnSpPr/>
          <p:nvPr/>
        </p:nvCxnSpPr>
        <p:spPr bwMode="auto">
          <a:xfrm>
            <a:off x="18288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 flipH="1">
            <a:off x="381000" y="2971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381000" y="2971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40" name="Group 109"/>
          <p:cNvGrpSpPr/>
          <p:nvPr/>
        </p:nvGrpSpPr>
        <p:grpSpPr>
          <a:xfrm>
            <a:off x="762000" y="5638800"/>
            <a:ext cx="7696200" cy="457200"/>
            <a:chOff x="838200" y="5257800"/>
            <a:chExt cx="7696200" cy="457200"/>
          </a:xfrm>
        </p:grpSpPr>
        <p:sp>
          <p:nvSpPr>
            <p:cNvPr id="141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2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43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44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45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46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4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50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1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53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8" name="Straight Arrow Connector 157"/>
          <p:cNvCxnSpPr>
            <a:stCxn id="147" idx="2"/>
            <a:endCxn id="141" idx="0"/>
          </p:cNvCxnSpPr>
          <p:nvPr/>
        </p:nvCxnSpPr>
        <p:spPr bwMode="auto">
          <a:xfrm>
            <a:off x="1177376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19050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>
            <a:off x="25146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46482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60198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0" name="Straight Arrow Connector 169"/>
          <p:cNvCxnSpPr/>
          <p:nvPr/>
        </p:nvCxnSpPr>
        <p:spPr bwMode="auto">
          <a:xfrm>
            <a:off x="66294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2" name="Straight Arrow Connector 171"/>
          <p:cNvCxnSpPr>
            <a:stCxn id="127" idx="2"/>
            <a:endCxn id="145" idx="0"/>
          </p:cNvCxnSpPr>
          <p:nvPr/>
        </p:nvCxnSpPr>
        <p:spPr bwMode="auto">
          <a:xfrm>
            <a:off x="32347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4" name="Straight Arrow Connector 173"/>
          <p:cNvCxnSpPr>
            <a:stCxn id="128" idx="2"/>
            <a:endCxn id="148" idx="0"/>
          </p:cNvCxnSpPr>
          <p:nvPr/>
        </p:nvCxnSpPr>
        <p:spPr bwMode="auto">
          <a:xfrm>
            <a:off x="39205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3" name="Straight Arrow Connector 182"/>
          <p:cNvCxnSpPr>
            <a:stCxn id="126" idx="2"/>
            <a:endCxn id="142" idx="0"/>
          </p:cNvCxnSpPr>
          <p:nvPr/>
        </p:nvCxnSpPr>
        <p:spPr bwMode="auto">
          <a:xfrm>
            <a:off x="52921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6" name="Straight Arrow Connector 185"/>
          <p:cNvCxnSpPr>
            <a:stCxn id="130" idx="2"/>
            <a:endCxn id="153" idx="0"/>
          </p:cNvCxnSpPr>
          <p:nvPr/>
        </p:nvCxnSpPr>
        <p:spPr bwMode="auto">
          <a:xfrm>
            <a:off x="73495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4088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6096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(5)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What about complexity?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 (split frame into “to be encrypted elements” and “other data”)</a:t>
            </a:r>
          </a:p>
          <a:p>
            <a:pPr marL="342900" indent="-342900"/>
            <a:r>
              <a:rPr lang="en-CA" sz="1600" dirty="0" smtClean="0"/>
              <a:t>	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Scan data from left to right and partition string according to “Encryption ON/OFF” indication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2 @recipient:</a:t>
            </a:r>
            <a:r>
              <a:rPr lang="en-CA" sz="1600" dirty="0" smtClean="0"/>
              <a:t> massage “decrypted data” and “other data”, so that IEs will be in ascending order.</a:t>
            </a:r>
          </a:p>
          <a:p>
            <a:pPr marL="342900" indent="-342900"/>
            <a:r>
              <a:rPr lang="en-CA" sz="1600" b="1" dirty="0" smtClean="0"/>
              <a:t>	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Scan leftmost elements of two substrings and build combined string according to order IE Identifiers.</a:t>
            </a:r>
            <a:endParaRPr lang="en-CA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endParaRPr lang="en-CA" sz="16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2 @sender:</a:t>
            </a:r>
            <a:r>
              <a:rPr lang="en-CA" sz="1600" dirty="0" smtClean="0"/>
              <a:t> encrypt and authenticate and put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(encryption indicator IE) in place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1 @recipient: </a:t>
            </a:r>
            <a:r>
              <a:rPr lang="en-CA" sz="1600" dirty="0" smtClean="0"/>
              <a:t>find encryption indicator, length of encrypted segment, decrypt and verify authenticity, and remove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</a:t>
            </a:r>
          </a:p>
          <a:p>
            <a:pPr marL="342900" indent="-342900"/>
            <a:endParaRPr lang="en-CA" sz="1600" dirty="0" smtClean="0"/>
          </a:p>
          <a:p>
            <a:pPr marL="342900" indent="-342900"/>
            <a:endParaRPr lang="en-CA" sz="1600" dirty="0" smtClean="0"/>
          </a:p>
        </p:txBody>
      </p:sp>
      <p:grpSp>
        <p:nvGrpSpPr>
          <p:cNvPr id="177" name="Group 176"/>
          <p:cNvGrpSpPr/>
          <p:nvPr/>
        </p:nvGrpSpPr>
        <p:grpSpPr>
          <a:xfrm>
            <a:off x="304800" y="2286000"/>
            <a:ext cx="8458200" cy="2094131"/>
            <a:chOff x="304800" y="2743200"/>
            <a:chExt cx="8458200" cy="2094131"/>
          </a:xfrm>
        </p:grpSpPr>
        <p:grpSp>
          <p:nvGrpSpPr>
            <p:cNvPr id="76" name="Group 109"/>
            <p:cNvGrpSpPr/>
            <p:nvPr/>
          </p:nvGrpSpPr>
          <p:grpSpPr>
            <a:xfrm>
              <a:off x="1066800" y="2743200"/>
              <a:ext cx="7696200" cy="457200"/>
              <a:chOff x="838200" y="5257800"/>
              <a:chExt cx="7696200" cy="457200"/>
            </a:xfrm>
          </p:grpSpPr>
          <p:sp>
            <p:nvSpPr>
              <p:cNvPr id="77" name="Rectangle 6"/>
              <p:cNvSpPr>
                <a:spLocks noChangeArrowheads="1"/>
              </p:cNvSpPr>
              <p:nvPr/>
            </p:nvSpPr>
            <p:spPr bwMode="auto">
              <a:xfrm>
                <a:off x="914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0</a:t>
                </a:r>
                <a:endParaRPr lang="en-CA" dirty="0"/>
              </a:p>
            </p:txBody>
          </p:sp>
          <p:sp>
            <p:nvSpPr>
              <p:cNvPr id="78" name="Rectangle 6"/>
              <p:cNvSpPr>
                <a:spLocks noChangeArrowheads="1"/>
              </p:cNvSpPr>
              <p:nvPr/>
            </p:nvSpPr>
            <p:spPr bwMode="auto">
              <a:xfrm>
                <a:off x="50292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7</a:t>
                </a:r>
                <a:endParaRPr lang="en-CA" dirty="0"/>
              </a:p>
            </p:txBody>
          </p:sp>
          <p:sp>
            <p:nvSpPr>
              <p:cNvPr id="79" name="Rectangle 6"/>
              <p:cNvSpPr>
                <a:spLocks noChangeArrowheads="1"/>
              </p:cNvSpPr>
              <p:nvPr/>
            </p:nvSpPr>
            <p:spPr bwMode="auto">
              <a:xfrm>
                <a:off x="16002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1</a:t>
                </a:r>
                <a:endParaRPr lang="en-CA" dirty="0"/>
              </a:p>
            </p:txBody>
          </p:sp>
          <p:sp>
            <p:nvSpPr>
              <p:cNvPr id="80" name="Rectangle 6"/>
              <p:cNvSpPr>
                <a:spLocks noChangeArrowheads="1"/>
              </p:cNvSpPr>
              <p:nvPr/>
            </p:nvSpPr>
            <p:spPr bwMode="auto">
              <a:xfrm>
                <a:off x="2286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3</a:t>
                </a:r>
                <a:endParaRPr lang="en-CA" dirty="0"/>
              </a:p>
            </p:txBody>
          </p:sp>
          <p:sp>
            <p:nvSpPr>
              <p:cNvPr id="81" name="Rectangle 6"/>
              <p:cNvSpPr>
                <a:spLocks noChangeArrowheads="1"/>
              </p:cNvSpPr>
              <p:nvPr/>
            </p:nvSpPr>
            <p:spPr bwMode="auto">
              <a:xfrm>
                <a:off x="29718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87" name="Rectangle 6"/>
              <p:cNvSpPr>
                <a:spLocks noChangeArrowheads="1"/>
              </p:cNvSpPr>
              <p:nvPr/>
            </p:nvSpPr>
            <p:spPr bwMode="auto">
              <a:xfrm>
                <a:off x="4343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6</a:t>
                </a:r>
                <a:endParaRPr lang="en-CA" dirty="0"/>
              </a:p>
            </p:txBody>
          </p:sp>
          <p:sp>
            <p:nvSpPr>
              <p:cNvPr id="88" name="Rectangle 6"/>
              <p:cNvSpPr>
                <a:spLocks noChangeArrowheads="1"/>
              </p:cNvSpPr>
              <p:nvPr/>
            </p:nvSpPr>
            <p:spPr bwMode="auto">
              <a:xfrm>
                <a:off x="3657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5</a:t>
                </a:r>
                <a:endParaRPr lang="en-CA" dirty="0"/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/>
            </p:nvSpPr>
            <p:spPr bwMode="auto">
              <a:xfrm>
                <a:off x="5715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8</a:t>
                </a:r>
                <a:endParaRPr lang="en-CA" dirty="0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64008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9</a:t>
                </a:r>
                <a:endParaRPr lang="en-CA" dirty="0"/>
              </a:p>
            </p:txBody>
          </p:sp>
          <p:sp>
            <p:nvSpPr>
              <p:cNvPr id="91" name="Rectangle 6"/>
              <p:cNvSpPr>
                <a:spLocks noChangeArrowheads="1"/>
              </p:cNvSpPr>
              <p:nvPr/>
            </p:nvSpPr>
            <p:spPr bwMode="auto">
              <a:xfrm>
                <a:off x="7086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</a:t>
                </a:r>
                <a:endParaRPr lang="en-CA" dirty="0"/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3" name="Group 109"/>
            <p:cNvGrpSpPr/>
            <p:nvPr/>
          </p:nvGrpSpPr>
          <p:grpSpPr>
            <a:xfrm>
              <a:off x="1066800" y="3657600"/>
              <a:ext cx="7696200" cy="457200"/>
              <a:chOff x="838200" y="5257800"/>
              <a:chExt cx="7696200" cy="457200"/>
            </a:xfrm>
          </p:grpSpPr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914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0</a:t>
                </a:r>
                <a:endParaRPr lang="en-CA" dirty="0"/>
              </a:p>
            </p:txBody>
          </p:sp>
          <p:sp>
            <p:nvSpPr>
              <p:cNvPr id="95" name="Rectangle 6"/>
              <p:cNvSpPr>
                <a:spLocks noChangeArrowheads="1"/>
              </p:cNvSpPr>
              <p:nvPr/>
            </p:nvSpPr>
            <p:spPr bwMode="auto">
              <a:xfrm>
                <a:off x="16002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1</a:t>
                </a:r>
                <a:endParaRPr lang="en-CA" dirty="0"/>
              </a:p>
            </p:txBody>
          </p:sp>
          <p:sp>
            <p:nvSpPr>
              <p:cNvPr id="96" name="Rectangle 6"/>
              <p:cNvSpPr>
                <a:spLocks noChangeArrowheads="1"/>
              </p:cNvSpPr>
              <p:nvPr/>
            </p:nvSpPr>
            <p:spPr bwMode="auto">
              <a:xfrm>
                <a:off x="2286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3</a:t>
                </a:r>
                <a:endParaRPr lang="en-CA" dirty="0"/>
              </a:p>
            </p:txBody>
          </p:sp>
          <p:sp>
            <p:nvSpPr>
              <p:cNvPr id="97" name="Rectangle 6"/>
              <p:cNvSpPr>
                <a:spLocks noChangeArrowheads="1"/>
              </p:cNvSpPr>
              <p:nvPr/>
            </p:nvSpPr>
            <p:spPr bwMode="auto">
              <a:xfrm>
                <a:off x="4343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6</a:t>
                </a:r>
                <a:endParaRPr lang="en-CA" dirty="0"/>
              </a:p>
            </p:txBody>
          </p:sp>
          <p:sp>
            <p:nvSpPr>
              <p:cNvPr id="103" name="Rectangle 6"/>
              <p:cNvSpPr>
                <a:spLocks noChangeArrowheads="1"/>
              </p:cNvSpPr>
              <p:nvPr/>
            </p:nvSpPr>
            <p:spPr bwMode="auto">
              <a:xfrm>
                <a:off x="5715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8</a:t>
                </a:r>
                <a:endParaRPr lang="en-CA" dirty="0"/>
              </a:p>
            </p:txBody>
          </p:sp>
          <p:sp>
            <p:nvSpPr>
              <p:cNvPr id="104" name="Rectangle 6"/>
              <p:cNvSpPr>
                <a:spLocks noChangeArrowheads="1"/>
              </p:cNvSpPr>
              <p:nvPr/>
            </p:nvSpPr>
            <p:spPr bwMode="auto">
              <a:xfrm>
                <a:off x="64008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9</a:t>
                </a:r>
                <a:endParaRPr lang="en-CA" dirty="0"/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6" name="Group 109"/>
            <p:cNvGrpSpPr/>
            <p:nvPr/>
          </p:nvGrpSpPr>
          <p:grpSpPr>
            <a:xfrm>
              <a:off x="1066800" y="4267200"/>
              <a:ext cx="7696200" cy="457200"/>
              <a:chOff x="838200" y="5257800"/>
              <a:chExt cx="7696200" cy="457200"/>
            </a:xfrm>
          </p:grpSpPr>
          <p:sp>
            <p:nvSpPr>
              <p:cNvPr id="107" name="Rectangle 6"/>
              <p:cNvSpPr>
                <a:spLocks noChangeArrowheads="1"/>
              </p:cNvSpPr>
              <p:nvPr/>
            </p:nvSpPr>
            <p:spPr bwMode="auto">
              <a:xfrm>
                <a:off x="50292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7</a:t>
                </a:r>
                <a:endParaRPr lang="en-CA" dirty="0"/>
              </a:p>
            </p:txBody>
          </p:sp>
          <p:sp>
            <p:nvSpPr>
              <p:cNvPr id="108" name="Rectangle 6"/>
              <p:cNvSpPr>
                <a:spLocks noChangeArrowheads="1"/>
              </p:cNvSpPr>
              <p:nvPr/>
            </p:nvSpPr>
            <p:spPr bwMode="auto">
              <a:xfrm>
                <a:off x="29718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109" name="Rectangle 6"/>
              <p:cNvSpPr>
                <a:spLocks noChangeArrowheads="1"/>
              </p:cNvSpPr>
              <p:nvPr/>
            </p:nvSpPr>
            <p:spPr bwMode="auto">
              <a:xfrm>
                <a:off x="3657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5</a:t>
                </a:r>
                <a:endParaRPr lang="en-CA" dirty="0"/>
              </a:p>
            </p:txBody>
          </p:sp>
          <p:sp>
            <p:nvSpPr>
              <p:cNvPr id="135" name="Rectangle 6"/>
              <p:cNvSpPr>
                <a:spLocks noChangeArrowheads="1"/>
              </p:cNvSpPr>
              <p:nvPr/>
            </p:nvSpPr>
            <p:spPr bwMode="auto">
              <a:xfrm>
                <a:off x="7086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</a:t>
                </a:r>
                <a:endParaRPr lang="en-CA" dirty="0"/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39" name="Straight Arrow Connector 138"/>
            <p:cNvCxnSpPr/>
            <p:nvPr/>
          </p:nvCxnSpPr>
          <p:spPr bwMode="auto">
            <a:xfrm>
              <a:off x="14478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21336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6" name="Straight Arrow Connector 155"/>
            <p:cNvCxnSpPr/>
            <p:nvPr/>
          </p:nvCxnSpPr>
          <p:spPr bwMode="auto">
            <a:xfrm>
              <a:off x="28194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2" name="Straight Arrow Connector 161"/>
            <p:cNvCxnSpPr>
              <a:stCxn id="81" idx="2"/>
              <a:endCxn id="108" idx="0"/>
            </p:cNvCxnSpPr>
            <p:nvPr/>
          </p:nvCxnSpPr>
          <p:spPr bwMode="auto">
            <a:xfrm>
              <a:off x="35395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3" name="Straight Arrow Connector 162"/>
            <p:cNvCxnSpPr>
              <a:stCxn id="88" idx="2"/>
              <a:endCxn id="109" idx="0"/>
            </p:cNvCxnSpPr>
            <p:nvPr/>
          </p:nvCxnSpPr>
          <p:spPr bwMode="auto">
            <a:xfrm>
              <a:off x="42253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5" name="Straight Arrow Connector 164"/>
            <p:cNvCxnSpPr>
              <a:stCxn id="87" idx="2"/>
              <a:endCxn id="97" idx="0"/>
            </p:cNvCxnSpPr>
            <p:nvPr/>
          </p:nvCxnSpPr>
          <p:spPr bwMode="auto">
            <a:xfrm>
              <a:off x="49111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7" name="Straight Arrow Connector 166"/>
            <p:cNvCxnSpPr>
              <a:stCxn id="78" idx="2"/>
              <a:endCxn id="107" idx="0"/>
            </p:cNvCxnSpPr>
            <p:nvPr/>
          </p:nvCxnSpPr>
          <p:spPr bwMode="auto">
            <a:xfrm>
              <a:off x="55969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8" name="Straight Arrow Connector 167"/>
            <p:cNvCxnSpPr>
              <a:stCxn id="89" idx="2"/>
              <a:endCxn id="103" idx="0"/>
            </p:cNvCxnSpPr>
            <p:nvPr/>
          </p:nvCxnSpPr>
          <p:spPr bwMode="auto">
            <a:xfrm>
              <a:off x="62827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1" name="Straight Arrow Connector 170"/>
            <p:cNvCxnSpPr>
              <a:stCxn id="90" idx="2"/>
              <a:endCxn id="104" idx="0"/>
            </p:cNvCxnSpPr>
            <p:nvPr/>
          </p:nvCxnSpPr>
          <p:spPr bwMode="auto">
            <a:xfrm>
              <a:off x="69685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3" name="Straight Arrow Connector 172"/>
            <p:cNvCxnSpPr>
              <a:stCxn id="91" idx="2"/>
              <a:endCxn id="135" idx="0"/>
            </p:cNvCxnSpPr>
            <p:nvPr/>
          </p:nvCxnSpPr>
          <p:spPr bwMode="auto">
            <a:xfrm>
              <a:off x="76543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5" name="TextBox 174"/>
            <p:cNvSpPr txBox="1"/>
            <p:nvPr/>
          </p:nvSpPr>
          <p:spPr>
            <a:xfrm>
              <a:off x="457200" y="3657600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Other </a:t>
              </a:r>
            </a:p>
            <a:p>
              <a:r>
                <a:rPr lang="en-US" i="1" dirty="0" smtClean="0"/>
                <a:t>data</a:t>
              </a:r>
              <a:endParaRPr lang="en-US" i="1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04800" y="4191000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To be encrypted data</a:t>
              </a:r>
              <a:endParaRPr lang="en-US" i="1" dirty="0"/>
            </a:p>
          </p:txBody>
        </p:sp>
      </p:grpSp>
      <p:cxnSp>
        <p:nvCxnSpPr>
          <p:cNvPr id="178" name="Straight Arrow Connector 177"/>
          <p:cNvCxnSpPr/>
          <p:nvPr/>
        </p:nvCxnSpPr>
        <p:spPr bwMode="auto">
          <a:xfrm>
            <a:off x="14478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35052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8194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81" name="Group 63"/>
          <p:cNvGrpSpPr/>
          <p:nvPr/>
        </p:nvGrpSpPr>
        <p:grpSpPr>
          <a:xfrm>
            <a:off x="685800" y="6019800"/>
            <a:ext cx="8077200" cy="457200"/>
            <a:chOff x="381000" y="2590800"/>
            <a:chExt cx="8077200" cy="457200"/>
          </a:xfrm>
          <a:noFill/>
        </p:grpSpPr>
        <p:sp>
          <p:nvSpPr>
            <p:cNvPr id="182" name="Rectangle 181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8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87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88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89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90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91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92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93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94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9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196" name="Group 63"/>
          <p:cNvGrpSpPr/>
          <p:nvPr/>
        </p:nvGrpSpPr>
        <p:grpSpPr>
          <a:xfrm>
            <a:off x="685800" y="5105400"/>
            <a:ext cx="8077200" cy="457200"/>
            <a:chOff x="381000" y="2590800"/>
            <a:chExt cx="8077200" cy="4572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99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200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201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202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203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204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205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206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207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208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cxnSp>
        <p:nvCxnSpPr>
          <p:cNvPr id="209" name="Straight Arrow Connector 208"/>
          <p:cNvCxnSpPr/>
          <p:nvPr/>
        </p:nvCxnSpPr>
        <p:spPr bwMode="auto">
          <a:xfrm>
            <a:off x="21336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 flipH="1">
            <a:off x="685800" y="6019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1" name="Straight Connector 210"/>
          <p:cNvCxnSpPr/>
          <p:nvPr/>
        </p:nvCxnSpPr>
        <p:spPr bwMode="auto">
          <a:xfrm>
            <a:off x="685800" y="6019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(6)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Summary:</a:t>
            </a:r>
          </a:p>
          <a:p>
            <a:pPr marL="342900" indent="-342900"/>
            <a:r>
              <a:rPr lang="en-CA" sz="2000" dirty="0" smtClean="0"/>
              <a:t>Flexible authenticated encryption scheme: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Sender has full control over which portions to encrypt</a:t>
            </a:r>
          </a:p>
          <a:p>
            <a:pPr marL="342900" indent="-342900"/>
            <a:r>
              <a:rPr lang="en-CA" sz="2000" dirty="0" smtClean="0"/>
              <a:t> 	(e.g., encryption of vendor-specific info, specific higher-layer objects)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Recipient can always decrypt-and-verify, irrespective of sender’s security policy</a:t>
            </a:r>
          </a:p>
          <a:p>
            <a:pPr marL="342900" indent="-342900"/>
            <a:r>
              <a:rPr lang="en-CA" sz="2000" dirty="0" smtClean="0"/>
              <a:t>Limited incremental cost: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Requires new 4-octet information element (“encryption indicator element”)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CA" sz="2000" dirty="0" smtClean="0">
                <a:solidFill>
                  <a:schemeClr val="accent6">
                    <a:lumMod val="50000"/>
                  </a:schemeClr>
                </a:solidFill>
              </a:rPr>
              <a:t>This allows recipient to always easily find “encrypted data” and “other data”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Requires single left-to-right scan of string on sender’s and recipient’s side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CA" sz="2000" dirty="0" smtClean="0">
                <a:solidFill>
                  <a:srgbClr val="002060"/>
                </a:solidFill>
              </a:rPr>
              <a:t>Implementation cost scan operation insignificant: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      *Scan on recipient’s side only after decrypt-and-verify, so no schedule impact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*Scan on sender’s side may be trivial and can be anticipated by sender</a:t>
            </a:r>
          </a:p>
          <a:p>
            <a:pPr marL="342900" indent="-342900"/>
            <a:r>
              <a:rPr lang="en-CA" sz="2000" u="sng" dirty="0" smtClean="0"/>
              <a:t>Notes:</a:t>
            </a:r>
          </a:p>
          <a:p>
            <a:pPr marL="342900" indent="-342900"/>
            <a:r>
              <a:rPr lang="en-CA" sz="2000" dirty="0" smtClean="0"/>
              <a:t>AEAD scheme described has </a:t>
            </a:r>
            <a:r>
              <a:rPr lang="en-CA" sz="2000" u="sng" dirty="0" smtClean="0"/>
              <a:t>minimal complexity</a:t>
            </a:r>
            <a:r>
              <a:rPr lang="en-CA" sz="2000" dirty="0" smtClean="0"/>
              <a:t>, in the following sense: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i="1" dirty="0" smtClean="0"/>
              <a:t>Any</a:t>
            </a:r>
            <a:r>
              <a:rPr lang="en-CA" sz="2000" dirty="0" smtClean="0"/>
              <a:t> AEAD scheme where one cannot statically determine size and/or location of “encrypted data” from frame itself requires introduction of “encryption indicator IE”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i="1" dirty="0" smtClean="0"/>
              <a:t>Any</a:t>
            </a:r>
            <a:r>
              <a:rPr lang="en-CA" sz="2000" dirty="0" smtClean="0"/>
              <a:t> scheme where one wishes to have “encrypted data” together, so that AEAD crypto inputs can be easily determined ,requires some type of “scan” operation</a:t>
            </a:r>
            <a:endParaRPr lang="en-CA" sz="2000" i="1" dirty="0" smtClean="0"/>
          </a:p>
          <a:p>
            <a:pPr marL="342900" indent="-342900">
              <a:buFont typeface="Symbol" pitchFamily="18" charset="2"/>
              <a:buChar char="-"/>
            </a:pP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(7)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Summary:</a:t>
            </a:r>
          </a:p>
          <a:p>
            <a:pPr marL="342900" indent="-342900"/>
            <a:r>
              <a:rPr lang="en-CA" sz="2000" dirty="0" smtClean="0"/>
              <a:t>Flexible authenticated encryption scheme: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Sender has full control over which portions to encrypt</a:t>
            </a:r>
          </a:p>
          <a:p>
            <a:pPr marL="342900" indent="-342900"/>
            <a:r>
              <a:rPr lang="en-CA" sz="2000" dirty="0" smtClean="0"/>
              <a:t> 	(e.g., encryption of vendor-specific info, specific higher-layer objects)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Recipient can always decrypt-and-verify, irrespective of sender’s security policy</a:t>
            </a:r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Implementation choices: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Any implementer who does not care about flexibility (i.e., its security policy is to always encrypts the entire frame), does not need to implement “scan” on sender’s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side. In that case, encrypt-and-authenticate coincides with usual CCM mode.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Any implementer whose incoming frame processing considers IEs as a set, i.e., unordered, does not need to implement “scan” on recipient’s side. In that case, decrypt-and-verify coincides with usual CCM mode. </a:t>
            </a:r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u="sng" dirty="0" smtClean="0">
                <a:solidFill>
                  <a:srgbClr val="002060"/>
                </a:solidFill>
              </a:rPr>
              <a:t>Result:</a:t>
            </a:r>
            <a:r>
              <a:rPr lang="en-CA" sz="2000" dirty="0" smtClean="0">
                <a:solidFill>
                  <a:srgbClr val="002060"/>
                </a:solidFill>
              </a:rPr>
              <a:t> (“Best of both worlds”)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Implementers who </a:t>
            </a:r>
            <a:r>
              <a:rPr lang="en-CA" sz="2000" i="1" dirty="0" smtClean="0">
                <a:solidFill>
                  <a:srgbClr val="002060"/>
                </a:solidFill>
              </a:rPr>
              <a:t>do not</a:t>
            </a:r>
            <a:r>
              <a:rPr lang="en-CA" sz="2000" dirty="0" smtClean="0">
                <a:solidFill>
                  <a:srgbClr val="002060"/>
                </a:solidFill>
              </a:rPr>
              <a:t> like flexibility/generality can go their way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Implementation of “encryption indicator element” allows others who </a:t>
            </a:r>
            <a:r>
              <a:rPr lang="en-CA" sz="2000" i="1" dirty="0" smtClean="0">
                <a:solidFill>
                  <a:srgbClr val="002060"/>
                </a:solidFill>
              </a:rPr>
              <a:t>do </a:t>
            </a:r>
            <a:r>
              <a:rPr lang="en-CA" sz="2000" dirty="0" smtClean="0">
                <a:solidFill>
                  <a:srgbClr val="002060"/>
                </a:solidFill>
              </a:rPr>
              <a:t>like flexibility to go their way as well (“peaceful coexistence”)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92085" y="533400"/>
            <a:ext cx="35059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Recommended </a:t>
            </a:r>
            <a:r>
              <a:rPr lang="en-US" sz="2400" b="1" dirty="0" smtClean="0"/>
              <a:t>Approach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102578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slide is left blank for now</a:t>
            </a:r>
          </a:p>
          <a:p>
            <a:pPr marL="342900" indent="-342900" algn="ctr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(re-instated in next revision)</a:t>
            </a:r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2000" dirty="0" smtClean="0"/>
          </a:p>
          <a:p>
            <a:endParaRPr lang="en-CA" sz="20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94223" y="533400"/>
            <a:ext cx="51017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Review Comments on 802.11ai – D0.2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Ref:</a:t>
            </a:r>
            <a:r>
              <a:rPr lang="en-US" sz="1600" dirty="0" smtClean="0"/>
              <a:t> 13/0036r09 (</a:t>
            </a:r>
            <a:r>
              <a:rPr lang="en-US" sz="1600" dirty="0" err="1" smtClean="0"/>
              <a:t>tgai</a:t>
            </a:r>
            <a:r>
              <a:rPr lang="en-US" sz="1600" dirty="0" smtClean="0"/>
              <a:t>-draft-review-combined-comments)</a:t>
            </a:r>
          </a:p>
          <a:p>
            <a:endParaRPr lang="en-US" sz="1600" i="1" dirty="0" smtClean="0"/>
          </a:p>
          <a:p>
            <a:r>
              <a:rPr lang="en-US" sz="1600" b="1" u="sng" dirty="0" smtClean="0"/>
              <a:t>CID #242 </a:t>
            </a:r>
            <a:r>
              <a:rPr lang="en-US" sz="1600" dirty="0" smtClean="0"/>
              <a:t>(David </a:t>
            </a:r>
            <a:r>
              <a:rPr lang="en-US" sz="1600" dirty="0" err="1" smtClean="0"/>
              <a:t>Goodall</a:t>
            </a:r>
            <a:r>
              <a:rPr lang="en-US" sz="1600" dirty="0" smtClean="0"/>
              <a:t>, 13/0016r0):</a:t>
            </a:r>
          </a:p>
          <a:p>
            <a:r>
              <a:rPr lang="en-US" sz="1600" dirty="0" smtClean="0"/>
              <a:t>Comment (8.4.2.184): An X.509v3 certificate may be longer than 253 bytes and therefore requires fragmentation across multiple elements. A certificate chain may require additional fragmentation. </a:t>
            </a:r>
          </a:p>
          <a:p>
            <a:r>
              <a:rPr lang="en-US" sz="1600" u="sng" dirty="0" smtClean="0"/>
              <a:t>Proposed change:</a:t>
            </a:r>
            <a:r>
              <a:rPr lang="en-US" sz="1600" dirty="0" smtClean="0"/>
              <a:t> 11ai will need to provide a mechanism for fragmenting certificates and certificate chains. It may be possible to adopt a mechanism from 11af etc.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algn="ctr"/>
            <a:r>
              <a:rPr lang="en-US" sz="2400" b="1" dirty="0" smtClean="0"/>
              <a:t>Generalized Problem Statement</a:t>
            </a:r>
          </a:p>
          <a:p>
            <a:endParaRPr lang="en-US" sz="1600" b="1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How to handle large objects that fit within a single frame?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How to fragment FILS frames, if these become too long due to large objects?</a:t>
            </a:r>
          </a:p>
          <a:p>
            <a:pPr marL="342900" indent="-342900"/>
            <a:endParaRPr lang="en-US" sz="1600" dirty="0" smtClean="0"/>
          </a:p>
          <a:p>
            <a:pPr marL="342900" indent="-342900"/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</a:rPr>
              <a:t>Additional problem statement: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How to apply tricks to still avoid fragmentation if this would otherwise be required?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How to facilitate potential implementation of “aggressive scheme” modes?</a:t>
            </a:r>
          </a:p>
          <a:p>
            <a:pPr marL="342900" indent="-342900"/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2400" b="1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endParaRPr lang="en-U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Key Establishment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Oval Callout 31"/>
          <p:cNvSpPr/>
          <p:nvPr/>
        </p:nvSpPr>
        <p:spPr bwMode="auto">
          <a:xfrm>
            <a:off x="6858000" y="838200"/>
            <a:ext cx="2286000" cy="533400"/>
          </a:xfrm>
          <a:prstGeom prst="wedgeEllipseCallout">
            <a:avLst>
              <a:gd name="adj1" fmla="val -49924"/>
              <a:gd name="adj2" fmla="val 67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00" y="762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online/offline assistance </a:t>
            </a:r>
          </a:p>
          <a:p>
            <a:r>
              <a:rPr lang="en-US" sz="1600" dirty="0" smtClean="0"/>
              <a:t>with authentication</a:t>
            </a:r>
            <a:endParaRPr lang="en-US" sz="1600" dirty="0"/>
          </a:p>
        </p:txBody>
      </p:sp>
      <p:cxnSp>
        <p:nvCxnSpPr>
          <p:cNvPr id="36" name="直線矢印コネクタ 29"/>
          <p:cNvCxnSpPr/>
          <p:nvPr/>
        </p:nvCxnSpPr>
        <p:spPr bwMode="auto">
          <a:xfrm flipV="1">
            <a:off x="4572000" y="3352800"/>
            <a:ext cx="19050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8006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FILS key establishment protocol options provided: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TTP, based on ERP</a:t>
            </a:r>
          </a:p>
          <a:p>
            <a:r>
              <a:rPr lang="en-US" sz="2000" dirty="0" smtClean="0"/>
              <a:t>   (two flavors: </a:t>
            </a:r>
            <a:r>
              <a:rPr lang="en-US" sz="2000" i="1" dirty="0" smtClean="0"/>
              <a:t>with</a:t>
            </a:r>
            <a:r>
              <a:rPr lang="en-US" sz="2000" dirty="0" smtClean="0"/>
              <a:t> or </a:t>
            </a:r>
            <a:r>
              <a:rPr lang="en-US" sz="2000" i="1" dirty="0" smtClean="0"/>
              <a:t>without</a:t>
            </a:r>
            <a:r>
              <a:rPr lang="en-US" sz="2000" dirty="0" smtClean="0"/>
              <a:t> “PFS” (ERP+ECDH, resp. ERP) </a:t>
            </a:r>
            <a:r>
              <a:rPr lang="en-US" sz="2000" dirty="0" smtClean="0">
                <a:sym typeface="Symbol"/>
              </a:rPr>
              <a:t></a:t>
            </a:r>
            <a:r>
              <a:rPr lang="en-US" sz="2000" dirty="0" smtClean="0"/>
              <a:t> see next slides)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online TTP, based on ECDH and ECDSA </a:t>
            </a:r>
            <a:r>
              <a:rPr lang="en-US" sz="2000" dirty="0" smtClean="0"/>
              <a:t>certificate</a:t>
            </a:r>
          </a:p>
          <a:p>
            <a:endParaRPr lang="en-US" sz="2000" b="1" u="sng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</a:t>
            </a:r>
            <a:r>
              <a:rPr lang="en-US" i="1" dirty="0" smtClean="0"/>
              <a:t>s</a:t>
            </a:r>
            <a:r>
              <a:rPr lang="en-US" i="1" dirty="0" smtClean="0"/>
              <a:t>ource: </a:t>
            </a:r>
            <a:r>
              <a:rPr lang="en-US" dirty="0" smtClean="0"/>
              <a:t>13/324r0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Adding “piggy-backed info” to protocol flows …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正方形/長方形 7"/>
          <p:cNvSpPr/>
          <p:nvPr/>
        </p:nvSpPr>
        <p:spPr bwMode="auto">
          <a:xfrm>
            <a:off x="6781800" y="1524000"/>
            <a:ext cx="1143000" cy="457200"/>
          </a:xfrm>
          <a:prstGeom prst="rect">
            <a:avLst/>
          </a:prstGeom>
          <a:solidFill>
            <a:srgbClr val="FFA264"/>
          </a:solidFill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Services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1" name="直線コネクタ 8"/>
          <p:cNvCxnSpPr/>
          <p:nvPr/>
        </p:nvCxnSpPr>
        <p:spPr bwMode="auto">
          <a:xfrm flipH="1">
            <a:off x="7315200" y="1981200"/>
            <a:ext cx="794" cy="2819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29"/>
          <p:cNvCxnSpPr/>
          <p:nvPr/>
        </p:nvCxnSpPr>
        <p:spPr bwMode="auto">
          <a:xfrm flipV="1">
            <a:off x="4572000" y="3886200"/>
            <a:ext cx="27432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828800" y="4267200"/>
            <a:ext cx="2659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response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28800" y="3657600"/>
            <a:ext cx="2534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request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8200" y="2438400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Authentication help</a:t>
            </a:r>
            <a:endParaRPr lang="en-US" sz="16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4648200" y="358140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Configuration help</a:t>
            </a:r>
            <a:endParaRPr lang="en-US" sz="16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7109597" y="2971800"/>
            <a:ext cx="203440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IP address assignment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86600" y="3429000"/>
            <a:ext cx="131638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Authorization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86600" y="4038600"/>
            <a:ext cx="127631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Subscription </a:t>
            </a:r>
          </a:p>
          <a:p>
            <a:r>
              <a:rPr lang="en-US" sz="1600" i="1" dirty="0" smtClean="0"/>
              <a:t>credentials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Piggy-backing info along FILS authentication protocol: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Higher-layer set-up, including IP address assignment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Authorization functionality, subscription credentials, etc.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See details elsewhere in presentation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</a:t>
            </a:r>
            <a:r>
              <a:rPr lang="en-US" i="1" dirty="0" smtClean="0"/>
              <a:t>s</a:t>
            </a:r>
            <a:r>
              <a:rPr lang="en-US" i="1" dirty="0" smtClean="0"/>
              <a:t>ource: </a:t>
            </a:r>
            <a:r>
              <a:rPr lang="en-US" dirty="0" smtClean="0"/>
              <a:t>13/324r0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Security Status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39" name="TextBox 38"/>
          <p:cNvSpPr txBox="1"/>
          <p:nvPr/>
        </p:nvSpPr>
        <p:spPr>
          <a:xfrm>
            <a:off x="0" y="91791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Current Status: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Three FILS authentication protocol options specified: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 and “PFS”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Trusted Third Party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Main differences: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trust assumptions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 on “pre-existing” system set-up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assumptions on online availability of the “backbone network”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Common elements: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have only four protocol flows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implemented via Authentication/Association Request/Response frames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allow piggy-backing of other info along Association frames</a:t>
            </a:r>
          </a:p>
          <a:p>
            <a:pPr lvl="1"/>
            <a:r>
              <a:rPr lang="en-US" sz="2000" dirty="0" smtClean="0"/>
              <a:t>   (e.g., IP address assignment)</a:t>
            </a:r>
          </a:p>
          <a:p>
            <a:r>
              <a:rPr lang="en-US" sz="2000" b="1" u="sng" dirty="0" smtClean="0"/>
              <a:t>Current Work in Progress: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deal with large objects (e.g., certificates, higher-layer data objects)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specify main piggy-backing details (e.g., on IP address assignment)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</a:t>
            </a:r>
            <a:r>
              <a:rPr lang="en-US" i="1" dirty="0" smtClean="0"/>
              <a:t>s</a:t>
            </a:r>
            <a:r>
              <a:rPr lang="en-US" i="1" dirty="0" smtClean="0"/>
              <a:t>ource: </a:t>
            </a:r>
            <a:r>
              <a:rPr lang="en-US" dirty="0" smtClean="0"/>
              <a:t>13/324r0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02733" y="533400"/>
            <a:ext cx="14847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How </a:t>
            </a:r>
            <a:r>
              <a:rPr lang="en-US" sz="2000" dirty="0" smtClean="0"/>
              <a:t>to deal with large objects (e.g., certificates, higher-layer data objects</a:t>
            </a:r>
            <a:r>
              <a:rPr lang="en-US" sz="2000" dirty="0" smtClean="0"/>
              <a:t>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Intra-frame fragmentation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How to handle large objects that fit within a single frame</a:t>
            </a:r>
          </a:p>
          <a:p>
            <a:pPr>
              <a:buFont typeface="Symbol" pitchFamily="18" charset="2"/>
              <a:buChar char="-"/>
            </a:pPr>
            <a:r>
              <a:rPr lang="en-US" sz="2000" i="1" dirty="0" smtClean="0"/>
              <a:t> </a:t>
            </a:r>
            <a:r>
              <a:rPr lang="en-US" sz="2000" i="1" dirty="0" smtClean="0"/>
              <a:t>Inter-frame fragmentation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  How to fragment FILS frames, if these become too long due to large objects</a:t>
            </a:r>
          </a:p>
          <a:p>
            <a:endParaRPr lang="en-US" sz="2000" dirty="0" smtClean="0"/>
          </a:p>
          <a:p>
            <a:r>
              <a:rPr lang="en-US" sz="2000" dirty="0" smtClean="0"/>
              <a:t>2. How </a:t>
            </a:r>
            <a:r>
              <a:rPr lang="en-US" sz="2000" dirty="0" smtClean="0"/>
              <a:t>to specify main piggy-backing details (e.g., on IP address assignment</a:t>
            </a:r>
            <a:r>
              <a:rPr lang="en-US" sz="2000" dirty="0" smtClean="0"/>
              <a:t>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Flexibility re AEAD authenticated encryption mode.</a:t>
            </a:r>
          </a:p>
          <a:p>
            <a:r>
              <a:rPr lang="en-US" sz="2000" i="1" dirty="0" smtClean="0"/>
              <a:t>   </a:t>
            </a:r>
            <a:r>
              <a:rPr lang="en-US" sz="2000" dirty="0" smtClean="0"/>
              <a:t>Authentication and potential encryption of piggy-backed information</a:t>
            </a:r>
            <a:r>
              <a:rPr lang="en-US" sz="1600" dirty="0" smtClean="0"/>
              <a:t> </a:t>
            </a:r>
            <a:endParaRPr lang="en-U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81574" y="533400"/>
            <a:ext cx="492699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Frame </a:t>
            </a:r>
            <a:r>
              <a:rPr lang="en-US" sz="2400" b="1" dirty="0" smtClean="0"/>
              <a:t>Fragmentation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Channel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Channel w/Fragmentation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Header contains Sequence Control Field</a:t>
            </a:r>
            <a:r>
              <a:rPr lang="en-CA" sz="1600" i="1" dirty="0" smtClean="0"/>
              <a:t> </a:t>
            </a:r>
            <a:r>
              <a:rPr lang="en-CA" sz="1600" dirty="0" smtClean="0"/>
              <a:t>that indicates fragment# (4-bits) and sequence # (12-bits)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Originator (A) partitions frame body and sends individual segments in separate frames,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Recipient (B) reconstructs original (conceptual) frame from received segments,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When secure channel used, each segment is individually secured (by originator) or unsecured (by recipient)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Duplicate segments and segments received after time-out are acknowledged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b="1" dirty="0" smtClean="0"/>
              <a:t>802.11-2012 </a:t>
            </a:r>
            <a:r>
              <a:rPr lang="en-CA" sz="1600" dirty="0" smtClean="0"/>
              <a:t>allows fragmentation/defragmentation with individually addressed MSDUs and MMPDUs</a:t>
            </a:r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53" name="Group 52"/>
          <p:cNvGrpSpPr/>
          <p:nvPr/>
        </p:nvGrpSpPr>
        <p:grpSpPr>
          <a:xfrm>
            <a:off x="228600" y="1524000"/>
            <a:ext cx="6732942" cy="2700754"/>
            <a:chOff x="228600" y="1524000"/>
            <a:chExt cx="6732942" cy="2700754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0" y="1524000"/>
              <a:ext cx="6732942" cy="2700754"/>
              <a:chOff x="152400" y="2667000"/>
              <a:chExt cx="6732942" cy="2700754"/>
            </a:xfrm>
          </p:grpSpPr>
          <p:cxnSp>
            <p:nvCxnSpPr>
              <p:cNvPr id="61" name="Straight Arrow Connector 60"/>
              <p:cNvCxnSpPr/>
              <p:nvPr/>
            </p:nvCxnSpPr>
            <p:spPr bwMode="auto">
              <a:xfrm>
                <a:off x="533400" y="51816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 bwMode="auto">
              <a:xfrm>
                <a:off x="533400" y="46482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533400" y="41148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grpSp>
            <p:nvGrpSpPr>
              <p:cNvPr id="20" name="Group 19"/>
              <p:cNvGrpSpPr/>
              <p:nvPr/>
            </p:nvGrpSpPr>
            <p:grpSpPr>
              <a:xfrm>
                <a:off x="152400" y="2667000"/>
                <a:ext cx="6732942" cy="338554"/>
                <a:chOff x="152400" y="2819400"/>
                <a:chExt cx="6732942" cy="338554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 bwMode="auto">
                <a:xfrm>
                  <a:off x="533400" y="2971800"/>
                  <a:ext cx="5943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6" name="Rectangle 6"/>
                <p:cNvSpPr>
                  <a:spLocks noChangeArrowheads="1"/>
                </p:cNvSpPr>
                <p:nvPr/>
              </p:nvSpPr>
              <p:spPr bwMode="auto">
                <a:xfrm>
                  <a:off x="927100" y="2819400"/>
                  <a:ext cx="678352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HDR</a:t>
                  </a:r>
                  <a:endParaRPr lang="en-CA" dirty="0"/>
                </a:p>
              </p:txBody>
            </p:sp>
            <p:sp>
              <p:nvSpPr>
                <p:cNvPr id="7" name="Rectangle 6"/>
                <p:cNvSpPr>
                  <a:spLocks noChangeArrowheads="1"/>
                </p:cNvSpPr>
                <p:nvPr/>
              </p:nvSpPr>
              <p:spPr bwMode="auto">
                <a:xfrm>
                  <a:off x="1600200" y="2819400"/>
                  <a:ext cx="3886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                  Body</a:t>
                  </a:r>
                  <a:endParaRPr lang="en-CA" dirty="0"/>
                </a:p>
              </p:txBody>
            </p:sp>
            <p:sp>
              <p:nvSpPr>
                <p:cNvPr id="8" name="Rectangle 6"/>
                <p:cNvSpPr>
                  <a:spLocks noChangeArrowheads="1"/>
                </p:cNvSpPr>
                <p:nvPr/>
              </p:nvSpPr>
              <p:spPr bwMode="auto">
                <a:xfrm>
                  <a:off x="5486400" y="28194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endParaRPr lang="en-CA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524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A</a:t>
                  </a:r>
                  <a:endParaRPr lang="en-US" sz="16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5532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B</a:t>
                  </a:r>
                  <a:endParaRPr lang="en-US" sz="1600" dirty="0"/>
                </a:p>
              </p:txBody>
            </p:sp>
          </p:grp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927100" y="39624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1600200" y="3962400"/>
                <a:ext cx="15240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5486400" y="39624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24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5532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1600200" y="3962400"/>
                <a:ext cx="0" cy="1295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47244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1242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32" name="Group 31"/>
              <p:cNvGrpSpPr/>
              <p:nvPr/>
            </p:nvGrpSpPr>
            <p:grpSpPr>
              <a:xfrm>
                <a:off x="4724400" y="5041900"/>
                <a:ext cx="1440352" cy="304800"/>
                <a:chOff x="5041900" y="4279900"/>
                <a:chExt cx="1440352" cy="304800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5041900" y="4279900"/>
                  <a:ext cx="7747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  <p:sp>
              <p:nvSpPr>
                <p:cNvPr id="31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799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3124200" y="4495800"/>
                <a:ext cx="3040552" cy="304800"/>
                <a:chOff x="3441700" y="4267200"/>
                <a:chExt cx="3040552" cy="304800"/>
              </a:xfrm>
            </p:grpSpPr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3441700" y="4267200"/>
                  <a:ext cx="1600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  <p:sp>
              <p:nvSpPr>
                <p:cNvPr id="36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672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 bwMode="auto">
              <a:xfrm>
                <a:off x="3124200" y="39624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3124200" y="42672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4992928" y="2667000"/>
                <a:ext cx="1847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CA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249728" y="2667000"/>
                <a:ext cx="1847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CA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>
                <a:off x="1600200" y="53340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1600200" y="50292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1600200" y="44958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1600200" y="48006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5486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6172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600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914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2" name="TextBox 61"/>
              <p:cNvSpPr txBox="1"/>
              <p:nvPr/>
            </p:nvSpPr>
            <p:spPr>
              <a:xfrm>
                <a:off x="1524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524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5532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5532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</p:grp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1000125" y="33623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1000125" y="38957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90599" y="533400"/>
            <a:ext cx="81089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Use of Existing </a:t>
            </a:r>
            <a:r>
              <a:rPr lang="en-US" sz="2400" b="1" dirty="0" smtClean="0"/>
              <a:t>802.11-2012 </a:t>
            </a:r>
            <a:r>
              <a:rPr lang="en-US" sz="2400" b="1" dirty="0" smtClean="0"/>
              <a:t>Frame Fragmentation with FILS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Indeed possible, FILS protocol does not use 802.11-2012 frame protection</a:t>
            </a:r>
          </a:p>
          <a:p>
            <a:pPr marL="342900" indent="-342900"/>
            <a:endParaRPr lang="en-GB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/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Doesn’t this cause Denial-of-Service Attacks?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TTP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needs to keep state on Auth Request received from STA till moment it receives verdict back from TTP;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may need to keep state longer, till it received and processed Assoc Request from STA (prior to key confirmation, there is no evidence that STA was indeed alive)</a:t>
            </a:r>
          </a:p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Without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TTP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may need to keep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till it received and processed Assoc Request from STA (prior to key confirmation, there is no evidence that STA was indeed alive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0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Conclusion: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either FILS scheme, AP needs to keep state till it received and processed message flow #3 (Assoc Request aka key confirmation) from STA.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Without TTP, time window during which AP needs to keep state may be shorter than if back-end TTP communication required, depending on implementation details.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2000" dirty="0" smtClean="0"/>
          </a:p>
          <a:p>
            <a:endParaRPr lang="en-CA" sz="20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9140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April 22,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33468" y="533400"/>
            <a:ext cx="762324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Doesn’t this cause Denial-of-Service Attacks? (cont’d #1)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Effect  of fragmentation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FILS initiated by single STA sending fragmented Auth Request with 3 fragments: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AP: keep 1 record; correspond with up to 1 TTP; perform 1 computation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FILS initiated by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STAs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sending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short, non-fragmented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Request only: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AP: keep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records;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correspond with up to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TTPs;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perform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computations</a:t>
            </a:r>
          </a:p>
          <a:p>
            <a:pPr marL="342900" indent="-342900"/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Conclusion: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terms of resource consumption, Denial-of-Service attack scales at most linearly with </a:t>
            </a:r>
          </a:p>
          <a:p>
            <a:pPr marL="342900" indent="-342900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umber of STAs or with maximum # of fragments in Auth frame.</a:t>
            </a: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2000" dirty="0" smtClean="0"/>
          </a:p>
          <a:p>
            <a:endParaRPr lang="en-CA" sz="20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7671</TotalTime>
  <Words>1851</Words>
  <Application>Microsoft Office PowerPoint</Application>
  <PresentationFormat>On-screen Show (4:3)</PresentationFormat>
  <Paragraphs>740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Custom Design</vt:lpstr>
      <vt:lpstr>FILS Handling of Large Objects,  FILS Piggy-Backing</vt:lpstr>
      <vt:lpstr>Slide 2</vt:lpstr>
      <vt:lpstr>FILS Key Establishment</vt:lpstr>
      <vt:lpstr>Adding “piggy-backed info” to protocol flows …</vt:lpstr>
      <vt:lpstr>FILS Security Status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696</cp:revision>
  <cp:lastPrinted>1998-02-10T13:28:06Z</cp:lastPrinted>
  <dcterms:created xsi:type="dcterms:W3CDTF">2011-10-10T06:18:28Z</dcterms:created>
  <dcterms:modified xsi:type="dcterms:W3CDTF">2013-04-23T13:57:46Z</dcterms:modified>
</cp:coreProperties>
</file>