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</p:sldMasterIdLst>
  <p:notesMasterIdLst>
    <p:notesMasterId r:id="rId22"/>
  </p:notesMasterIdLst>
  <p:handoutMasterIdLst>
    <p:handoutMasterId r:id="rId23"/>
  </p:handoutMasterIdLst>
  <p:sldIdLst>
    <p:sldId id="417" r:id="rId3"/>
    <p:sldId id="434" r:id="rId4"/>
    <p:sldId id="471" r:id="rId5"/>
    <p:sldId id="472" r:id="rId6"/>
    <p:sldId id="474" r:id="rId7"/>
    <p:sldId id="473" r:id="rId8"/>
    <p:sldId id="411" r:id="rId9"/>
    <p:sldId id="475" r:id="rId10"/>
    <p:sldId id="476" r:id="rId11"/>
    <p:sldId id="477" r:id="rId12"/>
    <p:sldId id="478" r:id="rId13"/>
    <p:sldId id="451" r:id="rId14"/>
    <p:sldId id="462" r:id="rId15"/>
    <p:sldId id="466" r:id="rId16"/>
    <p:sldId id="467" r:id="rId17"/>
    <p:sldId id="468" r:id="rId18"/>
    <p:sldId id="469" r:id="rId19"/>
    <p:sldId id="470" r:id="rId20"/>
    <p:sldId id="453" r:id="rId2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11-13-0201-06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AFF94-B99D-4559-A205-3C9BCF4473FE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91407" cy="276999"/>
          </a:xfrm>
          <a:noFill/>
        </p:spPr>
        <p:txBody>
          <a:bodyPr/>
          <a:lstStyle/>
          <a:p>
            <a:r>
              <a:rPr lang="en-US" altLang="ja-JP" dirty="0" smtClean="0"/>
              <a:t>April 22,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</a:t>
            </a:r>
            <a:r>
              <a:rPr lang="en-US" altLang="ja-JP" dirty="0" smtClean="0">
                <a:ea typeface="ＭＳ Ｐゴシック" pitchFamily="-65" charset="-128"/>
              </a:rPr>
              <a:t>Large Objects, </a:t>
            </a:r>
            <a:br>
              <a:rPr lang="en-US" altLang="ja-JP" dirty="0" smtClean="0">
                <a:ea typeface="ＭＳ Ｐゴシック" pitchFamily="-65" charset="-128"/>
              </a:rPr>
            </a:br>
            <a:r>
              <a:rPr lang="en-US" altLang="ja-JP" dirty="0" smtClean="0">
                <a:ea typeface="ＭＳ Ｐゴシック" pitchFamily="-65" charset="-128"/>
              </a:rPr>
              <a:t>FILS Piggy-Backing</a:t>
            </a:r>
            <a:endParaRPr lang="en-US" altLang="ja-JP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2013-04-22 </a:t>
            </a:r>
            <a:r>
              <a:rPr lang="en-US" altLang="ja-JP" sz="2000" b="0" dirty="0" smtClean="0">
                <a:ea typeface="ＭＳ Ｐゴシック" pitchFamily="-65" charset="-128"/>
              </a:rPr>
              <a:t>(WORKING DRAFT ONLY!!!)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4996" y="533400"/>
            <a:ext cx="770018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Doesn’t this cause Denial-of-Service Attacks? (cont’d, #2)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 of authorization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maintain state longer, if ultimate verdict on access based on both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Authentication of STA;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Authorization of STA.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 window to reach authorization decision determines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attack time window.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Hence, beneficial to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 early-on insight into credential validity (e.g., certificate verification so as to know who STA is)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 communicate certificates early-on (in Auth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Req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Resp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) helps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get early-on insight into authorization decisions (e.g., by third party)  “aggressive mode” piggy-backing (w/ some stuff in Auth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Req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/Resp.) helps as well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real life, there are limits to time-bounded local resource allocation to handle n STA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join request. Having modest (say, at most three) # fragments does not impact this a lot.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92747" y="533400"/>
            <a:ext cx="530465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with FILS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slide is left blank for now</a:t>
            </a:r>
          </a:p>
          <a:p>
            <a:pPr marL="342900" indent="-342900" algn="ctr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(re-instated in next revision)</a:t>
            </a:r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400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Object Type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Object Type and Header fields (length info) visible, also to parties without access to keying material</a:t>
            </a:r>
          </a:p>
          <a:p>
            <a:r>
              <a:rPr lang="en-CA" sz="1600" u="sng" dirty="0" smtClean="0"/>
              <a:t>Consequences: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One cannot decide on case-by-case basis whether or not to encrypt object of specific object type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Object types to be encrypted need to be clustered (since Object Types in increasing order)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Never possible to encrypt “vendor-specific” information element (Type:=0xFF), even if, e.g., privacy info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Party who monitors traffic can “jump” over secured object and parse remaining (unsecured) IEs.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38200" y="56388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parse received message (and remove this </a:t>
            </a:r>
            <a:r>
              <a:rPr lang="en-CA" sz="1600" i="1" dirty="0" smtClean="0"/>
              <a:t>“L</a:t>
            </a:r>
            <a:r>
              <a:rPr lang="en-CA" sz="1600" dirty="0" smtClean="0"/>
              <a:t>”-symbol)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2" name="Group 110"/>
          <p:cNvGrpSpPr/>
          <p:nvPr/>
        </p:nvGrpSpPr>
        <p:grpSpPr>
          <a:xfrm>
            <a:off x="762000" y="5791200"/>
            <a:ext cx="7696200" cy="457200"/>
            <a:chOff x="838200" y="5943600"/>
            <a:chExt cx="7696200" cy="45720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2209800" y="2133600"/>
            <a:ext cx="480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4958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381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4953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066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209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2895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267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3581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5638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324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010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17526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209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Rectangle 6"/>
          <p:cNvSpPr>
            <a:spLocks noChangeArrowheads="1"/>
          </p:cNvSpPr>
          <p:nvPr/>
        </p:nvSpPr>
        <p:spPr bwMode="auto">
          <a:xfrm>
            <a:off x="1961934" y="3425378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</a:t>
            </a:r>
            <a:endParaRPr lang="en-CA" b="1" dirty="0"/>
          </a:p>
        </p:txBody>
      </p:sp>
      <p:sp>
        <p:nvSpPr>
          <p:cNvPr id="128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6416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28194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39624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indicator IE</a:t>
            </a:r>
          </a:p>
          <a:p>
            <a:pPr algn="ctr"/>
            <a:r>
              <a:rPr lang="en-CA" sz="1600" dirty="0" smtClean="0"/>
              <a:t>(4 octets)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61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6" name="Group 109"/>
          <p:cNvGrpSpPr/>
          <p:nvPr/>
        </p:nvGrpSpPr>
        <p:grpSpPr>
          <a:xfrm>
            <a:off x="762000" y="2895600"/>
            <a:ext cx="7696200" cy="457200"/>
            <a:chOff x="838200" y="5257800"/>
            <a:chExt cx="7696200" cy="457200"/>
          </a:xfrm>
        </p:grpSpPr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65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67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68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7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75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79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8" name="Group 109"/>
          <p:cNvGrpSpPr/>
          <p:nvPr/>
        </p:nvGrpSpPr>
        <p:grpSpPr>
          <a:xfrm>
            <a:off x="762000" y="38100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9" name="Group 109"/>
          <p:cNvGrpSpPr/>
          <p:nvPr/>
        </p:nvGrpSpPr>
        <p:grpSpPr>
          <a:xfrm>
            <a:off x="762000" y="44196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18288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33528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>
            <a:stCxn id="168" idx="2"/>
            <a:endCxn id="127" idx="0"/>
          </p:cNvCxnSpPr>
          <p:nvPr/>
        </p:nvCxnSpPr>
        <p:spPr bwMode="auto">
          <a:xfrm>
            <a:off x="32347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>
            <a:stCxn id="173" idx="2"/>
            <a:endCxn id="128" idx="0"/>
          </p:cNvCxnSpPr>
          <p:nvPr/>
        </p:nvCxnSpPr>
        <p:spPr bwMode="auto">
          <a:xfrm>
            <a:off x="3920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Straight Arrow Connector 104"/>
          <p:cNvCxnSpPr>
            <a:stCxn id="171" idx="2"/>
            <a:endCxn id="154" idx="0"/>
          </p:cNvCxnSpPr>
          <p:nvPr/>
        </p:nvCxnSpPr>
        <p:spPr bwMode="auto">
          <a:xfrm>
            <a:off x="46063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6" name="Straight Arrow Connector 105"/>
          <p:cNvCxnSpPr>
            <a:stCxn id="163" idx="2"/>
            <a:endCxn id="126" idx="0"/>
          </p:cNvCxnSpPr>
          <p:nvPr/>
        </p:nvCxnSpPr>
        <p:spPr bwMode="auto">
          <a:xfrm>
            <a:off x="52921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>
            <a:stCxn id="175" idx="2"/>
            <a:endCxn id="157" idx="0"/>
          </p:cNvCxnSpPr>
          <p:nvPr/>
        </p:nvCxnSpPr>
        <p:spPr bwMode="auto">
          <a:xfrm>
            <a:off x="59779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Straight Arrow Connector 107"/>
          <p:cNvCxnSpPr>
            <a:stCxn id="177" idx="2"/>
            <a:endCxn id="159" idx="0"/>
          </p:cNvCxnSpPr>
          <p:nvPr/>
        </p:nvCxnSpPr>
        <p:spPr bwMode="auto">
          <a:xfrm>
            <a:off x="6663776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9" name="Straight Arrow Connector 108"/>
          <p:cNvCxnSpPr>
            <a:stCxn id="179" idx="2"/>
            <a:endCxn id="130" idx="0"/>
          </p:cNvCxnSpPr>
          <p:nvPr/>
        </p:nvCxnSpPr>
        <p:spPr bwMode="auto">
          <a:xfrm>
            <a:off x="7349576" y="32766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38100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343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To be encrypted data</a:t>
            </a:r>
            <a:endParaRPr lang="en-US" i="1" dirty="0"/>
          </a:p>
        </p:txBody>
      </p:sp>
      <p:grpSp>
        <p:nvGrpSpPr>
          <p:cNvPr id="113" name="Group 63"/>
          <p:cNvGrpSpPr/>
          <p:nvPr/>
        </p:nvGrpSpPr>
        <p:grpSpPr>
          <a:xfrm>
            <a:off x="381000" y="5867400"/>
            <a:ext cx="8077200" cy="457200"/>
            <a:chOff x="381000" y="2590800"/>
            <a:chExt cx="8077200" cy="457200"/>
          </a:xfrm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9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(4)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679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 			</a:t>
            </a:r>
          </a:p>
          <a:p>
            <a:r>
              <a:rPr lang="en-CA" sz="1600" dirty="0" smtClean="0"/>
              <a:t>					(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NOTE: encryption indicator is always “on the left”)</a:t>
            </a: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  <a:endParaRPr lang="en-CA" sz="1600" b="1" dirty="0" smtClean="0"/>
          </a:p>
          <a:p>
            <a:endParaRPr lang="en-CA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" name="Group 109"/>
          <p:cNvGrpSpPr/>
          <p:nvPr/>
        </p:nvGrpSpPr>
        <p:grpSpPr>
          <a:xfrm>
            <a:off x="762000" y="4114800"/>
            <a:ext cx="7696200" cy="457200"/>
            <a:chOff x="838200" y="5257800"/>
            <a:chExt cx="7696200" cy="457200"/>
          </a:xfrm>
        </p:grpSpPr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762000" y="4724400"/>
            <a:ext cx="7696200" cy="457200"/>
            <a:chOff x="838200" y="5257800"/>
            <a:chExt cx="7696200" cy="457200"/>
          </a:xfrm>
        </p:grpSpPr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7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2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30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0" name="Straight Arrow Connector 99"/>
          <p:cNvCxnSpPr/>
          <p:nvPr/>
        </p:nvCxnSpPr>
        <p:spPr bwMode="auto">
          <a:xfrm>
            <a:off x="11430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32004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5146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152400" y="4114800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Other </a:t>
            </a:r>
          </a:p>
          <a:p>
            <a:r>
              <a:rPr lang="en-US" i="1" dirty="0" smtClean="0"/>
              <a:t>data</a:t>
            </a:r>
            <a:endParaRPr lang="en-US" i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Decrypted data</a:t>
            </a:r>
            <a:endParaRPr lang="en-US" i="1" dirty="0"/>
          </a:p>
        </p:txBody>
      </p:sp>
      <p:grpSp>
        <p:nvGrpSpPr>
          <p:cNvPr id="8" name="Group 63"/>
          <p:cNvGrpSpPr/>
          <p:nvPr/>
        </p:nvGrpSpPr>
        <p:grpSpPr>
          <a:xfrm>
            <a:off x="381000" y="2971800"/>
            <a:ext cx="8077200" cy="457200"/>
            <a:chOff x="381000" y="2590800"/>
            <a:chExt cx="8077200" cy="457200"/>
          </a:xfrm>
          <a:noFill/>
        </p:grpSpPr>
        <p:sp>
          <p:nvSpPr>
            <p:cNvPr id="124" name="Rectangle 123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81" name="Group 63"/>
          <p:cNvGrpSpPr/>
          <p:nvPr/>
        </p:nvGrpSpPr>
        <p:grpSpPr>
          <a:xfrm>
            <a:off x="381000" y="2057400"/>
            <a:ext cx="8077200" cy="457200"/>
            <a:chOff x="381000" y="2590800"/>
            <a:chExt cx="8077200" cy="457200"/>
          </a:xfrm>
        </p:grpSpPr>
        <p:sp>
          <p:nvSpPr>
            <p:cNvPr id="132" name="Rectangle 13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6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11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1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33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134" name="Straight Arrow Connector 133"/>
          <p:cNvCxnSpPr/>
          <p:nvPr/>
        </p:nvCxnSpPr>
        <p:spPr bwMode="auto">
          <a:xfrm>
            <a:off x="1828800" y="2514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 flipH="1"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81000" y="2971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0" name="Group 109"/>
          <p:cNvGrpSpPr/>
          <p:nvPr/>
        </p:nvGrpSpPr>
        <p:grpSpPr>
          <a:xfrm>
            <a:off x="762000" y="5638800"/>
            <a:ext cx="7696200" cy="457200"/>
            <a:chOff x="838200" y="5257800"/>
            <a:chExt cx="7696200" cy="457200"/>
          </a:xfrm>
        </p:grpSpPr>
        <p:sp>
          <p:nvSpPr>
            <p:cNvPr id="141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2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43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44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46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50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58" name="Straight Arrow Connector 157"/>
          <p:cNvCxnSpPr>
            <a:stCxn id="147" idx="2"/>
            <a:endCxn id="141" idx="0"/>
          </p:cNvCxnSpPr>
          <p:nvPr/>
        </p:nvCxnSpPr>
        <p:spPr bwMode="auto">
          <a:xfrm>
            <a:off x="1177376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9050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>
            <a:off x="25146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>
            <a:off x="46482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60198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6629400" y="4495800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2" name="Straight Arrow Connector 171"/>
          <p:cNvCxnSpPr>
            <a:stCxn id="127" idx="2"/>
            <a:endCxn id="145" idx="0"/>
          </p:cNvCxnSpPr>
          <p:nvPr/>
        </p:nvCxnSpPr>
        <p:spPr bwMode="auto">
          <a:xfrm>
            <a:off x="32347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4" name="Straight Arrow Connector 173"/>
          <p:cNvCxnSpPr>
            <a:stCxn id="128" idx="2"/>
            <a:endCxn id="148" idx="0"/>
          </p:cNvCxnSpPr>
          <p:nvPr/>
        </p:nvCxnSpPr>
        <p:spPr bwMode="auto">
          <a:xfrm>
            <a:off x="3920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3" name="Straight Arrow Connector 182"/>
          <p:cNvCxnSpPr>
            <a:stCxn id="126" idx="2"/>
            <a:endCxn id="142" idx="0"/>
          </p:cNvCxnSpPr>
          <p:nvPr/>
        </p:nvCxnSpPr>
        <p:spPr bwMode="auto">
          <a:xfrm>
            <a:off x="52921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6" name="Straight Arrow Connector 185"/>
          <p:cNvCxnSpPr>
            <a:stCxn id="130" idx="2"/>
            <a:endCxn id="153" idx="0"/>
          </p:cNvCxnSpPr>
          <p:nvPr/>
        </p:nvCxnSpPr>
        <p:spPr bwMode="auto">
          <a:xfrm>
            <a:off x="7349576" y="5105400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4088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6096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(5)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What about complexity?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 (split frame into “to be encrypted elements” and “other data”)</a:t>
            </a:r>
          </a:p>
          <a:p>
            <a:pPr marL="342900" indent="-342900"/>
            <a:r>
              <a:rPr lang="en-CA" sz="1600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data from left to right and partition string according to “Encryption ON/OFF” indication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@recipient:</a:t>
            </a:r>
            <a:r>
              <a:rPr lang="en-CA" sz="1600" dirty="0" smtClean="0"/>
              <a:t> massage “decrypted data” and “other data”, so that IEs will be in ascending order.</a:t>
            </a:r>
          </a:p>
          <a:p>
            <a:pPr marL="342900" indent="-342900"/>
            <a:r>
              <a:rPr lang="en-CA" sz="1600" b="1" dirty="0" smtClean="0"/>
              <a:t>	</a:t>
            </a:r>
            <a:r>
              <a:rPr lang="en-CA" sz="1600" dirty="0" smtClean="0">
                <a:solidFill>
                  <a:schemeClr val="accent6">
                    <a:lumMod val="50000"/>
                  </a:schemeClr>
                </a:solidFill>
              </a:rPr>
              <a:t>Scan leftmost elements of two substrings and build combined string according to order IE Identifiers.</a:t>
            </a:r>
            <a:endParaRPr lang="en-CA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CA" sz="16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2 @sender:</a:t>
            </a:r>
            <a:r>
              <a:rPr lang="en-CA" sz="1600" dirty="0" smtClean="0"/>
              <a:t> encrypt and authenticate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1600" b="1" dirty="0" smtClean="0"/>
              <a:t>Step 1 @recipient: </a:t>
            </a:r>
            <a:r>
              <a:rPr lang="en-CA" sz="1600" dirty="0" smtClean="0"/>
              <a:t>find encryption indicator, length of encrypted segment, decrypt and verify authenticity,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</a:t>
            </a:r>
          </a:p>
          <a:p>
            <a:pPr marL="342900" indent="-342900"/>
            <a:endParaRPr lang="en-CA" sz="1600" dirty="0" smtClean="0"/>
          </a:p>
          <a:p>
            <a:pPr marL="342900" indent="-342900"/>
            <a:endParaRPr lang="en-CA" sz="1600" dirty="0" smtClean="0"/>
          </a:p>
        </p:txBody>
      </p:sp>
      <p:grpSp>
        <p:nvGrpSpPr>
          <p:cNvPr id="177" name="Group 176"/>
          <p:cNvGrpSpPr/>
          <p:nvPr/>
        </p:nvGrpSpPr>
        <p:grpSpPr>
          <a:xfrm>
            <a:off x="304800" y="2286000"/>
            <a:ext cx="8458200" cy="2094131"/>
            <a:chOff x="304800" y="2743200"/>
            <a:chExt cx="8458200" cy="2094131"/>
          </a:xfrm>
        </p:grpSpPr>
        <p:grpSp>
          <p:nvGrpSpPr>
            <p:cNvPr id="76" name="Group 109"/>
            <p:cNvGrpSpPr/>
            <p:nvPr/>
          </p:nvGrpSpPr>
          <p:grpSpPr>
            <a:xfrm>
              <a:off x="1066800" y="2743200"/>
              <a:ext cx="7696200" cy="457200"/>
              <a:chOff x="838200" y="5257800"/>
              <a:chExt cx="7696200" cy="457200"/>
            </a:xfrm>
          </p:grpSpPr>
          <p:sp>
            <p:nvSpPr>
              <p:cNvPr id="77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79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8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88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90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91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3" name="Group 109"/>
            <p:cNvGrpSpPr/>
            <p:nvPr/>
          </p:nvGrpSpPr>
          <p:grpSpPr>
            <a:xfrm>
              <a:off x="1066800" y="3657600"/>
              <a:ext cx="7696200" cy="457200"/>
              <a:chOff x="838200" y="5257800"/>
              <a:chExt cx="7696200" cy="457200"/>
            </a:xfrm>
          </p:grpSpPr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914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0</a:t>
                </a:r>
                <a:endParaRPr lang="en-CA" dirty="0"/>
              </a:p>
            </p:txBody>
          </p:sp>
          <p:sp>
            <p:nvSpPr>
              <p:cNvPr id="95" name="Rectangle 6"/>
              <p:cNvSpPr>
                <a:spLocks noChangeArrowheads="1"/>
              </p:cNvSpPr>
              <p:nvPr/>
            </p:nvSpPr>
            <p:spPr bwMode="auto">
              <a:xfrm>
                <a:off x="16002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1</a:t>
                </a:r>
                <a:endParaRPr lang="en-CA" dirty="0"/>
              </a:p>
            </p:txBody>
          </p:sp>
          <p:sp>
            <p:nvSpPr>
              <p:cNvPr id="96" name="Rectangle 6"/>
              <p:cNvSpPr>
                <a:spLocks noChangeArrowheads="1"/>
              </p:cNvSpPr>
              <p:nvPr/>
            </p:nvSpPr>
            <p:spPr bwMode="auto">
              <a:xfrm>
                <a:off x="2286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3</a:t>
                </a:r>
                <a:endParaRPr lang="en-CA" dirty="0"/>
              </a:p>
            </p:txBody>
          </p:sp>
          <p:sp>
            <p:nvSpPr>
              <p:cNvPr id="97" name="Rectangle 6"/>
              <p:cNvSpPr>
                <a:spLocks noChangeArrowheads="1"/>
              </p:cNvSpPr>
              <p:nvPr/>
            </p:nvSpPr>
            <p:spPr bwMode="auto">
              <a:xfrm>
                <a:off x="43434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6</a:t>
                </a:r>
                <a:endParaRPr lang="en-CA" dirty="0"/>
              </a:p>
            </p:txBody>
          </p:sp>
          <p:sp>
            <p:nvSpPr>
              <p:cNvPr id="103" name="Rectangle 6"/>
              <p:cNvSpPr>
                <a:spLocks noChangeArrowheads="1"/>
              </p:cNvSpPr>
              <p:nvPr/>
            </p:nvSpPr>
            <p:spPr bwMode="auto">
              <a:xfrm>
                <a:off x="57150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8</a:t>
                </a:r>
                <a:endParaRPr lang="en-CA" dirty="0"/>
              </a:p>
            </p:txBody>
          </p:sp>
          <p:sp>
            <p:nvSpPr>
              <p:cNvPr id="104" name="Rectangle 6"/>
              <p:cNvSpPr>
                <a:spLocks noChangeArrowheads="1"/>
              </p:cNvSpPr>
              <p:nvPr/>
            </p:nvSpPr>
            <p:spPr bwMode="auto">
              <a:xfrm>
                <a:off x="6400800" y="5334000"/>
                <a:ext cx="678352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9</a:t>
                </a:r>
                <a:endParaRPr lang="en-CA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6" name="Group 109"/>
            <p:cNvGrpSpPr/>
            <p:nvPr/>
          </p:nvGrpSpPr>
          <p:grpSpPr>
            <a:xfrm>
              <a:off x="1066800" y="4267200"/>
              <a:ext cx="7696200" cy="457200"/>
              <a:chOff x="838200" y="5257800"/>
              <a:chExt cx="7696200" cy="4572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50292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7</a:t>
                </a:r>
                <a:endParaRPr lang="en-CA" dirty="0"/>
              </a:p>
            </p:txBody>
          </p:sp>
          <p:sp>
            <p:nvSpPr>
              <p:cNvPr id="108" name="Rectangle 6"/>
              <p:cNvSpPr>
                <a:spLocks noChangeArrowheads="1"/>
              </p:cNvSpPr>
              <p:nvPr/>
            </p:nvSpPr>
            <p:spPr bwMode="auto">
              <a:xfrm>
                <a:off x="29718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4</a:t>
                </a:r>
                <a:endParaRPr lang="en-CA" dirty="0"/>
              </a:p>
            </p:txBody>
          </p:sp>
          <p:sp>
            <p:nvSpPr>
              <p:cNvPr id="109" name="Rectangle 6"/>
              <p:cNvSpPr>
                <a:spLocks noChangeArrowheads="1"/>
              </p:cNvSpPr>
              <p:nvPr/>
            </p:nvSpPr>
            <p:spPr bwMode="auto">
              <a:xfrm>
                <a:off x="3657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5</a:t>
                </a:r>
                <a:endParaRPr lang="en-CA" dirty="0"/>
              </a:p>
            </p:txBody>
          </p:sp>
          <p:sp>
            <p:nvSpPr>
              <p:cNvPr id="135" name="Rectangle 6"/>
              <p:cNvSpPr>
                <a:spLocks noChangeArrowheads="1"/>
              </p:cNvSpPr>
              <p:nvPr/>
            </p:nvSpPr>
            <p:spPr bwMode="auto">
              <a:xfrm>
                <a:off x="7086600" y="5334000"/>
                <a:ext cx="678352" cy="304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A</a:t>
                </a:r>
                <a:endParaRPr lang="en-CA" dirty="0"/>
              </a:p>
            </p:txBody>
          </p:sp>
          <p:sp>
            <p:nvSpPr>
              <p:cNvPr id="137" name="Rectangle 136"/>
              <p:cNvSpPr/>
              <p:nvPr/>
            </p:nvSpPr>
            <p:spPr bwMode="auto">
              <a:xfrm>
                <a:off x="838200" y="5257800"/>
                <a:ext cx="7696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 bwMode="auto">
            <a:xfrm>
              <a:off x="14478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21336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6" name="Straight Arrow Connector 155"/>
            <p:cNvCxnSpPr/>
            <p:nvPr/>
          </p:nvCxnSpPr>
          <p:spPr bwMode="auto">
            <a:xfrm>
              <a:off x="2819400" y="32004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2" name="Straight Arrow Connector 161"/>
            <p:cNvCxnSpPr>
              <a:stCxn id="81" idx="2"/>
              <a:endCxn id="108" idx="0"/>
            </p:cNvCxnSpPr>
            <p:nvPr/>
          </p:nvCxnSpPr>
          <p:spPr bwMode="auto">
            <a:xfrm>
              <a:off x="35395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Straight Arrow Connector 162"/>
            <p:cNvCxnSpPr>
              <a:stCxn id="88" idx="2"/>
              <a:endCxn id="109" idx="0"/>
            </p:cNvCxnSpPr>
            <p:nvPr/>
          </p:nvCxnSpPr>
          <p:spPr bwMode="auto">
            <a:xfrm>
              <a:off x="4225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5" name="Straight Arrow Connector 164"/>
            <p:cNvCxnSpPr>
              <a:stCxn id="87" idx="2"/>
              <a:endCxn id="97" idx="0"/>
            </p:cNvCxnSpPr>
            <p:nvPr/>
          </p:nvCxnSpPr>
          <p:spPr bwMode="auto">
            <a:xfrm>
              <a:off x="49111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7" name="Straight Arrow Connector 166"/>
            <p:cNvCxnSpPr>
              <a:stCxn id="78" idx="2"/>
              <a:endCxn id="107" idx="0"/>
            </p:cNvCxnSpPr>
            <p:nvPr/>
          </p:nvCxnSpPr>
          <p:spPr bwMode="auto">
            <a:xfrm>
              <a:off x="55969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8" name="Straight Arrow Connector 167"/>
            <p:cNvCxnSpPr>
              <a:stCxn id="89" idx="2"/>
              <a:endCxn id="103" idx="0"/>
            </p:cNvCxnSpPr>
            <p:nvPr/>
          </p:nvCxnSpPr>
          <p:spPr bwMode="auto">
            <a:xfrm>
              <a:off x="62827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1" name="Straight Arrow Connector 170"/>
            <p:cNvCxnSpPr>
              <a:stCxn id="90" idx="2"/>
              <a:endCxn id="104" idx="0"/>
            </p:cNvCxnSpPr>
            <p:nvPr/>
          </p:nvCxnSpPr>
          <p:spPr bwMode="auto">
            <a:xfrm>
              <a:off x="6968576" y="31242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3" name="Straight Arrow Connector 172"/>
            <p:cNvCxnSpPr>
              <a:stCxn id="91" idx="2"/>
              <a:endCxn id="135" idx="0"/>
            </p:cNvCxnSpPr>
            <p:nvPr/>
          </p:nvCxnSpPr>
          <p:spPr bwMode="auto">
            <a:xfrm>
              <a:off x="7654376" y="31242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5" name="TextBox 174"/>
            <p:cNvSpPr txBox="1"/>
            <p:nvPr/>
          </p:nvSpPr>
          <p:spPr>
            <a:xfrm>
              <a:off x="457200" y="3657600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Other </a:t>
              </a:r>
            </a:p>
            <a:p>
              <a:r>
                <a:rPr lang="en-US" i="1" dirty="0" smtClean="0"/>
                <a:t>data</a:t>
              </a:r>
              <a:endParaRPr lang="en-US" i="1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04800" y="4191000"/>
              <a:ext cx="838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 be encrypted data</a:t>
              </a:r>
              <a:endParaRPr lang="en-US" i="1" dirty="0"/>
            </a:p>
          </p:txBody>
        </p:sp>
      </p:grpSp>
      <p:cxnSp>
        <p:nvCxnSpPr>
          <p:cNvPr id="178" name="Straight Arrow Connector 177"/>
          <p:cNvCxnSpPr/>
          <p:nvPr/>
        </p:nvCxnSpPr>
        <p:spPr bwMode="auto">
          <a:xfrm>
            <a:off x="14478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35052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8194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81" name="Group 63"/>
          <p:cNvGrpSpPr/>
          <p:nvPr/>
        </p:nvGrpSpPr>
        <p:grpSpPr>
          <a:xfrm>
            <a:off x="685800" y="6019800"/>
            <a:ext cx="8077200" cy="457200"/>
            <a:chOff x="381000" y="2590800"/>
            <a:chExt cx="8077200" cy="457200"/>
          </a:xfrm>
          <a:noFill/>
        </p:grpSpPr>
        <p:sp>
          <p:nvSpPr>
            <p:cNvPr id="182" name="Rectangle 181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85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87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88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89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90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91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92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93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94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95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196" name="Group 63"/>
          <p:cNvGrpSpPr/>
          <p:nvPr/>
        </p:nvGrpSpPr>
        <p:grpSpPr>
          <a:xfrm>
            <a:off x="685800" y="5105400"/>
            <a:ext cx="8077200" cy="457200"/>
            <a:chOff x="381000" y="2590800"/>
            <a:chExt cx="8077200" cy="4572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381000" y="2590800"/>
              <a:ext cx="8077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9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200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201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202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203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204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205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206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207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208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cxnSp>
        <p:nvCxnSpPr>
          <p:cNvPr id="209" name="Straight Arrow Connector 208"/>
          <p:cNvCxnSpPr/>
          <p:nvPr/>
        </p:nvCxnSpPr>
        <p:spPr bwMode="auto">
          <a:xfrm>
            <a:off x="2133600" y="55626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flipH="1"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685800" y="6019800"/>
            <a:ext cx="4572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(6)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r>
              <a:rPr lang="en-CA" sz="2000" dirty="0" smtClean="0"/>
              <a:t>Limited incremental cost: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new 4-octet information element (“encryption indicator element”)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chemeClr val="accent6">
                    <a:lumMod val="50000"/>
                  </a:schemeClr>
                </a:solidFill>
              </a:rPr>
              <a:t>This allows recipient to always easily find “encrypted data” and “other data”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Requires single left-to-right scan of string on sender’s and recipient’s side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CA" sz="2000" dirty="0" smtClean="0">
                <a:solidFill>
                  <a:srgbClr val="002060"/>
                </a:solidFill>
              </a:rPr>
              <a:t>Implementation cost scan operation insignificant: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      *Scan on recipient’s side only after decrypt-and-verify, so no schedule impact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*Scan on sender’s side may be trivial and can be anticipated by sender</a:t>
            </a:r>
          </a:p>
          <a:p>
            <a:pPr marL="342900" indent="-342900"/>
            <a:r>
              <a:rPr lang="en-CA" sz="2000" u="sng" dirty="0" smtClean="0"/>
              <a:t>Notes:</a:t>
            </a:r>
          </a:p>
          <a:p>
            <a:pPr marL="342900" indent="-342900"/>
            <a:r>
              <a:rPr lang="en-CA" sz="2000" dirty="0" smtClean="0"/>
              <a:t>AEAD scheme described has </a:t>
            </a:r>
            <a:r>
              <a:rPr lang="en-CA" sz="2000" u="sng" dirty="0" smtClean="0"/>
              <a:t>minimal complexity</a:t>
            </a:r>
            <a:r>
              <a:rPr lang="en-CA" sz="2000" dirty="0" smtClean="0"/>
              <a:t>, in the following sense: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AEAD scheme where one cannot statically determine size and/or location of “encrypted data” from frame itself requires introduction of “encryption indicator IE”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i="1" dirty="0" smtClean="0"/>
              <a:t>Any</a:t>
            </a:r>
            <a:r>
              <a:rPr lang="en-CA" sz="2000" dirty="0" smtClean="0"/>
              <a:t> scheme where one wishes to have “encrypted data” together, so that AEAD crypto inputs can be easily determined ,requires some type of “scan” operation</a:t>
            </a:r>
            <a:endParaRPr lang="en-CA" sz="2000" i="1" dirty="0" smtClean="0"/>
          </a:p>
          <a:p>
            <a:pPr marL="342900" indent="-342900">
              <a:buFont typeface="Symbol" pitchFamily="18" charset="2"/>
              <a:buChar char="-"/>
            </a:pP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(7)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Summary:</a:t>
            </a:r>
          </a:p>
          <a:p>
            <a:pPr marL="342900" indent="-342900"/>
            <a:r>
              <a:rPr lang="en-CA" sz="2000" dirty="0" smtClean="0"/>
              <a:t>Flexible authenticated encryption scheme: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Sender has full control over which portions to encrypt</a:t>
            </a:r>
          </a:p>
          <a:p>
            <a:pPr marL="342900" indent="-342900"/>
            <a:r>
              <a:rPr lang="en-CA" sz="2000" dirty="0" smtClean="0"/>
              <a:t> 	(e.g., encryption of vendor-specific info, specific higher-layer objects)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Recipient can always decrypt-and-verify, irrespective of sender’s security policy</a:t>
            </a:r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Implementation choices: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 does not care about flexibility (i.e., its security policy is to always encrypts the entire frame), does not need to implement “scan” on sender’s</a:t>
            </a:r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side. In that case, encrypt-and-authenticate coincides with usual CCM mode.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Any implementer whose incoming frame processing considers IEs as a set, i.e., unordered, does not need to implement “scan” on recipient’s side. In that case, decrypt-and-verify coincides with usual CCM mode. </a:t>
            </a:r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u="sng" dirty="0" smtClean="0">
                <a:solidFill>
                  <a:srgbClr val="002060"/>
                </a:solidFill>
              </a:rPr>
              <a:t>Result:</a:t>
            </a:r>
            <a:r>
              <a:rPr lang="en-CA" sz="2000" dirty="0" smtClean="0">
                <a:solidFill>
                  <a:srgbClr val="002060"/>
                </a:solidFill>
              </a:rPr>
              <a:t> (“Best of both worlds”)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Implementers who </a:t>
            </a:r>
            <a:r>
              <a:rPr lang="en-CA" sz="2000" i="1" dirty="0" smtClean="0">
                <a:solidFill>
                  <a:srgbClr val="002060"/>
                </a:solidFill>
              </a:rPr>
              <a:t>do not</a:t>
            </a:r>
            <a:r>
              <a:rPr lang="en-CA" sz="2000" dirty="0" smtClean="0">
                <a:solidFill>
                  <a:srgbClr val="002060"/>
                </a:solidFill>
              </a:rPr>
              <a:t> like flexibility/generality can go their way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>
                <a:solidFill>
                  <a:srgbClr val="002060"/>
                </a:solidFill>
              </a:rPr>
              <a:t>Implementation of “encryption indicator element” allows others who </a:t>
            </a:r>
            <a:r>
              <a:rPr lang="en-CA" sz="2000" i="1" dirty="0" smtClean="0">
                <a:solidFill>
                  <a:srgbClr val="002060"/>
                </a:solidFill>
              </a:rPr>
              <a:t>do </a:t>
            </a:r>
            <a:r>
              <a:rPr lang="en-CA" sz="2000" dirty="0" smtClean="0">
                <a:solidFill>
                  <a:srgbClr val="002060"/>
                </a:solidFill>
              </a:rPr>
              <a:t>like flexibility to go their way as well (“peaceful coexistence”)</a:t>
            </a: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92085" y="533400"/>
            <a:ext cx="35059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Recommended </a:t>
            </a:r>
            <a:r>
              <a:rPr lang="en-US" sz="2400" b="1" dirty="0" smtClean="0"/>
              <a:t>Approach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102578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slide is left blank for now</a:t>
            </a:r>
          </a:p>
          <a:p>
            <a:pPr marL="342900" indent="-342900" algn="ctr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(re-instated in next revision)</a:t>
            </a:r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X.509v3 certificate may be longer than 253 bytes and therefore requires fragmentation across multiple elements. A certificate chain may require additional fragmentation. </a:t>
            </a:r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will need to provide a mechanism for fragmenting certificates and certificate chains. It may be possible to adopt a mechanism from 11af etc.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Problem Statement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How 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objects?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</a:rPr>
              <a:t>Additional problem statement: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apply tricks to still avoid fragmentation if this would otherwise be required?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facilitate potential implementation of “aggressive scheme” modes?</a:t>
            </a:r>
          </a:p>
          <a:p>
            <a:pPr marL="342900" indent="-342900"/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</a:t>
            </a:r>
            <a:r>
              <a:rPr lang="en-US" sz="2000" dirty="0" smtClean="0"/>
              <a:t>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</a:t>
            </a:r>
            <a:r>
              <a:rPr lang="en-US" i="1" dirty="0" smtClean="0"/>
              <a:t>s</a:t>
            </a:r>
            <a:r>
              <a:rPr lang="en-US" i="1" dirty="0" smtClean="0"/>
              <a:t>ource: </a:t>
            </a:r>
            <a:r>
              <a:rPr lang="en-US" dirty="0" smtClean="0"/>
              <a:t>13/324r0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</a:t>
            </a:r>
            <a:r>
              <a:rPr lang="en-US" i="1" dirty="0" smtClean="0"/>
              <a:t>s</a:t>
            </a:r>
            <a:r>
              <a:rPr lang="en-US" i="1" dirty="0" smtClean="0"/>
              <a:t>ource: </a:t>
            </a:r>
            <a:r>
              <a:rPr lang="en-US" dirty="0" smtClean="0"/>
              <a:t>13/324r0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</a:t>
            </a:r>
            <a:r>
              <a:rPr lang="en-US" i="1" dirty="0" smtClean="0"/>
              <a:t>s</a:t>
            </a:r>
            <a:r>
              <a:rPr lang="en-US" i="1" dirty="0" smtClean="0"/>
              <a:t>ource: </a:t>
            </a:r>
            <a:r>
              <a:rPr lang="en-US" dirty="0" smtClean="0"/>
              <a:t>13/324r0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</a:t>
            </a:r>
            <a:r>
              <a:rPr lang="en-US" sz="2000" dirty="0" smtClean="0"/>
              <a:t>to deal with large objects (e.g., certificates, higher-layer data objects</a:t>
            </a:r>
            <a:r>
              <a:rPr lang="en-US" sz="2000" dirty="0" smtClean="0"/>
              <a:t>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</a:t>
            </a:r>
            <a:r>
              <a:rPr lang="en-US" sz="2000" i="1" dirty="0" smtClean="0"/>
              <a:t>Inter-frame fragmentation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</a:t>
            </a:r>
            <a:r>
              <a:rPr lang="en-US" sz="2000" dirty="0" smtClean="0"/>
              <a:t>to specify main piggy-backing details (e.g., on IP address assignment</a:t>
            </a:r>
            <a:r>
              <a:rPr lang="en-US" sz="2000" dirty="0" smtClean="0"/>
              <a:t>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</a:t>
            </a:r>
            <a:r>
              <a:rPr lang="en-US" sz="2400" b="1" dirty="0" smtClean="0"/>
              <a:t>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Body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992928" y="2667000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249728" y="2667000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90599" y="533400"/>
            <a:ext cx="81089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Use of Existing </a:t>
            </a:r>
            <a:r>
              <a:rPr lang="en-US" sz="2400" b="1" dirty="0" smtClean="0"/>
              <a:t>802.11-2012 </a:t>
            </a:r>
            <a:r>
              <a:rPr lang="en-US" sz="2400" b="1" dirty="0" smtClean="0"/>
              <a:t>Frame Fragmentation with FILS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Indeed possible, FILS protocol does not use 802.11-2012 frame protection</a:t>
            </a:r>
          </a:p>
          <a:p>
            <a:pPr marL="342900" indent="-342900"/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Doesn’t this cause Denial-of-Service Attacks?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TTP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needs to keep state on Auth Request received from STA till moment it receives verdict back from TTP;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keep state longer, till it received and processed Assoc Request from STA (prior to key confirmation, there is no evidence that STA was indeed alive)</a:t>
            </a:r>
          </a:p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Without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TTP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may need to keep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state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till it received and processed Assoc Request from STA (prior to key confirmation, there is no evidence that STA was indeed alive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either FILS scheme, AP needs to keep state till it received and processed message flow #3 (Assoc Request aka key confirmation) from STA.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Without TTP, time window during which AP needs to keep state may be shorter than if back-end TTP communication required, depending on implementation details.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91407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April 22,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3468" y="533400"/>
            <a:ext cx="762324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Doesn’t this cause Denial-of-Service Attacks? (cont’d #1)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Effect  of fragmentation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FILS initiated by single STA sending fragmented Auth Request with 3 fragments: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AP: keep 1 record; correspond with up to 1 TTP; perform 1 computation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FILS initiated by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STAs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sending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short, non-fragmented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Request only: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AP: keep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records;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correspond with up to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TTPs;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perform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computations</a:t>
            </a:r>
          </a:p>
          <a:p>
            <a:pPr marL="342900" indent="-342900"/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Conclusion: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terms of resource consumption, Denial-of-Service attack scales at most linearly with </a:t>
            </a:r>
          </a:p>
          <a:p>
            <a:pPr marL="342900" indent="-342900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umber of STAs or with maximum # of fragments in Auth frame.</a:t>
            </a: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2000" dirty="0" smtClean="0"/>
          </a:p>
          <a:p>
            <a:endParaRPr lang="en-CA" sz="20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7671</TotalTime>
  <Words>1851</Words>
  <Application>Microsoft Office PowerPoint</Application>
  <PresentationFormat>On-screen Show (4:3)</PresentationFormat>
  <Paragraphs>740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Custom Design</vt:lpstr>
      <vt:lpstr>FILS Handling of Large Objects,  FILS Piggy-Backing</vt:lpstr>
      <vt:lpstr>Slide 2</vt:lpstr>
      <vt:lpstr>FILS Key Establishment</vt:lpstr>
      <vt:lpstr>Adding “piggy-backed info” to protocol flows …</vt:lpstr>
      <vt:lpstr>FILS Security Status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696</cp:revision>
  <cp:lastPrinted>1998-02-10T13:28:06Z</cp:lastPrinted>
  <dcterms:created xsi:type="dcterms:W3CDTF">2011-10-10T06:18:28Z</dcterms:created>
  <dcterms:modified xsi:type="dcterms:W3CDTF">2013-04-23T13:57:46Z</dcterms:modified>
</cp:coreProperties>
</file>